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531" r:id="rId3"/>
    <p:sldId id="569" r:id="rId4"/>
    <p:sldId id="620" r:id="rId5"/>
    <p:sldId id="668" r:id="rId6"/>
    <p:sldId id="669" r:id="rId7"/>
    <p:sldId id="670" r:id="rId8"/>
    <p:sldId id="671" r:id="rId9"/>
    <p:sldId id="663" r:id="rId10"/>
    <p:sldId id="666" r:id="rId11"/>
    <p:sldId id="664" r:id="rId12"/>
    <p:sldId id="672" r:id="rId13"/>
    <p:sldId id="673" r:id="rId14"/>
    <p:sldId id="676" r:id="rId15"/>
    <p:sldId id="677" r:id="rId16"/>
    <p:sldId id="679" r:id="rId17"/>
    <p:sldId id="680" r:id="rId18"/>
    <p:sldId id="728" r:id="rId19"/>
    <p:sldId id="681" r:id="rId20"/>
    <p:sldId id="723" r:id="rId21"/>
    <p:sldId id="688" r:id="rId22"/>
    <p:sldId id="689" r:id="rId23"/>
    <p:sldId id="716" r:id="rId24"/>
    <p:sldId id="724" r:id="rId25"/>
    <p:sldId id="725" r:id="rId26"/>
    <p:sldId id="729" r:id="rId27"/>
    <p:sldId id="717" r:id="rId28"/>
    <p:sldId id="726" r:id="rId29"/>
    <p:sldId id="718" r:id="rId30"/>
    <p:sldId id="719" r:id="rId31"/>
    <p:sldId id="727" r:id="rId32"/>
    <p:sldId id="662" r:id="rId33"/>
    <p:sldId id="730" r:id="rId34"/>
    <p:sldId id="709" r:id="rId35"/>
    <p:sldId id="657" r:id="rId36"/>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3399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109" d="100"/>
          <a:sy n="109" d="100"/>
        </p:scale>
        <p:origin x="612" y="132"/>
      </p:cViewPr>
      <p:guideLst>
        <p:guide orient="horz" pos="2160"/>
        <p:guide pos="3840"/>
      </p:guideLst>
    </p:cSldViewPr>
  </p:slideViewPr>
  <p:outlineViewPr>
    <p:cViewPr>
      <p:scale>
        <a:sx n="33" d="100"/>
        <a:sy n="33" d="100"/>
      </p:scale>
      <p:origin x="0" y="2898"/>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01.04.2021</a:t>
            </a:fld>
            <a:endParaRPr lang="de-CH" dirty="0"/>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01.04.2021</a:t>
            </a:fld>
            <a:endParaRPr lang="de-CH" dirty="0"/>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01.04.2021</a:t>
            </a:fld>
            <a:endParaRPr lang="de-CH" dirty="0"/>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01.04.2021</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dirty="0"/>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01.04.2021</a:t>
            </a:fld>
            <a:endParaRPr lang="de-CH" dirty="0"/>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01.04.2021</a:t>
            </a:fld>
            <a:endParaRPr lang="de-CH" dirty="0"/>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01.04.2021</a:t>
            </a:fld>
            <a:endParaRPr lang="de-CH" dirty="0"/>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01.04.2021</a:t>
            </a:fld>
            <a:endParaRPr lang="de-CH" dirty="0"/>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dirty="0"/>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01.04.2021</a:t>
            </a:fld>
            <a:endParaRPr lang="de-CH" dirty="0"/>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dirty="0"/>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01.04.2021</a:t>
            </a:fld>
            <a:endParaRPr lang="de-CH" dirty="0"/>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dirty="0"/>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01.04.2021</a:t>
            </a:fld>
            <a:endParaRPr lang="de-CH" dirty="0"/>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01.04.2021</a:t>
            </a:fld>
            <a:endParaRPr lang="de-CH" dirty="0"/>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01.04.2021</a:t>
            </a:fld>
            <a:endParaRPr lang="de-CH" dirty="0"/>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dirty="0"/>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5171717" y="4855618"/>
            <a:ext cx="1848583" cy="938719"/>
          </a:xfrm>
          <a:prstGeom prst="rect">
            <a:avLst/>
          </a:prstGeom>
          <a:noFill/>
        </p:spPr>
        <p:txBody>
          <a:bodyPr wrap="none" rtlCol="0">
            <a:spAutoFit/>
          </a:bodyPr>
          <a:lstStyle/>
          <a:p>
            <a:pPr algn="ctr"/>
            <a:r>
              <a:rPr lang="de-CH" sz="5500" b="1" dirty="0"/>
              <a:t>Amos</a:t>
            </a:r>
          </a:p>
        </p:txBody>
      </p:sp>
    </p:spTree>
    <p:extLst>
      <p:ext uri="{BB962C8B-B14F-4D97-AF65-F5344CB8AC3E}">
        <p14:creationId xmlns:p14="http://schemas.microsoft.com/office/powerpoint/2010/main" val="3788338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4A76253B-AD3F-4373-8E6B-7C65F55A7898}"/>
              </a:ext>
            </a:extLst>
          </p:cNvPr>
          <p:cNvPicPr>
            <a:picLocks noChangeAspect="1"/>
          </p:cNvPicPr>
          <p:nvPr/>
        </p:nvPicPr>
        <p:blipFill rotWithShape="1">
          <a:blip r:embed="rId2"/>
          <a:srcRect l="51360" t="25684" r="1777" b="23696"/>
          <a:stretch/>
        </p:blipFill>
        <p:spPr>
          <a:xfrm>
            <a:off x="1112268" y="278860"/>
            <a:ext cx="5471465" cy="6300280"/>
          </a:xfrm>
          <a:prstGeom prst="rect">
            <a:avLst/>
          </a:prstGeom>
        </p:spPr>
      </p:pic>
      <p:cxnSp>
        <p:nvCxnSpPr>
          <p:cNvPr id="4" name="Gerade Verbindung mit Pfeil 3">
            <a:extLst>
              <a:ext uri="{FF2B5EF4-FFF2-40B4-BE49-F238E27FC236}">
                <a16:creationId xmlns:a16="http://schemas.microsoft.com/office/drawing/2014/main" id="{BBE7F151-45C4-46BF-8B29-BEE56F8E87A6}"/>
              </a:ext>
            </a:extLst>
          </p:cNvPr>
          <p:cNvCxnSpPr/>
          <p:nvPr/>
        </p:nvCxnSpPr>
        <p:spPr>
          <a:xfrm flipH="1" flipV="1">
            <a:off x="3593497" y="4211873"/>
            <a:ext cx="407406" cy="2625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82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B88629F-F042-4D3E-A4C9-C85207B568BC}"/>
              </a:ext>
            </a:extLst>
          </p:cNvPr>
          <p:cNvSpPr txBox="1"/>
          <p:nvPr/>
        </p:nvSpPr>
        <p:spPr>
          <a:xfrm>
            <a:off x="902194" y="1489854"/>
            <a:ext cx="10468958" cy="1384995"/>
          </a:xfrm>
          <a:prstGeom prst="rect">
            <a:avLst/>
          </a:prstGeom>
          <a:noFill/>
        </p:spPr>
        <p:txBody>
          <a:bodyPr wrap="square">
            <a:spAutoFit/>
          </a:bodyPr>
          <a:lstStyle/>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 Da antwortete Amos und sagte zu Amazja: Ich bin kein Prophet und bin kein Prophetensohn, sondern ein Viehhirte bin ich und ein Maulbeerfeigenzüchter." </a:t>
            </a:r>
            <a:r>
              <a:rPr lang="de-CH" sz="2800" b="1" dirty="0">
                <a:latin typeface="Calibri" panose="020F0502020204030204" pitchFamily="34" charset="0"/>
                <a:ea typeface="Calibri" panose="020F0502020204030204" pitchFamily="34" charset="0"/>
                <a:cs typeface="Times New Roman" panose="02020603050405020304" pitchFamily="18" charset="0"/>
              </a:rPr>
              <a:t>Am 7,14</a:t>
            </a:r>
          </a:p>
        </p:txBody>
      </p:sp>
      <p:sp>
        <p:nvSpPr>
          <p:cNvPr id="5" name="Rechteck 4">
            <a:extLst>
              <a:ext uri="{FF2B5EF4-FFF2-40B4-BE49-F238E27FC236}">
                <a16:creationId xmlns:a16="http://schemas.microsoft.com/office/drawing/2014/main" id="{ED25F45F-93A6-45DA-B149-47D9482B3780}"/>
              </a:ext>
            </a:extLst>
          </p:cNvPr>
          <p:cNvSpPr/>
          <p:nvPr/>
        </p:nvSpPr>
        <p:spPr>
          <a:xfrm>
            <a:off x="902194" y="649026"/>
            <a:ext cx="1516762"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Verfasser</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8" name="Textfeld 7">
            <a:extLst>
              <a:ext uri="{FF2B5EF4-FFF2-40B4-BE49-F238E27FC236}">
                <a16:creationId xmlns:a16="http://schemas.microsoft.com/office/drawing/2014/main" id="{118A9035-ECD4-4463-8DFD-5C1A21760FBA}"/>
              </a:ext>
            </a:extLst>
          </p:cNvPr>
          <p:cNvSpPr txBox="1"/>
          <p:nvPr/>
        </p:nvSpPr>
        <p:spPr>
          <a:xfrm>
            <a:off x="902194" y="3182774"/>
            <a:ext cx="10704349" cy="954107"/>
          </a:xfrm>
          <a:prstGeom prst="rect">
            <a:avLst/>
          </a:prstGeom>
          <a:noFill/>
        </p:spPr>
        <p:txBody>
          <a:bodyPr wrap="square">
            <a:spAutoFit/>
          </a:bodyPr>
          <a:lstStyle/>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 Aber der HERR holte mich hinter dem Kleinvieh weg, und der HERR sprach zu mir: Geh hin, weissage meinem Volk Israel!" </a:t>
            </a:r>
            <a:r>
              <a:rPr lang="de-CH" sz="2800" b="1" dirty="0">
                <a:latin typeface="Calibri" panose="020F0502020204030204" pitchFamily="34" charset="0"/>
                <a:ea typeface="Calibri" panose="020F0502020204030204" pitchFamily="34" charset="0"/>
                <a:cs typeface="Times New Roman" panose="02020603050405020304" pitchFamily="18" charset="0"/>
              </a:rPr>
              <a:t>Am 7,15</a:t>
            </a:r>
          </a:p>
        </p:txBody>
      </p:sp>
    </p:spTree>
    <p:extLst>
      <p:ext uri="{BB962C8B-B14F-4D97-AF65-F5344CB8AC3E}">
        <p14:creationId xmlns:p14="http://schemas.microsoft.com/office/powerpoint/2010/main" val="374303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B88629F-F042-4D3E-A4C9-C85207B568BC}"/>
              </a:ext>
            </a:extLst>
          </p:cNvPr>
          <p:cNvSpPr txBox="1"/>
          <p:nvPr/>
        </p:nvSpPr>
        <p:spPr>
          <a:xfrm>
            <a:off x="902194" y="1721348"/>
            <a:ext cx="10468958" cy="1815882"/>
          </a:xfrm>
          <a:prstGeom prst="rect">
            <a:avLst/>
          </a:prstGeom>
          <a:noFill/>
        </p:spPr>
        <p:txBody>
          <a:bodyPr wrap="square">
            <a:spAutoFit/>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"1 Dies sind die Worte, welche Amos, der unter den Hirten von Tekoa war, über Israel geschaut hat in den Tagen von Ussija, dem König von Juda, und in den Tagen von Jerobeam, dem Sohn des Joas, dem König von Israel, zwei Jahre vor dem Erdbeben." </a:t>
            </a:r>
            <a:r>
              <a:rPr lang="de-CH" sz="2800" b="1" dirty="0">
                <a:latin typeface="Calibri" panose="020F0502020204030204" pitchFamily="34" charset="0"/>
                <a:ea typeface="Calibri" panose="020F0502020204030204" pitchFamily="34" charset="0"/>
                <a:cs typeface="Times New Roman" panose="02020603050405020304" pitchFamily="18" charset="0"/>
              </a:rPr>
              <a:t>Am 1,1</a:t>
            </a:r>
          </a:p>
        </p:txBody>
      </p:sp>
      <p:sp>
        <p:nvSpPr>
          <p:cNvPr id="5" name="Rechteck 4">
            <a:extLst>
              <a:ext uri="{FF2B5EF4-FFF2-40B4-BE49-F238E27FC236}">
                <a16:creationId xmlns:a16="http://schemas.microsoft.com/office/drawing/2014/main" id="{ED25F45F-93A6-45DA-B149-47D9482B3780}"/>
              </a:ext>
            </a:extLst>
          </p:cNvPr>
          <p:cNvSpPr/>
          <p:nvPr/>
        </p:nvSpPr>
        <p:spPr>
          <a:xfrm>
            <a:off x="902194" y="649026"/>
            <a:ext cx="3050835"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Amos und seine Zeit</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766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B3C66B5E-5565-41E2-907C-11C66809D649}"/>
              </a:ext>
            </a:extLst>
          </p:cNvPr>
          <p:cNvGraphicFramePr>
            <a:graphicFrameLocks noGrp="1"/>
          </p:cNvGraphicFramePr>
          <p:nvPr>
            <p:extLst>
              <p:ext uri="{D42A27DB-BD31-4B8C-83A1-F6EECF244321}">
                <p14:modId xmlns:p14="http://schemas.microsoft.com/office/powerpoint/2010/main" val="2720679760"/>
              </p:ext>
            </p:extLst>
          </p:nvPr>
        </p:nvGraphicFramePr>
        <p:xfrm>
          <a:off x="294774" y="532903"/>
          <a:ext cx="9590905" cy="2525256"/>
        </p:xfrm>
        <a:graphic>
          <a:graphicData uri="http://schemas.openxmlformats.org/drawingml/2006/table">
            <a:tbl>
              <a:tblPr firstRow="1" firstCol="1" bandRow="1"/>
              <a:tblGrid>
                <a:gridCol w="8013086">
                  <a:extLst>
                    <a:ext uri="{9D8B030D-6E8A-4147-A177-3AD203B41FA5}">
                      <a16:colId xmlns:a16="http://schemas.microsoft.com/office/drawing/2014/main" val="1170866988"/>
                    </a:ext>
                  </a:extLst>
                </a:gridCol>
                <a:gridCol w="1577819">
                  <a:extLst>
                    <a:ext uri="{9D8B030D-6E8A-4147-A177-3AD203B41FA5}">
                      <a16:colId xmlns:a16="http://schemas.microsoft.com/office/drawing/2014/main" val="897926039"/>
                    </a:ext>
                  </a:extLst>
                </a:gridCol>
              </a:tblGrid>
              <a:tr h="501004">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Das Volk wird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stolz</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7948" marR="37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800">
                          <a:effectLst/>
                          <a:latin typeface="Calibri" panose="020F0502020204030204" pitchFamily="34" charset="0"/>
                          <a:ea typeface="Calibri" panose="020F0502020204030204" pitchFamily="34" charset="0"/>
                          <a:cs typeface="Times New Roman" panose="02020603050405020304" pitchFamily="18" charset="0"/>
                        </a:rPr>
                        <a:t>6,13</a:t>
                      </a:r>
                    </a:p>
                  </a:txBody>
                  <a:tcPr marL="37948" marR="37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4446569"/>
                  </a:ext>
                </a:extLst>
              </a:tr>
              <a:tr h="743973">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Die Reichen entfalten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grossen Prunk</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7948" marR="37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3,12.15</a:t>
                      </a:r>
                    </a:p>
                  </a:txBody>
                  <a:tcPr marL="37948" marR="37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1572293"/>
                  </a:ext>
                </a:extLst>
              </a:tr>
              <a:tr h="667787">
                <a:tc>
                  <a:txBody>
                    <a:bodyPr/>
                    <a:lstStyle/>
                    <a:p>
                      <a:r>
                        <a:rPr lang="de-CH" sz="2800" b="1" dirty="0">
                          <a:effectLst/>
                          <a:latin typeface="Calibri" panose="020F0502020204030204" pitchFamily="34" charset="0"/>
                          <a:ea typeface="Calibri" panose="020F0502020204030204" pitchFamily="34" charset="0"/>
                          <a:cs typeface="Times New Roman" panose="02020603050405020304" pitchFamily="18" charset="0"/>
                        </a:rPr>
                        <a:t>Schlemmereinen, Weingelage </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7948" marR="37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6,4-6</a:t>
                      </a:r>
                    </a:p>
                  </a:txBody>
                  <a:tcPr marL="37948" marR="37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1514751"/>
                  </a:ext>
                </a:extLst>
              </a:tr>
              <a:tr h="612492">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Die Frauen der Reichen verfallen in das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gleiche Laster</a:t>
                      </a:r>
                    </a:p>
                  </a:txBody>
                  <a:tcPr marL="37948" marR="37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4,1</a:t>
                      </a:r>
                    </a:p>
                  </a:txBody>
                  <a:tcPr marL="37948" marR="37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4259787"/>
                  </a:ext>
                </a:extLst>
              </a:tr>
            </a:tbl>
          </a:graphicData>
        </a:graphic>
      </p:graphicFrame>
      <p:sp>
        <p:nvSpPr>
          <p:cNvPr id="3" name="Rechteck 2">
            <a:extLst>
              <a:ext uri="{FF2B5EF4-FFF2-40B4-BE49-F238E27FC236}">
                <a16:creationId xmlns:a16="http://schemas.microsoft.com/office/drawing/2014/main" id="{0850B95B-F65D-4784-A5E8-8F94DBCE852C}"/>
              </a:ext>
            </a:extLst>
          </p:cNvPr>
          <p:cNvSpPr/>
          <p:nvPr/>
        </p:nvSpPr>
        <p:spPr>
          <a:xfrm>
            <a:off x="503842" y="0"/>
            <a:ext cx="2852063"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Soziale Missstände</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4" name="Tabelle 3">
            <a:extLst>
              <a:ext uri="{FF2B5EF4-FFF2-40B4-BE49-F238E27FC236}">
                <a16:creationId xmlns:a16="http://schemas.microsoft.com/office/drawing/2014/main" id="{CE9A2921-2777-493F-863A-B6BD6B25D6F9}"/>
              </a:ext>
            </a:extLst>
          </p:cNvPr>
          <p:cNvGraphicFramePr>
            <a:graphicFrameLocks noGrp="1"/>
          </p:cNvGraphicFramePr>
          <p:nvPr>
            <p:extLst>
              <p:ext uri="{D42A27DB-BD31-4B8C-83A1-F6EECF244321}">
                <p14:modId xmlns:p14="http://schemas.microsoft.com/office/powerpoint/2010/main" val="3841779241"/>
              </p:ext>
            </p:extLst>
          </p:nvPr>
        </p:nvGraphicFramePr>
        <p:xfrm>
          <a:off x="294774" y="3200399"/>
          <a:ext cx="9590905" cy="3413760"/>
        </p:xfrm>
        <a:graphic>
          <a:graphicData uri="http://schemas.openxmlformats.org/drawingml/2006/table">
            <a:tbl>
              <a:tblPr firstRow="1" firstCol="1" bandRow="1"/>
              <a:tblGrid>
                <a:gridCol w="8013087">
                  <a:extLst>
                    <a:ext uri="{9D8B030D-6E8A-4147-A177-3AD203B41FA5}">
                      <a16:colId xmlns:a16="http://schemas.microsoft.com/office/drawing/2014/main" val="3160826981"/>
                    </a:ext>
                  </a:extLst>
                </a:gridCol>
                <a:gridCol w="1577818">
                  <a:extLst>
                    <a:ext uri="{9D8B030D-6E8A-4147-A177-3AD203B41FA5}">
                      <a16:colId xmlns:a16="http://schemas.microsoft.com/office/drawing/2014/main" val="3670594691"/>
                    </a:ext>
                  </a:extLst>
                </a:gridCol>
              </a:tblGrid>
              <a:tr h="312364">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Das Recht des Stärkeren gilt</a:t>
                      </a:r>
                    </a:p>
                  </a:txBody>
                  <a:tcPr marL="37948" marR="37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 </a:t>
                      </a:r>
                    </a:p>
                  </a:txBody>
                  <a:tcPr marL="37948" marR="37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75281584"/>
                  </a:ext>
                </a:extLst>
              </a:tr>
              <a:tr h="312364">
                <a:tc>
                  <a:txBody>
                    <a:bodyPr/>
                    <a:lstStyle/>
                    <a:p>
                      <a:r>
                        <a:rPr lang="de-CH" sz="2800" b="1" dirty="0">
                          <a:effectLst/>
                          <a:latin typeface="Calibri" panose="020F0502020204030204" pitchFamily="34" charset="0"/>
                          <a:ea typeface="Calibri" panose="020F0502020204030204" pitchFamily="34" charset="0"/>
                          <a:cs typeface="Times New Roman" panose="02020603050405020304" pitchFamily="18" charset="0"/>
                        </a:rPr>
                        <a:t>Rechtsbruch</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7948" marR="37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3,1-10; 6,3</a:t>
                      </a:r>
                    </a:p>
                  </a:txBody>
                  <a:tcPr marL="37948" marR="37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66577919"/>
                  </a:ext>
                </a:extLst>
              </a:tr>
              <a:tr h="988494">
                <a:tc>
                  <a:txBody>
                    <a:bodyPr/>
                    <a:lstStyle/>
                    <a:p>
                      <a:r>
                        <a:rPr lang="de-CH" sz="2800" b="1" dirty="0">
                          <a:effectLst/>
                          <a:latin typeface="Calibri" panose="020F0502020204030204" pitchFamily="34" charset="0"/>
                          <a:ea typeface="Calibri" panose="020F0502020204030204" pitchFamily="34" charset="0"/>
                          <a:cs typeface="Times New Roman" panose="02020603050405020304" pitchFamily="18" charset="0"/>
                        </a:rPr>
                        <a:t>Unrecht und Betrug</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7948" marR="37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3,10; 5,7.10.12</a:t>
                      </a:r>
                    </a:p>
                    <a:p>
                      <a:r>
                        <a:rPr lang="de-CH" sz="2800" dirty="0">
                          <a:effectLst/>
                          <a:latin typeface="Calibri" panose="020F0502020204030204" pitchFamily="34" charset="0"/>
                          <a:ea typeface="Calibri" panose="020F0502020204030204" pitchFamily="34" charset="0"/>
                          <a:cs typeface="Times New Roman" panose="02020603050405020304" pitchFamily="18" charset="0"/>
                        </a:rPr>
                        <a:t>6,12; 8,5</a:t>
                      </a:r>
                    </a:p>
                  </a:txBody>
                  <a:tcPr marL="37948" marR="37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18335519"/>
                  </a:ext>
                </a:extLst>
              </a:tr>
              <a:tr h="723578">
                <a:tc>
                  <a:txBody>
                    <a:bodyPr/>
                    <a:lstStyle/>
                    <a:p>
                      <a:r>
                        <a:rPr lang="de-CH" sz="2800" b="1" dirty="0">
                          <a:effectLst/>
                          <a:latin typeface="Calibri" panose="020F0502020204030204" pitchFamily="34" charset="0"/>
                          <a:ea typeface="Calibri" panose="020F0502020204030204" pitchFamily="34" charset="0"/>
                          <a:cs typeface="Times New Roman" panose="02020603050405020304" pitchFamily="18" charset="0"/>
                        </a:rPr>
                        <a:t>Die Armen werden bedrückt</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7948" marR="37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2,6; 4,1</a:t>
                      </a:r>
                    </a:p>
                    <a:p>
                      <a:r>
                        <a:rPr lang="de-CH" sz="2800" dirty="0">
                          <a:effectLst/>
                          <a:latin typeface="Calibri" panose="020F0502020204030204" pitchFamily="34" charset="0"/>
                          <a:ea typeface="Calibri" panose="020F0502020204030204" pitchFamily="34" charset="0"/>
                          <a:cs typeface="Times New Roman" panose="02020603050405020304" pitchFamily="18" charset="0"/>
                        </a:rPr>
                        <a:t>5,12b; 8,4</a:t>
                      </a:r>
                    </a:p>
                  </a:txBody>
                  <a:tcPr marL="37948" marR="37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72561174"/>
                  </a:ext>
                </a:extLst>
              </a:tr>
            </a:tbl>
          </a:graphicData>
        </a:graphic>
      </p:graphicFrame>
    </p:spTree>
    <p:extLst>
      <p:ext uri="{BB962C8B-B14F-4D97-AF65-F5344CB8AC3E}">
        <p14:creationId xmlns:p14="http://schemas.microsoft.com/office/powerpoint/2010/main" val="303315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850B95B-F65D-4784-A5E8-8F94DBCE852C}"/>
              </a:ext>
            </a:extLst>
          </p:cNvPr>
          <p:cNvSpPr/>
          <p:nvPr/>
        </p:nvSpPr>
        <p:spPr>
          <a:xfrm>
            <a:off x="332716" y="325925"/>
            <a:ext cx="3129383"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Religiöse Missstände</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extfeld 5">
            <a:extLst>
              <a:ext uri="{FF2B5EF4-FFF2-40B4-BE49-F238E27FC236}">
                <a16:creationId xmlns:a16="http://schemas.microsoft.com/office/drawing/2014/main" id="{A74C13AE-7A23-475D-866E-C708818BD160}"/>
              </a:ext>
            </a:extLst>
          </p:cNvPr>
          <p:cNvSpPr txBox="1"/>
          <p:nvPr/>
        </p:nvSpPr>
        <p:spPr>
          <a:xfrm>
            <a:off x="332716" y="1246116"/>
            <a:ext cx="10347278" cy="1384995"/>
          </a:xfrm>
          <a:prstGeom prst="rect">
            <a:avLst/>
          </a:prstGeom>
          <a:noFill/>
        </p:spPr>
        <p:txBody>
          <a:bodyPr wrap="square">
            <a:spAutoFit/>
          </a:bodyPr>
          <a:lstStyle/>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 und auf gepfändeten Kleidern strecken sie sich aus neben jedem Altar und vertrinken Wein von auferlegten Abgaben im Haus ihrer Götter!" </a:t>
            </a:r>
            <a:r>
              <a:rPr lang="de-CH" sz="2800" b="1" dirty="0">
                <a:latin typeface="Calibri" panose="020F0502020204030204" pitchFamily="34" charset="0"/>
                <a:ea typeface="Calibri" panose="020F0502020204030204" pitchFamily="34" charset="0"/>
                <a:cs typeface="Times New Roman" panose="02020603050405020304" pitchFamily="18" charset="0"/>
              </a:rPr>
              <a:t>Am 2,8</a:t>
            </a:r>
          </a:p>
        </p:txBody>
      </p:sp>
      <p:sp>
        <p:nvSpPr>
          <p:cNvPr id="8" name="Textfeld 7">
            <a:extLst>
              <a:ext uri="{FF2B5EF4-FFF2-40B4-BE49-F238E27FC236}">
                <a16:creationId xmlns:a16="http://schemas.microsoft.com/office/drawing/2014/main" id="{1809029F-099E-427F-A78C-F8BD099D271B}"/>
              </a:ext>
            </a:extLst>
          </p:cNvPr>
          <p:cNvSpPr txBox="1"/>
          <p:nvPr/>
        </p:nvSpPr>
        <p:spPr>
          <a:xfrm>
            <a:off x="332716" y="3018399"/>
            <a:ext cx="9786644" cy="1384995"/>
          </a:xfrm>
          <a:prstGeom prst="rect">
            <a:avLst/>
          </a:prstGeom>
          <a:noFill/>
        </p:spPr>
        <p:txBody>
          <a:bodyPr wrap="square">
            <a:spAutoFit/>
          </a:bodyPr>
          <a:lstStyle/>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 Durchs Schwert sollen alle Sünder meines Volkes sterben, die sagen: »Kein Unglück wird uns erreichen noch überfallen!«" </a:t>
            </a:r>
            <a:r>
              <a:rPr lang="de-CH" sz="2800" b="1" dirty="0">
                <a:latin typeface="Calibri" panose="020F0502020204030204" pitchFamily="34" charset="0"/>
                <a:ea typeface="Calibri" panose="020F0502020204030204" pitchFamily="34" charset="0"/>
                <a:cs typeface="Times New Roman" panose="02020603050405020304" pitchFamily="18" charset="0"/>
              </a:rPr>
              <a:t>Am 9,10</a:t>
            </a:r>
          </a:p>
        </p:txBody>
      </p:sp>
    </p:spTree>
    <p:extLst>
      <p:ext uri="{BB962C8B-B14F-4D97-AF65-F5344CB8AC3E}">
        <p14:creationId xmlns:p14="http://schemas.microsoft.com/office/powerpoint/2010/main" val="187966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850B95B-F65D-4784-A5E8-8F94DBCE852C}"/>
              </a:ext>
            </a:extLst>
          </p:cNvPr>
          <p:cNvSpPr/>
          <p:nvPr/>
        </p:nvSpPr>
        <p:spPr>
          <a:xfrm>
            <a:off x="332716" y="325925"/>
            <a:ext cx="1883849"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Anwendung</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extfeld 5">
            <a:extLst>
              <a:ext uri="{FF2B5EF4-FFF2-40B4-BE49-F238E27FC236}">
                <a16:creationId xmlns:a16="http://schemas.microsoft.com/office/drawing/2014/main" id="{BD4A61C4-16DB-4AC5-B3CA-34BF9416FA93}"/>
              </a:ext>
            </a:extLst>
          </p:cNvPr>
          <p:cNvSpPr txBox="1"/>
          <p:nvPr/>
        </p:nvSpPr>
        <p:spPr>
          <a:xfrm>
            <a:off x="332716" y="1071391"/>
            <a:ext cx="10504282" cy="2246769"/>
          </a:xfrm>
          <a:prstGeom prst="rect">
            <a:avLst/>
          </a:prstGeom>
          <a:noFill/>
        </p:spPr>
        <p:txBody>
          <a:bodyPr wrap="square">
            <a:spAutoFit/>
          </a:bodyPr>
          <a:lstStyle/>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 Gehaltloses und Lügenwort halte von mir fern! Armut und Reichtum gib mir nicht, lass mich das Brot, das ich brauche, genießen, 9 damit ich nicht, satt geworden, leugne und sage: Wer ist </a:t>
            </a:r>
            <a:r>
              <a:rPr lang="de-CH" sz="2800" spc="75" dirty="0">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a:t>⟨</a:t>
            </a:r>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denn</a:t>
            </a:r>
            <a:r>
              <a:rPr lang="de-CH" sz="2800" spc="75" dirty="0">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a:t>⟩</a:t>
            </a:r>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der HERR? – und damit ich nicht, arm geworden, stehle und mich vergreife an dem Namen meines Gottes!" </a:t>
            </a:r>
            <a:r>
              <a:rPr lang="de-CH" sz="2800" b="1" dirty="0">
                <a:latin typeface="Calibri" panose="020F0502020204030204" pitchFamily="34" charset="0"/>
                <a:ea typeface="Calibri" panose="020F0502020204030204" pitchFamily="34" charset="0"/>
                <a:cs typeface="Times New Roman" panose="02020603050405020304" pitchFamily="18" charset="0"/>
              </a:rPr>
              <a:t>Spr 30,8-9</a:t>
            </a:r>
          </a:p>
        </p:txBody>
      </p:sp>
    </p:spTree>
    <p:extLst>
      <p:ext uri="{BB962C8B-B14F-4D97-AF65-F5344CB8AC3E}">
        <p14:creationId xmlns:p14="http://schemas.microsoft.com/office/powerpoint/2010/main" val="355008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850B95B-F65D-4784-A5E8-8F94DBCE852C}"/>
              </a:ext>
            </a:extLst>
          </p:cNvPr>
          <p:cNvSpPr/>
          <p:nvPr/>
        </p:nvSpPr>
        <p:spPr>
          <a:xfrm>
            <a:off x="332716" y="325925"/>
            <a:ext cx="3199915"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Botschaft des Buches</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Textfeld 4">
            <a:extLst>
              <a:ext uri="{FF2B5EF4-FFF2-40B4-BE49-F238E27FC236}">
                <a16:creationId xmlns:a16="http://schemas.microsoft.com/office/drawing/2014/main" id="{3BE1A451-FCEA-48AA-9C0B-8DED39858969}"/>
              </a:ext>
            </a:extLst>
          </p:cNvPr>
          <p:cNvSpPr txBox="1"/>
          <p:nvPr/>
        </p:nvSpPr>
        <p:spPr>
          <a:xfrm>
            <a:off x="332715" y="1055685"/>
            <a:ext cx="10676299" cy="3108543"/>
          </a:xfrm>
          <a:prstGeom prst="rect">
            <a:avLst/>
          </a:prstGeom>
          <a:noFill/>
        </p:spPr>
        <p:txBody>
          <a:bodyPr wrap="square">
            <a:spAutoFit/>
          </a:bodyPr>
          <a:lstStyle/>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Dies sind die Worte, welche Amos, der unter den Hirten von Tekoa war, über Israel geschaut hat in den Tagen von Ussija, dem König von Juda, und in den Tagen von Jerobeam, dem Sohn des Joas, dem König von Israel, zwei Jahre vor dem Erdbeben. 2 Er sprach: Der HERR wird brüllen aus Zion und seine Stimme erschallen lassen von Jerusalem her; da werden die Auen der Hirten trauern, und der Gipfel des Karmel wird verdorren." </a:t>
            </a:r>
            <a:r>
              <a:rPr lang="de-CH" sz="2800" b="1" dirty="0">
                <a:latin typeface="Calibri" panose="020F0502020204030204" pitchFamily="34" charset="0"/>
                <a:ea typeface="Calibri" panose="020F0502020204030204" pitchFamily="34" charset="0"/>
                <a:cs typeface="Times New Roman" panose="02020603050405020304" pitchFamily="18" charset="0"/>
              </a:rPr>
              <a:t>Am 1,1-2</a:t>
            </a:r>
          </a:p>
        </p:txBody>
      </p:sp>
    </p:spTree>
    <p:extLst>
      <p:ext uri="{BB962C8B-B14F-4D97-AF65-F5344CB8AC3E}">
        <p14:creationId xmlns:p14="http://schemas.microsoft.com/office/powerpoint/2010/main" val="2800772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850B95B-F65D-4784-A5E8-8F94DBCE852C}"/>
              </a:ext>
            </a:extLst>
          </p:cNvPr>
          <p:cNvSpPr/>
          <p:nvPr/>
        </p:nvSpPr>
        <p:spPr>
          <a:xfrm>
            <a:off x="1844995" y="4300048"/>
            <a:ext cx="6716903" cy="1323439"/>
          </a:xfrm>
          <a:prstGeom prst="rect">
            <a:avLst/>
          </a:prstGeom>
        </p:spPr>
        <p:txBody>
          <a:bodyPr wrap="none">
            <a:spAutoFit/>
          </a:bodyPr>
          <a:lstStyle/>
          <a:p>
            <a:r>
              <a:rPr lang="de-CH" sz="8000" b="1" dirty="0">
                <a:latin typeface="Calibri" panose="020F0502020204030204" pitchFamily="34" charset="0"/>
                <a:ea typeface="Calibri" panose="020F0502020204030204" pitchFamily="34" charset="0"/>
                <a:cs typeface="Times New Roman" panose="02020603050405020304" pitchFamily="18" charset="0"/>
              </a:rPr>
              <a:t>8     –   3   –   5  </a:t>
            </a:r>
          </a:p>
        </p:txBody>
      </p:sp>
      <p:graphicFrame>
        <p:nvGraphicFramePr>
          <p:cNvPr id="2" name="Tabelle 1">
            <a:extLst>
              <a:ext uri="{FF2B5EF4-FFF2-40B4-BE49-F238E27FC236}">
                <a16:creationId xmlns:a16="http://schemas.microsoft.com/office/drawing/2014/main" id="{20986D72-32A0-4026-9649-03820EB71F25}"/>
              </a:ext>
            </a:extLst>
          </p:cNvPr>
          <p:cNvGraphicFramePr>
            <a:graphicFrameLocks noGrp="1"/>
          </p:cNvGraphicFramePr>
          <p:nvPr>
            <p:extLst>
              <p:ext uri="{D42A27DB-BD31-4B8C-83A1-F6EECF244321}">
                <p14:modId xmlns:p14="http://schemas.microsoft.com/office/powerpoint/2010/main" val="2225668495"/>
              </p:ext>
            </p:extLst>
          </p:nvPr>
        </p:nvGraphicFramePr>
        <p:xfrm>
          <a:off x="420430" y="971903"/>
          <a:ext cx="11224391" cy="3046487"/>
        </p:xfrm>
        <a:graphic>
          <a:graphicData uri="http://schemas.openxmlformats.org/drawingml/2006/table">
            <a:tbl>
              <a:tblPr firstRow="1" firstCol="1" bandRow="1"/>
              <a:tblGrid>
                <a:gridCol w="3435769">
                  <a:extLst>
                    <a:ext uri="{9D8B030D-6E8A-4147-A177-3AD203B41FA5}">
                      <a16:colId xmlns:a16="http://schemas.microsoft.com/office/drawing/2014/main" val="3821137194"/>
                    </a:ext>
                  </a:extLst>
                </a:gridCol>
                <a:gridCol w="2546666">
                  <a:extLst>
                    <a:ext uri="{9D8B030D-6E8A-4147-A177-3AD203B41FA5}">
                      <a16:colId xmlns:a16="http://schemas.microsoft.com/office/drawing/2014/main" val="3736843695"/>
                    </a:ext>
                  </a:extLst>
                </a:gridCol>
                <a:gridCol w="2181885">
                  <a:extLst>
                    <a:ext uri="{9D8B030D-6E8A-4147-A177-3AD203B41FA5}">
                      <a16:colId xmlns:a16="http://schemas.microsoft.com/office/drawing/2014/main" val="27567143"/>
                    </a:ext>
                  </a:extLst>
                </a:gridCol>
                <a:gridCol w="3060071">
                  <a:extLst>
                    <a:ext uri="{9D8B030D-6E8A-4147-A177-3AD203B41FA5}">
                      <a16:colId xmlns:a16="http://schemas.microsoft.com/office/drawing/2014/main" val="1123031667"/>
                    </a:ext>
                  </a:extLst>
                </a:gridCol>
              </a:tblGrid>
              <a:tr h="733633">
                <a:tc>
                  <a:txBody>
                    <a:bodyPr/>
                    <a:lstStyle/>
                    <a:p>
                      <a:pPr algn="ctr">
                        <a:lnSpc>
                          <a:spcPct val="107000"/>
                        </a:lnSpc>
                        <a:spcAft>
                          <a:spcPts val="800"/>
                        </a:spcAft>
                      </a:pPr>
                      <a:r>
                        <a:rPr lang="de-CH" sz="2800" dirty="0">
                          <a:effectLst/>
                          <a:latin typeface="Calibri" panose="020F0502020204030204" pitchFamily="34" charset="0"/>
                          <a:ea typeface="Calibri" panose="020F0502020204030204" pitchFamily="34" charset="0"/>
                          <a:cs typeface="Times New Roman" panose="02020603050405020304" pitchFamily="18" charset="0"/>
                        </a:rPr>
                        <a:t>1,3 – 2,16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CH" sz="2800" dirty="0">
                          <a:effectLst/>
                          <a:latin typeface="Calibri" panose="020F0502020204030204" pitchFamily="34" charset="0"/>
                          <a:ea typeface="Calibri" panose="020F0502020204030204" pitchFamily="34" charset="0"/>
                          <a:cs typeface="Times New Roman" panose="02020603050405020304" pitchFamily="18" charset="0"/>
                        </a:rPr>
                        <a:t>3,1 – 6,14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CH" sz="2800" dirty="0">
                          <a:effectLst/>
                          <a:latin typeface="Calibri" panose="020F0502020204030204" pitchFamily="34" charset="0"/>
                          <a:ea typeface="Calibri" panose="020F0502020204030204" pitchFamily="34" charset="0"/>
                          <a:cs typeface="Times New Roman" panose="02020603050405020304" pitchFamily="18" charset="0"/>
                        </a:rPr>
                        <a:t>7,1 – 9,10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CH" sz="2800">
                          <a:effectLst/>
                          <a:latin typeface="Calibri" panose="020F0502020204030204" pitchFamily="34" charset="0"/>
                          <a:ea typeface="Calibri" panose="020F0502020204030204" pitchFamily="34" charset="0"/>
                          <a:cs typeface="Times New Roman" panose="02020603050405020304" pitchFamily="18" charset="0"/>
                        </a:rPr>
                        <a:t>9,11-15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5206134"/>
                  </a:ext>
                </a:extLst>
              </a:tr>
              <a:tr h="1626139">
                <a:tc>
                  <a:txBody>
                    <a:bodyPr/>
                    <a:lstStyle/>
                    <a:p>
                      <a:pPr algn="ctr">
                        <a:lnSpc>
                          <a:spcPct val="107000"/>
                        </a:lnSpc>
                        <a:spcAft>
                          <a:spcPts val="800"/>
                        </a:spcAft>
                      </a:pPr>
                      <a:r>
                        <a:rPr lang="de-CH" sz="2600" b="1" dirty="0">
                          <a:effectLst/>
                          <a:latin typeface="Calibri" panose="020F0502020204030204" pitchFamily="34" charset="0"/>
                          <a:ea typeface="Calibri" panose="020F0502020204030204" pitchFamily="34" charset="0"/>
                          <a:cs typeface="Times New Roman" panose="02020603050405020304" pitchFamily="18" charset="0"/>
                        </a:rPr>
                        <a:t>8</a:t>
                      </a:r>
                    </a:p>
                    <a:p>
                      <a:pPr algn="ctr">
                        <a:lnSpc>
                          <a:spcPct val="107000"/>
                        </a:lnSpc>
                        <a:spcAft>
                          <a:spcPts val="80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Gerichtsandrohungen über die Völker und Israel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CH" sz="2600" b="1" dirty="0">
                          <a:effectLst/>
                          <a:latin typeface="Calibri" panose="020F0502020204030204" pitchFamily="34" charset="0"/>
                          <a:ea typeface="Calibri" panose="020F0502020204030204" pitchFamily="34" charset="0"/>
                          <a:cs typeface="Times New Roman" panose="02020603050405020304" pitchFamily="18" charset="0"/>
                        </a:rPr>
                        <a:t>3</a:t>
                      </a:r>
                      <a:r>
                        <a:rPr lang="de-CH" sz="26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Gerichtsworte über Israel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CH" sz="2600" b="1" dirty="0">
                          <a:effectLst/>
                          <a:latin typeface="Calibri" panose="020F0502020204030204" pitchFamily="34" charset="0"/>
                          <a:ea typeface="Calibri" panose="020F0502020204030204" pitchFamily="34" charset="0"/>
                          <a:cs typeface="Times New Roman" panose="02020603050405020304" pitchFamily="18" charset="0"/>
                        </a:rPr>
                        <a:t>5</a:t>
                      </a:r>
                      <a:r>
                        <a:rPr lang="de-CH" sz="26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Visionen des Gerichtes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CH" sz="2800" dirty="0">
                          <a:effectLst/>
                          <a:latin typeface="Calibri" panose="020F0502020204030204" pitchFamily="34" charset="0"/>
                          <a:ea typeface="Calibri" panose="020F0502020204030204" pitchFamily="34" charset="0"/>
                          <a:cs typeface="Times New Roman" panose="02020603050405020304" pitchFamily="18" charset="0"/>
                        </a:rPr>
                        <a:t>Israels wunderbare Wiederherstellung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6859746"/>
                  </a:ext>
                </a:extLst>
              </a:tr>
              <a:tr h="534155">
                <a:tc>
                  <a:txBody>
                    <a:bodyPr/>
                    <a:lstStyle/>
                    <a:p>
                      <a:pPr algn="ctr">
                        <a:lnSpc>
                          <a:spcPct val="107000"/>
                        </a:lnSpc>
                        <a:spcAft>
                          <a:spcPts val="800"/>
                        </a:spcAft>
                      </a:pPr>
                      <a:r>
                        <a:rPr lang="de-CH"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Gott prüft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Gnadenzeit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Gericht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Wiederherstellung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3283707"/>
                  </a:ext>
                </a:extLst>
              </a:tr>
            </a:tbl>
          </a:graphicData>
        </a:graphic>
      </p:graphicFrame>
    </p:spTree>
    <p:extLst>
      <p:ext uri="{BB962C8B-B14F-4D97-AF65-F5344CB8AC3E}">
        <p14:creationId xmlns:p14="http://schemas.microsoft.com/office/powerpoint/2010/main" val="320744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96A2429-5FCA-44D4-8586-10A04D5460C8}"/>
              </a:ext>
            </a:extLst>
          </p:cNvPr>
          <p:cNvPicPr>
            <a:picLocks noChangeAspect="1"/>
          </p:cNvPicPr>
          <p:nvPr/>
        </p:nvPicPr>
        <p:blipFill rotWithShape="1">
          <a:blip r:embed="rId2"/>
          <a:srcRect l="3893" t="2330" r="26849" b="14021"/>
          <a:stretch/>
        </p:blipFill>
        <p:spPr>
          <a:xfrm>
            <a:off x="443618" y="108642"/>
            <a:ext cx="3862572" cy="6497973"/>
          </a:xfrm>
          <a:prstGeom prst="rect">
            <a:avLst/>
          </a:prstGeom>
        </p:spPr>
      </p:pic>
      <p:sp>
        <p:nvSpPr>
          <p:cNvPr id="2" name="Ellipse 1">
            <a:extLst>
              <a:ext uri="{FF2B5EF4-FFF2-40B4-BE49-F238E27FC236}">
                <a16:creationId xmlns:a16="http://schemas.microsoft.com/office/drawing/2014/main" id="{FC71B49F-AFDF-466E-B881-F85F505FB8C4}"/>
              </a:ext>
            </a:extLst>
          </p:cNvPr>
          <p:cNvSpPr/>
          <p:nvPr/>
        </p:nvSpPr>
        <p:spPr>
          <a:xfrm>
            <a:off x="2952159" y="1111035"/>
            <a:ext cx="1328913" cy="148169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 name="Ellipse 3">
            <a:extLst>
              <a:ext uri="{FF2B5EF4-FFF2-40B4-BE49-F238E27FC236}">
                <a16:creationId xmlns:a16="http://schemas.microsoft.com/office/drawing/2014/main" id="{BB30D4E6-91C6-4745-A9F2-EA2CF8867F9F}"/>
              </a:ext>
            </a:extLst>
          </p:cNvPr>
          <p:cNvSpPr/>
          <p:nvPr/>
        </p:nvSpPr>
        <p:spPr>
          <a:xfrm rot="1770493">
            <a:off x="1246768" y="3613306"/>
            <a:ext cx="764387" cy="113057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Ellipse 4">
            <a:extLst>
              <a:ext uri="{FF2B5EF4-FFF2-40B4-BE49-F238E27FC236}">
                <a16:creationId xmlns:a16="http://schemas.microsoft.com/office/drawing/2014/main" id="{9907DE44-E497-4B62-AC70-17D827B352AD}"/>
              </a:ext>
            </a:extLst>
          </p:cNvPr>
          <p:cNvSpPr/>
          <p:nvPr/>
        </p:nvSpPr>
        <p:spPr>
          <a:xfrm rot="1770493">
            <a:off x="2225883" y="1298650"/>
            <a:ext cx="731241" cy="92267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Ellipse 5">
            <a:extLst>
              <a:ext uri="{FF2B5EF4-FFF2-40B4-BE49-F238E27FC236}">
                <a16:creationId xmlns:a16="http://schemas.microsoft.com/office/drawing/2014/main" id="{D84E1E6D-AB46-4742-B7D7-AF6FEB88C30C}"/>
              </a:ext>
            </a:extLst>
          </p:cNvPr>
          <p:cNvSpPr/>
          <p:nvPr/>
        </p:nvSpPr>
        <p:spPr>
          <a:xfrm rot="1770493">
            <a:off x="2348093" y="5301074"/>
            <a:ext cx="1217055" cy="87972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Ellipse 6">
            <a:extLst>
              <a:ext uri="{FF2B5EF4-FFF2-40B4-BE49-F238E27FC236}">
                <a16:creationId xmlns:a16="http://schemas.microsoft.com/office/drawing/2014/main" id="{E38AF833-4723-4FD1-8230-94337AB6E30C}"/>
              </a:ext>
            </a:extLst>
          </p:cNvPr>
          <p:cNvSpPr/>
          <p:nvPr/>
        </p:nvSpPr>
        <p:spPr>
          <a:xfrm rot="1770493">
            <a:off x="3158470" y="2792454"/>
            <a:ext cx="1077967" cy="14903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Ellipse 7">
            <a:extLst>
              <a:ext uri="{FF2B5EF4-FFF2-40B4-BE49-F238E27FC236}">
                <a16:creationId xmlns:a16="http://schemas.microsoft.com/office/drawing/2014/main" id="{768BB278-E3DC-45AC-8849-ABF1DEE562AF}"/>
              </a:ext>
            </a:extLst>
          </p:cNvPr>
          <p:cNvSpPr/>
          <p:nvPr/>
        </p:nvSpPr>
        <p:spPr>
          <a:xfrm rot="1770493">
            <a:off x="2493111" y="4246038"/>
            <a:ext cx="1358736" cy="97779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aphicFrame>
        <p:nvGraphicFramePr>
          <p:cNvPr id="9" name="Tabelle 8">
            <a:extLst>
              <a:ext uri="{FF2B5EF4-FFF2-40B4-BE49-F238E27FC236}">
                <a16:creationId xmlns:a16="http://schemas.microsoft.com/office/drawing/2014/main" id="{79437E22-456A-4D7D-B219-5F579751D1EF}"/>
              </a:ext>
            </a:extLst>
          </p:cNvPr>
          <p:cNvGraphicFramePr>
            <a:graphicFrameLocks noGrp="1"/>
          </p:cNvGraphicFramePr>
          <p:nvPr>
            <p:extLst>
              <p:ext uri="{D42A27DB-BD31-4B8C-83A1-F6EECF244321}">
                <p14:modId xmlns:p14="http://schemas.microsoft.com/office/powerpoint/2010/main" val="2673596601"/>
              </p:ext>
            </p:extLst>
          </p:nvPr>
        </p:nvGraphicFramePr>
        <p:xfrm>
          <a:off x="4485116" y="1358160"/>
          <a:ext cx="3435769" cy="3046487"/>
        </p:xfrm>
        <a:graphic>
          <a:graphicData uri="http://schemas.openxmlformats.org/drawingml/2006/table">
            <a:tbl>
              <a:tblPr firstRow="1" firstCol="1" bandRow="1"/>
              <a:tblGrid>
                <a:gridCol w="3435769">
                  <a:extLst>
                    <a:ext uri="{9D8B030D-6E8A-4147-A177-3AD203B41FA5}">
                      <a16:colId xmlns:a16="http://schemas.microsoft.com/office/drawing/2014/main" val="2073205605"/>
                    </a:ext>
                  </a:extLst>
                </a:gridCol>
              </a:tblGrid>
              <a:tr h="733633">
                <a:tc>
                  <a:txBody>
                    <a:bodyPr/>
                    <a:lstStyle/>
                    <a:p>
                      <a:pPr algn="ctr">
                        <a:lnSpc>
                          <a:spcPct val="107000"/>
                        </a:lnSpc>
                        <a:spcAft>
                          <a:spcPts val="800"/>
                        </a:spcAft>
                      </a:pPr>
                      <a:r>
                        <a:rPr lang="de-CH" sz="2800" dirty="0">
                          <a:effectLst/>
                          <a:latin typeface="Calibri" panose="020F0502020204030204" pitchFamily="34" charset="0"/>
                          <a:ea typeface="Calibri" panose="020F0502020204030204" pitchFamily="34" charset="0"/>
                          <a:cs typeface="Times New Roman" panose="02020603050405020304" pitchFamily="18" charset="0"/>
                        </a:rPr>
                        <a:t>1,3 – 2,16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5440498"/>
                  </a:ext>
                </a:extLst>
              </a:tr>
              <a:tr h="1626139">
                <a:tc>
                  <a:txBody>
                    <a:bodyPr/>
                    <a:lstStyle/>
                    <a:p>
                      <a:pPr algn="ctr">
                        <a:lnSpc>
                          <a:spcPct val="107000"/>
                        </a:lnSpc>
                        <a:spcAft>
                          <a:spcPts val="800"/>
                        </a:spcAft>
                      </a:pPr>
                      <a:r>
                        <a:rPr lang="de-CH" sz="2600" b="1" dirty="0">
                          <a:effectLst/>
                          <a:latin typeface="Calibri" panose="020F0502020204030204" pitchFamily="34" charset="0"/>
                          <a:ea typeface="Calibri" panose="020F0502020204030204" pitchFamily="34" charset="0"/>
                          <a:cs typeface="Times New Roman" panose="02020603050405020304" pitchFamily="18" charset="0"/>
                        </a:rPr>
                        <a:t>8</a:t>
                      </a:r>
                    </a:p>
                    <a:p>
                      <a:pPr algn="ctr">
                        <a:lnSpc>
                          <a:spcPct val="107000"/>
                        </a:lnSpc>
                        <a:spcAft>
                          <a:spcPts val="80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Gerichtsandrohungen über die Völker und Israel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2014380"/>
                  </a:ext>
                </a:extLst>
              </a:tr>
              <a:tr h="534155">
                <a:tc>
                  <a:txBody>
                    <a:bodyPr/>
                    <a:lstStyle/>
                    <a:p>
                      <a:pPr algn="ctr">
                        <a:lnSpc>
                          <a:spcPct val="107000"/>
                        </a:lnSpc>
                        <a:spcAft>
                          <a:spcPts val="800"/>
                        </a:spcAft>
                      </a:pPr>
                      <a:r>
                        <a:rPr lang="de-CH"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Gott prüft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5372029"/>
                  </a:ext>
                </a:extLst>
              </a:tr>
            </a:tbl>
          </a:graphicData>
        </a:graphic>
      </p:graphicFrame>
    </p:spTree>
    <p:extLst>
      <p:ext uri="{BB962C8B-B14F-4D97-AF65-F5344CB8AC3E}">
        <p14:creationId xmlns:p14="http://schemas.microsoft.com/office/powerpoint/2010/main" val="3799226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850B95B-F65D-4784-A5E8-8F94DBCE852C}"/>
              </a:ext>
            </a:extLst>
          </p:cNvPr>
          <p:cNvSpPr/>
          <p:nvPr/>
        </p:nvSpPr>
        <p:spPr>
          <a:xfrm>
            <a:off x="332716" y="325925"/>
            <a:ext cx="8584401"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8 Gerichtsandrohung über die Völker und Israel (1,3 – 2,16)</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extfeld 5">
            <a:extLst>
              <a:ext uri="{FF2B5EF4-FFF2-40B4-BE49-F238E27FC236}">
                <a16:creationId xmlns:a16="http://schemas.microsoft.com/office/drawing/2014/main" id="{7D0E82CB-AAC7-4F0B-BC91-F48F73E877DC}"/>
              </a:ext>
            </a:extLst>
          </p:cNvPr>
          <p:cNvSpPr txBox="1"/>
          <p:nvPr/>
        </p:nvSpPr>
        <p:spPr>
          <a:xfrm>
            <a:off x="332715" y="1236234"/>
            <a:ext cx="10604573" cy="3970318"/>
          </a:xfrm>
          <a:prstGeom prst="rect">
            <a:avLst/>
          </a:prstGeom>
          <a:noFill/>
        </p:spPr>
        <p:txBody>
          <a:bodyPr wrap="square">
            <a:spAutoFit/>
          </a:bodyPr>
          <a:lstStyle/>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 So spricht der HERR: Wegen drei und wegen vier Übertretungen von Damaskus werde ich es nicht abwenden, nämlich weil sie Gilead mit eisernen Dreschschlitten zerdroschen haben;</a:t>
            </a:r>
          </a:p>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 darum will ich ein Feuer in das Haus Hasaels senden, und es wird die Paläste Benhadads verzehren;</a:t>
            </a:r>
          </a:p>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 und ich will den Riegel von Damaskus zerbrechen und den, der auf dem Thron sitzt, aus dem Tal Awen ausrotten samt dem, der das Zepter in Beth-Eden hält; und das Volk von Aram soll nach Kir in die Verbannung wandern!, spricht der HERR." </a:t>
            </a:r>
            <a:r>
              <a:rPr lang="de-CH" sz="2800" b="1" dirty="0">
                <a:latin typeface="Calibri" panose="020F0502020204030204" pitchFamily="34" charset="0"/>
                <a:ea typeface="Calibri" panose="020F0502020204030204" pitchFamily="34" charset="0"/>
                <a:cs typeface="Times New Roman" panose="02020603050405020304" pitchFamily="18" charset="0"/>
              </a:rPr>
              <a:t>Am 1,3-5</a:t>
            </a:r>
          </a:p>
        </p:txBody>
      </p:sp>
    </p:spTree>
    <p:extLst>
      <p:ext uri="{BB962C8B-B14F-4D97-AF65-F5344CB8AC3E}">
        <p14:creationId xmlns:p14="http://schemas.microsoft.com/office/powerpoint/2010/main" val="2864346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0C2A17B-4E85-400B-94B8-73DEF1008FB6}"/>
              </a:ext>
            </a:extLst>
          </p:cNvPr>
          <p:cNvSpPr/>
          <p:nvPr/>
        </p:nvSpPr>
        <p:spPr>
          <a:xfrm>
            <a:off x="785044" y="1630782"/>
            <a:ext cx="3867918" cy="1354217"/>
          </a:xfrm>
          <a:prstGeom prst="rect">
            <a:avLst/>
          </a:prstGeom>
        </p:spPr>
        <p:txBody>
          <a:bodyPr wrap="none">
            <a:spAutoFit/>
          </a:bodyPr>
          <a:lstStyle/>
          <a:p>
            <a:pPr>
              <a:lnSpc>
                <a:spcPct val="107000"/>
              </a:lnSpc>
              <a:spcAft>
                <a:spcPts val="800"/>
              </a:spcAft>
            </a:pPr>
            <a:r>
              <a:rPr lang="de-CH" sz="3600" dirty="0">
                <a:latin typeface="Calibri" panose="020F0502020204030204" pitchFamily="34" charset="0"/>
                <a:ea typeface="Calibri" panose="020F0502020204030204" pitchFamily="34" charset="0"/>
                <a:cs typeface="Times New Roman" panose="02020603050405020304" pitchFamily="18" charset="0"/>
              </a:rPr>
              <a:t>Amos: 	Kapitel 9 </a:t>
            </a:r>
          </a:p>
          <a:p>
            <a:pPr>
              <a:lnSpc>
                <a:spcPct val="107000"/>
              </a:lnSpc>
              <a:spcAft>
                <a:spcPts val="800"/>
              </a:spcAft>
            </a:pPr>
            <a:r>
              <a:rPr lang="de-CH" sz="3600" dirty="0">
                <a:latin typeface="Calibri" panose="020F0502020204030204" pitchFamily="34" charset="0"/>
                <a:ea typeface="Calibri" panose="020F0502020204030204" pitchFamily="34" charset="0"/>
                <a:cs typeface="Times New Roman" panose="02020603050405020304" pitchFamily="18" charset="0"/>
              </a:rPr>
              <a:t>		Verse 146</a:t>
            </a:r>
          </a:p>
        </p:txBody>
      </p:sp>
    </p:spTree>
    <p:extLst>
      <p:ext uri="{BB962C8B-B14F-4D97-AF65-F5344CB8AC3E}">
        <p14:creationId xmlns:p14="http://schemas.microsoft.com/office/powerpoint/2010/main" val="1890092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24477606-76B3-4B83-9CC5-4AFA70855FA9}"/>
              </a:ext>
            </a:extLst>
          </p:cNvPr>
          <p:cNvSpPr/>
          <p:nvPr/>
        </p:nvSpPr>
        <p:spPr>
          <a:xfrm>
            <a:off x="839818" y="919882"/>
            <a:ext cx="6193279" cy="5508912"/>
          </a:xfrm>
          <a:prstGeom prst="ellipse">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 name="Ellipse 2">
            <a:extLst>
              <a:ext uri="{FF2B5EF4-FFF2-40B4-BE49-F238E27FC236}">
                <a16:creationId xmlns:a16="http://schemas.microsoft.com/office/drawing/2014/main" id="{C5983C5C-046B-4C35-BB88-FD266B8ED371}"/>
              </a:ext>
            </a:extLst>
          </p:cNvPr>
          <p:cNvSpPr/>
          <p:nvPr/>
        </p:nvSpPr>
        <p:spPr>
          <a:xfrm>
            <a:off x="1234761" y="1941115"/>
            <a:ext cx="4610912" cy="4276249"/>
          </a:xfrm>
          <a:prstGeom prst="ellipse">
            <a:avLst/>
          </a:prstGeom>
          <a:solidFill>
            <a:schemeClr val="accent1">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 name="Ellipse 3">
            <a:extLst>
              <a:ext uri="{FF2B5EF4-FFF2-40B4-BE49-F238E27FC236}">
                <a16:creationId xmlns:a16="http://schemas.microsoft.com/office/drawing/2014/main" id="{06365734-C4C4-41E1-8774-D86E7CFD6250}"/>
              </a:ext>
            </a:extLst>
          </p:cNvPr>
          <p:cNvSpPr/>
          <p:nvPr/>
        </p:nvSpPr>
        <p:spPr>
          <a:xfrm>
            <a:off x="1436773" y="2956236"/>
            <a:ext cx="2825888" cy="2756493"/>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7" name="Textfeld 6">
            <a:extLst>
              <a:ext uri="{FF2B5EF4-FFF2-40B4-BE49-F238E27FC236}">
                <a16:creationId xmlns:a16="http://schemas.microsoft.com/office/drawing/2014/main" id="{CB114A9F-84CD-4EFC-98A1-2948FE840833}"/>
              </a:ext>
            </a:extLst>
          </p:cNvPr>
          <p:cNvSpPr txBox="1"/>
          <p:nvPr/>
        </p:nvSpPr>
        <p:spPr>
          <a:xfrm>
            <a:off x="2285088" y="1349540"/>
            <a:ext cx="3583021" cy="523220"/>
          </a:xfrm>
          <a:prstGeom prst="rect">
            <a:avLst/>
          </a:prstGeom>
          <a:noFill/>
        </p:spPr>
        <p:txBody>
          <a:bodyPr wrap="square">
            <a:spAutoFit/>
          </a:bodyPr>
          <a:lstStyle/>
          <a:p>
            <a:pPr lvl="0"/>
            <a:r>
              <a:rPr lang="de-CH" sz="2800" dirty="0"/>
              <a:t>Damaskus, Gaza, Tyrus</a:t>
            </a:r>
          </a:p>
        </p:txBody>
      </p:sp>
      <p:sp>
        <p:nvSpPr>
          <p:cNvPr id="9" name="Textfeld 8">
            <a:extLst>
              <a:ext uri="{FF2B5EF4-FFF2-40B4-BE49-F238E27FC236}">
                <a16:creationId xmlns:a16="http://schemas.microsoft.com/office/drawing/2014/main" id="{4704E284-6A94-4133-907B-8D7878A5F75E}"/>
              </a:ext>
            </a:extLst>
          </p:cNvPr>
          <p:cNvSpPr txBox="1"/>
          <p:nvPr/>
        </p:nvSpPr>
        <p:spPr>
          <a:xfrm>
            <a:off x="2013094" y="2465524"/>
            <a:ext cx="3985907" cy="523220"/>
          </a:xfrm>
          <a:prstGeom prst="rect">
            <a:avLst/>
          </a:prstGeom>
          <a:noFill/>
        </p:spPr>
        <p:txBody>
          <a:bodyPr wrap="square">
            <a:spAutoFit/>
          </a:bodyPr>
          <a:lstStyle/>
          <a:p>
            <a:pPr lvl="0"/>
            <a:r>
              <a:rPr lang="de-CH" sz="2800" dirty="0"/>
              <a:t>Edom, Ammon, Moab</a:t>
            </a:r>
          </a:p>
        </p:txBody>
      </p:sp>
      <p:sp>
        <p:nvSpPr>
          <p:cNvPr id="11" name="Textfeld 10">
            <a:extLst>
              <a:ext uri="{FF2B5EF4-FFF2-40B4-BE49-F238E27FC236}">
                <a16:creationId xmlns:a16="http://schemas.microsoft.com/office/drawing/2014/main" id="{D75B312F-7D31-41D0-A989-DF2282023D81}"/>
              </a:ext>
            </a:extLst>
          </p:cNvPr>
          <p:cNvSpPr txBox="1"/>
          <p:nvPr/>
        </p:nvSpPr>
        <p:spPr>
          <a:xfrm>
            <a:off x="2690586" y="3237750"/>
            <a:ext cx="960607" cy="523220"/>
          </a:xfrm>
          <a:prstGeom prst="rect">
            <a:avLst/>
          </a:prstGeom>
          <a:noFill/>
        </p:spPr>
        <p:txBody>
          <a:bodyPr wrap="square">
            <a:spAutoFit/>
          </a:bodyPr>
          <a:lstStyle/>
          <a:p>
            <a:pPr lvl="0"/>
            <a:r>
              <a:rPr lang="de-CH" sz="2800" dirty="0"/>
              <a:t>Juda</a:t>
            </a:r>
            <a:endParaRPr lang="de-CH" dirty="0"/>
          </a:p>
        </p:txBody>
      </p:sp>
      <p:sp>
        <p:nvSpPr>
          <p:cNvPr id="12" name="Ellipse 11">
            <a:extLst>
              <a:ext uri="{FF2B5EF4-FFF2-40B4-BE49-F238E27FC236}">
                <a16:creationId xmlns:a16="http://schemas.microsoft.com/office/drawing/2014/main" id="{1101BCB5-9B03-4FD9-841D-87D277233E92}"/>
              </a:ext>
            </a:extLst>
          </p:cNvPr>
          <p:cNvSpPr/>
          <p:nvPr/>
        </p:nvSpPr>
        <p:spPr>
          <a:xfrm>
            <a:off x="1654998" y="3822190"/>
            <a:ext cx="1635870" cy="1604143"/>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3" name="Textfeld 12">
            <a:extLst>
              <a:ext uri="{FF2B5EF4-FFF2-40B4-BE49-F238E27FC236}">
                <a16:creationId xmlns:a16="http://schemas.microsoft.com/office/drawing/2014/main" id="{630B4B0E-B749-4E11-90CE-627BAF50DCBB}"/>
              </a:ext>
            </a:extLst>
          </p:cNvPr>
          <p:cNvSpPr txBox="1"/>
          <p:nvPr/>
        </p:nvSpPr>
        <p:spPr>
          <a:xfrm>
            <a:off x="1948669" y="4362651"/>
            <a:ext cx="1102263" cy="584775"/>
          </a:xfrm>
          <a:prstGeom prst="rect">
            <a:avLst/>
          </a:prstGeom>
          <a:noFill/>
        </p:spPr>
        <p:txBody>
          <a:bodyPr wrap="square">
            <a:spAutoFit/>
          </a:bodyPr>
          <a:lstStyle/>
          <a:p>
            <a:pPr lvl="0"/>
            <a:r>
              <a:rPr lang="de-CH" sz="3200" dirty="0">
                <a:solidFill>
                  <a:schemeClr val="bg1"/>
                </a:solidFill>
                <a:highlight>
                  <a:srgbClr val="FF0000"/>
                </a:highlight>
              </a:rPr>
              <a:t>Israel</a:t>
            </a:r>
            <a:endParaRPr lang="de-CH" dirty="0">
              <a:solidFill>
                <a:schemeClr val="bg1"/>
              </a:solidFill>
              <a:highlight>
                <a:srgbClr val="FF0000"/>
              </a:highlight>
            </a:endParaRPr>
          </a:p>
        </p:txBody>
      </p:sp>
      <p:sp>
        <p:nvSpPr>
          <p:cNvPr id="16" name="Rechteck 15">
            <a:extLst>
              <a:ext uri="{FF2B5EF4-FFF2-40B4-BE49-F238E27FC236}">
                <a16:creationId xmlns:a16="http://schemas.microsoft.com/office/drawing/2014/main" id="{C04BF87A-FBEC-4706-B6B5-B196A2CF2DAA}"/>
              </a:ext>
            </a:extLst>
          </p:cNvPr>
          <p:cNvSpPr/>
          <p:nvPr/>
        </p:nvSpPr>
        <p:spPr>
          <a:xfrm>
            <a:off x="332716" y="325925"/>
            <a:ext cx="8584401"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8 Gerichtsandrohung über die Völker und Israel (1,3 – 2,16)</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7" name="Textfeld 16">
            <a:extLst>
              <a:ext uri="{FF2B5EF4-FFF2-40B4-BE49-F238E27FC236}">
                <a16:creationId xmlns:a16="http://schemas.microsoft.com/office/drawing/2014/main" id="{696B873D-B9B1-47CC-B07B-92677EDAB7A6}"/>
              </a:ext>
            </a:extLst>
          </p:cNvPr>
          <p:cNvSpPr txBox="1"/>
          <p:nvPr/>
        </p:nvSpPr>
        <p:spPr>
          <a:xfrm>
            <a:off x="170157" y="5645494"/>
            <a:ext cx="8851924" cy="523220"/>
          </a:xfrm>
          <a:prstGeom prst="rect">
            <a:avLst/>
          </a:prstGeom>
          <a:solidFill>
            <a:srgbClr val="FFFF00"/>
          </a:solidFill>
        </p:spPr>
        <p:txBody>
          <a:bodyPr wrap="square">
            <a:spAutoFit/>
          </a:bodyPr>
          <a:lstStyle/>
          <a:p>
            <a:r>
              <a:rPr lang="de-CH" sz="2800" b="1" dirty="0">
                <a:effectLst/>
                <a:latin typeface="Calibri" panose="020F0502020204030204" pitchFamily="34" charset="0"/>
                <a:ea typeface="Calibri" panose="020F0502020204030204" pitchFamily="34" charset="0"/>
                <a:cs typeface="Times New Roman" panose="02020603050405020304" pitchFamily="18" charset="0"/>
              </a:rPr>
              <a:t>Je grösser die Vorrechte, desto grösser die Verantwortung.</a:t>
            </a:r>
            <a:r>
              <a:rPr lang="de-CH" sz="2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88663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4" grpId="0" animBg="1"/>
      <p:bldP spid="7" grpId="0"/>
      <p:bldP spid="9" grpId="0"/>
      <p:bldP spid="11" grpId="0"/>
      <p:bldP spid="12" grpId="0" animBg="1"/>
      <p:bldP spid="13" grpId="0"/>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850B95B-F65D-4784-A5E8-8F94DBCE852C}"/>
              </a:ext>
            </a:extLst>
          </p:cNvPr>
          <p:cNvSpPr/>
          <p:nvPr/>
        </p:nvSpPr>
        <p:spPr>
          <a:xfrm>
            <a:off x="332716" y="325925"/>
            <a:ext cx="1883849"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Anwendung</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extfeld 5">
            <a:extLst>
              <a:ext uri="{FF2B5EF4-FFF2-40B4-BE49-F238E27FC236}">
                <a16:creationId xmlns:a16="http://schemas.microsoft.com/office/drawing/2014/main" id="{BD4A61C4-16DB-4AC5-B3CA-34BF9416FA93}"/>
              </a:ext>
            </a:extLst>
          </p:cNvPr>
          <p:cNvSpPr txBox="1"/>
          <p:nvPr/>
        </p:nvSpPr>
        <p:spPr>
          <a:xfrm>
            <a:off x="332716" y="1071391"/>
            <a:ext cx="10504282" cy="3108543"/>
          </a:xfrm>
          <a:prstGeom prst="rect">
            <a:avLst/>
          </a:prstGeom>
          <a:noFill/>
        </p:spPr>
        <p:txBody>
          <a:bodyPr wrap="square">
            <a:spAutoFit/>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Das Gericht wird aufgrund der Übertretungen und Sünden des einzelnen Menschen kommen. Gott handelt in unserem Leben gnädig und in voller Liebe. Es kommt auf unsere Entscheidung gegenüber dem Anklopfen des HERRN an. Lassen wir ihn in unser Leben oder wollen wir nach unserem eigenen Massstab weiterleben. </a:t>
            </a:r>
          </a:p>
          <a:p>
            <a:r>
              <a:rPr lang="de-CH" sz="2800" dirty="0">
                <a:effectLst/>
                <a:latin typeface="Calibri" panose="020F0502020204030204" pitchFamily="34" charset="0"/>
                <a:ea typeface="Calibri" panose="020F0502020204030204" pitchFamily="34" charset="0"/>
                <a:cs typeface="Times New Roman" panose="02020603050405020304" pitchFamily="18" charset="0"/>
              </a:rPr>
              <a:t>Wir sehen bei den Propheten immer wieder, dass das Licht der Gnade zwischen den Gerichtsworten aufblitzt.</a:t>
            </a:r>
          </a:p>
        </p:txBody>
      </p:sp>
    </p:spTree>
    <p:extLst>
      <p:ext uri="{BB962C8B-B14F-4D97-AF65-F5344CB8AC3E}">
        <p14:creationId xmlns:p14="http://schemas.microsoft.com/office/powerpoint/2010/main" val="1751734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850B95B-F65D-4784-A5E8-8F94DBCE852C}"/>
              </a:ext>
            </a:extLst>
          </p:cNvPr>
          <p:cNvSpPr/>
          <p:nvPr/>
        </p:nvSpPr>
        <p:spPr>
          <a:xfrm>
            <a:off x="332716" y="325925"/>
            <a:ext cx="4052713"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3 Gerichtsworte über Israel</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Textfeld 6">
            <a:extLst>
              <a:ext uri="{FF2B5EF4-FFF2-40B4-BE49-F238E27FC236}">
                <a16:creationId xmlns:a16="http://schemas.microsoft.com/office/drawing/2014/main" id="{876FD12B-1B51-4FD4-B1F8-556AAAB8E74A}"/>
              </a:ext>
            </a:extLst>
          </p:cNvPr>
          <p:cNvSpPr txBox="1"/>
          <p:nvPr/>
        </p:nvSpPr>
        <p:spPr>
          <a:xfrm>
            <a:off x="332716" y="1182231"/>
            <a:ext cx="10331134" cy="2246769"/>
          </a:xfrm>
          <a:prstGeom prst="rect">
            <a:avLst/>
          </a:prstGeom>
          <a:noFill/>
        </p:spPr>
        <p:txBody>
          <a:bodyPr wrap="square">
            <a:spAutoFit/>
          </a:bodyPr>
          <a:lstStyle/>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a:t>
            </a:r>
            <a:r>
              <a:rPr lang="de-CH" sz="2800" u="sng"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Hört dieses Wort</a:t>
            </a:r>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das der HERR gegen euch gesprochen hat, ihr Kinder Israels, gegen das ganze Geschlecht, das ich aus dem Land Ägypten heraufgeführt habe! 2 Es lautet so: Nur euch habe ich ersehen von allen Geschlechtern der Erde, darum will ich auch alle eure Missetaten an euch heimsuchen." </a:t>
            </a:r>
            <a:r>
              <a:rPr lang="de-CH" sz="2800" b="1" dirty="0">
                <a:latin typeface="Calibri" panose="020F0502020204030204" pitchFamily="34" charset="0"/>
                <a:ea typeface="Calibri" panose="020F0502020204030204" pitchFamily="34" charset="0"/>
                <a:cs typeface="Times New Roman" panose="02020603050405020304" pitchFamily="18" charset="0"/>
              </a:rPr>
              <a:t>Am 3,1-2</a:t>
            </a:r>
          </a:p>
        </p:txBody>
      </p:sp>
      <p:graphicFrame>
        <p:nvGraphicFramePr>
          <p:cNvPr id="2" name="Tabelle 1">
            <a:extLst>
              <a:ext uri="{FF2B5EF4-FFF2-40B4-BE49-F238E27FC236}">
                <a16:creationId xmlns:a16="http://schemas.microsoft.com/office/drawing/2014/main" id="{CEB2EF26-EF79-480A-AF30-558850FAD09F}"/>
              </a:ext>
            </a:extLst>
          </p:cNvPr>
          <p:cNvGraphicFramePr>
            <a:graphicFrameLocks noGrp="1"/>
          </p:cNvGraphicFramePr>
          <p:nvPr>
            <p:extLst>
              <p:ext uri="{D42A27DB-BD31-4B8C-83A1-F6EECF244321}">
                <p14:modId xmlns:p14="http://schemas.microsoft.com/office/powerpoint/2010/main" val="2299581963"/>
              </p:ext>
            </p:extLst>
          </p:nvPr>
        </p:nvGraphicFramePr>
        <p:xfrm>
          <a:off x="2148253" y="3638148"/>
          <a:ext cx="2546666" cy="2893927"/>
        </p:xfrm>
        <a:graphic>
          <a:graphicData uri="http://schemas.openxmlformats.org/drawingml/2006/table">
            <a:tbl>
              <a:tblPr firstRow="1" firstCol="1" bandRow="1"/>
              <a:tblGrid>
                <a:gridCol w="2546666">
                  <a:extLst>
                    <a:ext uri="{9D8B030D-6E8A-4147-A177-3AD203B41FA5}">
                      <a16:colId xmlns:a16="http://schemas.microsoft.com/office/drawing/2014/main" val="3677861476"/>
                    </a:ext>
                  </a:extLst>
                </a:gridCol>
              </a:tblGrid>
              <a:tr h="733633">
                <a:tc>
                  <a:txBody>
                    <a:bodyPr/>
                    <a:lstStyle/>
                    <a:p>
                      <a:pPr algn="ctr">
                        <a:lnSpc>
                          <a:spcPct val="107000"/>
                        </a:lnSpc>
                        <a:spcAft>
                          <a:spcPts val="800"/>
                        </a:spcAft>
                      </a:pPr>
                      <a:r>
                        <a:rPr lang="de-CH" sz="2800" dirty="0">
                          <a:effectLst/>
                          <a:latin typeface="Calibri" panose="020F0502020204030204" pitchFamily="34" charset="0"/>
                          <a:ea typeface="Calibri" panose="020F0502020204030204" pitchFamily="34" charset="0"/>
                          <a:cs typeface="Times New Roman" panose="02020603050405020304" pitchFamily="18" charset="0"/>
                        </a:rPr>
                        <a:t>3,1 – 6,14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0399015"/>
                  </a:ext>
                </a:extLst>
              </a:tr>
              <a:tr h="1626139">
                <a:tc>
                  <a:txBody>
                    <a:bodyPr/>
                    <a:lstStyle/>
                    <a:p>
                      <a:pPr algn="ctr">
                        <a:lnSpc>
                          <a:spcPct val="107000"/>
                        </a:lnSpc>
                        <a:spcAft>
                          <a:spcPts val="800"/>
                        </a:spcAft>
                      </a:pPr>
                      <a:r>
                        <a:rPr lang="de-CH" sz="2600" b="1" dirty="0">
                          <a:effectLst/>
                          <a:latin typeface="Calibri" panose="020F0502020204030204" pitchFamily="34" charset="0"/>
                          <a:ea typeface="Calibri" panose="020F0502020204030204" pitchFamily="34" charset="0"/>
                          <a:cs typeface="Times New Roman" panose="02020603050405020304" pitchFamily="18" charset="0"/>
                        </a:rPr>
                        <a:t>3</a:t>
                      </a:r>
                      <a:r>
                        <a:rPr lang="de-CH" sz="26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Gerichtsworte über Israel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3137825"/>
                  </a:ext>
                </a:extLst>
              </a:tr>
              <a:tr h="534155">
                <a:tc>
                  <a:txBody>
                    <a:bodyPr/>
                    <a:lstStyle/>
                    <a:p>
                      <a:pPr algn="ctr">
                        <a:lnSpc>
                          <a:spcPct val="107000"/>
                        </a:lnSpc>
                        <a:spcAft>
                          <a:spcPts val="80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Gnadenzeit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9519840"/>
                  </a:ext>
                </a:extLst>
              </a:tr>
            </a:tbl>
          </a:graphicData>
        </a:graphic>
      </p:graphicFrame>
    </p:spTree>
    <p:extLst>
      <p:ext uri="{BB962C8B-B14F-4D97-AF65-F5344CB8AC3E}">
        <p14:creationId xmlns:p14="http://schemas.microsoft.com/office/powerpoint/2010/main" val="15523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850B95B-F65D-4784-A5E8-8F94DBCE852C}"/>
              </a:ext>
            </a:extLst>
          </p:cNvPr>
          <p:cNvSpPr/>
          <p:nvPr/>
        </p:nvSpPr>
        <p:spPr>
          <a:xfrm>
            <a:off x="332716" y="325925"/>
            <a:ext cx="4052713"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3 Gerichtsworte über Israel</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2" name="Tabelle 1">
            <a:extLst>
              <a:ext uri="{FF2B5EF4-FFF2-40B4-BE49-F238E27FC236}">
                <a16:creationId xmlns:a16="http://schemas.microsoft.com/office/drawing/2014/main" id="{EC3FBF96-E4E9-4C49-88F9-6F49098E79AA}"/>
              </a:ext>
            </a:extLst>
          </p:cNvPr>
          <p:cNvGraphicFramePr>
            <a:graphicFrameLocks noGrp="1"/>
          </p:cNvGraphicFramePr>
          <p:nvPr>
            <p:extLst>
              <p:ext uri="{D42A27DB-BD31-4B8C-83A1-F6EECF244321}">
                <p14:modId xmlns:p14="http://schemas.microsoft.com/office/powerpoint/2010/main" val="2551981465"/>
              </p:ext>
            </p:extLst>
          </p:nvPr>
        </p:nvGraphicFramePr>
        <p:xfrm>
          <a:off x="332716" y="1003195"/>
          <a:ext cx="10842504" cy="5329512"/>
        </p:xfrm>
        <a:graphic>
          <a:graphicData uri="http://schemas.openxmlformats.org/drawingml/2006/table">
            <a:tbl>
              <a:tblPr firstRow="1" firstCol="1" bandRow="1"/>
              <a:tblGrid>
                <a:gridCol w="1786230">
                  <a:extLst>
                    <a:ext uri="{9D8B030D-6E8A-4147-A177-3AD203B41FA5}">
                      <a16:colId xmlns:a16="http://schemas.microsoft.com/office/drawing/2014/main" val="3756261286"/>
                    </a:ext>
                  </a:extLst>
                </a:gridCol>
                <a:gridCol w="3138854">
                  <a:extLst>
                    <a:ext uri="{9D8B030D-6E8A-4147-A177-3AD203B41FA5}">
                      <a16:colId xmlns:a16="http://schemas.microsoft.com/office/drawing/2014/main" val="3688830761"/>
                    </a:ext>
                  </a:extLst>
                </a:gridCol>
                <a:gridCol w="5917420">
                  <a:extLst>
                    <a:ext uri="{9D8B030D-6E8A-4147-A177-3AD203B41FA5}">
                      <a16:colId xmlns:a16="http://schemas.microsoft.com/office/drawing/2014/main" val="3977903727"/>
                    </a:ext>
                  </a:extLst>
                </a:gridCol>
              </a:tblGrid>
              <a:tr h="2037672">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Gerichtswort</a:t>
                      </a:r>
                    </a:p>
                    <a:p>
                      <a:r>
                        <a:rPr lang="de-CH" sz="24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pPr>
                      <a:r>
                        <a:rPr lang="de-CH" sz="2400" b="1" dirty="0">
                          <a:effectLst/>
                          <a:latin typeface="Calibri" panose="020F0502020204030204" pitchFamily="34" charset="0"/>
                          <a:ea typeface="Times New Roman" panose="02020603050405020304" pitchFamily="18" charset="0"/>
                          <a:cs typeface="Times New Roman" panose="02020603050405020304" pitchFamily="18" charset="0"/>
                        </a:rPr>
                        <a:t>Das Gericht ist gewiss – durch des HERRN Wort </a:t>
                      </a:r>
                    </a:p>
                    <a:p>
                      <a:pPr>
                        <a:spcBef>
                          <a:spcPts val="200"/>
                        </a:spcBef>
                      </a:pPr>
                      <a:r>
                        <a:rPr lang="de-DE" sz="2400" b="1" dirty="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=&gt; Sein Wort</a:t>
                      </a:r>
                      <a:endParaRPr lang="de-CH" sz="2400" b="1" dirty="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07000"/>
                        </a:lnSpc>
                        <a:spcAft>
                          <a:spcPts val="200"/>
                        </a:spcAft>
                      </a:pPr>
                      <a:r>
                        <a:rPr lang="de-CH" sz="24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"7 Nein, GOTT, der Herr, tut nichts, ohne dass er sein Geheimnis seinen Knechten, den Propheten, geoffenbart hat. 8 Der Löwe brüllt; wer sollte sich nicht fürchten? GOTT, der Herr, redet; wer sollte nicht weissagen?"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7070281"/>
                  </a:ext>
                </a:extLst>
              </a:tr>
              <a:tr h="1152644">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2 Gerichtswort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pPr>
                      <a:r>
                        <a:rPr lang="de-CH" sz="2400" b="1" dirty="0">
                          <a:effectLst/>
                          <a:latin typeface="Calibri" panose="020F0502020204030204" pitchFamily="34" charset="0"/>
                          <a:ea typeface="Times New Roman" panose="02020603050405020304" pitchFamily="18" charset="0"/>
                          <a:cs typeface="Times New Roman" panose="02020603050405020304" pitchFamily="18" charset="0"/>
                        </a:rPr>
                        <a:t>Das Gericht ist verdient – durch die Gleichgültigkeit der Menschen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6 "und dennoch seid ihr nicht zu mir umgekehrt!, spricht der HERR."</a:t>
                      </a:r>
                    </a:p>
                    <a:p>
                      <a:r>
                        <a:rPr lang="de-CH"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1752816"/>
                  </a:ext>
                </a:extLst>
              </a:tr>
              <a:tr h="1088608">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3 Gerichtswort (5,1 – 6,14)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pPr>
                      <a:r>
                        <a:rPr lang="de-CH" sz="2400" b="1">
                          <a:effectLst/>
                          <a:latin typeface="Calibri" panose="020F0502020204030204" pitchFamily="34" charset="0"/>
                          <a:ea typeface="Times New Roman" panose="02020603050405020304" pitchFamily="18" charset="0"/>
                          <a:cs typeface="Times New Roman" panose="02020603050405020304" pitchFamily="18" charset="0"/>
                        </a:rPr>
                        <a:t>Das Gericht ist bedingt – durch ihre Reaktion</a:t>
                      </a:r>
                    </a:p>
                    <a:p>
                      <a:r>
                        <a:rPr lang="de-CH" sz="2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2400" dirty="0">
                          <a:effectLst/>
                          <a:latin typeface="Calibri" panose="020F0502020204030204" pitchFamily="34" charset="0"/>
                          <a:ea typeface="Calibri" panose="020F0502020204030204" pitchFamily="34" charset="0"/>
                          <a:cs typeface="Times New Roman" panose="02020603050405020304" pitchFamily="18" charset="0"/>
                        </a:rPr>
                        <a:t> </a:t>
                      </a:r>
                      <a:r>
                        <a:rPr lang="de-CH" sz="2400" kern="1200" dirty="0">
                          <a:solidFill>
                            <a:schemeClr val="tx1"/>
                          </a:solidFill>
                          <a:effectLst/>
                          <a:latin typeface="+mn-lt"/>
                          <a:ea typeface="+mn-ea"/>
                          <a:cs typeface="+mn-cs"/>
                        </a:rPr>
                        <a:t>"1 Wehe den Sorglosen in Zion und den Sicheren auf dem Berg von Samaria, den Vornehmsten des ersten der Völker, zu denen das Haus Israel kommt!"</a:t>
                      </a:r>
                    </a:p>
                    <a:p>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2199583"/>
                  </a:ext>
                </a:extLst>
              </a:tr>
            </a:tbl>
          </a:graphicData>
        </a:graphic>
      </p:graphicFrame>
      <p:sp>
        <p:nvSpPr>
          <p:cNvPr id="4" name="Rechteck 3">
            <a:extLst>
              <a:ext uri="{FF2B5EF4-FFF2-40B4-BE49-F238E27FC236}">
                <a16:creationId xmlns:a16="http://schemas.microsoft.com/office/drawing/2014/main" id="{7F4A78BA-9FA2-4119-A0A2-E8EEC6C7EDF9}"/>
              </a:ext>
            </a:extLst>
          </p:cNvPr>
          <p:cNvSpPr/>
          <p:nvPr/>
        </p:nvSpPr>
        <p:spPr>
          <a:xfrm>
            <a:off x="121920" y="3015762"/>
            <a:ext cx="11460480" cy="3827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bg1"/>
              </a:solidFill>
            </a:endParaRPr>
          </a:p>
        </p:txBody>
      </p:sp>
    </p:spTree>
    <p:extLst>
      <p:ext uri="{BB962C8B-B14F-4D97-AF65-F5344CB8AC3E}">
        <p14:creationId xmlns:p14="http://schemas.microsoft.com/office/powerpoint/2010/main" val="4196937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850B95B-F65D-4784-A5E8-8F94DBCE852C}"/>
              </a:ext>
            </a:extLst>
          </p:cNvPr>
          <p:cNvSpPr/>
          <p:nvPr/>
        </p:nvSpPr>
        <p:spPr>
          <a:xfrm>
            <a:off x="332716" y="325925"/>
            <a:ext cx="4052713"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3 Gerichtsworte über Israel</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2" name="Tabelle 1">
            <a:extLst>
              <a:ext uri="{FF2B5EF4-FFF2-40B4-BE49-F238E27FC236}">
                <a16:creationId xmlns:a16="http://schemas.microsoft.com/office/drawing/2014/main" id="{EC3FBF96-E4E9-4C49-88F9-6F49098E79AA}"/>
              </a:ext>
            </a:extLst>
          </p:cNvPr>
          <p:cNvGraphicFramePr>
            <a:graphicFrameLocks noGrp="1"/>
          </p:cNvGraphicFramePr>
          <p:nvPr>
            <p:extLst>
              <p:ext uri="{D42A27DB-BD31-4B8C-83A1-F6EECF244321}">
                <p14:modId xmlns:p14="http://schemas.microsoft.com/office/powerpoint/2010/main" val="3372452216"/>
              </p:ext>
            </p:extLst>
          </p:nvPr>
        </p:nvGraphicFramePr>
        <p:xfrm>
          <a:off x="332716" y="1003195"/>
          <a:ext cx="10842504" cy="5720672"/>
        </p:xfrm>
        <a:graphic>
          <a:graphicData uri="http://schemas.openxmlformats.org/drawingml/2006/table">
            <a:tbl>
              <a:tblPr firstRow="1" firstCol="1" bandRow="1"/>
              <a:tblGrid>
                <a:gridCol w="1768646">
                  <a:extLst>
                    <a:ext uri="{9D8B030D-6E8A-4147-A177-3AD203B41FA5}">
                      <a16:colId xmlns:a16="http://schemas.microsoft.com/office/drawing/2014/main" val="3756261286"/>
                    </a:ext>
                  </a:extLst>
                </a:gridCol>
                <a:gridCol w="3174023">
                  <a:extLst>
                    <a:ext uri="{9D8B030D-6E8A-4147-A177-3AD203B41FA5}">
                      <a16:colId xmlns:a16="http://schemas.microsoft.com/office/drawing/2014/main" val="3688830761"/>
                    </a:ext>
                  </a:extLst>
                </a:gridCol>
                <a:gridCol w="5899835">
                  <a:extLst>
                    <a:ext uri="{9D8B030D-6E8A-4147-A177-3AD203B41FA5}">
                      <a16:colId xmlns:a16="http://schemas.microsoft.com/office/drawing/2014/main" val="3977903727"/>
                    </a:ext>
                  </a:extLst>
                </a:gridCol>
              </a:tblGrid>
              <a:tr h="2037672">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Gerichtswort</a:t>
                      </a:r>
                    </a:p>
                    <a:p>
                      <a:r>
                        <a:rPr lang="de-CH" sz="24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pPr>
                      <a:r>
                        <a:rPr lang="de-CH" sz="2400" b="1" dirty="0">
                          <a:effectLst/>
                          <a:latin typeface="Calibri" panose="020F0502020204030204" pitchFamily="34" charset="0"/>
                          <a:ea typeface="Times New Roman" panose="02020603050405020304" pitchFamily="18" charset="0"/>
                          <a:cs typeface="Times New Roman" panose="02020603050405020304" pitchFamily="18" charset="0"/>
                        </a:rPr>
                        <a:t>Das Gericht ist gewiss – durch des HERRN Wort </a:t>
                      </a:r>
                    </a:p>
                    <a:p>
                      <a:pPr>
                        <a:spcBef>
                          <a:spcPts val="200"/>
                        </a:spcBef>
                      </a:pPr>
                      <a:r>
                        <a:rPr lang="de-DE" sz="2400" b="1" dirty="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=&gt; Sein Wort</a:t>
                      </a:r>
                      <a:endParaRPr lang="de-CH" sz="2400" b="1" dirty="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07000"/>
                        </a:lnSpc>
                        <a:spcAft>
                          <a:spcPts val="200"/>
                        </a:spcAft>
                      </a:pPr>
                      <a:r>
                        <a:rPr lang="de-CH" sz="24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"7 Nein, GOTT, der Herr, tut nichts, ohne dass er sein Geheimnis seinen Knechten, den Propheten, geoffenbart hat. 8 Der Löwe brüllt; wer sollte sich nicht fürchten? GOTT, der Herr, redet; wer sollte nicht weissagen?"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7070281"/>
                  </a:ext>
                </a:extLst>
              </a:tr>
              <a:tr h="1152644">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Gerichtswort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pPr>
                      <a:r>
                        <a:rPr lang="de-CH" sz="2400" b="1" dirty="0">
                          <a:effectLst/>
                          <a:latin typeface="Calibri" panose="020F0502020204030204" pitchFamily="34" charset="0"/>
                          <a:ea typeface="Times New Roman" panose="02020603050405020304" pitchFamily="18" charset="0"/>
                          <a:cs typeface="Times New Roman" panose="02020603050405020304" pitchFamily="18" charset="0"/>
                        </a:rPr>
                        <a:t>Das Gericht ist verdient – durch die Gleichgültigkeit der Menschen</a:t>
                      </a:r>
                    </a:p>
                    <a:p>
                      <a:pPr>
                        <a:spcBef>
                          <a:spcPts val="200"/>
                        </a:spcBef>
                      </a:pPr>
                      <a:r>
                        <a:rPr lang="de-DE" sz="2400" b="1" dirty="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=&gt; Wie leben Wir</a:t>
                      </a:r>
                      <a:endParaRPr lang="de-CH" sz="2400" b="1" dirty="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6 "und dennoch seid ihr nicht zu mir umgekehrt!, spricht der HERR."</a:t>
                      </a:r>
                    </a:p>
                    <a:p>
                      <a:r>
                        <a:rPr lang="de-CH"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1752816"/>
                  </a:ext>
                </a:extLst>
              </a:tr>
              <a:tr h="1088608">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3 Gerichtswort (5,1 – 6,14)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pPr>
                      <a:r>
                        <a:rPr lang="de-CH" sz="2400" b="1">
                          <a:effectLst/>
                          <a:latin typeface="Calibri" panose="020F0502020204030204" pitchFamily="34" charset="0"/>
                          <a:ea typeface="Times New Roman" panose="02020603050405020304" pitchFamily="18" charset="0"/>
                          <a:cs typeface="Times New Roman" panose="02020603050405020304" pitchFamily="18" charset="0"/>
                        </a:rPr>
                        <a:t>Das Gericht ist bedingt – durch ihre Reaktion</a:t>
                      </a:r>
                    </a:p>
                    <a:p>
                      <a:r>
                        <a:rPr lang="de-CH" sz="2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2400" dirty="0">
                          <a:effectLst/>
                          <a:latin typeface="Calibri" panose="020F0502020204030204" pitchFamily="34" charset="0"/>
                          <a:ea typeface="Calibri" panose="020F0502020204030204" pitchFamily="34" charset="0"/>
                          <a:cs typeface="Times New Roman" panose="02020603050405020304" pitchFamily="18" charset="0"/>
                        </a:rPr>
                        <a:t> </a:t>
                      </a:r>
                      <a:r>
                        <a:rPr lang="de-CH" sz="2400" kern="1200" dirty="0">
                          <a:solidFill>
                            <a:schemeClr val="tx1"/>
                          </a:solidFill>
                          <a:effectLst/>
                          <a:latin typeface="+mn-lt"/>
                          <a:ea typeface="+mn-ea"/>
                          <a:cs typeface="+mn-cs"/>
                        </a:rPr>
                        <a:t>"1 Wehe den Sorglosen in Zion und den Sicheren auf dem Berg von Samaria, den Vornehmsten des ersten der Völker, zu denen das Haus Israel kommt!"</a:t>
                      </a:r>
                    </a:p>
                    <a:p>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2199583"/>
                  </a:ext>
                </a:extLst>
              </a:tr>
            </a:tbl>
          </a:graphicData>
        </a:graphic>
      </p:graphicFrame>
      <p:sp>
        <p:nvSpPr>
          <p:cNvPr id="4" name="Rechteck 3">
            <a:extLst>
              <a:ext uri="{FF2B5EF4-FFF2-40B4-BE49-F238E27FC236}">
                <a16:creationId xmlns:a16="http://schemas.microsoft.com/office/drawing/2014/main" id="{7F4A78BA-9FA2-4119-A0A2-E8EEC6C7EDF9}"/>
              </a:ext>
            </a:extLst>
          </p:cNvPr>
          <p:cNvSpPr/>
          <p:nvPr/>
        </p:nvSpPr>
        <p:spPr>
          <a:xfrm>
            <a:off x="121920" y="4906108"/>
            <a:ext cx="11460480" cy="1936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bg1"/>
              </a:solidFill>
            </a:endParaRPr>
          </a:p>
        </p:txBody>
      </p:sp>
    </p:spTree>
    <p:extLst>
      <p:ext uri="{BB962C8B-B14F-4D97-AF65-F5344CB8AC3E}">
        <p14:creationId xmlns:p14="http://schemas.microsoft.com/office/powerpoint/2010/main" val="4214287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850B95B-F65D-4784-A5E8-8F94DBCE852C}"/>
              </a:ext>
            </a:extLst>
          </p:cNvPr>
          <p:cNvSpPr/>
          <p:nvPr/>
        </p:nvSpPr>
        <p:spPr>
          <a:xfrm>
            <a:off x="332716" y="325925"/>
            <a:ext cx="4052713"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3 Gerichtsworte über Israel</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2" name="Tabelle 1">
            <a:extLst>
              <a:ext uri="{FF2B5EF4-FFF2-40B4-BE49-F238E27FC236}">
                <a16:creationId xmlns:a16="http://schemas.microsoft.com/office/drawing/2014/main" id="{EC3FBF96-E4E9-4C49-88F9-6F49098E79AA}"/>
              </a:ext>
            </a:extLst>
          </p:cNvPr>
          <p:cNvGraphicFramePr>
            <a:graphicFrameLocks noGrp="1"/>
          </p:cNvGraphicFramePr>
          <p:nvPr>
            <p:extLst>
              <p:ext uri="{D42A27DB-BD31-4B8C-83A1-F6EECF244321}">
                <p14:modId xmlns:p14="http://schemas.microsoft.com/office/powerpoint/2010/main" val="3949650384"/>
              </p:ext>
            </p:extLst>
          </p:nvPr>
        </p:nvGraphicFramePr>
        <p:xfrm>
          <a:off x="332716" y="1003195"/>
          <a:ext cx="10842504" cy="5720672"/>
        </p:xfrm>
        <a:graphic>
          <a:graphicData uri="http://schemas.openxmlformats.org/drawingml/2006/table">
            <a:tbl>
              <a:tblPr firstRow="1" firstCol="1" bandRow="1"/>
              <a:tblGrid>
                <a:gridCol w="1803815">
                  <a:extLst>
                    <a:ext uri="{9D8B030D-6E8A-4147-A177-3AD203B41FA5}">
                      <a16:colId xmlns:a16="http://schemas.microsoft.com/office/drawing/2014/main" val="3756261286"/>
                    </a:ext>
                  </a:extLst>
                </a:gridCol>
                <a:gridCol w="3191607">
                  <a:extLst>
                    <a:ext uri="{9D8B030D-6E8A-4147-A177-3AD203B41FA5}">
                      <a16:colId xmlns:a16="http://schemas.microsoft.com/office/drawing/2014/main" val="3688830761"/>
                    </a:ext>
                  </a:extLst>
                </a:gridCol>
                <a:gridCol w="5847082">
                  <a:extLst>
                    <a:ext uri="{9D8B030D-6E8A-4147-A177-3AD203B41FA5}">
                      <a16:colId xmlns:a16="http://schemas.microsoft.com/office/drawing/2014/main" val="3977903727"/>
                    </a:ext>
                  </a:extLst>
                </a:gridCol>
              </a:tblGrid>
              <a:tr h="2037672">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Gerichtswort</a:t>
                      </a:r>
                    </a:p>
                    <a:p>
                      <a:r>
                        <a:rPr lang="de-CH" sz="24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pPr>
                      <a:r>
                        <a:rPr lang="de-CH" sz="2400" b="1" dirty="0">
                          <a:effectLst/>
                          <a:latin typeface="Calibri" panose="020F0502020204030204" pitchFamily="34" charset="0"/>
                          <a:ea typeface="Times New Roman" panose="02020603050405020304" pitchFamily="18" charset="0"/>
                          <a:cs typeface="Times New Roman" panose="02020603050405020304" pitchFamily="18" charset="0"/>
                        </a:rPr>
                        <a:t>Das Gericht ist gewiss – durch des HERRN Wort </a:t>
                      </a:r>
                    </a:p>
                    <a:p>
                      <a:pPr>
                        <a:spcBef>
                          <a:spcPts val="200"/>
                        </a:spcBef>
                      </a:pPr>
                      <a:r>
                        <a:rPr lang="de-DE" sz="2400" b="1" dirty="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=&gt; Sein Wort</a:t>
                      </a:r>
                      <a:endParaRPr lang="de-CH" sz="2400" b="1" dirty="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07000"/>
                        </a:lnSpc>
                        <a:spcAft>
                          <a:spcPts val="200"/>
                        </a:spcAft>
                      </a:pPr>
                      <a:r>
                        <a:rPr lang="de-CH" sz="24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"7 Nein, GOTT, der Herr, tut nichts, ohne dass er sein Geheimnis seinen Knechten, den Propheten, geoffenbart hat. 8 Der Löwe brüllt; wer sollte sich nicht fürchten? GOTT, der Herr, redet; wer sollte nicht weissagen?"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7070281"/>
                  </a:ext>
                </a:extLst>
              </a:tr>
              <a:tr h="1152644">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Gerichtswort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pPr>
                      <a:r>
                        <a:rPr lang="de-CH" sz="2400" b="1" dirty="0">
                          <a:effectLst/>
                          <a:latin typeface="Calibri" panose="020F0502020204030204" pitchFamily="34" charset="0"/>
                          <a:ea typeface="Times New Roman" panose="02020603050405020304" pitchFamily="18" charset="0"/>
                          <a:cs typeface="Times New Roman" panose="02020603050405020304" pitchFamily="18" charset="0"/>
                        </a:rPr>
                        <a:t>Das Gericht ist verdient – durch die Gleichgültigkeit der Menschen</a:t>
                      </a:r>
                    </a:p>
                    <a:p>
                      <a:pPr>
                        <a:spcBef>
                          <a:spcPts val="200"/>
                        </a:spcBef>
                      </a:pPr>
                      <a:r>
                        <a:rPr lang="de-DE" sz="2400" b="1" dirty="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=&gt; Wie leben Wir</a:t>
                      </a:r>
                      <a:endParaRPr lang="de-CH" sz="2400" b="1" dirty="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6 "und dennoch seid ihr nicht zu mir umgekehrt!, spricht der HERR."</a:t>
                      </a:r>
                    </a:p>
                    <a:p>
                      <a:r>
                        <a:rPr lang="de-CH"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1752816"/>
                  </a:ext>
                </a:extLst>
              </a:tr>
              <a:tr h="1088608">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Gerichtswort (5,1 – 6,14)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0"/>
                        </a:spcBef>
                      </a:pPr>
                      <a:r>
                        <a:rPr lang="de-CH" sz="2400" b="1" dirty="0">
                          <a:effectLst/>
                          <a:latin typeface="Calibri" panose="020F0502020204030204" pitchFamily="34" charset="0"/>
                          <a:ea typeface="Times New Roman" panose="02020603050405020304" pitchFamily="18" charset="0"/>
                          <a:cs typeface="Times New Roman" panose="02020603050405020304" pitchFamily="18" charset="0"/>
                        </a:rPr>
                        <a:t>Das Gericht ist bedingt – durch ihre Reaktion</a:t>
                      </a:r>
                    </a:p>
                    <a:p>
                      <a:r>
                        <a:rPr lang="de-DE" sz="24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a:t>
                      </a:r>
                      <a:r>
                        <a:rPr lang="de-CH" sz="24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&gt; Unsere Entscheidung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2400" dirty="0">
                          <a:effectLst/>
                          <a:latin typeface="Calibri" panose="020F0502020204030204" pitchFamily="34" charset="0"/>
                          <a:ea typeface="Calibri" panose="020F0502020204030204" pitchFamily="34" charset="0"/>
                          <a:cs typeface="Times New Roman" panose="02020603050405020304" pitchFamily="18" charset="0"/>
                        </a:rPr>
                        <a:t> </a:t>
                      </a:r>
                      <a:r>
                        <a:rPr lang="de-CH" sz="2400" kern="1200" dirty="0">
                          <a:solidFill>
                            <a:schemeClr val="tx1"/>
                          </a:solidFill>
                          <a:effectLst/>
                          <a:latin typeface="+mn-lt"/>
                          <a:ea typeface="+mn-ea"/>
                          <a:cs typeface="+mn-cs"/>
                        </a:rPr>
                        <a:t>"1 Wehe den Sorglosen in Zion und den Sicheren auf dem Berg von Samaria, den Vornehmsten des ersten der Völker, zu denen das Haus Israel kommt!"</a:t>
                      </a:r>
                    </a:p>
                    <a:p>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2199583"/>
                  </a:ext>
                </a:extLst>
              </a:tr>
            </a:tbl>
          </a:graphicData>
        </a:graphic>
      </p:graphicFrame>
    </p:spTree>
    <p:extLst>
      <p:ext uri="{BB962C8B-B14F-4D97-AF65-F5344CB8AC3E}">
        <p14:creationId xmlns:p14="http://schemas.microsoft.com/office/powerpoint/2010/main" val="1439814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850B95B-F65D-4784-A5E8-8F94DBCE852C}"/>
              </a:ext>
            </a:extLst>
          </p:cNvPr>
          <p:cNvSpPr/>
          <p:nvPr/>
        </p:nvSpPr>
        <p:spPr>
          <a:xfrm>
            <a:off x="332716" y="325925"/>
            <a:ext cx="3666388"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5 Visionen des Gerichtes</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0" name="Rechteck 9">
            <a:extLst>
              <a:ext uri="{FF2B5EF4-FFF2-40B4-BE49-F238E27FC236}">
                <a16:creationId xmlns:a16="http://schemas.microsoft.com/office/drawing/2014/main" id="{D57DAFA4-8552-4CD8-81D0-39849791D276}"/>
              </a:ext>
            </a:extLst>
          </p:cNvPr>
          <p:cNvSpPr/>
          <p:nvPr/>
        </p:nvSpPr>
        <p:spPr>
          <a:xfrm>
            <a:off x="119537" y="2815167"/>
            <a:ext cx="11670231" cy="2735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aphicFrame>
        <p:nvGraphicFramePr>
          <p:cNvPr id="2" name="Tabelle 1">
            <a:extLst>
              <a:ext uri="{FF2B5EF4-FFF2-40B4-BE49-F238E27FC236}">
                <a16:creationId xmlns:a16="http://schemas.microsoft.com/office/drawing/2014/main" id="{98A06E9A-0975-42AF-AE4C-6BF92C302943}"/>
              </a:ext>
            </a:extLst>
          </p:cNvPr>
          <p:cNvGraphicFramePr>
            <a:graphicFrameLocks noGrp="1"/>
          </p:cNvGraphicFramePr>
          <p:nvPr>
            <p:extLst>
              <p:ext uri="{D42A27DB-BD31-4B8C-83A1-F6EECF244321}">
                <p14:modId xmlns:p14="http://schemas.microsoft.com/office/powerpoint/2010/main" val="1583211876"/>
              </p:ext>
            </p:extLst>
          </p:nvPr>
        </p:nvGraphicFramePr>
        <p:xfrm>
          <a:off x="798951" y="1722740"/>
          <a:ext cx="2181885" cy="2893927"/>
        </p:xfrm>
        <a:graphic>
          <a:graphicData uri="http://schemas.openxmlformats.org/drawingml/2006/table">
            <a:tbl>
              <a:tblPr firstRow="1" firstCol="1" bandRow="1"/>
              <a:tblGrid>
                <a:gridCol w="2181885">
                  <a:extLst>
                    <a:ext uri="{9D8B030D-6E8A-4147-A177-3AD203B41FA5}">
                      <a16:colId xmlns:a16="http://schemas.microsoft.com/office/drawing/2014/main" val="823001589"/>
                    </a:ext>
                  </a:extLst>
                </a:gridCol>
              </a:tblGrid>
              <a:tr h="733633">
                <a:tc>
                  <a:txBody>
                    <a:bodyPr/>
                    <a:lstStyle/>
                    <a:p>
                      <a:pPr algn="ctr">
                        <a:lnSpc>
                          <a:spcPct val="107000"/>
                        </a:lnSpc>
                        <a:spcAft>
                          <a:spcPts val="800"/>
                        </a:spcAft>
                      </a:pPr>
                      <a:r>
                        <a:rPr lang="de-CH" sz="2800" dirty="0">
                          <a:effectLst/>
                          <a:latin typeface="Calibri" panose="020F0502020204030204" pitchFamily="34" charset="0"/>
                          <a:ea typeface="Calibri" panose="020F0502020204030204" pitchFamily="34" charset="0"/>
                          <a:cs typeface="Times New Roman" panose="02020603050405020304" pitchFamily="18" charset="0"/>
                        </a:rPr>
                        <a:t>7,1 – 9,10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9766065"/>
                  </a:ext>
                </a:extLst>
              </a:tr>
              <a:tr h="1626139">
                <a:tc>
                  <a:txBody>
                    <a:bodyPr/>
                    <a:lstStyle/>
                    <a:p>
                      <a:pPr algn="ctr">
                        <a:lnSpc>
                          <a:spcPct val="107000"/>
                        </a:lnSpc>
                        <a:spcAft>
                          <a:spcPts val="800"/>
                        </a:spcAft>
                      </a:pPr>
                      <a:r>
                        <a:rPr lang="de-CH" sz="2600" b="1" dirty="0">
                          <a:effectLst/>
                          <a:latin typeface="Calibri" panose="020F0502020204030204" pitchFamily="34" charset="0"/>
                          <a:ea typeface="Calibri" panose="020F0502020204030204" pitchFamily="34" charset="0"/>
                          <a:cs typeface="Times New Roman" panose="02020603050405020304" pitchFamily="18" charset="0"/>
                        </a:rPr>
                        <a:t>5</a:t>
                      </a:r>
                      <a:r>
                        <a:rPr lang="de-CH" sz="26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Visionen des Gerichtes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5835064"/>
                  </a:ext>
                </a:extLst>
              </a:tr>
              <a:tr h="534155">
                <a:tc>
                  <a:txBody>
                    <a:bodyPr/>
                    <a:lstStyle/>
                    <a:p>
                      <a:pPr algn="ctr">
                        <a:lnSpc>
                          <a:spcPct val="107000"/>
                        </a:lnSpc>
                        <a:spcAft>
                          <a:spcPts val="80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Gericht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663282"/>
                  </a:ext>
                </a:extLst>
              </a:tr>
            </a:tbl>
          </a:graphicData>
        </a:graphic>
      </p:graphicFrame>
    </p:spTree>
    <p:extLst>
      <p:ext uri="{BB962C8B-B14F-4D97-AF65-F5344CB8AC3E}">
        <p14:creationId xmlns:p14="http://schemas.microsoft.com/office/powerpoint/2010/main" val="687353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850B95B-F65D-4784-A5E8-8F94DBCE852C}"/>
              </a:ext>
            </a:extLst>
          </p:cNvPr>
          <p:cNvSpPr/>
          <p:nvPr/>
        </p:nvSpPr>
        <p:spPr>
          <a:xfrm>
            <a:off x="332716" y="325925"/>
            <a:ext cx="3666388"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5 Visionen des Gerichtes</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9" name="Tabelle 8">
            <a:extLst>
              <a:ext uri="{FF2B5EF4-FFF2-40B4-BE49-F238E27FC236}">
                <a16:creationId xmlns:a16="http://schemas.microsoft.com/office/drawing/2014/main" id="{88536020-E406-4CE0-97BB-E615E576920E}"/>
              </a:ext>
            </a:extLst>
          </p:cNvPr>
          <p:cNvGraphicFramePr>
            <a:graphicFrameLocks noGrp="1"/>
          </p:cNvGraphicFramePr>
          <p:nvPr>
            <p:extLst>
              <p:ext uri="{D42A27DB-BD31-4B8C-83A1-F6EECF244321}">
                <p14:modId xmlns:p14="http://schemas.microsoft.com/office/powerpoint/2010/main" val="3512623012"/>
              </p:ext>
            </p:extLst>
          </p:nvPr>
        </p:nvGraphicFramePr>
        <p:xfrm>
          <a:off x="448027" y="966855"/>
          <a:ext cx="11186253" cy="4023360"/>
        </p:xfrm>
        <a:graphic>
          <a:graphicData uri="http://schemas.openxmlformats.org/drawingml/2006/table">
            <a:tbl>
              <a:tblPr firstRow="1" firstCol="1" bandRow="1"/>
              <a:tblGrid>
                <a:gridCol w="1869983">
                  <a:extLst>
                    <a:ext uri="{9D8B030D-6E8A-4147-A177-3AD203B41FA5}">
                      <a16:colId xmlns:a16="http://schemas.microsoft.com/office/drawing/2014/main" val="2529055496"/>
                    </a:ext>
                  </a:extLst>
                </a:gridCol>
                <a:gridCol w="3469543">
                  <a:extLst>
                    <a:ext uri="{9D8B030D-6E8A-4147-A177-3AD203B41FA5}">
                      <a16:colId xmlns:a16="http://schemas.microsoft.com/office/drawing/2014/main" val="464511688"/>
                    </a:ext>
                  </a:extLst>
                </a:gridCol>
                <a:gridCol w="3560728">
                  <a:extLst>
                    <a:ext uri="{9D8B030D-6E8A-4147-A177-3AD203B41FA5}">
                      <a16:colId xmlns:a16="http://schemas.microsoft.com/office/drawing/2014/main" val="235345609"/>
                    </a:ext>
                  </a:extLst>
                </a:gridCol>
                <a:gridCol w="2285999">
                  <a:extLst>
                    <a:ext uri="{9D8B030D-6E8A-4147-A177-3AD203B41FA5}">
                      <a16:colId xmlns:a16="http://schemas.microsoft.com/office/drawing/2014/main" val="1947988048"/>
                    </a:ext>
                  </a:extLst>
                </a:gridCol>
              </a:tblGrid>
              <a:tr h="161161">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Vision</a:t>
                      </a: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de-CH"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Inhalt</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2">
                  <a:txBody>
                    <a:bodyPr/>
                    <a:lstStyle/>
                    <a:p>
                      <a:r>
                        <a:rPr lang="de-CH"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Gottes Reaktion</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de-CH"/>
                    </a:p>
                  </a:txBody>
                  <a:tcPr/>
                </a:tc>
                <a:extLst>
                  <a:ext uri="{0D108BD9-81ED-4DB2-BD59-A6C34878D82A}">
                    <a16:rowId xmlns:a16="http://schemas.microsoft.com/office/drawing/2014/main" val="1389290759"/>
                  </a:ext>
                </a:extLst>
              </a:tr>
              <a:tr h="322321">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1 Vision: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r>
                        <a:rPr lang="de-CH" sz="2400" b="1" dirty="0">
                          <a:effectLst/>
                          <a:latin typeface="Calibri" panose="020F0502020204030204" pitchFamily="34" charset="0"/>
                          <a:ea typeface="Calibri" panose="020F0502020204030204" pitchFamily="34" charset="0"/>
                          <a:cs typeface="Times New Roman" panose="02020603050405020304" pitchFamily="18" charset="0"/>
                        </a:rPr>
                        <a:t>7,1-3</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Da reute es den HERRN.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Fürbitte erhört</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8345484"/>
                  </a:ext>
                </a:extLst>
              </a:tr>
              <a:tr h="322321">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2 Vision:</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p>
                      <a:r>
                        <a:rPr lang="de-CH" sz="2400" b="1">
                          <a:effectLst/>
                          <a:latin typeface="Calibri" panose="020F0502020204030204" pitchFamily="34" charset="0"/>
                          <a:ea typeface="Calibri" panose="020F0502020204030204" pitchFamily="34" charset="0"/>
                          <a:cs typeface="Times New Roman" panose="02020603050405020304" pitchFamily="18" charset="0"/>
                        </a:rPr>
                        <a:t>7,4-6</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Feuer verzehrt das Ackerland</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Da reute es den HERRN.</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Fürbitte erhört</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2996190"/>
                  </a:ext>
                </a:extLst>
              </a:tr>
              <a:tr h="322321">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3 Vision:</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p>
                      <a:r>
                        <a:rPr lang="de-CH" sz="2400" b="1">
                          <a:effectLst/>
                          <a:latin typeface="Calibri" panose="020F0502020204030204" pitchFamily="34" charset="0"/>
                          <a:ea typeface="Calibri" panose="020F0502020204030204" pitchFamily="34" charset="0"/>
                          <a:cs typeface="Times New Roman" panose="02020603050405020304" pitchFamily="18" charset="0"/>
                        </a:rPr>
                        <a:t>7,7-9</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Das Senkblei</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Ich will ihm nichts mehr übersehen.</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4557281"/>
                  </a:ext>
                </a:extLst>
              </a:tr>
              <a:tr h="322321">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4 Vision:</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p>
                      <a:r>
                        <a:rPr lang="de-CH" sz="2400" b="1">
                          <a:effectLst/>
                          <a:latin typeface="Calibri" panose="020F0502020204030204" pitchFamily="34" charset="0"/>
                          <a:ea typeface="Calibri" panose="020F0502020204030204" pitchFamily="34" charset="0"/>
                          <a:cs typeface="Times New Roman" panose="02020603050405020304" pitchFamily="18" charset="0"/>
                        </a:rPr>
                        <a:t>8,1-3</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Korb mit reifem Obst</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Reif zum Ende ist mein Volk; ich will ihm nichts mehr übersehen.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CH"/>
                    </a:p>
                  </a:txBody>
                  <a:tcPr/>
                </a:tc>
                <a:extLst>
                  <a:ext uri="{0D108BD9-81ED-4DB2-BD59-A6C34878D82A}">
                    <a16:rowId xmlns:a16="http://schemas.microsoft.com/office/drawing/2014/main" val="3336621987"/>
                  </a:ext>
                </a:extLst>
              </a:tr>
              <a:tr h="322321">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5 Vision:</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p>
                      <a:r>
                        <a:rPr lang="de-CH" sz="2400" b="1">
                          <a:effectLst/>
                          <a:latin typeface="Calibri" panose="020F0502020204030204" pitchFamily="34" charset="0"/>
                          <a:ea typeface="Calibri" panose="020F0502020204030204" pitchFamily="34" charset="0"/>
                          <a:cs typeface="Times New Roman" panose="02020603050405020304" pitchFamily="18" charset="0"/>
                        </a:rPr>
                        <a:t>9,1-4</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Vernichtung des Heiligtums</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"So will ich mein Auge auf sie richten zum Bösen und nicht zum Guten!"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CH"/>
                    </a:p>
                  </a:txBody>
                  <a:tcPr/>
                </a:tc>
                <a:extLst>
                  <a:ext uri="{0D108BD9-81ED-4DB2-BD59-A6C34878D82A}">
                    <a16:rowId xmlns:a16="http://schemas.microsoft.com/office/drawing/2014/main" val="3706619371"/>
                  </a:ext>
                </a:extLst>
              </a:tr>
            </a:tbl>
          </a:graphicData>
        </a:graphic>
      </p:graphicFrame>
      <p:sp>
        <p:nvSpPr>
          <p:cNvPr id="10" name="Rechteck 9">
            <a:extLst>
              <a:ext uri="{FF2B5EF4-FFF2-40B4-BE49-F238E27FC236}">
                <a16:creationId xmlns:a16="http://schemas.microsoft.com/office/drawing/2014/main" id="{D57DAFA4-8552-4CD8-81D0-39849791D276}"/>
              </a:ext>
            </a:extLst>
          </p:cNvPr>
          <p:cNvSpPr/>
          <p:nvPr/>
        </p:nvSpPr>
        <p:spPr>
          <a:xfrm>
            <a:off x="119537" y="2815167"/>
            <a:ext cx="11670231" cy="2735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Textfeld 6">
            <a:extLst>
              <a:ext uri="{FF2B5EF4-FFF2-40B4-BE49-F238E27FC236}">
                <a16:creationId xmlns:a16="http://schemas.microsoft.com/office/drawing/2014/main" id="{A277FB18-D5B7-4CB2-8769-BB3E0B111A9A}"/>
              </a:ext>
            </a:extLst>
          </p:cNvPr>
          <p:cNvSpPr txBox="1"/>
          <p:nvPr/>
        </p:nvSpPr>
        <p:spPr>
          <a:xfrm>
            <a:off x="361072" y="3062396"/>
            <a:ext cx="11031977" cy="3108543"/>
          </a:xfrm>
          <a:prstGeom prst="rect">
            <a:avLst/>
          </a:prstGeom>
          <a:noFill/>
        </p:spPr>
        <p:txBody>
          <a:bodyPr wrap="square">
            <a:spAutoFit/>
          </a:bodyPr>
          <a:lstStyle/>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a:t>
            </a:r>
            <a:r>
              <a:rPr lang="de-CH" sz="2800" u="sng"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Dies ließ GOTT, der Herr, mich schauen</a:t>
            </a:r>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Siehe, er bildete Heuschrecken, als das Spätgras zu wachsen begann; und siehe, es war das Spätgras nach der Heuernte des Königs. 2 Und es geschah, als sie nun das Grün des Landes vollends abgefressen hatten, da sprach ich: Herr, HERR, vergib doch! Wie soll Jakob bestehen? Er ist ja so klein! 3 Da reute es den HERRN: »Es soll nicht geschehen!«, sprach der HERR." </a:t>
            </a:r>
            <a:r>
              <a:rPr lang="de-CH" sz="2800" b="1" dirty="0">
                <a:latin typeface="Calibri" panose="020F0502020204030204" pitchFamily="34" charset="0"/>
                <a:ea typeface="Calibri" panose="020F0502020204030204" pitchFamily="34" charset="0"/>
                <a:cs typeface="Times New Roman" panose="02020603050405020304" pitchFamily="18" charset="0"/>
              </a:rPr>
              <a:t>Am 7,1-3</a:t>
            </a:r>
          </a:p>
        </p:txBody>
      </p:sp>
      <p:sp>
        <p:nvSpPr>
          <p:cNvPr id="8" name="Rechteck 7">
            <a:extLst>
              <a:ext uri="{FF2B5EF4-FFF2-40B4-BE49-F238E27FC236}">
                <a16:creationId xmlns:a16="http://schemas.microsoft.com/office/drawing/2014/main" id="{6B61B9EA-5166-46A1-8320-C692802B4FD2}"/>
              </a:ext>
            </a:extLst>
          </p:cNvPr>
          <p:cNvSpPr/>
          <p:nvPr/>
        </p:nvSpPr>
        <p:spPr>
          <a:xfrm>
            <a:off x="243840" y="2039815"/>
            <a:ext cx="11460480" cy="906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bg1"/>
              </a:solidFill>
            </a:endParaRPr>
          </a:p>
        </p:txBody>
      </p:sp>
      <p:pic>
        <p:nvPicPr>
          <p:cNvPr id="1026" name="Picture 2" descr="Entwicklungshilfeminister: Müller mahnt stärkeren Kampf gegen Heuschrecken  an - ZDFheute">
            <a:extLst>
              <a:ext uri="{FF2B5EF4-FFF2-40B4-BE49-F238E27FC236}">
                <a16:creationId xmlns:a16="http://schemas.microsoft.com/office/drawing/2014/main" id="{9AAAAF4F-E28E-4740-99CC-9DDFC78A51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245" y="1271827"/>
            <a:ext cx="2743717" cy="15433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14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850B95B-F65D-4784-A5E8-8F94DBCE852C}"/>
              </a:ext>
            </a:extLst>
          </p:cNvPr>
          <p:cNvSpPr/>
          <p:nvPr/>
        </p:nvSpPr>
        <p:spPr>
          <a:xfrm>
            <a:off x="332716" y="325925"/>
            <a:ext cx="3666388"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5 Visionen des Gerichtes</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9" name="Tabelle 8">
            <a:extLst>
              <a:ext uri="{FF2B5EF4-FFF2-40B4-BE49-F238E27FC236}">
                <a16:creationId xmlns:a16="http://schemas.microsoft.com/office/drawing/2014/main" id="{88536020-E406-4CE0-97BB-E615E576920E}"/>
              </a:ext>
            </a:extLst>
          </p:cNvPr>
          <p:cNvGraphicFramePr>
            <a:graphicFrameLocks noGrp="1"/>
          </p:cNvGraphicFramePr>
          <p:nvPr>
            <p:extLst>
              <p:ext uri="{D42A27DB-BD31-4B8C-83A1-F6EECF244321}">
                <p14:modId xmlns:p14="http://schemas.microsoft.com/office/powerpoint/2010/main" val="3676476482"/>
              </p:ext>
            </p:extLst>
          </p:nvPr>
        </p:nvGraphicFramePr>
        <p:xfrm>
          <a:off x="448027" y="966855"/>
          <a:ext cx="11186253" cy="4023360"/>
        </p:xfrm>
        <a:graphic>
          <a:graphicData uri="http://schemas.openxmlformats.org/drawingml/2006/table">
            <a:tbl>
              <a:tblPr firstRow="1" firstCol="1" bandRow="1"/>
              <a:tblGrid>
                <a:gridCol w="1869983">
                  <a:extLst>
                    <a:ext uri="{9D8B030D-6E8A-4147-A177-3AD203B41FA5}">
                      <a16:colId xmlns:a16="http://schemas.microsoft.com/office/drawing/2014/main" val="2529055496"/>
                    </a:ext>
                  </a:extLst>
                </a:gridCol>
                <a:gridCol w="3469543">
                  <a:extLst>
                    <a:ext uri="{9D8B030D-6E8A-4147-A177-3AD203B41FA5}">
                      <a16:colId xmlns:a16="http://schemas.microsoft.com/office/drawing/2014/main" val="464511688"/>
                    </a:ext>
                  </a:extLst>
                </a:gridCol>
                <a:gridCol w="3560728">
                  <a:extLst>
                    <a:ext uri="{9D8B030D-6E8A-4147-A177-3AD203B41FA5}">
                      <a16:colId xmlns:a16="http://schemas.microsoft.com/office/drawing/2014/main" val="235345609"/>
                    </a:ext>
                  </a:extLst>
                </a:gridCol>
                <a:gridCol w="2285999">
                  <a:extLst>
                    <a:ext uri="{9D8B030D-6E8A-4147-A177-3AD203B41FA5}">
                      <a16:colId xmlns:a16="http://schemas.microsoft.com/office/drawing/2014/main" val="1947988048"/>
                    </a:ext>
                  </a:extLst>
                </a:gridCol>
              </a:tblGrid>
              <a:tr h="161161">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Vision</a:t>
                      </a: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de-CH"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Inhalt</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2">
                  <a:txBody>
                    <a:bodyPr/>
                    <a:lstStyle/>
                    <a:p>
                      <a:r>
                        <a:rPr lang="de-CH"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Gottes Reaktion</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de-CH"/>
                    </a:p>
                  </a:txBody>
                  <a:tcPr/>
                </a:tc>
                <a:extLst>
                  <a:ext uri="{0D108BD9-81ED-4DB2-BD59-A6C34878D82A}">
                    <a16:rowId xmlns:a16="http://schemas.microsoft.com/office/drawing/2014/main" val="1389290759"/>
                  </a:ext>
                </a:extLst>
              </a:tr>
              <a:tr h="322321">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1 Vision: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r>
                        <a:rPr lang="de-CH" sz="2400" b="1" dirty="0">
                          <a:effectLst/>
                          <a:latin typeface="Calibri" panose="020F0502020204030204" pitchFamily="34" charset="0"/>
                          <a:ea typeface="Calibri" panose="020F0502020204030204" pitchFamily="34" charset="0"/>
                          <a:cs typeface="Times New Roman" panose="02020603050405020304" pitchFamily="18" charset="0"/>
                        </a:rPr>
                        <a:t>7,1-3</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Heuschrecken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Da reute es den HERRN.</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Fürbitte erhört</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8345484"/>
                  </a:ext>
                </a:extLst>
              </a:tr>
              <a:tr h="322321">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2 Vision: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r>
                        <a:rPr lang="de-CH" sz="2400" b="1" dirty="0">
                          <a:effectLst/>
                          <a:latin typeface="Calibri" panose="020F0502020204030204" pitchFamily="34" charset="0"/>
                          <a:ea typeface="Calibri" panose="020F0502020204030204" pitchFamily="34" charset="0"/>
                          <a:cs typeface="Times New Roman" panose="02020603050405020304" pitchFamily="18" charset="0"/>
                        </a:rPr>
                        <a:t>7,4-6</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Da reute es den HERRN.</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Fürbitte erhört</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2996190"/>
                  </a:ext>
                </a:extLst>
              </a:tr>
              <a:tr h="322321">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3 Vision:</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p>
                      <a:r>
                        <a:rPr lang="de-CH" sz="2400" b="1">
                          <a:effectLst/>
                          <a:latin typeface="Calibri" panose="020F0502020204030204" pitchFamily="34" charset="0"/>
                          <a:ea typeface="Calibri" panose="020F0502020204030204" pitchFamily="34" charset="0"/>
                          <a:cs typeface="Times New Roman" panose="02020603050405020304" pitchFamily="18" charset="0"/>
                        </a:rPr>
                        <a:t>7,7-9</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Das Senkblei</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Ich will ihm nichts mehr übersehen.</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4557281"/>
                  </a:ext>
                </a:extLst>
              </a:tr>
              <a:tr h="322321">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4 Vision:</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p>
                      <a:r>
                        <a:rPr lang="de-CH" sz="2400" b="1">
                          <a:effectLst/>
                          <a:latin typeface="Calibri" panose="020F0502020204030204" pitchFamily="34" charset="0"/>
                          <a:ea typeface="Calibri" panose="020F0502020204030204" pitchFamily="34" charset="0"/>
                          <a:cs typeface="Times New Roman" panose="02020603050405020304" pitchFamily="18" charset="0"/>
                        </a:rPr>
                        <a:t>8,1-3</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Korb mit reifem Obst</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Reif zum Ende ist mein Volk; ich will ihm nichts mehr übersehen.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CH"/>
                    </a:p>
                  </a:txBody>
                  <a:tcPr/>
                </a:tc>
                <a:extLst>
                  <a:ext uri="{0D108BD9-81ED-4DB2-BD59-A6C34878D82A}">
                    <a16:rowId xmlns:a16="http://schemas.microsoft.com/office/drawing/2014/main" val="3336621987"/>
                  </a:ext>
                </a:extLst>
              </a:tr>
              <a:tr h="322321">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5 Vision:</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p>
                      <a:r>
                        <a:rPr lang="de-CH" sz="2400" b="1">
                          <a:effectLst/>
                          <a:latin typeface="Calibri" panose="020F0502020204030204" pitchFamily="34" charset="0"/>
                          <a:ea typeface="Calibri" panose="020F0502020204030204" pitchFamily="34" charset="0"/>
                          <a:cs typeface="Times New Roman" panose="02020603050405020304" pitchFamily="18" charset="0"/>
                        </a:rPr>
                        <a:t>9,1-4</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Vernichtung des Heiligtums</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"So will ich mein Auge auf sie richten zum Bösen und nicht zum Guten!"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CH"/>
                    </a:p>
                  </a:txBody>
                  <a:tcPr/>
                </a:tc>
                <a:extLst>
                  <a:ext uri="{0D108BD9-81ED-4DB2-BD59-A6C34878D82A}">
                    <a16:rowId xmlns:a16="http://schemas.microsoft.com/office/drawing/2014/main" val="3706619371"/>
                  </a:ext>
                </a:extLst>
              </a:tr>
            </a:tbl>
          </a:graphicData>
        </a:graphic>
      </p:graphicFrame>
      <p:sp>
        <p:nvSpPr>
          <p:cNvPr id="10" name="Rechteck 9">
            <a:extLst>
              <a:ext uri="{FF2B5EF4-FFF2-40B4-BE49-F238E27FC236}">
                <a16:creationId xmlns:a16="http://schemas.microsoft.com/office/drawing/2014/main" id="{D57DAFA4-8552-4CD8-81D0-39849791D276}"/>
              </a:ext>
            </a:extLst>
          </p:cNvPr>
          <p:cNvSpPr/>
          <p:nvPr/>
        </p:nvSpPr>
        <p:spPr>
          <a:xfrm>
            <a:off x="119537" y="2815167"/>
            <a:ext cx="11670231" cy="2735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Textfeld 6">
            <a:extLst>
              <a:ext uri="{FF2B5EF4-FFF2-40B4-BE49-F238E27FC236}">
                <a16:creationId xmlns:a16="http://schemas.microsoft.com/office/drawing/2014/main" id="{A277FB18-D5B7-4CB2-8769-BB3E0B111A9A}"/>
              </a:ext>
            </a:extLst>
          </p:cNvPr>
          <p:cNvSpPr txBox="1"/>
          <p:nvPr/>
        </p:nvSpPr>
        <p:spPr>
          <a:xfrm>
            <a:off x="361072" y="3062396"/>
            <a:ext cx="11031977" cy="3108543"/>
          </a:xfrm>
          <a:prstGeom prst="rect">
            <a:avLst/>
          </a:prstGeom>
          <a:noFill/>
        </p:spPr>
        <p:txBody>
          <a:bodyPr wrap="square">
            <a:spAutoFit/>
          </a:bodyPr>
          <a:lstStyle/>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a:t>
            </a:r>
            <a:r>
              <a:rPr lang="de-CH" sz="2800" u="sng"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Dies ließ GOTT, der Herr, mich schauen</a:t>
            </a:r>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Siehe, er bildete Heuschrecken, als das Spätgras zu wachsen begann; und siehe, es war das Spätgras nach der Heuernte des Königs. 2 Und es geschah, als sie nun das Grün des Landes vollends abgefressen hatten, da sprach ich: Herr, HERR, vergib doch! Wie soll Jakob bestehen? Er ist ja so klein! 3 Da reute es den HERRN: »Es soll nicht geschehen!«, sprach der HERR." </a:t>
            </a:r>
            <a:r>
              <a:rPr lang="de-CH" sz="2800" b="1" dirty="0">
                <a:latin typeface="Calibri" panose="020F0502020204030204" pitchFamily="34" charset="0"/>
                <a:ea typeface="Calibri" panose="020F0502020204030204" pitchFamily="34" charset="0"/>
                <a:cs typeface="Times New Roman" panose="02020603050405020304" pitchFamily="18" charset="0"/>
              </a:rPr>
              <a:t>Am 7,1-3</a:t>
            </a:r>
          </a:p>
        </p:txBody>
      </p:sp>
      <p:sp>
        <p:nvSpPr>
          <p:cNvPr id="8" name="Rechteck 7">
            <a:extLst>
              <a:ext uri="{FF2B5EF4-FFF2-40B4-BE49-F238E27FC236}">
                <a16:creationId xmlns:a16="http://schemas.microsoft.com/office/drawing/2014/main" id="{6B61B9EA-5166-46A1-8320-C692802B4FD2}"/>
              </a:ext>
            </a:extLst>
          </p:cNvPr>
          <p:cNvSpPr/>
          <p:nvPr/>
        </p:nvSpPr>
        <p:spPr>
          <a:xfrm>
            <a:off x="224412" y="3089429"/>
            <a:ext cx="11460480" cy="3796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bg1"/>
              </a:solidFill>
            </a:endParaRPr>
          </a:p>
        </p:txBody>
      </p:sp>
      <p:pic>
        <p:nvPicPr>
          <p:cNvPr id="2052" name="Picture 4" descr="ANF | Tote bei Flächenbrand in Rojava">
            <a:extLst>
              <a:ext uri="{FF2B5EF4-FFF2-40B4-BE49-F238E27FC236}">
                <a16:creationId xmlns:a16="http://schemas.microsoft.com/office/drawing/2014/main" id="{6A12A282-A8C8-4E54-98D0-3E9073829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58" y="1846589"/>
            <a:ext cx="3445703" cy="19351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403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850B95B-F65D-4784-A5E8-8F94DBCE852C}"/>
              </a:ext>
            </a:extLst>
          </p:cNvPr>
          <p:cNvSpPr/>
          <p:nvPr/>
        </p:nvSpPr>
        <p:spPr>
          <a:xfrm>
            <a:off x="332716" y="325925"/>
            <a:ext cx="3666388"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5 Visionen des Gerichtes</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9" name="Tabelle 8">
            <a:extLst>
              <a:ext uri="{FF2B5EF4-FFF2-40B4-BE49-F238E27FC236}">
                <a16:creationId xmlns:a16="http://schemas.microsoft.com/office/drawing/2014/main" id="{88536020-E406-4CE0-97BB-E615E576920E}"/>
              </a:ext>
            </a:extLst>
          </p:cNvPr>
          <p:cNvGraphicFramePr>
            <a:graphicFrameLocks noGrp="1"/>
          </p:cNvGraphicFramePr>
          <p:nvPr>
            <p:extLst>
              <p:ext uri="{D42A27DB-BD31-4B8C-83A1-F6EECF244321}">
                <p14:modId xmlns:p14="http://schemas.microsoft.com/office/powerpoint/2010/main" val="1491445570"/>
              </p:ext>
            </p:extLst>
          </p:nvPr>
        </p:nvGraphicFramePr>
        <p:xfrm>
          <a:off x="448027" y="966855"/>
          <a:ext cx="11186253" cy="4023360"/>
        </p:xfrm>
        <a:graphic>
          <a:graphicData uri="http://schemas.openxmlformats.org/drawingml/2006/table">
            <a:tbl>
              <a:tblPr firstRow="1" firstCol="1" bandRow="1"/>
              <a:tblGrid>
                <a:gridCol w="1869983">
                  <a:extLst>
                    <a:ext uri="{9D8B030D-6E8A-4147-A177-3AD203B41FA5}">
                      <a16:colId xmlns:a16="http://schemas.microsoft.com/office/drawing/2014/main" val="2529055496"/>
                    </a:ext>
                  </a:extLst>
                </a:gridCol>
                <a:gridCol w="3469543">
                  <a:extLst>
                    <a:ext uri="{9D8B030D-6E8A-4147-A177-3AD203B41FA5}">
                      <a16:colId xmlns:a16="http://schemas.microsoft.com/office/drawing/2014/main" val="464511688"/>
                    </a:ext>
                  </a:extLst>
                </a:gridCol>
                <a:gridCol w="3580183">
                  <a:extLst>
                    <a:ext uri="{9D8B030D-6E8A-4147-A177-3AD203B41FA5}">
                      <a16:colId xmlns:a16="http://schemas.microsoft.com/office/drawing/2014/main" val="235345609"/>
                    </a:ext>
                  </a:extLst>
                </a:gridCol>
                <a:gridCol w="2266544">
                  <a:extLst>
                    <a:ext uri="{9D8B030D-6E8A-4147-A177-3AD203B41FA5}">
                      <a16:colId xmlns:a16="http://schemas.microsoft.com/office/drawing/2014/main" val="1947988048"/>
                    </a:ext>
                  </a:extLst>
                </a:gridCol>
              </a:tblGrid>
              <a:tr h="161161">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Vision</a:t>
                      </a: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de-CH"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Inhalt</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2">
                  <a:txBody>
                    <a:bodyPr/>
                    <a:lstStyle/>
                    <a:p>
                      <a:r>
                        <a:rPr lang="de-CH"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Gottes Reaktion</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de-CH"/>
                    </a:p>
                  </a:txBody>
                  <a:tcPr/>
                </a:tc>
                <a:extLst>
                  <a:ext uri="{0D108BD9-81ED-4DB2-BD59-A6C34878D82A}">
                    <a16:rowId xmlns:a16="http://schemas.microsoft.com/office/drawing/2014/main" val="1389290759"/>
                  </a:ext>
                </a:extLst>
              </a:tr>
              <a:tr h="322321">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1 Vision: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r>
                        <a:rPr lang="de-CH" sz="2400" b="1" dirty="0">
                          <a:effectLst/>
                          <a:latin typeface="Calibri" panose="020F0502020204030204" pitchFamily="34" charset="0"/>
                          <a:ea typeface="Calibri" panose="020F0502020204030204" pitchFamily="34" charset="0"/>
                          <a:cs typeface="Times New Roman" panose="02020603050405020304" pitchFamily="18" charset="0"/>
                        </a:rPr>
                        <a:t>7,1-3</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Heuschrecken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Da reute es den HERRN.</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Fürbitte erhört</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8345484"/>
                  </a:ext>
                </a:extLst>
              </a:tr>
              <a:tr h="322321">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2 Vision:</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p>
                      <a:r>
                        <a:rPr lang="de-CH" sz="2400" b="1">
                          <a:effectLst/>
                          <a:latin typeface="Calibri" panose="020F0502020204030204" pitchFamily="34" charset="0"/>
                          <a:ea typeface="Calibri" panose="020F0502020204030204" pitchFamily="34" charset="0"/>
                          <a:cs typeface="Times New Roman" panose="02020603050405020304" pitchFamily="18" charset="0"/>
                        </a:rPr>
                        <a:t>7,4-6</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Feuer verzehrt das Ackerland</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Da reute es den HERRN.</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Fürbitte erhört</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2996190"/>
                  </a:ext>
                </a:extLst>
              </a:tr>
              <a:tr h="322321">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3 Vision:</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p>
                      <a:r>
                        <a:rPr lang="de-CH" sz="2400" b="1">
                          <a:effectLst/>
                          <a:latin typeface="Calibri" panose="020F0502020204030204" pitchFamily="34" charset="0"/>
                          <a:ea typeface="Calibri" panose="020F0502020204030204" pitchFamily="34" charset="0"/>
                          <a:cs typeface="Times New Roman" panose="02020603050405020304" pitchFamily="18" charset="0"/>
                        </a:rPr>
                        <a:t>7,7-9</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Ich will ihm nicht mehr vergeben.</a:t>
                      </a:r>
                    </a:p>
                    <a:p>
                      <a:r>
                        <a:rPr lang="de-CH" sz="2400" b="1" dirty="0">
                          <a:effectLst/>
                          <a:latin typeface="Calibri" panose="020F0502020204030204" pitchFamily="34" charset="0"/>
                          <a:cs typeface="Times New Roman" panose="02020603050405020304" pitchFamily="18" charset="0"/>
                        </a:rPr>
                        <a:t> </a:t>
                      </a:r>
                      <a:endParaRPr lang="de-CH" sz="2400" dirty="0">
                        <a:effectLst/>
                        <a:latin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4557281"/>
                  </a:ext>
                </a:extLst>
              </a:tr>
              <a:tr h="322321">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4 Vision:</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p>
                      <a:r>
                        <a:rPr lang="de-CH" sz="2400" b="1">
                          <a:effectLst/>
                          <a:latin typeface="Calibri" panose="020F0502020204030204" pitchFamily="34" charset="0"/>
                          <a:ea typeface="Calibri" panose="020F0502020204030204" pitchFamily="34" charset="0"/>
                          <a:cs typeface="Times New Roman" panose="02020603050405020304" pitchFamily="18" charset="0"/>
                        </a:rPr>
                        <a:t>8,1-3</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Korb mit reifem Obst</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Reif zum Ende ist mein Volk; ich will ihm nichts mehr übersehen.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CH"/>
                    </a:p>
                  </a:txBody>
                  <a:tcPr/>
                </a:tc>
                <a:extLst>
                  <a:ext uri="{0D108BD9-81ED-4DB2-BD59-A6C34878D82A}">
                    <a16:rowId xmlns:a16="http://schemas.microsoft.com/office/drawing/2014/main" val="3336621987"/>
                  </a:ext>
                </a:extLst>
              </a:tr>
              <a:tr h="322321">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5 Vision:</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p>
                      <a:r>
                        <a:rPr lang="de-CH" sz="2400" b="1">
                          <a:effectLst/>
                          <a:latin typeface="Calibri" panose="020F0502020204030204" pitchFamily="34" charset="0"/>
                          <a:ea typeface="Calibri" panose="020F0502020204030204" pitchFamily="34" charset="0"/>
                          <a:cs typeface="Times New Roman" panose="02020603050405020304" pitchFamily="18" charset="0"/>
                        </a:rPr>
                        <a:t>9,1-4</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Vernichtung des Heiligtums</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"So will ich mein Auge auf sie richten zum Bösen und nicht zum Guten!"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CH"/>
                    </a:p>
                  </a:txBody>
                  <a:tcPr/>
                </a:tc>
                <a:extLst>
                  <a:ext uri="{0D108BD9-81ED-4DB2-BD59-A6C34878D82A}">
                    <a16:rowId xmlns:a16="http://schemas.microsoft.com/office/drawing/2014/main" val="3706619371"/>
                  </a:ext>
                </a:extLst>
              </a:tr>
            </a:tbl>
          </a:graphicData>
        </a:graphic>
      </p:graphicFrame>
      <p:sp>
        <p:nvSpPr>
          <p:cNvPr id="10" name="Rechteck 9">
            <a:extLst>
              <a:ext uri="{FF2B5EF4-FFF2-40B4-BE49-F238E27FC236}">
                <a16:creationId xmlns:a16="http://schemas.microsoft.com/office/drawing/2014/main" id="{D57DAFA4-8552-4CD8-81D0-39849791D276}"/>
              </a:ext>
            </a:extLst>
          </p:cNvPr>
          <p:cNvSpPr/>
          <p:nvPr/>
        </p:nvSpPr>
        <p:spPr>
          <a:xfrm>
            <a:off x="119537" y="3540866"/>
            <a:ext cx="11670231" cy="1960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Textfeld 5">
            <a:extLst>
              <a:ext uri="{FF2B5EF4-FFF2-40B4-BE49-F238E27FC236}">
                <a16:creationId xmlns:a16="http://schemas.microsoft.com/office/drawing/2014/main" id="{A77D3C35-E781-4678-9C2D-1FB2A85B2437}"/>
              </a:ext>
            </a:extLst>
          </p:cNvPr>
          <p:cNvSpPr txBox="1"/>
          <p:nvPr/>
        </p:nvSpPr>
        <p:spPr>
          <a:xfrm>
            <a:off x="487414" y="3867129"/>
            <a:ext cx="8922804" cy="2246769"/>
          </a:xfrm>
          <a:prstGeom prst="rect">
            <a:avLst/>
          </a:prstGeom>
          <a:noFill/>
        </p:spPr>
        <p:txBody>
          <a:bodyPr wrap="square">
            <a:spAutoFit/>
          </a:bodyPr>
          <a:lstStyle/>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 Und der HERR sprach zu mir: Was siehst du, Amos? Ich sprach: Ein Senkblei! Da sprach der Herr: Siehe, ich lege ein Senkblei an mitten in meinem Volk Israel, und ich werde künftig nicht mehr [verschonend] an ihm vorübergehen,"</a:t>
            </a:r>
            <a:r>
              <a:rPr lang="de-CH" sz="2800" dirty="0">
                <a:latin typeface="Calibri" panose="020F0502020204030204" pitchFamily="34" charset="0"/>
                <a:ea typeface="Calibri" panose="020F0502020204030204" pitchFamily="34" charset="0"/>
                <a:cs typeface="Times New Roman" panose="02020603050405020304" pitchFamily="18" charset="0"/>
              </a:rPr>
              <a:t> </a:t>
            </a:r>
            <a:r>
              <a:rPr lang="de-CH" sz="2800" b="1" dirty="0">
                <a:latin typeface="Calibri" panose="020F0502020204030204" pitchFamily="34" charset="0"/>
                <a:ea typeface="Calibri" panose="020F0502020204030204" pitchFamily="34" charset="0"/>
                <a:cs typeface="Times New Roman" panose="02020603050405020304" pitchFamily="18" charset="0"/>
              </a:rPr>
              <a:t>Am 7,8</a:t>
            </a:r>
          </a:p>
        </p:txBody>
      </p:sp>
      <p:pic>
        <p:nvPicPr>
          <p:cNvPr id="3074" name="Picture 2" descr="Bleilot">
            <a:extLst>
              <a:ext uri="{FF2B5EF4-FFF2-40B4-BE49-F238E27FC236}">
                <a16:creationId xmlns:a16="http://schemas.microsoft.com/office/drawing/2014/main" id="{99207048-3F2E-4A5A-A870-1F89667125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215" b="-1"/>
          <a:stretch/>
        </p:blipFill>
        <p:spPr bwMode="auto">
          <a:xfrm>
            <a:off x="2781782" y="2752453"/>
            <a:ext cx="2214793" cy="12820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12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647869"/>
            <a:ext cx="11417612" cy="1077218"/>
          </a:xfrm>
          <a:prstGeom prst="rect">
            <a:avLst/>
          </a:prstGeom>
          <a:noFill/>
        </p:spPr>
        <p:txBody>
          <a:bodyPr wrap="square" rtlCol="0">
            <a:spAutoFit/>
          </a:bodyPr>
          <a:lstStyle/>
          <a:p>
            <a:pPr lvl="0"/>
            <a:r>
              <a:rPr lang="de-CH" sz="3200" dirty="0"/>
              <a:t>Thema:</a:t>
            </a:r>
          </a:p>
          <a:p>
            <a:r>
              <a:rPr lang="de-CH" sz="3200" dirty="0">
                <a:effectLst/>
                <a:latin typeface="Calibri" panose="020F0502020204030204" pitchFamily="34" charset="0"/>
                <a:ea typeface="Calibri" panose="020F0502020204030204" pitchFamily="34" charset="0"/>
                <a:cs typeface="Times New Roman" panose="02020603050405020304" pitchFamily="18" charset="0"/>
              </a:rPr>
              <a:t>Je grösser die Vorrechte, desto grösser die Verantwortung</a:t>
            </a:r>
            <a:endParaRPr lang="de-CH" sz="4800" b="1" dirty="0">
              <a:latin typeface="+mj-lt"/>
            </a:endParaRPr>
          </a:p>
        </p:txBody>
      </p:sp>
      <p:sp>
        <p:nvSpPr>
          <p:cNvPr id="8" name="Textfeld 7">
            <a:extLst>
              <a:ext uri="{FF2B5EF4-FFF2-40B4-BE49-F238E27FC236}">
                <a16:creationId xmlns:a16="http://schemas.microsoft.com/office/drawing/2014/main" id="{321DC817-B0B6-4742-9BE2-F038ED435A12}"/>
              </a:ext>
            </a:extLst>
          </p:cNvPr>
          <p:cNvSpPr txBox="1"/>
          <p:nvPr/>
        </p:nvSpPr>
        <p:spPr>
          <a:xfrm>
            <a:off x="563103" y="1967253"/>
            <a:ext cx="11231818" cy="2062103"/>
          </a:xfrm>
          <a:prstGeom prst="rect">
            <a:avLst/>
          </a:prstGeom>
          <a:noFill/>
        </p:spPr>
        <p:txBody>
          <a:bodyPr wrap="square" rtlCol="0">
            <a:spAutoFit/>
          </a:bodyPr>
          <a:lstStyle/>
          <a:p>
            <a:pPr lvl="0"/>
            <a:r>
              <a:rPr lang="de-CH" sz="3200" dirty="0"/>
              <a:t>Schlüsselverse: 5,4 </a:t>
            </a:r>
          </a:p>
          <a:p>
            <a:endParaRPr lang="de-CH" sz="3200" b="1" dirty="0">
              <a:latin typeface="+mj-lt"/>
            </a:endParaRPr>
          </a:p>
          <a:p>
            <a:r>
              <a:rPr lang="de-CH" sz="3200" b="1" dirty="0"/>
              <a:t>"Denn so spricht der HERR zum Haus Israel: Sucht mich, so werdet ihr leben!"</a:t>
            </a:r>
          </a:p>
        </p:txBody>
      </p:sp>
    </p:spTree>
    <p:extLst>
      <p:ext uri="{BB962C8B-B14F-4D97-AF65-F5344CB8AC3E}">
        <p14:creationId xmlns:p14="http://schemas.microsoft.com/office/powerpoint/2010/main" val="209669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850B95B-F65D-4784-A5E8-8F94DBCE852C}"/>
              </a:ext>
            </a:extLst>
          </p:cNvPr>
          <p:cNvSpPr/>
          <p:nvPr/>
        </p:nvSpPr>
        <p:spPr>
          <a:xfrm>
            <a:off x="332716" y="325925"/>
            <a:ext cx="3666388"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5 Visionen des Gerichtes</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9" name="Tabelle 8">
            <a:extLst>
              <a:ext uri="{FF2B5EF4-FFF2-40B4-BE49-F238E27FC236}">
                <a16:creationId xmlns:a16="http://schemas.microsoft.com/office/drawing/2014/main" id="{88536020-E406-4CE0-97BB-E615E576920E}"/>
              </a:ext>
            </a:extLst>
          </p:cNvPr>
          <p:cNvGraphicFramePr>
            <a:graphicFrameLocks noGrp="1"/>
          </p:cNvGraphicFramePr>
          <p:nvPr>
            <p:extLst>
              <p:ext uri="{D42A27DB-BD31-4B8C-83A1-F6EECF244321}">
                <p14:modId xmlns:p14="http://schemas.microsoft.com/office/powerpoint/2010/main" val="1193738615"/>
              </p:ext>
            </p:extLst>
          </p:nvPr>
        </p:nvGraphicFramePr>
        <p:xfrm>
          <a:off x="448027" y="966855"/>
          <a:ext cx="11186253" cy="4116820"/>
        </p:xfrm>
        <a:graphic>
          <a:graphicData uri="http://schemas.openxmlformats.org/drawingml/2006/table">
            <a:tbl>
              <a:tblPr firstRow="1" firstCol="1" bandRow="1"/>
              <a:tblGrid>
                <a:gridCol w="1869983">
                  <a:extLst>
                    <a:ext uri="{9D8B030D-6E8A-4147-A177-3AD203B41FA5}">
                      <a16:colId xmlns:a16="http://schemas.microsoft.com/office/drawing/2014/main" val="2529055496"/>
                    </a:ext>
                  </a:extLst>
                </a:gridCol>
                <a:gridCol w="3469543">
                  <a:extLst>
                    <a:ext uri="{9D8B030D-6E8A-4147-A177-3AD203B41FA5}">
                      <a16:colId xmlns:a16="http://schemas.microsoft.com/office/drawing/2014/main" val="464511688"/>
                    </a:ext>
                  </a:extLst>
                </a:gridCol>
                <a:gridCol w="3512090">
                  <a:extLst>
                    <a:ext uri="{9D8B030D-6E8A-4147-A177-3AD203B41FA5}">
                      <a16:colId xmlns:a16="http://schemas.microsoft.com/office/drawing/2014/main" val="235345609"/>
                    </a:ext>
                  </a:extLst>
                </a:gridCol>
                <a:gridCol w="2334637">
                  <a:extLst>
                    <a:ext uri="{9D8B030D-6E8A-4147-A177-3AD203B41FA5}">
                      <a16:colId xmlns:a16="http://schemas.microsoft.com/office/drawing/2014/main" val="1947988048"/>
                    </a:ext>
                  </a:extLst>
                </a:gridCol>
              </a:tblGrid>
              <a:tr h="161161">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Vision</a:t>
                      </a: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de-CH"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Inhalt</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2">
                  <a:txBody>
                    <a:bodyPr/>
                    <a:lstStyle/>
                    <a:p>
                      <a:r>
                        <a:rPr lang="de-CH"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Gottes Reaktion</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de-CH"/>
                    </a:p>
                  </a:txBody>
                  <a:tcPr/>
                </a:tc>
                <a:extLst>
                  <a:ext uri="{0D108BD9-81ED-4DB2-BD59-A6C34878D82A}">
                    <a16:rowId xmlns:a16="http://schemas.microsoft.com/office/drawing/2014/main" val="1389290759"/>
                  </a:ext>
                </a:extLst>
              </a:tr>
              <a:tr h="322321">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1 Vision: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r>
                        <a:rPr lang="de-CH" sz="2400" b="1" dirty="0">
                          <a:effectLst/>
                          <a:latin typeface="Calibri" panose="020F0502020204030204" pitchFamily="34" charset="0"/>
                          <a:ea typeface="Calibri" panose="020F0502020204030204" pitchFamily="34" charset="0"/>
                          <a:cs typeface="Times New Roman" panose="02020603050405020304" pitchFamily="18" charset="0"/>
                        </a:rPr>
                        <a:t>7,1-3</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Heuschrecken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Da reute es den HERRN.</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Fürbitte erhört</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8345484"/>
                  </a:ext>
                </a:extLst>
              </a:tr>
              <a:tr h="824980">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2 Vision:</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p>
                      <a:r>
                        <a:rPr lang="de-CH" sz="2400" b="1">
                          <a:effectLst/>
                          <a:latin typeface="Calibri" panose="020F0502020204030204" pitchFamily="34" charset="0"/>
                          <a:ea typeface="Calibri" panose="020F0502020204030204" pitchFamily="34" charset="0"/>
                          <a:cs typeface="Times New Roman" panose="02020603050405020304" pitchFamily="18" charset="0"/>
                        </a:rPr>
                        <a:t>7,4-6</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Feuer verzehrt das Ackerland</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Da reute es den HERRN.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Fürbitte erhört</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2996190"/>
                  </a:ext>
                </a:extLst>
              </a:tr>
              <a:tr h="322321">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3 Vision:</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p>
                      <a:r>
                        <a:rPr lang="de-CH" sz="2400" b="1">
                          <a:effectLst/>
                          <a:latin typeface="Calibri" panose="020F0502020204030204" pitchFamily="34" charset="0"/>
                          <a:ea typeface="Calibri" panose="020F0502020204030204" pitchFamily="34" charset="0"/>
                          <a:cs typeface="Times New Roman" panose="02020603050405020304" pitchFamily="18" charset="0"/>
                        </a:rPr>
                        <a:t>7,7-9</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Das Senkblei</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Ich will ihm nicht mehr vergeben.</a:t>
                      </a:r>
                    </a:p>
                    <a:p>
                      <a:r>
                        <a:rPr lang="de-CH" sz="2400" b="1" dirty="0">
                          <a:effectLst/>
                          <a:latin typeface="Calibri" panose="020F0502020204030204" pitchFamily="34" charset="0"/>
                          <a:cs typeface="Times New Roman" panose="02020603050405020304" pitchFamily="18" charset="0"/>
                        </a:rPr>
                        <a:t> </a:t>
                      </a:r>
                      <a:endParaRPr lang="de-CH" sz="2400" dirty="0">
                        <a:effectLst/>
                        <a:latin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4557281"/>
                  </a:ext>
                </a:extLst>
              </a:tr>
              <a:tr h="322321">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4 Vision:</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p>
                      <a:r>
                        <a:rPr lang="de-CH" sz="2400" b="1">
                          <a:effectLst/>
                          <a:latin typeface="Calibri" panose="020F0502020204030204" pitchFamily="34" charset="0"/>
                          <a:ea typeface="Calibri" panose="020F0502020204030204" pitchFamily="34" charset="0"/>
                          <a:cs typeface="Times New Roman" panose="02020603050405020304" pitchFamily="18" charset="0"/>
                        </a:rPr>
                        <a:t>8,1-3</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Reif zum Ende ist mein Volk; ich will ihm nichts mehr übersehen.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CH"/>
                    </a:p>
                  </a:txBody>
                  <a:tcPr/>
                </a:tc>
                <a:extLst>
                  <a:ext uri="{0D108BD9-81ED-4DB2-BD59-A6C34878D82A}">
                    <a16:rowId xmlns:a16="http://schemas.microsoft.com/office/drawing/2014/main" val="3336621987"/>
                  </a:ext>
                </a:extLst>
              </a:tr>
              <a:tr h="322321">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5 Vision:</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p>
                      <a:r>
                        <a:rPr lang="de-CH" sz="2400" b="1">
                          <a:effectLst/>
                          <a:latin typeface="Calibri" panose="020F0502020204030204" pitchFamily="34" charset="0"/>
                          <a:ea typeface="Calibri" panose="020F0502020204030204" pitchFamily="34" charset="0"/>
                          <a:cs typeface="Times New Roman" panose="02020603050405020304" pitchFamily="18" charset="0"/>
                        </a:rPr>
                        <a:t>9,1-4</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Vernichtung des Heiligtums</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"So will ich mein Auge auf sie richten zum Bösen und nicht zum Guten!"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CH"/>
                    </a:p>
                  </a:txBody>
                  <a:tcPr/>
                </a:tc>
                <a:extLst>
                  <a:ext uri="{0D108BD9-81ED-4DB2-BD59-A6C34878D82A}">
                    <a16:rowId xmlns:a16="http://schemas.microsoft.com/office/drawing/2014/main" val="3706619371"/>
                  </a:ext>
                </a:extLst>
              </a:tr>
            </a:tbl>
          </a:graphicData>
        </a:graphic>
      </p:graphicFrame>
      <p:sp>
        <p:nvSpPr>
          <p:cNvPr id="7" name="Rechteck 6">
            <a:extLst>
              <a:ext uri="{FF2B5EF4-FFF2-40B4-BE49-F238E27FC236}">
                <a16:creationId xmlns:a16="http://schemas.microsoft.com/office/drawing/2014/main" id="{649FACE3-31BF-4E13-B03F-9EB2CD893015}"/>
              </a:ext>
            </a:extLst>
          </p:cNvPr>
          <p:cNvSpPr/>
          <p:nvPr/>
        </p:nvSpPr>
        <p:spPr>
          <a:xfrm>
            <a:off x="224412" y="4358640"/>
            <a:ext cx="11460480" cy="2435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bg1"/>
              </a:solidFill>
            </a:endParaRPr>
          </a:p>
        </p:txBody>
      </p:sp>
      <p:pic>
        <p:nvPicPr>
          <p:cNvPr id="4098" name="Picture 2" descr="Herunterladen 1920x1080 Full HD Hintergrundbilder trauben Äpfel korb obst  1080p">
            <a:extLst>
              <a:ext uri="{FF2B5EF4-FFF2-40B4-BE49-F238E27FC236}">
                <a16:creationId xmlns:a16="http://schemas.microsoft.com/office/drawing/2014/main" id="{BFCA774B-9995-45FE-A57B-15654502B3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666" y="3630968"/>
            <a:ext cx="3604575" cy="20275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555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850B95B-F65D-4784-A5E8-8F94DBCE852C}"/>
              </a:ext>
            </a:extLst>
          </p:cNvPr>
          <p:cNvSpPr/>
          <p:nvPr/>
        </p:nvSpPr>
        <p:spPr>
          <a:xfrm>
            <a:off x="332716" y="325925"/>
            <a:ext cx="3666388"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5 Visionen des Gerichtes</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9" name="Tabelle 8">
            <a:extLst>
              <a:ext uri="{FF2B5EF4-FFF2-40B4-BE49-F238E27FC236}">
                <a16:creationId xmlns:a16="http://schemas.microsoft.com/office/drawing/2014/main" id="{88536020-E406-4CE0-97BB-E615E576920E}"/>
              </a:ext>
            </a:extLst>
          </p:cNvPr>
          <p:cNvGraphicFramePr>
            <a:graphicFrameLocks noGrp="1"/>
          </p:cNvGraphicFramePr>
          <p:nvPr>
            <p:extLst>
              <p:ext uri="{D42A27DB-BD31-4B8C-83A1-F6EECF244321}">
                <p14:modId xmlns:p14="http://schemas.microsoft.com/office/powerpoint/2010/main" val="437470911"/>
              </p:ext>
            </p:extLst>
          </p:nvPr>
        </p:nvGraphicFramePr>
        <p:xfrm>
          <a:off x="448027" y="966855"/>
          <a:ext cx="11186253" cy="4116820"/>
        </p:xfrm>
        <a:graphic>
          <a:graphicData uri="http://schemas.openxmlformats.org/drawingml/2006/table">
            <a:tbl>
              <a:tblPr firstRow="1" firstCol="1" bandRow="1"/>
              <a:tblGrid>
                <a:gridCol w="1869983">
                  <a:extLst>
                    <a:ext uri="{9D8B030D-6E8A-4147-A177-3AD203B41FA5}">
                      <a16:colId xmlns:a16="http://schemas.microsoft.com/office/drawing/2014/main" val="2529055496"/>
                    </a:ext>
                  </a:extLst>
                </a:gridCol>
                <a:gridCol w="3469543">
                  <a:extLst>
                    <a:ext uri="{9D8B030D-6E8A-4147-A177-3AD203B41FA5}">
                      <a16:colId xmlns:a16="http://schemas.microsoft.com/office/drawing/2014/main" val="464511688"/>
                    </a:ext>
                  </a:extLst>
                </a:gridCol>
                <a:gridCol w="3512090">
                  <a:extLst>
                    <a:ext uri="{9D8B030D-6E8A-4147-A177-3AD203B41FA5}">
                      <a16:colId xmlns:a16="http://schemas.microsoft.com/office/drawing/2014/main" val="235345609"/>
                    </a:ext>
                  </a:extLst>
                </a:gridCol>
                <a:gridCol w="2334637">
                  <a:extLst>
                    <a:ext uri="{9D8B030D-6E8A-4147-A177-3AD203B41FA5}">
                      <a16:colId xmlns:a16="http://schemas.microsoft.com/office/drawing/2014/main" val="1947988048"/>
                    </a:ext>
                  </a:extLst>
                </a:gridCol>
              </a:tblGrid>
              <a:tr h="161161">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Vision</a:t>
                      </a: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de-CH"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Inhalt</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2">
                  <a:txBody>
                    <a:bodyPr/>
                    <a:lstStyle/>
                    <a:p>
                      <a:r>
                        <a:rPr lang="de-CH"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Gottes Reaktion</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de-CH"/>
                    </a:p>
                  </a:txBody>
                  <a:tcPr/>
                </a:tc>
                <a:extLst>
                  <a:ext uri="{0D108BD9-81ED-4DB2-BD59-A6C34878D82A}">
                    <a16:rowId xmlns:a16="http://schemas.microsoft.com/office/drawing/2014/main" val="1389290759"/>
                  </a:ext>
                </a:extLst>
              </a:tr>
              <a:tr h="322321">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1 Vision: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r>
                        <a:rPr lang="de-CH" sz="2400" b="1" dirty="0">
                          <a:effectLst/>
                          <a:latin typeface="Calibri" panose="020F0502020204030204" pitchFamily="34" charset="0"/>
                          <a:ea typeface="Calibri" panose="020F0502020204030204" pitchFamily="34" charset="0"/>
                          <a:cs typeface="Times New Roman" panose="02020603050405020304" pitchFamily="18" charset="0"/>
                        </a:rPr>
                        <a:t>7,1-3</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Heuschrecken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Da reute es den HERRN.</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Fürbitte erhört</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8345484"/>
                  </a:ext>
                </a:extLst>
              </a:tr>
              <a:tr h="824980">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2 Vision:</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p>
                      <a:r>
                        <a:rPr lang="de-CH" sz="2400" b="1">
                          <a:effectLst/>
                          <a:latin typeface="Calibri" panose="020F0502020204030204" pitchFamily="34" charset="0"/>
                          <a:ea typeface="Calibri" panose="020F0502020204030204" pitchFamily="34" charset="0"/>
                          <a:cs typeface="Times New Roman" panose="02020603050405020304" pitchFamily="18" charset="0"/>
                        </a:rPr>
                        <a:t>7,4-6</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Feuer verzehrt das Ackerland</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Da reute es den HERRN.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Fürbitte erhört</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2996190"/>
                  </a:ext>
                </a:extLst>
              </a:tr>
              <a:tr h="322321">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3 Vision:</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p>
                      <a:r>
                        <a:rPr lang="de-CH" sz="2400" b="1">
                          <a:effectLst/>
                          <a:latin typeface="Calibri" panose="020F0502020204030204" pitchFamily="34" charset="0"/>
                          <a:ea typeface="Calibri" panose="020F0502020204030204" pitchFamily="34" charset="0"/>
                          <a:cs typeface="Times New Roman" panose="02020603050405020304" pitchFamily="18" charset="0"/>
                        </a:rPr>
                        <a:t>7,7-9</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Das Senkblei</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Ich will ihm nicht mehr vergeben.</a:t>
                      </a:r>
                    </a:p>
                    <a:p>
                      <a:r>
                        <a:rPr lang="de-CH" sz="2400" b="1" dirty="0">
                          <a:effectLst/>
                          <a:latin typeface="Calibri" panose="020F0502020204030204" pitchFamily="34" charset="0"/>
                          <a:cs typeface="Times New Roman" panose="02020603050405020304" pitchFamily="18" charset="0"/>
                        </a:rPr>
                        <a:t> </a:t>
                      </a:r>
                      <a:endParaRPr lang="de-CH" sz="2400" dirty="0">
                        <a:effectLst/>
                        <a:latin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4557281"/>
                  </a:ext>
                </a:extLst>
              </a:tr>
              <a:tr h="322321">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4 Vision:</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p>
                      <a:r>
                        <a:rPr lang="de-CH" sz="2400" b="1">
                          <a:effectLst/>
                          <a:latin typeface="Calibri" panose="020F0502020204030204" pitchFamily="34" charset="0"/>
                          <a:ea typeface="Calibri" panose="020F0502020204030204" pitchFamily="34" charset="0"/>
                          <a:cs typeface="Times New Roman" panose="02020603050405020304" pitchFamily="18" charset="0"/>
                        </a:rPr>
                        <a:t>8,1-3</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Korb mit reifem Obst</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Reif zum Ende ist mein Volk; ich will ihm nichts mehr übersehen.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CH"/>
                    </a:p>
                  </a:txBody>
                  <a:tcPr/>
                </a:tc>
                <a:extLst>
                  <a:ext uri="{0D108BD9-81ED-4DB2-BD59-A6C34878D82A}">
                    <a16:rowId xmlns:a16="http://schemas.microsoft.com/office/drawing/2014/main" val="3336621987"/>
                  </a:ext>
                </a:extLst>
              </a:tr>
              <a:tr h="322321">
                <a:tc>
                  <a:txBody>
                    <a:bodyPr/>
                    <a:lstStyle/>
                    <a:p>
                      <a:r>
                        <a:rPr lang="de-CH" sz="2400" b="1">
                          <a:effectLst/>
                          <a:latin typeface="Calibri" panose="020F0502020204030204" pitchFamily="34" charset="0"/>
                          <a:ea typeface="Calibri" panose="020F0502020204030204" pitchFamily="34" charset="0"/>
                          <a:cs typeface="Times New Roman" panose="02020603050405020304" pitchFamily="18" charset="0"/>
                        </a:rPr>
                        <a:t>5 Vision:</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p>
                      <a:r>
                        <a:rPr lang="de-CH" sz="2400" b="1">
                          <a:effectLst/>
                          <a:latin typeface="Calibri" panose="020F0502020204030204" pitchFamily="34" charset="0"/>
                          <a:ea typeface="Calibri" panose="020F0502020204030204" pitchFamily="34" charset="0"/>
                          <a:cs typeface="Times New Roman" panose="02020603050405020304" pitchFamily="18" charset="0"/>
                        </a:rPr>
                        <a:t>9,1-4</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"So will ich mein Auge auf sie richten zum Bösen und nicht zum Guten!"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CH"/>
                    </a:p>
                  </a:txBody>
                  <a:tcPr/>
                </a:tc>
                <a:extLst>
                  <a:ext uri="{0D108BD9-81ED-4DB2-BD59-A6C34878D82A}">
                    <a16:rowId xmlns:a16="http://schemas.microsoft.com/office/drawing/2014/main" val="3706619371"/>
                  </a:ext>
                </a:extLst>
              </a:tr>
            </a:tbl>
          </a:graphicData>
        </a:graphic>
      </p:graphicFrame>
      <p:pic>
        <p:nvPicPr>
          <p:cNvPr id="5122" name="Picture 2" descr="Joshua's Altar on Mt. Ebal discovered, or Mt. Gerizim">
            <a:extLst>
              <a:ext uri="{FF2B5EF4-FFF2-40B4-BE49-F238E27FC236}">
                <a16:creationId xmlns:a16="http://schemas.microsoft.com/office/drawing/2014/main" id="{25FA0BB9-F8C3-4339-9F50-70FE75975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5776" y="4358970"/>
            <a:ext cx="3481341" cy="22164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431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313342" y="635552"/>
            <a:ext cx="5617243"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Israels wunderbare Wiederherstellung</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4" name="Tabelle 3">
            <a:extLst>
              <a:ext uri="{FF2B5EF4-FFF2-40B4-BE49-F238E27FC236}">
                <a16:creationId xmlns:a16="http://schemas.microsoft.com/office/drawing/2014/main" id="{158FEC06-3C3F-4A97-A84C-CB3E3B95FD0E}"/>
              </a:ext>
            </a:extLst>
          </p:cNvPr>
          <p:cNvGraphicFramePr>
            <a:graphicFrameLocks noGrp="1"/>
          </p:cNvGraphicFramePr>
          <p:nvPr>
            <p:extLst>
              <p:ext uri="{D42A27DB-BD31-4B8C-83A1-F6EECF244321}">
                <p14:modId xmlns:p14="http://schemas.microsoft.com/office/powerpoint/2010/main" val="3446132935"/>
              </p:ext>
            </p:extLst>
          </p:nvPr>
        </p:nvGraphicFramePr>
        <p:xfrm>
          <a:off x="394366" y="1375483"/>
          <a:ext cx="9428185" cy="731520"/>
        </p:xfrm>
        <a:graphic>
          <a:graphicData uri="http://schemas.openxmlformats.org/drawingml/2006/table">
            <a:tbl>
              <a:tblPr firstRow="1" firstCol="1" bandRow="1"/>
              <a:tblGrid>
                <a:gridCol w="1577627">
                  <a:extLst>
                    <a:ext uri="{9D8B030D-6E8A-4147-A177-3AD203B41FA5}">
                      <a16:colId xmlns:a16="http://schemas.microsoft.com/office/drawing/2014/main" val="3721818804"/>
                    </a:ext>
                  </a:extLst>
                </a:gridCol>
                <a:gridCol w="3396254">
                  <a:extLst>
                    <a:ext uri="{9D8B030D-6E8A-4147-A177-3AD203B41FA5}">
                      <a16:colId xmlns:a16="http://schemas.microsoft.com/office/drawing/2014/main" val="2361929711"/>
                    </a:ext>
                  </a:extLst>
                </a:gridCol>
                <a:gridCol w="4454304">
                  <a:extLst>
                    <a:ext uri="{9D8B030D-6E8A-4147-A177-3AD203B41FA5}">
                      <a16:colId xmlns:a16="http://schemas.microsoft.com/office/drawing/2014/main" val="2814071983"/>
                    </a:ext>
                  </a:extLst>
                </a:gridCol>
              </a:tblGrid>
              <a:tr h="0">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9,7-15</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r>
                        <a:rPr lang="de-CH"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Israels wunderbare Wiederherstellung</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r>
                        <a:rPr lang="de-CH"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Läuterung des Volkes, neue Hoffnung und Heilsverkündung </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1743223015"/>
                  </a:ext>
                </a:extLst>
              </a:tr>
            </a:tbl>
          </a:graphicData>
        </a:graphic>
      </p:graphicFrame>
      <p:sp>
        <p:nvSpPr>
          <p:cNvPr id="5" name="Textfeld 4">
            <a:extLst>
              <a:ext uri="{FF2B5EF4-FFF2-40B4-BE49-F238E27FC236}">
                <a16:creationId xmlns:a16="http://schemas.microsoft.com/office/drawing/2014/main" id="{A0C45159-2DD7-4FF3-ACAA-14C58669DC56}"/>
              </a:ext>
            </a:extLst>
          </p:cNvPr>
          <p:cNvSpPr txBox="1"/>
          <p:nvPr/>
        </p:nvSpPr>
        <p:spPr>
          <a:xfrm>
            <a:off x="313343" y="2521059"/>
            <a:ext cx="10721107" cy="1815882"/>
          </a:xfrm>
          <a:prstGeom prst="rect">
            <a:avLst/>
          </a:prstGeom>
          <a:noFill/>
        </p:spPr>
        <p:txBody>
          <a:bodyPr wrap="square">
            <a:spAutoFit/>
          </a:bodyPr>
          <a:lstStyle/>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 Und ich will das Geschick meines Volkes Israel wenden, und sie werden die verwüsteten Städte wieder aufbauen und bewohnen, Weinberge pflanzen und deren Wein trinken, Gärten anlegen und deren Früchte genießen." </a:t>
            </a:r>
            <a:r>
              <a:rPr lang="de-CH" sz="2800" b="1" dirty="0">
                <a:latin typeface="Calibri" panose="020F0502020204030204" pitchFamily="34" charset="0"/>
                <a:ea typeface="Calibri" panose="020F0502020204030204" pitchFamily="34" charset="0"/>
                <a:cs typeface="Times New Roman" panose="02020603050405020304" pitchFamily="18" charset="0"/>
              </a:rPr>
              <a:t>Am 9,14</a:t>
            </a:r>
          </a:p>
        </p:txBody>
      </p:sp>
      <p:sp>
        <p:nvSpPr>
          <p:cNvPr id="6" name="Textfeld 5">
            <a:extLst>
              <a:ext uri="{FF2B5EF4-FFF2-40B4-BE49-F238E27FC236}">
                <a16:creationId xmlns:a16="http://schemas.microsoft.com/office/drawing/2014/main" id="{24A55BF9-3CE0-4958-AC01-21762E3B68E3}"/>
              </a:ext>
            </a:extLst>
          </p:cNvPr>
          <p:cNvSpPr txBox="1"/>
          <p:nvPr/>
        </p:nvSpPr>
        <p:spPr>
          <a:xfrm>
            <a:off x="313342" y="4750997"/>
            <a:ext cx="10721107" cy="1384995"/>
          </a:xfrm>
          <a:prstGeom prst="rect">
            <a:avLst/>
          </a:prstGeom>
          <a:noFill/>
        </p:spPr>
        <p:txBody>
          <a:bodyPr wrap="square">
            <a:spAutoFit/>
          </a:bodyPr>
          <a:lstStyle/>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 Und ich werde sie einpflanzen in ihr Land; und sie sollen aus ihrem Land, das ich ihnen gegeben habe, nicht mehr herausgerissen werden!, spricht der HERR, dein Gott." </a:t>
            </a:r>
            <a:r>
              <a:rPr lang="de-CH" sz="2800" b="1" dirty="0">
                <a:latin typeface="Calibri" panose="020F0502020204030204" pitchFamily="34" charset="0"/>
                <a:ea typeface="Calibri" panose="020F0502020204030204" pitchFamily="34" charset="0"/>
                <a:cs typeface="Times New Roman" panose="02020603050405020304" pitchFamily="18" charset="0"/>
              </a:rPr>
              <a:t>Am 9,15</a:t>
            </a:r>
          </a:p>
        </p:txBody>
      </p:sp>
    </p:spTree>
    <p:extLst>
      <p:ext uri="{BB962C8B-B14F-4D97-AF65-F5344CB8AC3E}">
        <p14:creationId xmlns:p14="http://schemas.microsoft.com/office/powerpoint/2010/main" val="36947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794E748-7933-4C17-820B-78FB27755086}"/>
              </a:ext>
            </a:extLst>
          </p:cNvPr>
          <p:cNvSpPr/>
          <p:nvPr/>
        </p:nvSpPr>
        <p:spPr>
          <a:xfrm>
            <a:off x="378069" y="547107"/>
            <a:ext cx="9319845" cy="4401205"/>
          </a:xfrm>
          <a:prstGeom prst="rect">
            <a:avLst/>
          </a:prstGeom>
        </p:spPr>
        <p:txBody>
          <a:bodyPr wrap="square">
            <a:spAutoFit/>
          </a:bodyPr>
          <a:lstStyle/>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Zusammenfassend:</a:t>
            </a:r>
          </a:p>
          <a:p>
            <a:pPr>
              <a:spcAft>
                <a:spcPts val="0"/>
              </a:spcAft>
            </a:pPr>
            <a:endParaRPr lang="de-CH"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de-CH" sz="2800" b="1" dirty="0">
                <a:latin typeface="Calibri" panose="020F0502020204030204" pitchFamily="34" charset="0"/>
                <a:ea typeface="Calibri" panose="020F0502020204030204" pitchFamily="34" charset="0"/>
                <a:cs typeface="Times New Roman" panose="02020603050405020304" pitchFamily="18" charset="0"/>
              </a:rPr>
              <a:t>Amos war ein Quereinsteiger</a:t>
            </a:r>
            <a:endParaRPr lang="de-CH"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de-CH" sz="2800" b="1" dirty="0">
                <a:latin typeface="Calibri" panose="020F0502020204030204" pitchFamily="34" charset="0"/>
                <a:ea typeface="Calibri" panose="020F0502020204030204" pitchFamily="34" charset="0"/>
                <a:cs typeface="Times New Roman" panose="02020603050405020304" pitchFamily="18" charset="0"/>
              </a:rPr>
              <a:t>Je näher wir an der Verheissung sind, je mehr Vorrechte wir haben, desto grösser wird aber auch die Verantwortung. </a:t>
            </a:r>
            <a:endParaRPr lang="de-CH"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de-CH" sz="2800" b="1" dirty="0">
                <a:latin typeface="Calibri" panose="020F0502020204030204" pitchFamily="34" charset="0"/>
                <a:ea typeface="Calibri" panose="020F0502020204030204" pitchFamily="34" charset="0"/>
                <a:cs typeface="Times New Roman" panose="02020603050405020304" pitchFamily="18" charset="0"/>
              </a:rPr>
              <a:t>Wir haben Sein Wort - Was machen wir daraus? – Es ist unsere Entscheidung</a:t>
            </a:r>
            <a:endParaRPr lang="de-CH"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de-CH" sz="2800" b="1" dirty="0">
                <a:latin typeface="Calibri" panose="020F0502020204030204" pitchFamily="34" charset="0"/>
                <a:ea typeface="Calibri" panose="020F0502020204030204" pitchFamily="34" charset="0"/>
                <a:cs typeface="Times New Roman" panose="02020603050405020304" pitchFamily="18" charset="0"/>
              </a:rPr>
              <a:t>So wird Gott auch unser Leben prüfen, um zu schauen ob es im "Blei" ist. </a:t>
            </a:r>
            <a:endParaRPr lang="de-CH"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de-CH" sz="2800" b="1" dirty="0">
                <a:latin typeface="Calibri" panose="020F0502020204030204" pitchFamily="34" charset="0"/>
                <a:ea typeface="Calibri" panose="020F0502020204030204" pitchFamily="34" charset="0"/>
                <a:cs typeface="Times New Roman" panose="02020603050405020304" pitchFamily="18" charset="0"/>
              </a:rPr>
              <a:t>Gottes Heilsplan wird sich erfüllen.</a:t>
            </a:r>
            <a:endParaRPr lang="de-CH"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3746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850B95B-F65D-4784-A5E8-8F94DBCE852C}"/>
              </a:ext>
            </a:extLst>
          </p:cNvPr>
          <p:cNvSpPr/>
          <p:nvPr/>
        </p:nvSpPr>
        <p:spPr>
          <a:xfrm>
            <a:off x="332716" y="325925"/>
            <a:ext cx="2238113"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Namen Gottes</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extfeld 5">
            <a:extLst>
              <a:ext uri="{FF2B5EF4-FFF2-40B4-BE49-F238E27FC236}">
                <a16:creationId xmlns:a16="http://schemas.microsoft.com/office/drawing/2014/main" id="{178F88B2-4E05-4EEE-9A67-B7C5750D5981}"/>
              </a:ext>
            </a:extLst>
          </p:cNvPr>
          <p:cNvSpPr txBox="1"/>
          <p:nvPr/>
        </p:nvSpPr>
        <p:spPr>
          <a:xfrm>
            <a:off x="332715" y="1108973"/>
            <a:ext cx="10821153" cy="1815882"/>
          </a:xfrm>
          <a:prstGeom prst="rect">
            <a:avLst/>
          </a:prstGeom>
          <a:noFill/>
        </p:spPr>
        <p:txBody>
          <a:bodyPr wrap="square">
            <a:spAutoFit/>
          </a:bodyPr>
          <a:lstStyle/>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 Denn siehe, </a:t>
            </a:r>
            <a:r>
              <a:rPr lang="de-CH" sz="2800" u="sng"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der die Berge bildet</a:t>
            </a:r>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und </a:t>
            </a:r>
            <a:r>
              <a:rPr lang="de-CH" sz="2800" u="sng"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den Wind schafft</a:t>
            </a:r>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und </a:t>
            </a:r>
            <a:r>
              <a:rPr lang="de-CH" sz="2800" u="sng"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den Menschen wissen lässt, was seine Gedanken sind</a:t>
            </a:r>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2800" u="sng"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der das Morgenrot und das Dunkel macht</a:t>
            </a:r>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und </a:t>
            </a:r>
            <a:r>
              <a:rPr lang="de-CH" sz="2800" u="sng"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einherschreitet über die Höhen der Erde</a:t>
            </a:r>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HERR, Gott der Heerscharen ist sein Name." </a:t>
            </a:r>
            <a:r>
              <a:rPr lang="de-CH" sz="2800" b="1" dirty="0">
                <a:latin typeface="Calibri" panose="020F0502020204030204" pitchFamily="34" charset="0"/>
                <a:ea typeface="Calibri" panose="020F0502020204030204" pitchFamily="34" charset="0"/>
                <a:cs typeface="Times New Roman" panose="02020603050405020304" pitchFamily="18" charset="0"/>
              </a:rPr>
              <a:t>Am 4,13</a:t>
            </a:r>
          </a:p>
        </p:txBody>
      </p:sp>
      <p:sp>
        <p:nvSpPr>
          <p:cNvPr id="8" name="Textfeld 7">
            <a:extLst>
              <a:ext uri="{FF2B5EF4-FFF2-40B4-BE49-F238E27FC236}">
                <a16:creationId xmlns:a16="http://schemas.microsoft.com/office/drawing/2014/main" id="{EBD742A8-CD08-4083-85FF-F1C9C36CEDA5}"/>
              </a:ext>
            </a:extLst>
          </p:cNvPr>
          <p:cNvSpPr txBox="1"/>
          <p:nvPr/>
        </p:nvSpPr>
        <p:spPr>
          <a:xfrm>
            <a:off x="332715" y="3062056"/>
            <a:ext cx="10821152" cy="3108543"/>
          </a:xfrm>
          <a:prstGeom prst="rect">
            <a:avLst/>
          </a:prstGeom>
          <a:noFill/>
        </p:spPr>
        <p:txBody>
          <a:bodyPr wrap="square">
            <a:spAutoFit/>
          </a:bodyPr>
          <a:lstStyle/>
          <a:p>
            <a:pPr marL="342900" lvl="0" indent="-342900">
              <a:buFont typeface="Calibri" panose="020F0502020204030204" pitchFamily="34" charset="0"/>
              <a:buChar char="-"/>
            </a:pPr>
            <a:r>
              <a:rPr lang="de-CH" sz="2800" dirty="0">
                <a:effectLst/>
                <a:latin typeface="Calibri" panose="020F0502020204030204" pitchFamily="34" charset="0"/>
                <a:ea typeface="Calibri" panose="020F0502020204030204" pitchFamily="34" charset="0"/>
                <a:cs typeface="Times New Roman" panose="02020603050405020304" pitchFamily="18" charset="0"/>
              </a:rPr>
              <a:t>Der die Berge bildet		= der Bergebilder (Ps 104,6-8)</a:t>
            </a:r>
          </a:p>
          <a:p>
            <a:pPr marL="342900" lvl="0" indent="-342900">
              <a:buFont typeface="Calibri" panose="020F0502020204030204" pitchFamily="34" charset="0"/>
              <a:buChar char="-"/>
            </a:pPr>
            <a:r>
              <a:rPr lang="de-CH" sz="2800" dirty="0">
                <a:effectLst/>
                <a:latin typeface="Calibri" panose="020F0502020204030204" pitchFamily="34" charset="0"/>
                <a:ea typeface="Calibri" panose="020F0502020204030204" pitchFamily="34" charset="0"/>
                <a:cs typeface="Times New Roman" panose="02020603050405020304" pitchFamily="18" charset="0"/>
              </a:rPr>
              <a:t>Erschaffer des Windes		= der Winderschaffer</a:t>
            </a:r>
          </a:p>
          <a:p>
            <a:pPr marL="342900" lvl="0" indent="-342900">
              <a:buFont typeface="Calibri" panose="020F0502020204030204" pitchFamily="34" charset="0"/>
              <a:buChar char="-"/>
            </a:pPr>
            <a:r>
              <a:rPr lang="de-CH" sz="2800" dirty="0">
                <a:effectLst/>
                <a:latin typeface="Calibri" panose="020F0502020204030204" pitchFamily="34" charset="0"/>
                <a:ea typeface="Calibri" panose="020F0502020204030204" pitchFamily="34" charset="0"/>
                <a:cs typeface="Times New Roman" panose="02020603050405020304" pitchFamily="18" charset="0"/>
              </a:rPr>
              <a:t>Den Menschen wissen lässt 	= der Mitteiler</a:t>
            </a:r>
          </a:p>
          <a:p>
            <a:pPr marL="457200"/>
            <a:r>
              <a:rPr lang="de-CH" sz="2800" dirty="0">
                <a:effectLst/>
                <a:latin typeface="Calibri" panose="020F0502020204030204" pitchFamily="34" charset="0"/>
                <a:ea typeface="Calibri" panose="020F0502020204030204" pitchFamily="34" charset="0"/>
                <a:cs typeface="Times New Roman" panose="02020603050405020304" pitchFamily="18" charset="0"/>
              </a:rPr>
              <a:t>wie Gott denkt	</a:t>
            </a:r>
          </a:p>
          <a:p>
            <a:pPr marL="342900" lvl="0" indent="-342900">
              <a:buFont typeface="Calibri" panose="020F0502020204030204" pitchFamily="34" charset="0"/>
              <a:buChar char="-"/>
            </a:pPr>
            <a:r>
              <a:rPr lang="de-CH" sz="2800" dirty="0">
                <a:effectLst/>
                <a:latin typeface="Calibri" panose="020F0502020204030204" pitchFamily="34" charset="0"/>
                <a:ea typeface="Calibri" panose="020F0502020204030204" pitchFamily="34" charset="0"/>
                <a:cs typeface="Times New Roman" panose="02020603050405020304" pitchFamily="18" charset="0"/>
              </a:rPr>
              <a:t>Der das Morgenrot macht	= der Macher der Morgenröte</a:t>
            </a:r>
          </a:p>
          <a:p>
            <a:pPr marL="342900" lvl="0" indent="-342900">
              <a:buFont typeface="Calibri" panose="020F0502020204030204" pitchFamily="34" charset="0"/>
              <a:buChar char="-"/>
            </a:pPr>
            <a:r>
              <a:rPr lang="de-CH" sz="2800" dirty="0">
                <a:effectLst/>
                <a:latin typeface="Calibri" panose="020F0502020204030204" pitchFamily="34" charset="0"/>
                <a:ea typeface="Calibri" panose="020F0502020204030204" pitchFamily="34" charset="0"/>
                <a:cs typeface="Times New Roman" panose="02020603050405020304" pitchFamily="18" charset="0"/>
              </a:rPr>
              <a:t>Der einherschreitende auf	= der Einherschreitet</a:t>
            </a:r>
          </a:p>
          <a:p>
            <a:pPr marL="457200"/>
            <a:r>
              <a:rPr lang="de-CH" sz="2800" dirty="0">
                <a:effectLst/>
                <a:latin typeface="Calibri" panose="020F0502020204030204" pitchFamily="34" charset="0"/>
                <a:ea typeface="Calibri" panose="020F0502020204030204" pitchFamily="34" charset="0"/>
                <a:cs typeface="Times New Roman" panose="02020603050405020304" pitchFamily="18" charset="0"/>
              </a:rPr>
              <a:t>den Höhen der Erde</a:t>
            </a:r>
          </a:p>
        </p:txBody>
      </p:sp>
    </p:spTree>
    <p:extLst>
      <p:ext uri="{BB962C8B-B14F-4D97-AF65-F5344CB8AC3E}">
        <p14:creationId xmlns:p14="http://schemas.microsoft.com/office/powerpoint/2010/main" val="338526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5171717" y="4855618"/>
            <a:ext cx="1848583" cy="938719"/>
          </a:xfrm>
          <a:prstGeom prst="rect">
            <a:avLst/>
          </a:prstGeom>
          <a:noFill/>
        </p:spPr>
        <p:txBody>
          <a:bodyPr wrap="none" rtlCol="0">
            <a:spAutoFit/>
          </a:bodyPr>
          <a:lstStyle/>
          <a:p>
            <a:pPr algn="ctr"/>
            <a:r>
              <a:rPr lang="de-CH" sz="5500" b="1" dirty="0"/>
              <a:t>Amos</a:t>
            </a:r>
          </a:p>
        </p:txBody>
      </p:sp>
    </p:spTree>
    <p:extLst>
      <p:ext uri="{BB962C8B-B14F-4D97-AF65-F5344CB8AC3E}">
        <p14:creationId xmlns:p14="http://schemas.microsoft.com/office/powerpoint/2010/main" val="1584078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4100803"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Übersicht des Buches Amos</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5" name="Tabelle 4">
            <a:extLst>
              <a:ext uri="{FF2B5EF4-FFF2-40B4-BE49-F238E27FC236}">
                <a16:creationId xmlns:a16="http://schemas.microsoft.com/office/drawing/2014/main" id="{AC6C6CF0-56FF-4BDE-A334-CE319709CB27}"/>
              </a:ext>
            </a:extLst>
          </p:cNvPr>
          <p:cNvGraphicFramePr>
            <a:graphicFrameLocks noGrp="1"/>
          </p:cNvGraphicFramePr>
          <p:nvPr>
            <p:extLst>
              <p:ext uri="{D42A27DB-BD31-4B8C-83A1-F6EECF244321}">
                <p14:modId xmlns:p14="http://schemas.microsoft.com/office/powerpoint/2010/main" val="2282833731"/>
              </p:ext>
            </p:extLst>
          </p:nvPr>
        </p:nvGraphicFramePr>
        <p:xfrm>
          <a:off x="710495" y="1626752"/>
          <a:ext cx="10886994" cy="3334547"/>
        </p:xfrm>
        <a:graphic>
          <a:graphicData uri="http://schemas.openxmlformats.org/drawingml/2006/table">
            <a:tbl>
              <a:tblPr firstRow="1" firstCol="1" bandRow="1"/>
              <a:tblGrid>
                <a:gridCol w="1552871">
                  <a:extLst>
                    <a:ext uri="{9D8B030D-6E8A-4147-A177-3AD203B41FA5}">
                      <a16:colId xmlns:a16="http://schemas.microsoft.com/office/drawing/2014/main" val="830260842"/>
                    </a:ext>
                  </a:extLst>
                </a:gridCol>
                <a:gridCol w="2546482">
                  <a:extLst>
                    <a:ext uri="{9D8B030D-6E8A-4147-A177-3AD203B41FA5}">
                      <a16:colId xmlns:a16="http://schemas.microsoft.com/office/drawing/2014/main" val="3446412731"/>
                    </a:ext>
                  </a:extLst>
                </a:gridCol>
                <a:gridCol w="2324283">
                  <a:extLst>
                    <a:ext uri="{9D8B030D-6E8A-4147-A177-3AD203B41FA5}">
                      <a16:colId xmlns:a16="http://schemas.microsoft.com/office/drawing/2014/main" val="3342727859"/>
                    </a:ext>
                  </a:extLst>
                </a:gridCol>
                <a:gridCol w="1747319">
                  <a:extLst>
                    <a:ext uri="{9D8B030D-6E8A-4147-A177-3AD203B41FA5}">
                      <a16:colId xmlns:a16="http://schemas.microsoft.com/office/drawing/2014/main" val="1341300225"/>
                    </a:ext>
                  </a:extLst>
                </a:gridCol>
                <a:gridCol w="2716039">
                  <a:extLst>
                    <a:ext uri="{9D8B030D-6E8A-4147-A177-3AD203B41FA5}">
                      <a16:colId xmlns:a16="http://schemas.microsoft.com/office/drawing/2014/main" val="1582896495"/>
                    </a:ext>
                  </a:extLst>
                </a:gridCol>
              </a:tblGrid>
              <a:tr h="943554">
                <a:tc>
                  <a:txBody>
                    <a:bodyPr/>
                    <a:lstStyle/>
                    <a:p>
                      <a:pPr algn="ctr">
                        <a:lnSpc>
                          <a:spcPct val="107000"/>
                        </a:lnSpc>
                        <a:spcAft>
                          <a:spcPts val="800"/>
                        </a:spcAft>
                      </a:pPr>
                      <a:r>
                        <a:rPr lang="de-CH" sz="2800" dirty="0">
                          <a:effectLst/>
                          <a:latin typeface="Calibri" panose="020F0502020204030204" pitchFamily="34" charset="0"/>
                          <a:ea typeface="Calibri" panose="020F0502020204030204" pitchFamily="34" charset="0"/>
                          <a:cs typeface="Times New Roman" panose="02020603050405020304" pitchFamily="18" charset="0"/>
                        </a:rPr>
                        <a:t>1,1-2</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CH" sz="2800" dirty="0">
                          <a:effectLst/>
                          <a:latin typeface="Calibri" panose="020F0502020204030204" pitchFamily="34" charset="0"/>
                          <a:ea typeface="Calibri" panose="020F0502020204030204" pitchFamily="34" charset="0"/>
                          <a:cs typeface="Times New Roman" panose="02020603050405020304" pitchFamily="18" charset="0"/>
                        </a:rPr>
                        <a:t>1,3 – 2,16</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CH" sz="2800">
                          <a:effectLst/>
                          <a:latin typeface="Calibri" panose="020F0502020204030204" pitchFamily="34" charset="0"/>
                          <a:ea typeface="Calibri" panose="020F0502020204030204" pitchFamily="34" charset="0"/>
                          <a:cs typeface="Times New Roman" panose="02020603050405020304" pitchFamily="18" charset="0"/>
                        </a:rPr>
                        <a:t>3,1 – 6,14</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CH" sz="2800">
                          <a:effectLst/>
                          <a:latin typeface="Calibri" panose="020F0502020204030204" pitchFamily="34" charset="0"/>
                          <a:ea typeface="Calibri" panose="020F0502020204030204" pitchFamily="34" charset="0"/>
                          <a:cs typeface="Times New Roman" panose="02020603050405020304" pitchFamily="18" charset="0"/>
                        </a:rPr>
                        <a:t>7,1 – 9,10</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CH" sz="2800">
                          <a:effectLst/>
                          <a:latin typeface="Calibri" panose="020F0502020204030204" pitchFamily="34" charset="0"/>
                          <a:ea typeface="Calibri" panose="020F0502020204030204" pitchFamily="34" charset="0"/>
                          <a:cs typeface="Times New Roman" panose="02020603050405020304" pitchFamily="18" charset="0"/>
                        </a:rPr>
                        <a:t>9,11-15</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4982487"/>
                  </a:ext>
                </a:extLst>
              </a:tr>
              <a:tr h="2390993">
                <a:tc>
                  <a:txBody>
                    <a:bodyPr/>
                    <a:lstStyle/>
                    <a:p>
                      <a:pPr algn="ctr">
                        <a:lnSpc>
                          <a:spcPct val="107000"/>
                        </a:lnSpc>
                        <a:spcAft>
                          <a:spcPts val="800"/>
                        </a:spcAft>
                      </a:pPr>
                      <a:endParaRPr lang="de-CH" sz="2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Einleitung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Gerichtsan-drohungen über die Völker und Israel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3 Gerichtsworte über Israel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5 Visionen des Gerichtes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Israels wunderbare Wiederherstellung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6604908"/>
                  </a:ext>
                </a:extLst>
              </a:tr>
            </a:tbl>
          </a:graphicData>
        </a:graphic>
      </p:graphicFrame>
      <p:sp>
        <p:nvSpPr>
          <p:cNvPr id="3" name="Rechteck 2">
            <a:extLst>
              <a:ext uri="{FF2B5EF4-FFF2-40B4-BE49-F238E27FC236}">
                <a16:creationId xmlns:a16="http://schemas.microsoft.com/office/drawing/2014/main" id="{928C1342-ABE8-4769-8CC3-27495AA74156}"/>
              </a:ext>
            </a:extLst>
          </p:cNvPr>
          <p:cNvSpPr/>
          <p:nvPr/>
        </p:nvSpPr>
        <p:spPr>
          <a:xfrm>
            <a:off x="2272419" y="1330859"/>
            <a:ext cx="9569513" cy="4273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241571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4100803" cy="532903"/>
          </a:xfrm>
          <a:prstGeom prst="rect">
            <a:avLst/>
          </a:prstGeom>
        </p:spPr>
        <p:txBody>
          <a:bodyPr wrap="none">
            <a:spAutoFit/>
          </a:bodyPr>
          <a:lstStyle/>
          <a:p>
            <a:pPr>
              <a:lnSpc>
                <a:spcPct val="107000"/>
              </a:lnSpc>
              <a:spcBef>
                <a:spcPts val="1200"/>
              </a:spcBef>
              <a:spcAft>
                <a:spcPts val="0"/>
              </a:spcAft>
            </a:pPr>
            <a:r>
              <a:rPr lang="de-CH" sz="2800" b="1" kern="0">
                <a:latin typeface="Calibri Light" panose="020F0302020204030204" pitchFamily="34" charset="0"/>
                <a:ea typeface="Times New Roman" panose="02020603050405020304" pitchFamily="18" charset="0"/>
                <a:cs typeface="Times New Roman" panose="02020603050405020304" pitchFamily="18" charset="0"/>
              </a:rPr>
              <a:t>Übersicht des Buches Amos</a:t>
            </a:r>
            <a:endParaRPr lang="de-CH" sz="2800"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5" name="Tabelle 4">
            <a:extLst>
              <a:ext uri="{FF2B5EF4-FFF2-40B4-BE49-F238E27FC236}">
                <a16:creationId xmlns:a16="http://schemas.microsoft.com/office/drawing/2014/main" id="{AC6C6CF0-56FF-4BDE-A334-CE319709CB27}"/>
              </a:ext>
            </a:extLst>
          </p:cNvPr>
          <p:cNvGraphicFramePr>
            <a:graphicFrameLocks noGrp="1"/>
          </p:cNvGraphicFramePr>
          <p:nvPr>
            <p:extLst>
              <p:ext uri="{D42A27DB-BD31-4B8C-83A1-F6EECF244321}">
                <p14:modId xmlns:p14="http://schemas.microsoft.com/office/powerpoint/2010/main" val="3777658556"/>
              </p:ext>
            </p:extLst>
          </p:nvPr>
        </p:nvGraphicFramePr>
        <p:xfrm>
          <a:off x="710495" y="1626752"/>
          <a:ext cx="10886994" cy="3334547"/>
        </p:xfrm>
        <a:graphic>
          <a:graphicData uri="http://schemas.openxmlformats.org/drawingml/2006/table">
            <a:tbl>
              <a:tblPr firstRow="1" firstCol="1" bandRow="1"/>
              <a:tblGrid>
                <a:gridCol w="1552871">
                  <a:extLst>
                    <a:ext uri="{9D8B030D-6E8A-4147-A177-3AD203B41FA5}">
                      <a16:colId xmlns:a16="http://schemas.microsoft.com/office/drawing/2014/main" val="830260842"/>
                    </a:ext>
                  </a:extLst>
                </a:gridCol>
                <a:gridCol w="2546482">
                  <a:extLst>
                    <a:ext uri="{9D8B030D-6E8A-4147-A177-3AD203B41FA5}">
                      <a16:colId xmlns:a16="http://schemas.microsoft.com/office/drawing/2014/main" val="3446412731"/>
                    </a:ext>
                  </a:extLst>
                </a:gridCol>
                <a:gridCol w="2324283">
                  <a:extLst>
                    <a:ext uri="{9D8B030D-6E8A-4147-A177-3AD203B41FA5}">
                      <a16:colId xmlns:a16="http://schemas.microsoft.com/office/drawing/2014/main" val="3342727859"/>
                    </a:ext>
                  </a:extLst>
                </a:gridCol>
                <a:gridCol w="1747319">
                  <a:extLst>
                    <a:ext uri="{9D8B030D-6E8A-4147-A177-3AD203B41FA5}">
                      <a16:colId xmlns:a16="http://schemas.microsoft.com/office/drawing/2014/main" val="1341300225"/>
                    </a:ext>
                  </a:extLst>
                </a:gridCol>
                <a:gridCol w="2716039">
                  <a:extLst>
                    <a:ext uri="{9D8B030D-6E8A-4147-A177-3AD203B41FA5}">
                      <a16:colId xmlns:a16="http://schemas.microsoft.com/office/drawing/2014/main" val="1582896495"/>
                    </a:ext>
                  </a:extLst>
                </a:gridCol>
              </a:tblGrid>
              <a:tr h="943554">
                <a:tc>
                  <a:txBody>
                    <a:bodyPr/>
                    <a:lstStyle/>
                    <a:p>
                      <a:pPr algn="ctr">
                        <a:lnSpc>
                          <a:spcPct val="107000"/>
                        </a:lnSpc>
                        <a:spcAft>
                          <a:spcPts val="800"/>
                        </a:spcAft>
                      </a:pPr>
                      <a:r>
                        <a:rPr lang="de-CH" sz="2800" dirty="0">
                          <a:effectLst/>
                          <a:latin typeface="Calibri" panose="020F0502020204030204" pitchFamily="34" charset="0"/>
                          <a:ea typeface="Calibri" panose="020F0502020204030204" pitchFamily="34" charset="0"/>
                          <a:cs typeface="Times New Roman" panose="02020603050405020304" pitchFamily="18" charset="0"/>
                        </a:rPr>
                        <a:t>1,1-2</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CH" sz="2800" dirty="0">
                          <a:effectLst/>
                          <a:latin typeface="Calibri" panose="020F0502020204030204" pitchFamily="34" charset="0"/>
                          <a:ea typeface="Calibri" panose="020F0502020204030204" pitchFamily="34" charset="0"/>
                          <a:cs typeface="Times New Roman" panose="02020603050405020304" pitchFamily="18" charset="0"/>
                        </a:rPr>
                        <a:t>1,3 – 2,16</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CH" sz="2800">
                          <a:effectLst/>
                          <a:latin typeface="Calibri" panose="020F0502020204030204" pitchFamily="34" charset="0"/>
                          <a:ea typeface="Calibri" panose="020F0502020204030204" pitchFamily="34" charset="0"/>
                          <a:cs typeface="Times New Roman" panose="02020603050405020304" pitchFamily="18" charset="0"/>
                        </a:rPr>
                        <a:t>3,1 – 6,14</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CH" sz="2800">
                          <a:effectLst/>
                          <a:latin typeface="Calibri" panose="020F0502020204030204" pitchFamily="34" charset="0"/>
                          <a:ea typeface="Calibri" panose="020F0502020204030204" pitchFamily="34" charset="0"/>
                          <a:cs typeface="Times New Roman" panose="02020603050405020304" pitchFamily="18" charset="0"/>
                        </a:rPr>
                        <a:t>7,1 – 9,10</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CH" sz="2800">
                          <a:effectLst/>
                          <a:latin typeface="Calibri" panose="020F0502020204030204" pitchFamily="34" charset="0"/>
                          <a:ea typeface="Calibri" panose="020F0502020204030204" pitchFamily="34" charset="0"/>
                          <a:cs typeface="Times New Roman" panose="02020603050405020304" pitchFamily="18" charset="0"/>
                        </a:rPr>
                        <a:t>9,11-15</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4982487"/>
                  </a:ext>
                </a:extLst>
              </a:tr>
              <a:tr h="2390993">
                <a:tc>
                  <a:txBody>
                    <a:bodyPr/>
                    <a:lstStyle/>
                    <a:p>
                      <a:pPr algn="ctr">
                        <a:lnSpc>
                          <a:spcPct val="107000"/>
                        </a:lnSpc>
                        <a:spcAft>
                          <a:spcPts val="800"/>
                        </a:spcAft>
                      </a:pPr>
                      <a:endParaRPr lang="de-CH" sz="2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Einleitung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CH" sz="2600" b="1" dirty="0">
                          <a:effectLst/>
                          <a:latin typeface="Calibri" panose="020F0502020204030204" pitchFamily="34" charset="0"/>
                          <a:ea typeface="Calibri" panose="020F0502020204030204" pitchFamily="34" charset="0"/>
                          <a:cs typeface="Times New Roman" panose="02020603050405020304" pitchFamily="18" charset="0"/>
                        </a:rPr>
                        <a:t>8</a:t>
                      </a:r>
                    </a:p>
                    <a:p>
                      <a:pPr algn="ctr">
                        <a:lnSpc>
                          <a:spcPct val="107000"/>
                        </a:lnSpc>
                        <a:spcAft>
                          <a:spcPts val="80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Gerichtsan-drohungen über die Völker und Israel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3 Gerichtsworte über Israel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5 Visionen des Gerichtes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Israels wunderbare Wiederherstellung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6604908"/>
                  </a:ext>
                </a:extLst>
              </a:tr>
            </a:tbl>
          </a:graphicData>
        </a:graphic>
      </p:graphicFrame>
      <p:sp>
        <p:nvSpPr>
          <p:cNvPr id="3" name="Rechteck 2">
            <a:extLst>
              <a:ext uri="{FF2B5EF4-FFF2-40B4-BE49-F238E27FC236}">
                <a16:creationId xmlns:a16="http://schemas.microsoft.com/office/drawing/2014/main" id="{928C1342-ABE8-4769-8CC3-27495AA74156}"/>
              </a:ext>
            </a:extLst>
          </p:cNvPr>
          <p:cNvSpPr/>
          <p:nvPr/>
        </p:nvSpPr>
        <p:spPr>
          <a:xfrm>
            <a:off x="4825498" y="1330859"/>
            <a:ext cx="6998328" cy="4273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169114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4100803" cy="532903"/>
          </a:xfrm>
          <a:prstGeom prst="rect">
            <a:avLst/>
          </a:prstGeom>
        </p:spPr>
        <p:txBody>
          <a:bodyPr wrap="none">
            <a:spAutoFit/>
          </a:bodyPr>
          <a:lstStyle/>
          <a:p>
            <a:pPr>
              <a:lnSpc>
                <a:spcPct val="107000"/>
              </a:lnSpc>
              <a:spcBef>
                <a:spcPts val="1200"/>
              </a:spcBef>
              <a:spcAft>
                <a:spcPts val="0"/>
              </a:spcAft>
            </a:pPr>
            <a:r>
              <a:rPr lang="de-CH" sz="2800" b="1" kern="0">
                <a:latin typeface="Calibri Light" panose="020F0302020204030204" pitchFamily="34" charset="0"/>
                <a:ea typeface="Times New Roman" panose="02020603050405020304" pitchFamily="18" charset="0"/>
                <a:cs typeface="Times New Roman" panose="02020603050405020304" pitchFamily="18" charset="0"/>
              </a:rPr>
              <a:t>Übersicht des Buches Amos</a:t>
            </a:r>
            <a:endParaRPr lang="de-CH" sz="2800"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5" name="Tabelle 4">
            <a:extLst>
              <a:ext uri="{FF2B5EF4-FFF2-40B4-BE49-F238E27FC236}">
                <a16:creationId xmlns:a16="http://schemas.microsoft.com/office/drawing/2014/main" id="{AC6C6CF0-56FF-4BDE-A334-CE319709CB27}"/>
              </a:ext>
            </a:extLst>
          </p:cNvPr>
          <p:cNvGraphicFramePr>
            <a:graphicFrameLocks noGrp="1"/>
          </p:cNvGraphicFramePr>
          <p:nvPr>
            <p:extLst>
              <p:ext uri="{D42A27DB-BD31-4B8C-83A1-F6EECF244321}">
                <p14:modId xmlns:p14="http://schemas.microsoft.com/office/powerpoint/2010/main" val="2387367860"/>
              </p:ext>
            </p:extLst>
          </p:nvPr>
        </p:nvGraphicFramePr>
        <p:xfrm>
          <a:off x="710495" y="1626752"/>
          <a:ext cx="10886994" cy="3334547"/>
        </p:xfrm>
        <a:graphic>
          <a:graphicData uri="http://schemas.openxmlformats.org/drawingml/2006/table">
            <a:tbl>
              <a:tblPr firstRow="1" firstCol="1" bandRow="1"/>
              <a:tblGrid>
                <a:gridCol w="1552871">
                  <a:extLst>
                    <a:ext uri="{9D8B030D-6E8A-4147-A177-3AD203B41FA5}">
                      <a16:colId xmlns:a16="http://schemas.microsoft.com/office/drawing/2014/main" val="830260842"/>
                    </a:ext>
                  </a:extLst>
                </a:gridCol>
                <a:gridCol w="2546482">
                  <a:extLst>
                    <a:ext uri="{9D8B030D-6E8A-4147-A177-3AD203B41FA5}">
                      <a16:colId xmlns:a16="http://schemas.microsoft.com/office/drawing/2014/main" val="3446412731"/>
                    </a:ext>
                  </a:extLst>
                </a:gridCol>
                <a:gridCol w="2324283">
                  <a:extLst>
                    <a:ext uri="{9D8B030D-6E8A-4147-A177-3AD203B41FA5}">
                      <a16:colId xmlns:a16="http://schemas.microsoft.com/office/drawing/2014/main" val="3342727859"/>
                    </a:ext>
                  </a:extLst>
                </a:gridCol>
                <a:gridCol w="1747319">
                  <a:extLst>
                    <a:ext uri="{9D8B030D-6E8A-4147-A177-3AD203B41FA5}">
                      <a16:colId xmlns:a16="http://schemas.microsoft.com/office/drawing/2014/main" val="1341300225"/>
                    </a:ext>
                  </a:extLst>
                </a:gridCol>
                <a:gridCol w="2716039">
                  <a:extLst>
                    <a:ext uri="{9D8B030D-6E8A-4147-A177-3AD203B41FA5}">
                      <a16:colId xmlns:a16="http://schemas.microsoft.com/office/drawing/2014/main" val="1582896495"/>
                    </a:ext>
                  </a:extLst>
                </a:gridCol>
              </a:tblGrid>
              <a:tr h="943554">
                <a:tc>
                  <a:txBody>
                    <a:bodyPr/>
                    <a:lstStyle/>
                    <a:p>
                      <a:pPr algn="ctr">
                        <a:lnSpc>
                          <a:spcPct val="107000"/>
                        </a:lnSpc>
                        <a:spcAft>
                          <a:spcPts val="800"/>
                        </a:spcAft>
                      </a:pPr>
                      <a:r>
                        <a:rPr lang="de-CH" sz="2800" dirty="0">
                          <a:effectLst/>
                          <a:latin typeface="Calibri" panose="020F0502020204030204" pitchFamily="34" charset="0"/>
                          <a:ea typeface="Calibri" panose="020F0502020204030204" pitchFamily="34" charset="0"/>
                          <a:cs typeface="Times New Roman" panose="02020603050405020304" pitchFamily="18" charset="0"/>
                        </a:rPr>
                        <a:t>1,1-2</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CH" sz="2800" dirty="0">
                          <a:effectLst/>
                          <a:latin typeface="Calibri" panose="020F0502020204030204" pitchFamily="34" charset="0"/>
                          <a:ea typeface="Calibri" panose="020F0502020204030204" pitchFamily="34" charset="0"/>
                          <a:cs typeface="Times New Roman" panose="02020603050405020304" pitchFamily="18" charset="0"/>
                        </a:rPr>
                        <a:t>1,3 – 2,16</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CH" sz="2800">
                          <a:effectLst/>
                          <a:latin typeface="Calibri" panose="020F0502020204030204" pitchFamily="34" charset="0"/>
                          <a:ea typeface="Calibri" panose="020F0502020204030204" pitchFamily="34" charset="0"/>
                          <a:cs typeface="Times New Roman" panose="02020603050405020304" pitchFamily="18" charset="0"/>
                        </a:rPr>
                        <a:t>3,1 – 6,14</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CH" sz="2800">
                          <a:effectLst/>
                          <a:latin typeface="Calibri" panose="020F0502020204030204" pitchFamily="34" charset="0"/>
                          <a:ea typeface="Calibri" panose="020F0502020204030204" pitchFamily="34" charset="0"/>
                          <a:cs typeface="Times New Roman" panose="02020603050405020304" pitchFamily="18" charset="0"/>
                        </a:rPr>
                        <a:t>7,1 – 9,10</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CH" sz="2800">
                          <a:effectLst/>
                          <a:latin typeface="Calibri" panose="020F0502020204030204" pitchFamily="34" charset="0"/>
                          <a:ea typeface="Calibri" panose="020F0502020204030204" pitchFamily="34" charset="0"/>
                          <a:cs typeface="Times New Roman" panose="02020603050405020304" pitchFamily="18" charset="0"/>
                        </a:rPr>
                        <a:t>9,11-15</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4982487"/>
                  </a:ext>
                </a:extLst>
              </a:tr>
              <a:tr h="2390993">
                <a:tc>
                  <a:txBody>
                    <a:bodyPr/>
                    <a:lstStyle/>
                    <a:p>
                      <a:pPr algn="ctr">
                        <a:lnSpc>
                          <a:spcPct val="107000"/>
                        </a:lnSpc>
                        <a:spcAft>
                          <a:spcPts val="800"/>
                        </a:spcAft>
                      </a:pPr>
                      <a:endParaRPr lang="de-CH" sz="2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Einleitung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CH" sz="2600" b="1" dirty="0">
                          <a:effectLst/>
                          <a:latin typeface="Calibri" panose="020F0502020204030204" pitchFamily="34" charset="0"/>
                          <a:ea typeface="Calibri" panose="020F0502020204030204" pitchFamily="34" charset="0"/>
                          <a:cs typeface="Times New Roman" panose="02020603050405020304" pitchFamily="18" charset="0"/>
                        </a:rPr>
                        <a:t>8</a:t>
                      </a:r>
                    </a:p>
                    <a:p>
                      <a:pPr algn="ctr">
                        <a:lnSpc>
                          <a:spcPct val="107000"/>
                        </a:lnSpc>
                        <a:spcAft>
                          <a:spcPts val="80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Gerichtsan-drohungen über die Völker und Israel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CH" sz="2600" b="1" dirty="0">
                          <a:effectLst/>
                          <a:latin typeface="Calibri" panose="020F0502020204030204" pitchFamily="34" charset="0"/>
                          <a:ea typeface="Calibri" panose="020F0502020204030204" pitchFamily="34" charset="0"/>
                          <a:cs typeface="Times New Roman" panose="02020603050405020304" pitchFamily="18" charset="0"/>
                        </a:rPr>
                        <a:t>3</a:t>
                      </a:r>
                      <a:r>
                        <a:rPr lang="de-CH" sz="26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Gerichtsworte über Israel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5 Visionen des Gerichtes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Israels wunderbare Wiederherstellung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6604908"/>
                  </a:ext>
                </a:extLst>
              </a:tr>
            </a:tbl>
          </a:graphicData>
        </a:graphic>
      </p:graphicFrame>
      <p:sp>
        <p:nvSpPr>
          <p:cNvPr id="3" name="Rechteck 2">
            <a:extLst>
              <a:ext uri="{FF2B5EF4-FFF2-40B4-BE49-F238E27FC236}">
                <a16:creationId xmlns:a16="http://schemas.microsoft.com/office/drawing/2014/main" id="{928C1342-ABE8-4769-8CC3-27495AA74156}"/>
              </a:ext>
            </a:extLst>
          </p:cNvPr>
          <p:cNvSpPr/>
          <p:nvPr/>
        </p:nvSpPr>
        <p:spPr>
          <a:xfrm>
            <a:off x="7143185" y="1330859"/>
            <a:ext cx="4671588" cy="4273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338284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4100803" cy="532903"/>
          </a:xfrm>
          <a:prstGeom prst="rect">
            <a:avLst/>
          </a:prstGeom>
        </p:spPr>
        <p:txBody>
          <a:bodyPr wrap="none">
            <a:spAutoFit/>
          </a:bodyPr>
          <a:lstStyle/>
          <a:p>
            <a:pPr>
              <a:lnSpc>
                <a:spcPct val="107000"/>
              </a:lnSpc>
              <a:spcBef>
                <a:spcPts val="1200"/>
              </a:spcBef>
              <a:spcAft>
                <a:spcPts val="0"/>
              </a:spcAft>
            </a:pPr>
            <a:r>
              <a:rPr lang="de-CH" sz="2800" b="1" kern="0">
                <a:latin typeface="Calibri Light" panose="020F0302020204030204" pitchFamily="34" charset="0"/>
                <a:ea typeface="Times New Roman" panose="02020603050405020304" pitchFamily="18" charset="0"/>
                <a:cs typeface="Times New Roman" panose="02020603050405020304" pitchFamily="18" charset="0"/>
              </a:rPr>
              <a:t>Übersicht des Buches Amos</a:t>
            </a:r>
            <a:endParaRPr lang="de-CH" sz="2800"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5" name="Tabelle 4">
            <a:extLst>
              <a:ext uri="{FF2B5EF4-FFF2-40B4-BE49-F238E27FC236}">
                <a16:creationId xmlns:a16="http://schemas.microsoft.com/office/drawing/2014/main" id="{AC6C6CF0-56FF-4BDE-A334-CE319709CB27}"/>
              </a:ext>
            </a:extLst>
          </p:cNvPr>
          <p:cNvGraphicFramePr>
            <a:graphicFrameLocks noGrp="1"/>
          </p:cNvGraphicFramePr>
          <p:nvPr>
            <p:extLst>
              <p:ext uri="{D42A27DB-BD31-4B8C-83A1-F6EECF244321}">
                <p14:modId xmlns:p14="http://schemas.microsoft.com/office/powerpoint/2010/main" val="1014852274"/>
              </p:ext>
            </p:extLst>
          </p:nvPr>
        </p:nvGraphicFramePr>
        <p:xfrm>
          <a:off x="710495" y="1626752"/>
          <a:ext cx="10886994" cy="3334547"/>
        </p:xfrm>
        <a:graphic>
          <a:graphicData uri="http://schemas.openxmlformats.org/drawingml/2006/table">
            <a:tbl>
              <a:tblPr firstRow="1" firstCol="1" bandRow="1"/>
              <a:tblGrid>
                <a:gridCol w="1552871">
                  <a:extLst>
                    <a:ext uri="{9D8B030D-6E8A-4147-A177-3AD203B41FA5}">
                      <a16:colId xmlns:a16="http://schemas.microsoft.com/office/drawing/2014/main" val="830260842"/>
                    </a:ext>
                  </a:extLst>
                </a:gridCol>
                <a:gridCol w="2546482">
                  <a:extLst>
                    <a:ext uri="{9D8B030D-6E8A-4147-A177-3AD203B41FA5}">
                      <a16:colId xmlns:a16="http://schemas.microsoft.com/office/drawing/2014/main" val="3446412731"/>
                    </a:ext>
                  </a:extLst>
                </a:gridCol>
                <a:gridCol w="2324283">
                  <a:extLst>
                    <a:ext uri="{9D8B030D-6E8A-4147-A177-3AD203B41FA5}">
                      <a16:colId xmlns:a16="http://schemas.microsoft.com/office/drawing/2014/main" val="3342727859"/>
                    </a:ext>
                  </a:extLst>
                </a:gridCol>
                <a:gridCol w="1747319">
                  <a:extLst>
                    <a:ext uri="{9D8B030D-6E8A-4147-A177-3AD203B41FA5}">
                      <a16:colId xmlns:a16="http://schemas.microsoft.com/office/drawing/2014/main" val="1341300225"/>
                    </a:ext>
                  </a:extLst>
                </a:gridCol>
                <a:gridCol w="2716039">
                  <a:extLst>
                    <a:ext uri="{9D8B030D-6E8A-4147-A177-3AD203B41FA5}">
                      <a16:colId xmlns:a16="http://schemas.microsoft.com/office/drawing/2014/main" val="1582896495"/>
                    </a:ext>
                  </a:extLst>
                </a:gridCol>
              </a:tblGrid>
              <a:tr h="943554">
                <a:tc>
                  <a:txBody>
                    <a:bodyPr/>
                    <a:lstStyle/>
                    <a:p>
                      <a:pPr algn="ctr">
                        <a:lnSpc>
                          <a:spcPct val="107000"/>
                        </a:lnSpc>
                        <a:spcAft>
                          <a:spcPts val="800"/>
                        </a:spcAft>
                      </a:pPr>
                      <a:r>
                        <a:rPr lang="de-CH" sz="2800" dirty="0">
                          <a:effectLst/>
                          <a:latin typeface="Calibri" panose="020F0502020204030204" pitchFamily="34" charset="0"/>
                          <a:ea typeface="Calibri" panose="020F0502020204030204" pitchFamily="34" charset="0"/>
                          <a:cs typeface="Times New Roman" panose="02020603050405020304" pitchFamily="18" charset="0"/>
                        </a:rPr>
                        <a:t>1,1-2</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CH" sz="2800" dirty="0">
                          <a:effectLst/>
                          <a:latin typeface="Calibri" panose="020F0502020204030204" pitchFamily="34" charset="0"/>
                          <a:ea typeface="Calibri" panose="020F0502020204030204" pitchFamily="34" charset="0"/>
                          <a:cs typeface="Times New Roman" panose="02020603050405020304" pitchFamily="18" charset="0"/>
                        </a:rPr>
                        <a:t>1,3 – 2,16</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CH" sz="2800">
                          <a:effectLst/>
                          <a:latin typeface="Calibri" panose="020F0502020204030204" pitchFamily="34" charset="0"/>
                          <a:ea typeface="Calibri" panose="020F0502020204030204" pitchFamily="34" charset="0"/>
                          <a:cs typeface="Times New Roman" panose="02020603050405020304" pitchFamily="18" charset="0"/>
                        </a:rPr>
                        <a:t>3,1 – 6,14</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CH" sz="2800">
                          <a:effectLst/>
                          <a:latin typeface="Calibri" panose="020F0502020204030204" pitchFamily="34" charset="0"/>
                          <a:ea typeface="Calibri" panose="020F0502020204030204" pitchFamily="34" charset="0"/>
                          <a:cs typeface="Times New Roman" panose="02020603050405020304" pitchFamily="18" charset="0"/>
                        </a:rPr>
                        <a:t>7,1 – 9,10</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CH" sz="2800">
                          <a:effectLst/>
                          <a:latin typeface="Calibri" panose="020F0502020204030204" pitchFamily="34" charset="0"/>
                          <a:ea typeface="Calibri" panose="020F0502020204030204" pitchFamily="34" charset="0"/>
                          <a:cs typeface="Times New Roman" panose="02020603050405020304" pitchFamily="18" charset="0"/>
                        </a:rPr>
                        <a:t>9,11-15</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4982487"/>
                  </a:ext>
                </a:extLst>
              </a:tr>
              <a:tr h="2390993">
                <a:tc>
                  <a:txBody>
                    <a:bodyPr/>
                    <a:lstStyle/>
                    <a:p>
                      <a:pPr algn="ctr">
                        <a:lnSpc>
                          <a:spcPct val="107000"/>
                        </a:lnSpc>
                        <a:spcAft>
                          <a:spcPts val="800"/>
                        </a:spcAft>
                      </a:pPr>
                      <a:endParaRPr lang="de-CH" sz="2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Einleitung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CH" sz="2600" b="1" dirty="0">
                          <a:effectLst/>
                          <a:latin typeface="Calibri" panose="020F0502020204030204" pitchFamily="34" charset="0"/>
                          <a:ea typeface="Calibri" panose="020F0502020204030204" pitchFamily="34" charset="0"/>
                          <a:cs typeface="Times New Roman" panose="02020603050405020304" pitchFamily="18" charset="0"/>
                        </a:rPr>
                        <a:t>8</a:t>
                      </a:r>
                    </a:p>
                    <a:p>
                      <a:pPr algn="ctr">
                        <a:lnSpc>
                          <a:spcPct val="107000"/>
                        </a:lnSpc>
                        <a:spcAft>
                          <a:spcPts val="80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Gerichtsan-drohungen über die Völker und Israel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CH" sz="2600" b="1" dirty="0">
                          <a:effectLst/>
                          <a:latin typeface="Calibri" panose="020F0502020204030204" pitchFamily="34" charset="0"/>
                          <a:ea typeface="Calibri" panose="020F0502020204030204" pitchFamily="34" charset="0"/>
                          <a:cs typeface="Times New Roman" panose="02020603050405020304" pitchFamily="18" charset="0"/>
                        </a:rPr>
                        <a:t>3</a:t>
                      </a:r>
                      <a:r>
                        <a:rPr lang="de-CH" sz="26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Gerichtsworte über Israel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CH" sz="2600" b="1" dirty="0">
                          <a:effectLst/>
                          <a:latin typeface="Calibri" panose="020F0502020204030204" pitchFamily="34" charset="0"/>
                          <a:ea typeface="Calibri" panose="020F0502020204030204" pitchFamily="34" charset="0"/>
                          <a:cs typeface="Times New Roman" panose="02020603050405020304" pitchFamily="18" charset="0"/>
                        </a:rPr>
                        <a:t>5</a:t>
                      </a:r>
                      <a:r>
                        <a:rPr lang="de-CH" sz="26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Visionen des Gerichtes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Israels wunderbare Wiederherstellung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6604908"/>
                  </a:ext>
                </a:extLst>
              </a:tr>
            </a:tbl>
          </a:graphicData>
        </a:graphic>
      </p:graphicFrame>
      <p:sp>
        <p:nvSpPr>
          <p:cNvPr id="3" name="Rechteck 2">
            <a:extLst>
              <a:ext uri="{FF2B5EF4-FFF2-40B4-BE49-F238E27FC236}">
                <a16:creationId xmlns:a16="http://schemas.microsoft.com/office/drawing/2014/main" id="{928C1342-ABE8-4769-8CC3-27495AA74156}"/>
              </a:ext>
            </a:extLst>
          </p:cNvPr>
          <p:cNvSpPr/>
          <p:nvPr/>
        </p:nvSpPr>
        <p:spPr>
          <a:xfrm>
            <a:off x="8890502" y="1330859"/>
            <a:ext cx="2915217" cy="4273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743555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4100803" cy="532903"/>
          </a:xfrm>
          <a:prstGeom prst="rect">
            <a:avLst/>
          </a:prstGeom>
        </p:spPr>
        <p:txBody>
          <a:bodyPr wrap="none">
            <a:spAutoFit/>
          </a:bodyPr>
          <a:lstStyle/>
          <a:p>
            <a:pPr>
              <a:lnSpc>
                <a:spcPct val="107000"/>
              </a:lnSpc>
              <a:spcBef>
                <a:spcPts val="1200"/>
              </a:spcBef>
              <a:spcAft>
                <a:spcPts val="0"/>
              </a:spcAft>
            </a:pPr>
            <a:r>
              <a:rPr lang="de-CH" sz="2800" b="1" kern="0">
                <a:latin typeface="Calibri Light" panose="020F0302020204030204" pitchFamily="34" charset="0"/>
                <a:ea typeface="Times New Roman" panose="02020603050405020304" pitchFamily="18" charset="0"/>
                <a:cs typeface="Times New Roman" panose="02020603050405020304" pitchFamily="18" charset="0"/>
              </a:rPr>
              <a:t>Übersicht des Buches Amos</a:t>
            </a:r>
            <a:endParaRPr lang="de-CH" sz="2800"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5" name="Tabelle 4">
            <a:extLst>
              <a:ext uri="{FF2B5EF4-FFF2-40B4-BE49-F238E27FC236}">
                <a16:creationId xmlns:a16="http://schemas.microsoft.com/office/drawing/2014/main" id="{AC6C6CF0-56FF-4BDE-A334-CE319709CB27}"/>
              </a:ext>
            </a:extLst>
          </p:cNvPr>
          <p:cNvGraphicFramePr>
            <a:graphicFrameLocks noGrp="1"/>
          </p:cNvGraphicFramePr>
          <p:nvPr>
            <p:extLst>
              <p:ext uri="{D42A27DB-BD31-4B8C-83A1-F6EECF244321}">
                <p14:modId xmlns:p14="http://schemas.microsoft.com/office/powerpoint/2010/main" val="3025660357"/>
              </p:ext>
            </p:extLst>
          </p:nvPr>
        </p:nvGraphicFramePr>
        <p:xfrm>
          <a:off x="710495" y="1626752"/>
          <a:ext cx="10886994" cy="3334547"/>
        </p:xfrm>
        <a:graphic>
          <a:graphicData uri="http://schemas.openxmlformats.org/drawingml/2006/table">
            <a:tbl>
              <a:tblPr firstRow="1" firstCol="1" bandRow="1"/>
              <a:tblGrid>
                <a:gridCol w="1552871">
                  <a:extLst>
                    <a:ext uri="{9D8B030D-6E8A-4147-A177-3AD203B41FA5}">
                      <a16:colId xmlns:a16="http://schemas.microsoft.com/office/drawing/2014/main" val="830260842"/>
                    </a:ext>
                  </a:extLst>
                </a:gridCol>
                <a:gridCol w="2546482">
                  <a:extLst>
                    <a:ext uri="{9D8B030D-6E8A-4147-A177-3AD203B41FA5}">
                      <a16:colId xmlns:a16="http://schemas.microsoft.com/office/drawing/2014/main" val="3446412731"/>
                    </a:ext>
                  </a:extLst>
                </a:gridCol>
                <a:gridCol w="2324283">
                  <a:extLst>
                    <a:ext uri="{9D8B030D-6E8A-4147-A177-3AD203B41FA5}">
                      <a16:colId xmlns:a16="http://schemas.microsoft.com/office/drawing/2014/main" val="3342727859"/>
                    </a:ext>
                  </a:extLst>
                </a:gridCol>
                <a:gridCol w="1747319">
                  <a:extLst>
                    <a:ext uri="{9D8B030D-6E8A-4147-A177-3AD203B41FA5}">
                      <a16:colId xmlns:a16="http://schemas.microsoft.com/office/drawing/2014/main" val="1341300225"/>
                    </a:ext>
                  </a:extLst>
                </a:gridCol>
                <a:gridCol w="2716039">
                  <a:extLst>
                    <a:ext uri="{9D8B030D-6E8A-4147-A177-3AD203B41FA5}">
                      <a16:colId xmlns:a16="http://schemas.microsoft.com/office/drawing/2014/main" val="1582896495"/>
                    </a:ext>
                  </a:extLst>
                </a:gridCol>
              </a:tblGrid>
              <a:tr h="943554">
                <a:tc>
                  <a:txBody>
                    <a:bodyPr/>
                    <a:lstStyle/>
                    <a:p>
                      <a:pPr algn="ctr">
                        <a:lnSpc>
                          <a:spcPct val="107000"/>
                        </a:lnSpc>
                        <a:spcAft>
                          <a:spcPts val="800"/>
                        </a:spcAft>
                      </a:pPr>
                      <a:r>
                        <a:rPr lang="de-CH" sz="2800" dirty="0">
                          <a:effectLst/>
                          <a:latin typeface="Calibri" panose="020F0502020204030204" pitchFamily="34" charset="0"/>
                          <a:ea typeface="Calibri" panose="020F0502020204030204" pitchFamily="34" charset="0"/>
                          <a:cs typeface="Times New Roman" panose="02020603050405020304" pitchFamily="18" charset="0"/>
                        </a:rPr>
                        <a:t>1,1-2</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CH" sz="2800" dirty="0">
                          <a:effectLst/>
                          <a:latin typeface="Calibri" panose="020F0502020204030204" pitchFamily="34" charset="0"/>
                          <a:ea typeface="Calibri" panose="020F0502020204030204" pitchFamily="34" charset="0"/>
                          <a:cs typeface="Times New Roman" panose="02020603050405020304" pitchFamily="18" charset="0"/>
                        </a:rPr>
                        <a:t>1,3 – 2,16</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CH" sz="2800">
                          <a:effectLst/>
                          <a:latin typeface="Calibri" panose="020F0502020204030204" pitchFamily="34" charset="0"/>
                          <a:ea typeface="Calibri" panose="020F0502020204030204" pitchFamily="34" charset="0"/>
                          <a:cs typeface="Times New Roman" panose="02020603050405020304" pitchFamily="18" charset="0"/>
                        </a:rPr>
                        <a:t>3,1 – 6,14</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CH" sz="2800">
                          <a:effectLst/>
                          <a:latin typeface="Calibri" panose="020F0502020204030204" pitchFamily="34" charset="0"/>
                          <a:ea typeface="Calibri" panose="020F0502020204030204" pitchFamily="34" charset="0"/>
                          <a:cs typeface="Times New Roman" panose="02020603050405020304" pitchFamily="18" charset="0"/>
                        </a:rPr>
                        <a:t>7,1 – 9,10</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CH" sz="2800">
                          <a:effectLst/>
                          <a:latin typeface="Calibri" panose="020F0502020204030204" pitchFamily="34" charset="0"/>
                          <a:ea typeface="Calibri" panose="020F0502020204030204" pitchFamily="34" charset="0"/>
                          <a:cs typeface="Times New Roman" panose="02020603050405020304" pitchFamily="18" charset="0"/>
                        </a:rPr>
                        <a:t>9,11-15</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4982487"/>
                  </a:ext>
                </a:extLst>
              </a:tr>
              <a:tr h="2390993">
                <a:tc>
                  <a:txBody>
                    <a:bodyPr/>
                    <a:lstStyle/>
                    <a:p>
                      <a:pPr algn="ctr">
                        <a:lnSpc>
                          <a:spcPct val="107000"/>
                        </a:lnSpc>
                        <a:spcAft>
                          <a:spcPts val="800"/>
                        </a:spcAft>
                      </a:pPr>
                      <a:endParaRPr lang="de-CH" sz="2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Einleitung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CH" sz="2600" b="1" dirty="0">
                          <a:effectLst/>
                          <a:latin typeface="Calibri" panose="020F0502020204030204" pitchFamily="34" charset="0"/>
                          <a:ea typeface="Calibri" panose="020F0502020204030204" pitchFamily="34" charset="0"/>
                          <a:cs typeface="Times New Roman" panose="02020603050405020304" pitchFamily="18" charset="0"/>
                        </a:rPr>
                        <a:t>8</a:t>
                      </a:r>
                    </a:p>
                    <a:p>
                      <a:pPr algn="ctr">
                        <a:lnSpc>
                          <a:spcPct val="107000"/>
                        </a:lnSpc>
                        <a:spcAft>
                          <a:spcPts val="80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Gerichtsan-drohungen über die Völker und Israel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CH" sz="2600" b="1" dirty="0">
                          <a:effectLst/>
                          <a:latin typeface="Calibri" panose="020F0502020204030204" pitchFamily="34" charset="0"/>
                          <a:ea typeface="Calibri" panose="020F0502020204030204" pitchFamily="34" charset="0"/>
                          <a:cs typeface="Times New Roman" panose="02020603050405020304" pitchFamily="18" charset="0"/>
                        </a:rPr>
                        <a:t>3</a:t>
                      </a:r>
                      <a:r>
                        <a:rPr lang="de-CH" sz="26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Gerichtsworte über Israel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CH" sz="2600" b="1" dirty="0">
                          <a:effectLst/>
                          <a:latin typeface="Calibri" panose="020F0502020204030204" pitchFamily="34" charset="0"/>
                          <a:ea typeface="Calibri" panose="020F0502020204030204" pitchFamily="34" charset="0"/>
                          <a:cs typeface="Times New Roman" panose="02020603050405020304" pitchFamily="18" charset="0"/>
                        </a:rPr>
                        <a:t>5</a:t>
                      </a:r>
                      <a:r>
                        <a:rPr lang="de-CH" sz="26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Visionen des Gerichtes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de-CH" sz="2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Israels wunderbare Wiederherstellung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6604908"/>
                  </a:ext>
                </a:extLst>
              </a:tr>
            </a:tbl>
          </a:graphicData>
        </a:graphic>
      </p:graphicFrame>
    </p:spTree>
    <p:extLst>
      <p:ext uri="{BB962C8B-B14F-4D97-AF65-F5344CB8AC3E}">
        <p14:creationId xmlns:p14="http://schemas.microsoft.com/office/powerpoint/2010/main" val="3380005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B88629F-F042-4D3E-A4C9-C85207B568BC}"/>
              </a:ext>
            </a:extLst>
          </p:cNvPr>
          <p:cNvSpPr txBox="1"/>
          <p:nvPr/>
        </p:nvSpPr>
        <p:spPr>
          <a:xfrm>
            <a:off x="902194" y="1506240"/>
            <a:ext cx="10034392" cy="2246769"/>
          </a:xfrm>
          <a:prstGeom prst="rect">
            <a:avLst/>
          </a:prstGeom>
          <a:noFill/>
        </p:spPr>
        <p:txBody>
          <a:bodyPr wrap="square">
            <a:spAutoFit/>
          </a:bodyPr>
          <a:lstStyle/>
          <a:p>
            <a:r>
              <a:rPr lang="de-CH" sz="2800" spc="7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Dies sind die Worte, welche Amos, der unter den Hirten von Tekoa war, über Israel geschaut hat in den Tagen von Ussija, dem König von Juda, und in den Tagen von Jerobeam, dem Sohn des Joas, dem König von Israel, zwei Jahre vor dem Erdbeben." </a:t>
            </a:r>
            <a:r>
              <a:rPr lang="de-CH" sz="2800" b="1" dirty="0">
                <a:latin typeface="Calibri" panose="020F0502020204030204" pitchFamily="34" charset="0"/>
                <a:ea typeface="Calibri" panose="020F0502020204030204" pitchFamily="34" charset="0"/>
                <a:cs typeface="Times New Roman" panose="02020603050405020304" pitchFamily="18" charset="0"/>
              </a:rPr>
              <a:t>Am 1,1-2</a:t>
            </a:r>
          </a:p>
        </p:txBody>
      </p:sp>
      <p:sp>
        <p:nvSpPr>
          <p:cNvPr id="5" name="Rechteck 4">
            <a:extLst>
              <a:ext uri="{FF2B5EF4-FFF2-40B4-BE49-F238E27FC236}">
                <a16:creationId xmlns:a16="http://schemas.microsoft.com/office/drawing/2014/main" id="{ED25F45F-93A6-45DA-B149-47D9482B3780}"/>
              </a:ext>
            </a:extLst>
          </p:cNvPr>
          <p:cNvSpPr/>
          <p:nvPr/>
        </p:nvSpPr>
        <p:spPr>
          <a:xfrm>
            <a:off x="902194" y="649026"/>
            <a:ext cx="1516762"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Verfasser</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Textfeld 6">
            <a:extLst>
              <a:ext uri="{FF2B5EF4-FFF2-40B4-BE49-F238E27FC236}">
                <a16:creationId xmlns:a16="http://schemas.microsoft.com/office/drawing/2014/main" id="{52E21D5D-9AF0-4ACF-A808-5194BE744084}"/>
              </a:ext>
            </a:extLst>
          </p:cNvPr>
          <p:cNvSpPr txBox="1"/>
          <p:nvPr/>
        </p:nvSpPr>
        <p:spPr>
          <a:xfrm>
            <a:off x="902194" y="4077320"/>
            <a:ext cx="6097508" cy="523220"/>
          </a:xfrm>
          <a:prstGeom prst="rect">
            <a:avLst/>
          </a:prstGeom>
          <a:noFill/>
        </p:spPr>
        <p:txBody>
          <a:bodyPr wrap="square">
            <a:spAutoFit/>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Der Name Amos bedeutet "Lastträger"</a:t>
            </a:r>
            <a:endParaRPr lang="de-CH" sz="2800" dirty="0"/>
          </a:p>
        </p:txBody>
      </p:sp>
    </p:spTree>
    <p:extLst>
      <p:ext uri="{BB962C8B-B14F-4D97-AF65-F5344CB8AC3E}">
        <p14:creationId xmlns:p14="http://schemas.microsoft.com/office/powerpoint/2010/main" val="151692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2488</Words>
  <Application>Microsoft Office PowerPoint</Application>
  <PresentationFormat>Breitbild</PresentationFormat>
  <Paragraphs>357</Paragraphs>
  <Slides>35</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35</vt:i4>
      </vt:variant>
    </vt:vector>
  </HeadingPairs>
  <TitlesOfParts>
    <vt:vector size="42" baseType="lpstr">
      <vt:lpstr>Arial</vt:lpstr>
      <vt:lpstr>Calibri</vt:lpstr>
      <vt:lpstr>Calibri Light</vt:lpstr>
      <vt:lpstr>Cambria Math</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Mätthu</dc:creator>
  <cp:lastModifiedBy>Mätthu</cp:lastModifiedBy>
  <cp:revision>72</cp:revision>
  <dcterms:created xsi:type="dcterms:W3CDTF">2021-02-04T12:45:11Z</dcterms:created>
  <dcterms:modified xsi:type="dcterms:W3CDTF">2021-04-01T08:58:21Z</dcterms:modified>
</cp:coreProperties>
</file>