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87" r:id="rId3"/>
    <p:sldId id="259" r:id="rId4"/>
    <p:sldId id="311" r:id="rId5"/>
    <p:sldId id="339" r:id="rId6"/>
    <p:sldId id="312" r:id="rId7"/>
    <p:sldId id="313" r:id="rId8"/>
    <p:sldId id="314" r:id="rId9"/>
    <p:sldId id="315" r:id="rId10"/>
    <p:sldId id="316" r:id="rId11"/>
    <p:sldId id="317" r:id="rId12"/>
    <p:sldId id="319" r:id="rId13"/>
    <p:sldId id="318" r:id="rId14"/>
    <p:sldId id="320" r:id="rId15"/>
    <p:sldId id="322" r:id="rId16"/>
    <p:sldId id="321" r:id="rId17"/>
    <p:sldId id="324" r:id="rId18"/>
    <p:sldId id="326" r:id="rId19"/>
    <p:sldId id="327" r:id="rId20"/>
    <p:sldId id="325" r:id="rId21"/>
    <p:sldId id="328" r:id="rId22"/>
    <p:sldId id="329" r:id="rId23"/>
    <p:sldId id="330" r:id="rId24"/>
    <p:sldId id="331" r:id="rId25"/>
    <p:sldId id="336" r:id="rId26"/>
    <p:sldId id="332" r:id="rId27"/>
    <p:sldId id="333" r:id="rId28"/>
    <p:sldId id="334" r:id="rId29"/>
    <p:sldId id="335" r:id="rId30"/>
    <p:sldId id="337" r:id="rId31"/>
    <p:sldId id="338" r:id="rId32"/>
    <p:sldId id="310"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24" d="100"/>
          <a:sy n="124" d="100"/>
        </p:scale>
        <p:origin x="72" y="37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6DEDF089-39DA-47E3-A74C-E64C6DBBD5AE}" type="datetimeFigureOut">
              <a:rPr lang="de-CH" smtClean="0"/>
              <a:t>21.04.2020</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7D2E9142-EC7B-4178-ABB6-310B1AAD4A55}" type="slidenum">
              <a:rPr lang="de-CH" smtClean="0"/>
              <a:t>‹Nr.›</a:t>
            </a:fld>
            <a:endParaRPr lang="de-CH"/>
          </a:p>
        </p:txBody>
      </p:sp>
    </p:spTree>
    <p:extLst>
      <p:ext uri="{BB962C8B-B14F-4D97-AF65-F5344CB8AC3E}">
        <p14:creationId xmlns:p14="http://schemas.microsoft.com/office/powerpoint/2010/main" val="266541471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EDF089-39DA-47E3-A74C-E64C6DBBD5AE}" type="datetimeFigureOut">
              <a:rPr lang="de-CH" smtClean="0"/>
              <a:t>21.04.2020</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9142-EC7B-4178-ABB6-310B1AAD4A55}" type="slidenum">
              <a:rPr lang="de-CH" smtClean="0"/>
              <a:t>‹Nr.›</a:t>
            </a:fld>
            <a:endParaRPr lang="de-CH"/>
          </a:p>
        </p:txBody>
      </p:sp>
    </p:spTree>
    <p:extLst>
      <p:ext uri="{BB962C8B-B14F-4D97-AF65-F5344CB8AC3E}">
        <p14:creationId xmlns:p14="http://schemas.microsoft.com/office/powerpoint/2010/main" val="365145962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591" y="-1034427"/>
            <a:ext cx="10527956" cy="6359405"/>
          </a:xfrm>
          <a:prstGeom prst="rect">
            <a:avLst/>
          </a:prstGeom>
        </p:spPr>
      </p:pic>
      <p:sp>
        <p:nvSpPr>
          <p:cNvPr id="2" name="Textfeld 1"/>
          <p:cNvSpPr txBox="1"/>
          <p:nvPr/>
        </p:nvSpPr>
        <p:spPr>
          <a:xfrm>
            <a:off x="4246776" y="4855618"/>
            <a:ext cx="3698448" cy="938719"/>
          </a:xfrm>
          <a:prstGeom prst="rect">
            <a:avLst/>
          </a:prstGeom>
          <a:noFill/>
        </p:spPr>
        <p:txBody>
          <a:bodyPr wrap="none" rtlCol="0">
            <a:spAutoFit/>
          </a:bodyPr>
          <a:lstStyle/>
          <a:p>
            <a:r>
              <a:rPr lang="de-CH" sz="5500" b="1" dirty="0"/>
              <a:t>Esther Teil 1</a:t>
            </a:r>
          </a:p>
        </p:txBody>
      </p:sp>
    </p:spTree>
    <p:extLst>
      <p:ext uri="{BB962C8B-B14F-4D97-AF65-F5344CB8AC3E}">
        <p14:creationId xmlns:p14="http://schemas.microsoft.com/office/powerpoint/2010/main" val="3980444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B658319-D435-49DD-8856-1709BF6220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graphicFrame>
        <p:nvGraphicFramePr>
          <p:cNvPr id="5" name="Objekt 4">
            <a:extLst>
              <a:ext uri="{FF2B5EF4-FFF2-40B4-BE49-F238E27FC236}">
                <a16:creationId xmlns:a16="http://schemas.microsoft.com/office/drawing/2014/main" id="{6E317234-4126-40E8-81AF-834EE7C94474}"/>
              </a:ext>
            </a:extLst>
          </p:cNvPr>
          <p:cNvGraphicFramePr>
            <a:graphicFrameLocks noChangeAspect="1"/>
          </p:cNvGraphicFramePr>
          <p:nvPr>
            <p:extLst>
              <p:ext uri="{D42A27DB-BD31-4B8C-83A1-F6EECF244321}">
                <p14:modId xmlns:p14="http://schemas.microsoft.com/office/powerpoint/2010/main" val="3608019585"/>
              </p:ext>
            </p:extLst>
          </p:nvPr>
        </p:nvGraphicFramePr>
        <p:xfrm>
          <a:off x="1055809" y="-5462"/>
          <a:ext cx="10080381" cy="6863462"/>
        </p:xfrm>
        <a:graphic>
          <a:graphicData uri="http://schemas.openxmlformats.org/presentationml/2006/ole">
            <mc:AlternateContent xmlns:mc="http://schemas.openxmlformats.org/markup-compatibility/2006">
              <mc:Choice xmlns:v="urn:schemas-microsoft-com:vml" Requires="v">
                <p:oleObj spid="_x0000_s8209" r:id="rId3" imgW="19563215" imgH="13331112" progId="Unknown">
                  <p:embed/>
                </p:oleObj>
              </mc:Choice>
              <mc:Fallback>
                <p:oleObj r:id="rId3" imgW="19563215" imgH="13331112" progId="Unknown">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09" y="-5462"/>
                        <a:ext cx="10080381" cy="6863462"/>
                      </a:xfrm>
                      <a:prstGeom prst="rect">
                        <a:avLst/>
                      </a:prstGeom>
                      <a:noFill/>
                    </p:spPr>
                  </p:pic>
                </p:oleObj>
              </mc:Fallback>
            </mc:AlternateContent>
          </a:graphicData>
        </a:graphic>
      </p:graphicFrame>
    </p:spTree>
    <p:extLst>
      <p:ext uri="{BB962C8B-B14F-4D97-AF65-F5344CB8AC3E}">
        <p14:creationId xmlns:p14="http://schemas.microsoft.com/office/powerpoint/2010/main" val="384965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5844100" cy="553998"/>
          </a:xfrm>
          <a:prstGeom prst="rect">
            <a:avLst/>
          </a:prstGeom>
          <a:noFill/>
        </p:spPr>
        <p:txBody>
          <a:bodyPr wrap="none" rtlCol="0">
            <a:spAutoFit/>
          </a:bodyPr>
          <a:lstStyle/>
          <a:p>
            <a:r>
              <a:rPr lang="de-DE" sz="3000" b="1" dirty="0"/>
              <a:t>Hauptthema: Die Vorsehung Gottes</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6619" y="1776354"/>
            <a:ext cx="9990042" cy="2862322"/>
          </a:xfrm>
          <a:prstGeom prst="rect">
            <a:avLst/>
          </a:prstGeom>
          <a:noFill/>
        </p:spPr>
        <p:txBody>
          <a:bodyPr wrap="none" rtlCol="0">
            <a:spAutoFit/>
          </a:bodyPr>
          <a:lstStyle/>
          <a:p>
            <a:r>
              <a:rPr lang="de-DE" sz="3000" dirty="0"/>
              <a:t>Im Buch Esther wird eindrücklich beschrieben, wie Gott im </a:t>
            </a:r>
          </a:p>
          <a:p>
            <a:r>
              <a:rPr lang="de-DE" sz="3000" dirty="0"/>
              <a:t>Verborgenen wirkt. Er bleibt die ganze Zeit verborgen in </a:t>
            </a:r>
          </a:p>
          <a:p>
            <a:r>
              <a:rPr lang="de-DE" sz="3000" dirty="0"/>
              <a:t>diesem Buch. Sein Name wird nicht einmal genannt, sein </a:t>
            </a:r>
          </a:p>
          <a:p>
            <a:r>
              <a:rPr lang="de-DE" sz="3000" dirty="0"/>
              <a:t>Name nie angerufen und doch ist sein Wirken unübersehbar. </a:t>
            </a:r>
          </a:p>
          <a:p>
            <a:r>
              <a:rPr lang="de-DE" sz="3000" dirty="0"/>
              <a:t>Matthew Henry sagte deshalb: „In diesem Buch findet sich der </a:t>
            </a:r>
          </a:p>
          <a:p>
            <a:r>
              <a:rPr lang="de-DE" sz="3000" dirty="0"/>
              <a:t>Name Gottes nicht, wohl aber der Finger Gottes.“ </a:t>
            </a:r>
            <a:endParaRPr lang="de-CH" sz="3000" dirty="0"/>
          </a:p>
        </p:txBody>
      </p:sp>
    </p:spTree>
    <p:extLst>
      <p:ext uri="{BB962C8B-B14F-4D97-AF65-F5344CB8AC3E}">
        <p14:creationId xmlns:p14="http://schemas.microsoft.com/office/powerpoint/2010/main" val="205729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5844100" cy="553998"/>
          </a:xfrm>
          <a:prstGeom prst="rect">
            <a:avLst/>
          </a:prstGeom>
          <a:noFill/>
        </p:spPr>
        <p:txBody>
          <a:bodyPr wrap="none" rtlCol="0">
            <a:spAutoFit/>
          </a:bodyPr>
          <a:lstStyle/>
          <a:p>
            <a:r>
              <a:rPr lang="de-DE" sz="3000" b="1" dirty="0"/>
              <a:t>Hauptthema: Die Vorsehung Gottes</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6619" y="1776354"/>
            <a:ext cx="9816662" cy="2400657"/>
          </a:xfrm>
          <a:prstGeom prst="rect">
            <a:avLst/>
          </a:prstGeom>
          <a:noFill/>
        </p:spPr>
        <p:txBody>
          <a:bodyPr wrap="none" rtlCol="0">
            <a:spAutoFit/>
          </a:bodyPr>
          <a:lstStyle/>
          <a:p>
            <a:r>
              <a:rPr lang="de-DE" sz="3000" dirty="0"/>
              <a:t>Gott ist es, der die Umstände, die Taten, die Werke der </a:t>
            </a:r>
          </a:p>
          <a:p>
            <a:r>
              <a:rPr lang="de-DE" sz="3000" dirty="0"/>
              <a:t>Personen in diesem Buch so lenkt, dass am Ende sein Vorsatz </a:t>
            </a:r>
          </a:p>
          <a:p>
            <a:r>
              <a:rPr lang="de-DE" sz="3000" dirty="0"/>
              <a:t>verwirklicht wird. Gott sorgt dafür, dass die Feinde des Volkes </a:t>
            </a:r>
          </a:p>
          <a:p>
            <a:r>
              <a:rPr lang="de-DE" sz="3000" dirty="0"/>
              <a:t>Gottes zuschanden werden und, dass das Volk Gottes nicht </a:t>
            </a:r>
          </a:p>
          <a:p>
            <a:r>
              <a:rPr lang="de-DE" sz="3000" dirty="0"/>
              <a:t>nur bewahrt, sondern am Ende sogar erhöht werden wird. </a:t>
            </a:r>
            <a:endParaRPr lang="de-CH" sz="3000" dirty="0"/>
          </a:p>
        </p:txBody>
      </p:sp>
    </p:spTree>
    <p:extLst>
      <p:ext uri="{BB962C8B-B14F-4D97-AF65-F5344CB8AC3E}">
        <p14:creationId xmlns:p14="http://schemas.microsoft.com/office/powerpoint/2010/main" val="180821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5680209" cy="553998"/>
          </a:xfrm>
          <a:prstGeom prst="rect">
            <a:avLst/>
          </a:prstGeom>
          <a:noFill/>
        </p:spPr>
        <p:txBody>
          <a:bodyPr wrap="none" rtlCol="0">
            <a:spAutoFit/>
          </a:bodyPr>
          <a:lstStyle/>
          <a:p>
            <a:r>
              <a:rPr lang="de-DE" sz="3000" b="1" dirty="0"/>
              <a:t>Weltgeschichte vs. Heilsgeschichte</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6619" y="1776354"/>
            <a:ext cx="10668562" cy="3323987"/>
          </a:xfrm>
          <a:prstGeom prst="rect">
            <a:avLst/>
          </a:prstGeom>
          <a:noFill/>
        </p:spPr>
        <p:txBody>
          <a:bodyPr wrap="none" rtlCol="0">
            <a:spAutoFit/>
          </a:bodyPr>
          <a:lstStyle/>
          <a:p>
            <a:r>
              <a:rPr lang="de-DE" sz="3000" dirty="0"/>
              <a:t>Die Bibel beschreibt uns Heilsgeschichte und nicht Weltgeschichte! </a:t>
            </a:r>
          </a:p>
          <a:p>
            <a:r>
              <a:rPr lang="de-DE" sz="3000" dirty="0"/>
              <a:t>Die Welt und ihre Geschichtsschreiber fokussieren auf das </a:t>
            </a:r>
          </a:p>
          <a:p>
            <a:r>
              <a:rPr lang="de-DE" sz="3000" dirty="0"/>
              <a:t>Weltgeschehen und ihnen bleibt das heilswirken Gottes meist </a:t>
            </a:r>
          </a:p>
          <a:p>
            <a:r>
              <a:rPr lang="de-DE" sz="3000" dirty="0"/>
              <a:t>verborgen. Nicht so die Bibel, die sich ausschliesslich auf </a:t>
            </a:r>
          </a:p>
          <a:p>
            <a:r>
              <a:rPr lang="de-DE" sz="3000" dirty="0"/>
              <a:t>Gottes Heilsgeschehen fokussiert. Die Bibel beschreibt, wie Gott </a:t>
            </a:r>
          </a:p>
          <a:p>
            <a:r>
              <a:rPr lang="de-DE" sz="3000" dirty="0"/>
              <a:t>alles Sichtbare und Unsichtbare erschaffen hat und wie Er durch </a:t>
            </a:r>
          </a:p>
          <a:p>
            <a:r>
              <a:rPr lang="de-DE" sz="3000" dirty="0"/>
              <a:t>sein Volk Heil wirkt. </a:t>
            </a:r>
            <a:endParaRPr lang="de-CH" sz="3000" dirty="0"/>
          </a:p>
        </p:txBody>
      </p:sp>
    </p:spTree>
    <p:extLst>
      <p:ext uri="{BB962C8B-B14F-4D97-AF65-F5344CB8AC3E}">
        <p14:creationId xmlns:p14="http://schemas.microsoft.com/office/powerpoint/2010/main" val="426917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5680209" cy="553998"/>
          </a:xfrm>
          <a:prstGeom prst="rect">
            <a:avLst/>
          </a:prstGeom>
          <a:noFill/>
        </p:spPr>
        <p:txBody>
          <a:bodyPr wrap="none" rtlCol="0">
            <a:spAutoFit/>
          </a:bodyPr>
          <a:lstStyle/>
          <a:p>
            <a:r>
              <a:rPr lang="de-DE" sz="3000" b="1" dirty="0"/>
              <a:t>Weltgeschichte vs. Heilsgeschichte</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6619" y="1776354"/>
            <a:ext cx="9425465" cy="1477328"/>
          </a:xfrm>
          <a:prstGeom prst="rect">
            <a:avLst/>
          </a:prstGeom>
          <a:noFill/>
        </p:spPr>
        <p:txBody>
          <a:bodyPr wrap="none" rtlCol="0">
            <a:spAutoFit/>
          </a:bodyPr>
          <a:lstStyle/>
          <a:p>
            <a:r>
              <a:rPr lang="de-DE" sz="3000" dirty="0"/>
              <a:t>„Einen Propheten wie mich wird dir der HERR, dein Gott, </a:t>
            </a:r>
          </a:p>
          <a:p>
            <a:r>
              <a:rPr lang="de-DE" sz="3000" dirty="0"/>
              <a:t>aus deiner Mitte, aus deinen Brüdern, erstehen lassen. Auf </a:t>
            </a:r>
          </a:p>
          <a:p>
            <a:r>
              <a:rPr lang="de-DE" sz="3000" dirty="0"/>
              <a:t>ihn sollt ihr hören.“ </a:t>
            </a:r>
            <a:r>
              <a:rPr lang="de-DE" sz="3000" b="1" dirty="0"/>
              <a:t>(Deut 18,15)</a:t>
            </a:r>
            <a:endParaRPr lang="de-CH" sz="3000" dirty="0"/>
          </a:p>
        </p:txBody>
      </p:sp>
    </p:spTree>
    <p:extLst>
      <p:ext uri="{BB962C8B-B14F-4D97-AF65-F5344CB8AC3E}">
        <p14:creationId xmlns:p14="http://schemas.microsoft.com/office/powerpoint/2010/main" val="243418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5680209" cy="553998"/>
          </a:xfrm>
          <a:prstGeom prst="rect">
            <a:avLst/>
          </a:prstGeom>
          <a:noFill/>
        </p:spPr>
        <p:txBody>
          <a:bodyPr wrap="none" rtlCol="0">
            <a:spAutoFit/>
          </a:bodyPr>
          <a:lstStyle/>
          <a:p>
            <a:r>
              <a:rPr lang="de-DE" sz="3000" b="1" dirty="0"/>
              <a:t>Weltgeschichte vs. Heilsgeschichte</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6619" y="1776354"/>
            <a:ext cx="10138032" cy="3785652"/>
          </a:xfrm>
          <a:prstGeom prst="rect">
            <a:avLst/>
          </a:prstGeom>
          <a:noFill/>
        </p:spPr>
        <p:txBody>
          <a:bodyPr wrap="none" rtlCol="0">
            <a:spAutoFit/>
          </a:bodyPr>
          <a:lstStyle/>
          <a:p>
            <a:r>
              <a:rPr lang="de-DE" sz="3000"/>
              <a:t>Alles </a:t>
            </a:r>
            <a:r>
              <a:rPr lang="de-DE" sz="3000" dirty="0"/>
              <a:t>was gegen die Juden zu laufen scheint, wendet Gott </a:t>
            </a:r>
          </a:p>
          <a:p>
            <a:r>
              <a:rPr lang="de-DE" sz="3000" dirty="0"/>
              <a:t>und richtet es gegen die Feinde (Vorsehung). Der gleiche Erlass, </a:t>
            </a:r>
          </a:p>
          <a:p>
            <a:r>
              <a:rPr lang="de-DE" sz="3000" dirty="0"/>
              <a:t>der gegeben worden ist, um die Juden auszulöschen, wendet </a:t>
            </a:r>
          </a:p>
          <a:p>
            <a:r>
              <a:rPr lang="de-DE" sz="3000" dirty="0"/>
              <a:t>sich gegen die Feinde der Juden und "erschlägt" sie. Gott selbst </a:t>
            </a:r>
          </a:p>
          <a:p>
            <a:r>
              <a:rPr lang="de-DE" sz="3000" dirty="0"/>
              <a:t>sorgt dafür. Auf eine ganz unscheinbare und verborgene Weise </a:t>
            </a:r>
          </a:p>
          <a:p>
            <a:r>
              <a:rPr lang="de-DE" sz="3000" dirty="0"/>
              <a:t>lenkt Gott die Dinge. Das Buch Esther enthält diese kostbare </a:t>
            </a:r>
          </a:p>
          <a:p>
            <a:r>
              <a:rPr lang="de-DE" sz="3000" dirty="0"/>
              <a:t>und entscheidende Botschaft, und darum durfte Esther im </a:t>
            </a:r>
          </a:p>
          <a:p>
            <a:r>
              <a:rPr lang="de-DE" sz="3000" dirty="0"/>
              <a:t>Kanon der biblischen Bücher nicht fehlen.</a:t>
            </a:r>
            <a:endParaRPr lang="de-CH" sz="3000" dirty="0"/>
          </a:p>
        </p:txBody>
      </p:sp>
    </p:spTree>
    <p:extLst>
      <p:ext uri="{BB962C8B-B14F-4D97-AF65-F5344CB8AC3E}">
        <p14:creationId xmlns:p14="http://schemas.microsoft.com/office/powerpoint/2010/main" val="25049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7717369" cy="553998"/>
          </a:xfrm>
          <a:prstGeom prst="rect">
            <a:avLst/>
          </a:prstGeom>
          <a:noFill/>
        </p:spPr>
        <p:txBody>
          <a:bodyPr wrap="none" rtlCol="0">
            <a:spAutoFit/>
          </a:bodyPr>
          <a:lstStyle/>
          <a:p>
            <a:r>
              <a:rPr lang="de-DE" sz="3000" b="1" dirty="0"/>
              <a:t>Sechstes Heilszeitalter: Die Zeiten der Nationen</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6619" y="1776354"/>
            <a:ext cx="9213869" cy="553998"/>
          </a:xfrm>
          <a:prstGeom prst="rect">
            <a:avLst/>
          </a:prstGeom>
          <a:noFill/>
        </p:spPr>
        <p:txBody>
          <a:bodyPr wrap="none" rtlCol="0">
            <a:spAutoFit/>
          </a:bodyPr>
          <a:lstStyle/>
          <a:p>
            <a:r>
              <a:rPr lang="de-DE" sz="3000" dirty="0"/>
              <a:t>"Und es geschah in den Tagen des Ahasveros …" </a:t>
            </a:r>
            <a:r>
              <a:rPr lang="de-DE" sz="3000" b="1" dirty="0"/>
              <a:t>(Est 1,1a)</a:t>
            </a:r>
            <a:endParaRPr lang="de-CH" sz="3000" dirty="0"/>
          </a:p>
        </p:txBody>
      </p:sp>
    </p:spTree>
    <p:extLst>
      <p:ext uri="{BB962C8B-B14F-4D97-AF65-F5344CB8AC3E}">
        <p14:creationId xmlns:p14="http://schemas.microsoft.com/office/powerpoint/2010/main" val="251585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2715808" cy="553998"/>
          </a:xfrm>
          <a:prstGeom prst="rect">
            <a:avLst/>
          </a:prstGeom>
          <a:noFill/>
        </p:spPr>
        <p:txBody>
          <a:bodyPr wrap="none" rtlCol="0">
            <a:spAutoFit/>
          </a:bodyPr>
          <a:lstStyle/>
          <a:p>
            <a:r>
              <a:rPr lang="de-DE" sz="3000" b="1" dirty="0"/>
              <a:t>Eine Gliederung</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6619" y="1776354"/>
            <a:ext cx="6207148" cy="1477328"/>
          </a:xfrm>
          <a:prstGeom prst="rect">
            <a:avLst/>
          </a:prstGeom>
          <a:noFill/>
        </p:spPr>
        <p:txBody>
          <a:bodyPr wrap="none" rtlCol="0">
            <a:spAutoFit/>
          </a:bodyPr>
          <a:lstStyle/>
          <a:p>
            <a:r>
              <a:rPr lang="de-DE" sz="3000" b="1" dirty="0"/>
              <a:t>Kp 1 – Kp 4</a:t>
            </a:r>
            <a:r>
              <a:rPr lang="de-DE" sz="3000" dirty="0"/>
              <a:t> / Die Bedrohung der </a:t>
            </a:r>
            <a:r>
              <a:rPr lang="de-DE" sz="3000" b="1" dirty="0"/>
              <a:t>Juden</a:t>
            </a:r>
            <a:endParaRPr lang="de-CH" sz="3000" b="1" dirty="0"/>
          </a:p>
          <a:p>
            <a:r>
              <a:rPr lang="de-DE" sz="3000" dirty="0"/>
              <a:t> </a:t>
            </a:r>
            <a:endParaRPr lang="de-CH" sz="3000" dirty="0"/>
          </a:p>
          <a:p>
            <a:r>
              <a:rPr lang="de-DE" sz="3000" b="1" dirty="0"/>
              <a:t>Kp 5 – Kp 10</a:t>
            </a:r>
            <a:r>
              <a:rPr lang="de-DE" sz="3000" dirty="0"/>
              <a:t> / Der Triumph der </a:t>
            </a:r>
            <a:r>
              <a:rPr lang="de-DE" sz="3000" b="1" dirty="0"/>
              <a:t>Juden</a:t>
            </a:r>
            <a:endParaRPr lang="de-CH" sz="3000" b="1" dirty="0"/>
          </a:p>
        </p:txBody>
      </p:sp>
    </p:spTree>
    <p:extLst>
      <p:ext uri="{BB962C8B-B14F-4D97-AF65-F5344CB8AC3E}">
        <p14:creationId xmlns:p14="http://schemas.microsoft.com/office/powerpoint/2010/main" val="81122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2715808" cy="553998"/>
          </a:xfrm>
          <a:prstGeom prst="rect">
            <a:avLst/>
          </a:prstGeom>
          <a:noFill/>
        </p:spPr>
        <p:txBody>
          <a:bodyPr wrap="none" rtlCol="0">
            <a:spAutoFit/>
          </a:bodyPr>
          <a:lstStyle/>
          <a:p>
            <a:r>
              <a:rPr lang="de-DE" sz="3000" b="1" dirty="0"/>
              <a:t>Eine Gliederung</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8079" y="1424661"/>
            <a:ext cx="9501062" cy="3785652"/>
          </a:xfrm>
          <a:prstGeom prst="rect">
            <a:avLst/>
          </a:prstGeom>
          <a:noFill/>
        </p:spPr>
        <p:txBody>
          <a:bodyPr wrap="none" rtlCol="0">
            <a:spAutoFit/>
          </a:bodyPr>
          <a:lstStyle/>
          <a:p>
            <a:r>
              <a:rPr lang="de-DE" sz="3000" dirty="0"/>
              <a:t>Es ist auffällig, dass in diesem Buch der Name Gottes nie </a:t>
            </a:r>
          </a:p>
          <a:p>
            <a:r>
              <a:rPr lang="de-DE" sz="3000" dirty="0"/>
              <a:t>vorkommt, aber der Name „der Jude“, oder „die Juden“ </a:t>
            </a:r>
          </a:p>
          <a:p>
            <a:r>
              <a:rPr lang="de-DE" sz="3000" dirty="0"/>
              <a:t>dutzende Male. Luther fand, dass das Buch für ihn zu sehr </a:t>
            </a:r>
          </a:p>
          <a:p>
            <a:r>
              <a:rPr lang="de-DE" sz="3000" dirty="0"/>
              <a:t>„jüdelt“. Aber es ist wirklich so, es handelt von den Juden, </a:t>
            </a:r>
          </a:p>
          <a:p>
            <a:r>
              <a:rPr lang="de-DE" sz="3000" dirty="0"/>
              <a:t>von der Bedrohung der Juden und dann vom Triumph der </a:t>
            </a:r>
          </a:p>
          <a:p>
            <a:r>
              <a:rPr lang="de-DE" sz="3000" dirty="0"/>
              <a:t>Juden. Wenn wir die heilgeschichtliche Bedeutung des </a:t>
            </a:r>
          </a:p>
          <a:p>
            <a:r>
              <a:rPr lang="de-DE" sz="3000" dirty="0"/>
              <a:t>Ergehens dieses Volkes bedenken, dann verstehen wir, dass </a:t>
            </a:r>
          </a:p>
          <a:p>
            <a:r>
              <a:rPr lang="de-DE" sz="3000" dirty="0"/>
              <a:t>es wichtig ist, was mit diesem Volk der Juden passierte.</a:t>
            </a:r>
            <a:endParaRPr lang="de-CH" sz="3000" dirty="0"/>
          </a:p>
        </p:txBody>
      </p:sp>
    </p:spTree>
    <p:extLst>
      <p:ext uri="{BB962C8B-B14F-4D97-AF65-F5344CB8AC3E}">
        <p14:creationId xmlns:p14="http://schemas.microsoft.com/office/powerpoint/2010/main" val="367450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2715808" cy="553998"/>
          </a:xfrm>
          <a:prstGeom prst="rect">
            <a:avLst/>
          </a:prstGeom>
          <a:noFill/>
        </p:spPr>
        <p:txBody>
          <a:bodyPr wrap="none" rtlCol="0">
            <a:spAutoFit/>
          </a:bodyPr>
          <a:lstStyle/>
          <a:p>
            <a:r>
              <a:rPr lang="de-DE" sz="3000" b="1" dirty="0"/>
              <a:t>Eine Gliederung</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18951" y="1424661"/>
            <a:ext cx="11601125" cy="4247317"/>
          </a:xfrm>
          <a:prstGeom prst="rect">
            <a:avLst/>
          </a:prstGeom>
          <a:noFill/>
        </p:spPr>
        <p:txBody>
          <a:bodyPr wrap="none" rtlCol="0">
            <a:spAutoFit/>
          </a:bodyPr>
          <a:lstStyle/>
          <a:p>
            <a:r>
              <a:rPr lang="de-DE" sz="3000" dirty="0"/>
              <a:t>In diesem Buch gehen wir von Festmahl zu Festmahl:</a:t>
            </a:r>
          </a:p>
          <a:p>
            <a:endParaRPr lang="de-CH" sz="3000" dirty="0"/>
          </a:p>
          <a:p>
            <a:pPr lvl="0"/>
            <a:r>
              <a:rPr lang="de-DE" sz="3000" dirty="0"/>
              <a:t>Militärisches Planungs-Festmahl von Ahasveros 1,1-12 | Hamans Aufstieg</a:t>
            </a:r>
            <a:endParaRPr lang="de-CH" sz="3000" dirty="0"/>
          </a:p>
          <a:p>
            <a:pPr lvl="0"/>
            <a:endParaRPr lang="de-DE" sz="3000" dirty="0"/>
          </a:p>
          <a:p>
            <a:pPr lvl="0"/>
            <a:r>
              <a:rPr lang="de-DE" sz="3000" dirty="0"/>
              <a:t>Vorbereitungs-Mahl Esthers 5,6-8 | Hamans Abstieg</a:t>
            </a:r>
            <a:endParaRPr lang="de-CH" sz="3000" dirty="0"/>
          </a:p>
          <a:p>
            <a:pPr lvl="0"/>
            <a:endParaRPr lang="de-DE" sz="3000" dirty="0"/>
          </a:p>
          <a:p>
            <a:pPr lvl="0"/>
            <a:r>
              <a:rPr lang="de-DE" sz="3000" dirty="0"/>
              <a:t>Anklage-Mahl Esthers 7,1-10 | Hamans Abstieg</a:t>
            </a:r>
          </a:p>
          <a:p>
            <a:pPr lvl="0"/>
            <a:endParaRPr lang="de-CH" sz="3000" dirty="0"/>
          </a:p>
          <a:p>
            <a:pPr lvl="0"/>
            <a:r>
              <a:rPr lang="de-DE" sz="3000" dirty="0"/>
              <a:t>Festmahl des Sieges – Purim 9,20-28 | Mordechais Aufstieg</a:t>
            </a:r>
            <a:endParaRPr lang="de-CH" sz="3000" dirty="0"/>
          </a:p>
        </p:txBody>
      </p:sp>
    </p:spTree>
    <p:extLst>
      <p:ext uri="{BB962C8B-B14F-4D97-AF65-F5344CB8AC3E}">
        <p14:creationId xmlns:p14="http://schemas.microsoft.com/office/powerpoint/2010/main" val="30049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p:cTn id="3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992134" y="1767006"/>
            <a:ext cx="10207731" cy="3323987"/>
          </a:xfrm>
          <a:prstGeom prst="rect">
            <a:avLst/>
          </a:prstGeom>
          <a:noFill/>
        </p:spPr>
        <p:txBody>
          <a:bodyPr wrap="none" rtlCol="0">
            <a:spAutoFit/>
          </a:bodyPr>
          <a:lstStyle/>
          <a:p>
            <a:r>
              <a:rPr lang="de-DE" sz="3000" dirty="0"/>
              <a:t>"Auch ich stand ihm im ersten Jahr Darius’ des Meders bei, </a:t>
            </a:r>
          </a:p>
          <a:p>
            <a:r>
              <a:rPr lang="de-DE" sz="3000" dirty="0"/>
              <a:t>um ihn zu stärken und ihm zu helfen. 2 Und nun will ich dir </a:t>
            </a:r>
          </a:p>
          <a:p>
            <a:r>
              <a:rPr lang="de-DE" sz="3000" dirty="0"/>
              <a:t>die Wahrheit verkünden: Siehe, es werden noch drei Könige </a:t>
            </a:r>
          </a:p>
          <a:p>
            <a:r>
              <a:rPr lang="de-DE" sz="3000" dirty="0"/>
              <a:t>in Persien aufstehen, und der vierte (Ahasveros) wird größeren </a:t>
            </a:r>
          </a:p>
          <a:p>
            <a:r>
              <a:rPr lang="de-DE" sz="3000" dirty="0"/>
              <a:t>Reichtum erwerben als alle anderen, und wenn er sich in </a:t>
            </a:r>
          </a:p>
          <a:p>
            <a:r>
              <a:rPr lang="de-DE" sz="3000" dirty="0"/>
              <a:t>seinem Reichtum stark fühlt, wird er alles gegen das griechische </a:t>
            </a:r>
          </a:p>
          <a:p>
            <a:r>
              <a:rPr lang="de-DE" sz="3000" dirty="0"/>
              <a:t>Reich aufbieten." </a:t>
            </a:r>
            <a:r>
              <a:rPr lang="de-DE" sz="3000" b="1" dirty="0"/>
              <a:t>(Dan 11,1+2)</a:t>
            </a:r>
            <a:endParaRPr lang="de-CH" sz="3000" dirty="0"/>
          </a:p>
        </p:txBody>
      </p:sp>
    </p:spTree>
    <p:extLst>
      <p:ext uri="{BB962C8B-B14F-4D97-AF65-F5344CB8AC3E}">
        <p14:creationId xmlns:p14="http://schemas.microsoft.com/office/powerpoint/2010/main" val="51312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2715808" cy="553998"/>
          </a:xfrm>
          <a:prstGeom prst="rect">
            <a:avLst/>
          </a:prstGeom>
          <a:noFill/>
        </p:spPr>
        <p:txBody>
          <a:bodyPr wrap="none" rtlCol="0">
            <a:spAutoFit/>
          </a:bodyPr>
          <a:lstStyle/>
          <a:p>
            <a:r>
              <a:rPr lang="de-DE" sz="3000" b="1" dirty="0"/>
              <a:t>Eine Gliederung</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6619" y="1776354"/>
            <a:ext cx="10506722" cy="3785652"/>
          </a:xfrm>
          <a:prstGeom prst="rect">
            <a:avLst/>
          </a:prstGeom>
          <a:noFill/>
        </p:spPr>
        <p:txBody>
          <a:bodyPr wrap="none" rtlCol="0">
            <a:spAutoFit/>
          </a:bodyPr>
          <a:lstStyle/>
          <a:p>
            <a:pPr lvl="0"/>
            <a:r>
              <a:rPr lang="de-DE" sz="3000" dirty="0"/>
              <a:t>Das Wort Purim bedeutet "Lose" und bezieht sich auf das Los, </a:t>
            </a:r>
          </a:p>
          <a:p>
            <a:pPr lvl="0"/>
            <a:r>
              <a:rPr lang="de-DE" sz="3000" dirty="0"/>
              <a:t>das Haman warf, um den Tag für die Ausrottung des jüdischen </a:t>
            </a:r>
          </a:p>
          <a:p>
            <a:pPr lvl="0"/>
            <a:r>
              <a:rPr lang="de-DE" sz="3000" dirty="0"/>
              <a:t>Volkes festzulegen (Est 3,7)</a:t>
            </a:r>
          </a:p>
          <a:p>
            <a:pPr lvl="0"/>
            <a:endParaRPr lang="de-CH" sz="3000" dirty="0"/>
          </a:p>
          <a:p>
            <a:pPr lvl="0"/>
            <a:r>
              <a:rPr lang="de-DE" sz="3000" dirty="0"/>
              <a:t>Purim war und ist ein ausgelassenes, fröhliches und lautes Fest. </a:t>
            </a:r>
          </a:p>
          <a:p>
            <a:pPr lvl="0"/>
            <a:r>
              <a:rPr lang="de-DE" sz="3000" dirty="0"/>
              <a:t>Zur Feier des Tages wird das Buch Esther in der Synagoge gelesen. </a:t>
            </a:r>
          </a:p>
          <a:p>
            <a:pPr lvl="0"/>
            <a:r>
              <a:rPr lang="de-DE" sz="3000" dirty="0"/>
              <a:t>Bei jeder Erwähnung Hamans (46x) wird laut gebuht. Bei der </a:t>
            </a:r>
          </a:p>
          <a:p>
            <a:pPr lvl="0"/>
            <a:r>
              <a:rPr lang="de-DE" sz="3000" dirty="0"/>
              <a:t>Nennung von Mordechai wird gejubelt (50x). </a:t>
            </a:r>
            <a:endParaRPr lang="de-CH" sz="3000" dirty="0"/>
          </a:p>
        </p:txBody>
      </p:sp>
    </p:spTree>
    <p:extLst>
      <p:ext uri="{BB962C8B-B14F-4D97-AF65-F5344CB8AC3E}">
        <p14:creationId xmlns:p14="http://schemas.microsoft.com/office/powerpoint/2010/main" val="169694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p:cTn id="2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4">
                                            <p:txEl>
                                              <p:pRg st="4" end="4"/>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p:cTn id="29"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4">
                                            <p:txEl>
                                              <p:pRg st="5" end="5"/>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 calcmode="lin" valueType="num">
                                      <p:cBhvr>
                                        <p:cTn id="34"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4">
                                            <p:txEl>
                                              <p:pRg st="6" end="6"/>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p:cTn id="39"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2299669" cy="553998"/>
          </a:xfrm>
          <a:prstGeom prst="rect">
            <a:avLst/>
          </a:prstGeom>
          <a:noFill/>
        </p:spPr>
        <p:txBody>
          <a:bodyPr wrap="none" rtlCol="0">
            <a:spAutoFit/>
          </a:bodyPr>
          <a:lstStyle/>
          <a:p>
            <a:r>
              <a:rPr lang="de-DE" sz="3000" b="1" dirty="0"/>
              <a:t>Hauptfiguren</a:t>
            </a:r>
            <a:endParaRPr lang="de-CH" sz="3000" b="1" dirty="0"/>
          </a:p>
        </p:txBody>
      </p:sp>
    </p:spTree>
    <p:extLst>
      <p:ext uri="{BB962C8B-B14F-4D97-AF65-F5344CB8AC3E}">
        <p14:creationId xmlns:p14="http://schemas.microsoft.com/office/powerpoint/2010/main" val="247059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30AF1C3-9033-42FE-B2C5-268D29E97EB1}"/>
              </a:ext>
            </a:extLst>
          </p:cNvPr>
          <p:cNvGraphicFramePr>
            <a:graphicFrameLocks noGrp="1"/>
          </p:cNvGraphicFramePr>
          <p:nvPr>
            <p:extLst>
              <p:ext uri="{D42A27DB-BD31-4B8C-83A1-F6EECF244321}">
                <p14:modId xmlns:p14="http://schemas.microsoft.com/office/powerpoint/2010/main" val="4162651264"/>
              </p:ext>
            </p:extLst>
          </p:nvPr>
        </p:nvGraphicFramePr>
        <p:xfrm>
          <a:off x="197828" y="1136174"/>
          <a:ext cx="11865218" cy="4693920"/>
        </p:xfrm>
        <a:graphic>
          <a:graphicData uri="http://schemas.openxmlformats.org/drawingml/2006/table">
            <a:tbl>
              <a:tblPr firstRow="1" firstCol="1" bandRow="1">
                <a:tableStyleId>{5C22544A-7EE6-4342-B048-85BDC9FD1C3A}</a:tableStyleId>
              </a:tblPr>
              <a:tblGrid>
                <a:gridCol w="2343691">
                  <a:extLst>
                    <a:ext uri="{9D8B030D-6E8A-4147-A177-3AD203B41FA5}">
                      <a16:colId xmlns:a16="http://schemas.microsoft.com/office/drawing/2014/main" val="293209888"/>
                    </a:ext>
                  </a:extLst>
                </a:gridCol>
                <a:gridCol w="9521527">
                  <a:extLst>
                    <a:ext uri="{9D8B030D-6E8A-4147-A177-3AD203B41FA5}">
                      <a16:colId xmlns:a16="http://schemas.microsoft.com/office/drawing/2014/main" val="2017216766"/>
                    </a:ext>
                  </a:extLst>
                </a:gridCol>
              </a:tblGrid>
              <a:tr h="483482">
                <a:tc>
                  <a:txBody>
                    <a:bodyPr/>
                    <a:lstStyle/>
                    <a:p>
                      <a:pPr>
                        <a:spcAft>
                          <a:spcPts val="0"/>
                        </a:spcAft>
                      </a:pPr>
                      <a:r>
                        <a:rPr lang="de-DE" sz="2800" b="0" dirty="0">
                          <a:solidFill>
                            <a:schemeClr val="tx1"/>
                          </a:solidFill>
                          <a:effectLst/>
                        </a:rPr>
                        <a:t>Gott (0x)</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accent1">
                        <a:lumMod val="20000"/>
                        <a:lumOff val="80000"/>
                      </a:schemeClr>
                    </a:solidFill>
                  </a:tcPr>
                </a:tc>
                <a:tc>
                  <a:txBody>
                    <a:bodyPr/>
                    <a:lstStyle/>
                    <a:p>
                      <a:pPr>
                        <a:spcAft>
                          <a:spcPts val="0"/>
                        </a:spcAft>
                      </a:pPr>
                      <a:r>
                        <a:rPr lang="de-DE" sz="2800" b="0" dirty="0">
                          <a:solidFill>
                            <a:schemeClr val="tx1"/>
                          </a:solidFill>
                          <a:effectLst/>
                        </a:rPr>
                        <a:t>Sein Name wird nicht einmal genannt. Trotzdem sehen wir Sein verborgenes Wirken an allen Ecken und Enden der Esthergeschichte. Sie erinnert uns stark an Gottes gnädigem Wirken in der Wüstenwanderung (Numeri), wo das Volk unten in der Ebene sündigte, während Gott auf den Bergen die Fluchabsichten des Moabiterkönigs </a:t>
                      </a:r>
                      <a:r>
                        <a:rPr lang="de-DE" sz="2800" b="0" dirty="0" err="1">
                          <a:solidFill>
                            <a:schemeClr val="tx1"/>
                          </a:solidFill>
                          <a:effectLst/>
                        </a:rPr>
                        <a:t>Balak</a:t>
                      </a:r>
                      <a:r>
                        <a:rPr lang="de-DE" sz="2800" b="0" dirty="0">
                          <a:solidFill>
                            <a:schemeClr val="tx1"/>
                          </a:solidFill>
                          <a:effectLst/>
                        </a:rPr>
                        <a:t> (Bileam) in einen Segen verwandelte und dadurch Gottes Volk bewahrte, ohne, dass sie es mitbekamen. Gott ist der unbestrittene "Star" dieser Geschichte, der trotz Untreue seines Volkes, in Treue und Gnade seinem Volk gegenüber wirkt und handelt.</a:t>
                      </a:r>
                      <a:endParaRPr lang="de-CH" sz="2800" b="0" dirty="0">
                        <a:solidFill>
                          <a:schemeClr val="tx1"/>
                        </a:solidFill>
                        <a:effectLst/>
                      </a:endParaRPr>
                    </a:p>
                    <a:p>
                      <a:pPr>
                        <a:spcAft>
                          <a:spcPts val="0"/>
                        </a:spcAft>
                      </a:pPr>
                      <a:r>
                        <a:rPr lang="de-DE" sz="2800" b="0" dirty="0">
                          <a:solidFill>
                            <a:schemeClr val="tx1"/>
                          </a:solidFill>
                          <a:effectLst/>
                        </a:rPr>
                        <a:t> </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bg1"/>
                    </a:solidFill>
                  </a:tcPr>
                </a:tc>
                <a:extLst>
                  <a:ext uri="{0D108BD9-81ED-4DB2-BD59-A6C34878D82A}">
                    <a16:rowId xmlns:a16="http://schemas.microsoft.com/office/drawing/2014/main" val="1011348437"/>
                  </a:ext>
                </a:extLst>
              </a:tr>
            </a:tbl>
          </a:graphicData>
        </a:graphic>
      </p:graphicFrame>
    </p:spTree>
    <p:extLst>
      <p:ext uri="{BB962C8B-B14F-4D97-AF65-F5344CB8AC3E}">
        <p14:creationId xmlns:p14="http://schemas.microsoft.com/office/powerpoint/2010/main" val="1088394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30AF1C3-9033-42FE-B2C5-268D29E97EB1}"/>
              </a:ext>
            </a:extLst>
          </p:cNvPr>
          <p:cNvGraphicFramePr>
            <a:graphicFrameLocks noGrp="1"/>
          </p:cNvGraphicFramePr>
          <p:nvPr>
            <p:extLst>
              <p:ext uri="{D42A27DB-BD31-4B8C-83A1-F6EECF244321}">
                <p14:modId xmlns:p14="http://schemas.microsoft.com/office/powerpoint/2010/main" val="4221143740"/>
              </p:ext>
            </p:extLst>
          </p:nvPr>
        </p:nvGraphicFramePr>
        <p:xfrm>
          <a:off x="197828" y="1136174"/>
          <a:ext cx="11865218" cy="4267200"/>
        </p:xfrm>
        <a:graphic>
          <a:graphicData uri="http://schemas.openxmlformats.org/drawingml/2006/table">
            <a:tbl>
              <a:tblPr firstRow="1" firstCol="1" bandRow="1">
                <a:tableStyleId>{5C22544A-7EE6-4342-B048-85BDC9FD1C3A}</a:tableStyleId>
              </a:tblPr>
              <a:tblGrid>
                <a:gridCol w="2343691">
                  <a:extLst>
                    <a:ext uri="{9D8B030D-6E8A-4147-A177-3AD203B41FA5}">
                      <a16:colId xmlns:a16="http://schemas.microsoft.com/office/drawing/2014/main" val="293209888"/>
                    </a:ext>
                  </a:extLst>
                </a:gridCol>
                <a:gridCol w="9521527">
                  <a:extLst>
                    <a:ext uri="{9D8B030D-6E8A-4147-A177-3AD203B41FA5}">
                      <a16:colId xmlns:a16="http://schemas.microsoft.com/office/drawing/2014/main" val="2017216766"/>
                    </a:ext>
                  </a:extLst>
                </a:gridCol>
              </a:tblGrid>
              <a:tr h="429762">
                <a:tc>
                  <a:txBody>
                    <a:bodyPr/>
                    <a:lstStyle/>
                    <a:p>
                      <a:pPr>
                        <a:spcAft>
                          <a:spcPts val="0"/>
                        </a:spcAft>
                      </a:pPr>
                      <a:r>
                        <a:rPr lang="de-DE" sz="2800" b="0" dirty="0">
                          <a:solidFill>
                            <a:schemeClr val="tx1"/>
                          </a:solidFill>
                          <a:effectLst/>
                        </a:rPr>
                        <a:t>Juden (45x)</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accent1">
                        <a:lumMod val="20000"/>
                        <a:lumOff val="80000"/>
                      </a:schemeClr>
                    </a:solidFill>
                  </a:tcPr>
                </a:tc>
                <a:tc>
                  <a:txBody>
                    <a:bodyPr/>
                    <a:lstStyle/>
                    <a:p>
                      <a:pPr>
                        <a:spcAft>
                          <a:spcPts val="0"/>
                        </a:spcAft>
                      </a:pPr>
                      <a:r>
                        <a:rPr lang="de-DE" sz="2800" b="0" dirty="0">
                          <a:solidFill>
                            <a:schemeClr val="tx1"/>
                          </a:solidFill>
                          <a:effectLst/>
                        </a:rPr>
                        <a:t>Den meisten Juden im persischen Reich ging es sehr gut. Sie hatten sich erfolgreich in die persische Gesellschaft integriert. Auch ein Grund, warum bei den Rückführungen nach Jerusalem, verhältnismässig wenige Juden dabei sein wollten. Wegen dem Antisemitismus der damaligen Zeit, verbargen viele Juden ihre jüdische Herkunft, ihre jüdische Identität und ihren jüdischen Glauben. So hält auch Gott sich verborgen und stellt sich nicht offen zu seinem Volk, das sich nicht offen zu ihm stellt. Gottes unverdiente Gnade wirkt im Verborgenen.</a:t>
                      </a:r>
                      <a:endParaRPr lang="de-CH" sz="2800" b="0" dirty="0">
                        <a:solidFill>
                          <a:schemeClr val="tx1"/>
                        </a:solidFill>
                        <a:effectLst/>
                      </a:endParaRPr>
                    </a:p>
                    <a:p>
                      <a:pPr>
                        <a:spcAft>
                          <a:spcPts val="0"/>
                        </a:spcAft>
                      </a:pPr>
                      <a:r>
                        <a:rPr lang="de-DE" sz="2800" b="0" dirty="0">
                          <a:solidFill>
                            <a:schemeClr val="tx1"/>
                          </a:solidFill>
                          <a:effectLst/>
                        </a:rPr>
                        <a:t> </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bg1"/>
                    </a:solidFill>
                  </a:tcPr>
                </a:tc>
                <a:extLst>
                  <a:ext uri="{0D108BD9-81ED-4DB2-BD59-A6C34878D82A}">
                    <a16:rowId xmlns:a16="http://schemas.microsoft.com/office/drawing/2014/main" val="3589845928"/>
                  </a:ext>
                </a:extLst>
              </a:tr>
            </a:tbl>
          </a:graphicData>
        </a:graphic>
      </p:graphicFrame>
    </p:spTree>
    <p:extLst>
      <p:ext uri="{BB962C8B-B14F-4D97-AF65-F5344CB8AC3E}">
        <p14:creationId xmlns:p14="http://schemas.microsoft.com/office/powerpoint/2010/main" val="616820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30AF1C3-9033-42FE-B2C5-268D29E97EB1}"/>
              </a:ext>
            </a:extLst>
          </p:cNvPr>
          <p:cNvGraphicFramePr>
            <a:graphicFrameLocks noGrp="1"/>
          </p:cNvGraphicFramePr>
          <p:nvPr>
            <p:extLst>
              <p:ext uri="{D42A27DB-BD31-4B8C-83A1-F6EECF244321}">
                <p14:modId xmlns:p14="http://schemas.microsoft.com/office/powerpoint/2010/main" val="787702845"/>
              </p:ext>
            </p:extLst>
          </p:nvPr>
        </p:nvGraphicFramePr>
        <p:xfrm>
          <a:off x="197828" y="1136174"/>
          <a:ext cx="11865218" cy="1280160"/>
        </p:xfrm>
        <a:graphic>
          <a:graphicData uri="http://schemas.openxmlformats.org/drawingml/2006/table">
            <a:tbl>
              <a:tblPr firstRow="1" firstCol="1" bandRow="1">
                <a:tableStyleId>{5C22544A-7EE6-4342-B048-85BDC9FD1C3A}</a:tableStyleId>
              </a:tblPr>
              <a:tblGrid>
                <a:gridCol w="2343691">
                  <a:extLst>
                    <a:ext uri="{9D8B030D-6E8A-4147-A177-3AD203B41FA5}">
                      <a16:colId xmlns:a16="http://schemas.microsoft.com/office/drawing/2014/main" val="293209888"/>
                    </a:ext>
                  </a:extLst>
                </a:gridCol>
                <a:gridCol w="9521527">
                  <a:extLst>
                    <a:ext uri="{9D8B030D-6E8A-4147-A177-3AD203B41FA5}">
                      <a16:colId xmlns:a16="http://schemas.microsoft.com/office/drawing/2014/main" val="2017216766"/>
                    </a:ext>
                  </a:extLst>
                </a:gridCol>
              </a:tblGrid>
              <a:tr h="752083">
                <a:tc>
                  <a:txBody>
                    <a:bodyPr/>
                    <a:lstStyle/>
                    <a:p>
                      <a:pPr>
                        <a:spcAft>
                          <a:spcPts val="0"/>
                        </a:spcAft>
                      </a:pPr>
                      <a:r>
                        <a:rPr lang="de-DE" sz="2800" b="0" dirty="0">
                          <a:solidFill>
                            <a:schemeClr val="tx1"/>
                          </a:solidFill>
                          <a:effectLst/>
                        </a:rPr>
                        <a:t>Mordechai (50x)</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accent1">
                        <a:lumMod val="20000"/>
                        <a:lumOff val="80000"/>
                      </a:schemeClr>
                    </a:solidFill>
                  </a:tcPr>
                </a:tc>
                <a:tc>
                  <a:txBody>
                    <a:bodyPr/>
                    <a:lstStyle/>
                    <a:p>
                      <a:pPr>
                        <a:spcAft>
                          <a:spcPts val="0"/>
                        </a:spcAft>
                      </a:pPr>
                      <a:r>
                        <a:rPr lang="de-DE" sz="2800" b="0" dirty="0">
                          <a:solidFill>
                            <a:schemeClr val="tx1"/>
                          </a:solidFill>
                          <a:effectLst/>
                        </a:rPr>
                        <a:t>Der Name Mordechai ist wahrscheinlich eine Ableitung von dem babylonischen Gottesnamen → Marduk, dem ursprünglichen Stadtgott Babylons.</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bg1"/>
                    </a:solidFill>
                  </a:tcPr>
                </a:tc>
                <a:extLst>
                  <a:ext uri="{0D108BD9-81ED-4DB2-BD59-A6C34878D82A}">
                    <a16:rowId xmlns:a16="http://schemas.microsoft.com/office/drawing/2014/main" val="1186353071"/>
                  </a:ext>
                </a:extLst>
              </a:tr>
            </a:tbl>
          </a:graphicData>
        </a:graphic>
      </p:graphicFrame>
    </p:spTree>
    <p:extLst>
      <p:ext uri="{BB962C8B-B14F-4D97-AF65-F5344CB8AC3E}">
        <p14:creationId xmlns:p14="http://schemas.microsoft.com/office/powerpoint/2010/main" val="802806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30AF1C3-9033-42FE-B2C5-268D29E97EB1}"/>
              </a:ext>
            </a:extLst>
          </p:cNvPr>
          <p:cNvGraphicFramePr>
            <a:graphicFrameLocks noGrp="1"/>
          </p:cNvGraphicFramePr>
          <p:nvPr>
            <p:extLst>
              <p:ext uri="{D42A27DB-BD31-4B8C-83A1-F6EECF244321}">
                <p14:modId xmlns:p14="http://schemas.microsoft.com/office/powerpoint/2010/main" val="3594077768"/>
              </p:ext>
            </p:extLst>
          </p:nvPr>
        </p:nvGraphicFramePr>
        <p:xfrm>
          <a:off x="197828" y="318498"/>
          <a:ext cx="11865218" cy="6400800"/>
        </p:xfrm>
        <a:graphic>
          <a:graphicData uri="http://schemas.openxmlformats.org/drawingml/2006/table">
            <a:tbl>
              <a:tblPr firstRow="1" firstCol="1" bandRow="1">
                <a:tableStyleId>{5C22544A-7EE6-4342-B048-85BDC9FD1C3A}</a:tableStyleId>
              </a:tblPr>
              <a:tblGrid>
                <a:gridCol w="2343691">
                  <a:extLst>
                    <a:ext uri="{9D8B030D-6E8A-4147-A177-3AD203B41FA5}">
                      <a16:colId xmlns:a16="http://schemas.microsoft.com/office/drawing/2014/main" val="293209888"/>
                    </a:ext>
                  </a:extLst>
                </a:gridCol>
                <a:gridCol w="9521527">
                  <a:extLst>
                    <a:ext uri="{9D8B030D-6E8A-4147-A177-3AD203B41FA5}">
                      <a16:colId xmlns:a16="http://schemas.microsoft.com/office/drawing/2014/main" val="2017216766"/>
                    </a:ext>
                  </a:extLst>
                </a:gridCol>
              </a:tblGrid>
              <a:tr h="752083">
                <a:tc>
                  <a:txBody>
                    <a:bodyPr/>
                    <a:lstStyle/>
                    <a:p>
                      <a:pPr>
                        <a:spcAft>
                          <a:spcPts val="0"/>
                        </a:spcAft>
                      </a:pPr>
                      <a:r>
                        <a:rPr lang="de-DE" sz="2800" b="0" dirty="0">
                          <a:solidFill>
                            <a:schemeClr val="tx1"/>
                          </a:solidFill>
                          <a:effectLst/>
                        </a:rPr>
                        <a:t>Mordechai (50x)</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accent1">
                        <a:lumMod val="20000"/>
                        <a:lumOff val="80000"/>
                      </a:schemeClr>
                    </a:solidFill>
                  </a:tcPr>
                </a:tc>
                <a:tc>
                  <a:txBody>
                    <a:bodyPr/>
                    <a:lstStyle/>
                    <a:p>
                      <a:pPr>
                        <a:spcAft>
                          <a:spcPts val="0"/>
                        </a:spcAft>
                      </a:pPr>
                      <a:r>
                        <a:rPr lang="de-DE" sz="2800" b="0" dirty="0">
                          <a:solidFill>
                            <a:schemeClr val="tx1"/>
                          </a:solidFill>
                          <a:effectLst/>
                        </a:rPr>
                        <a:t>Er hat in Persien Karriere gemacht und hatte am königlichen Hof eine hohe Stellung. Seine jüdische Herkunft (Benjaminiter) hat er verborgen gehalten. Er hatte einen aussergewöhnlich guten Charakter und war entsprechend loyal zum König. Zwei Leibwächter des Königs planten einen Anschlag auf den König. Mordechai bekommt diese Dinge mit und mit Esthers Hilfe kann er den König warnen und erwirbt so seine Gunst. Mordechai war ein Vetter von Esther und hat sie adoptiert, vermutlich, weil Esther zur Waise geworden war. Er verweigerte trotz königlicher Anordnung dem Agagitier Haman die Huldigung und beugte seine Knie nicht. Damit löste Mordechai eine Lawine an Ereignissen aus. Am Ende triumphierte der Jude Mordechai und wurde, wie Joseph in Ägypten, nach dem König der mächtigste Mann im Reich.</a:t>
                      </a:r>
                      <a:endParaRPr lang="de-CH" sz="2800" b="0" dirty="0">
                        <a:solidFill>
                          <a:schemeClr val="tx1"/>
                        </a:solidFill>
                        <a:effectLst/>
                      </a:endParaRPr>
                    </a:p>
                    <a:p>
                      <a:pPr>
                        <a:spcAft>
                          <a:spcPts val="0"/>
                        </a:spcAft>
                      </a:pPr>
                      <a:r>
                        <a:rPr lang="de-DE" sz="2800" b="0" dirty="0">
                          <a:solidFill>
                            <a:schemeClr val="tx1"/>
                          </a:solidFill>
                          <a:effectLst/>
                        </a:rPr>
                        <a:t> </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bg1"/>
                    </a:solidFill>
                  </a:tcPr>
                </a:tc>
                <a:extLst>
                  <a:ext uri="{0D108BD9-81ED-4DB2-BD59-A6C34878D82A}">
                    <a16:rowId xmlns:a16="http://schemas.microsoft.com/office/drawing/2014/main" val="1186353071"/>
                  </a:ext>
                </a:extLst>
              </a:tr>
            </a:tbl>
          </a:graphicData>
        </a:graphic>
      </p:graphicFrame>
    </p:spTree>
    <p:extLst>
      <p:ext uri="{BB962C8B-B14F-4D97-AF65-F5344CB8AC3E}">
        <p14:creationId xmlns:p14="http://schemas.microsoft.com/office/powerpoint/2010/main" val="2017994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30AF1C3-9033-42FE-B2C5-268D29E97EB1}"/>
              </a:ext>
            </a:extLst>
          </p:cNvPr>
          <p:cNvGraphicFramePr>
            <a:graphicFrameLocks noGrp="1"/>
          </p:cNvGraphicFramePr>
          <p:nvPr>
            <p:extLst>
              <p:ext uri="{D42A27DB-BD31-4B8C-83A1-F6EECF244321}">
                <p14:modId xmlns:p14="http://schemas.microsoft.com/office/powerpoint/2010/main" val="297038068"/>
              </p:ext>
            </p:extLst>
          </p:nvPr>
        </p:nvGraphicFramePr>
        <p:xfrm>
          <a:off x="197828" y="1136174"/>
          <a:ext cx="11865218" cy="5547360"/>
        </p:xfrm>
        <a:graphic>
          <a:graphicData uri="http://schemas.openxmlformats.org/drawingml/2006/table">
            <a:tbl>
              <a:tblPr firstRow="1" firstCol="1" bandRow="1">
                <a:tableStyleId>{5C22544A-7EE6-4342-B048-85BDC9FD1C3A}</a:tableStyleId>
              </a:tblPr>
              <a:tblGrid>
                <a:gridCol w="2343691">
                  <a:extLst>
                    <a:ext uri="{9D8B030D-6E8A-4147-A177-3AD203B41FA5}">
                      <a16:colId xmlns:a16="http://schemas.microsoft.com/office/drawing/2014/main" val="293209888"/>
                    </a:ext>
                  </a:extLst>
                </a:gridCol>
                <a:gridCol w="9521527">
                  <a:extLst>
                    <a:ext uri="{9D8B030D-6E8A-4147-A177-3AD203B41FA5}">
                      <a16:colId xmlns:a16="http://schemas.microsoft.com/office/drawing/2014/main" val="2017216766"/>
                    </a:ext>
                  </a:extLst>
                </a:gridCol>
              </a:tblGrid>
              <a:tr h="590922">
                <a:tc>
                  <a:txBody>
                    <a:bodyPr/>
                    <a:lstStyle/>
                    <a:p>
                      <a:pPr>
                        <a:spcAft>
                          <a:spcPts val="0"/>
                        </a:spcAft>
                      </a:pPr>
                      <a:r>
                        <a:rPr lang="de-DE" sz="2800" b="0" dirty="0">
                          <a:solidFill>
                            <a:schemeClr val="tx1"/>
                          </a:solidFill>
                          <a:effectLst/>
                        </a:rPr>
                        <a:t>Esther (45x)</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accent1">
                        <a:lumMod val="20000"/>
                        <a:lumOff val="80000"/>
                      </a:schemeClr>
                    </a:solidFill>
                  </a:tcPr>
                </a:tc>
                <a:tc>
                  <a:txBody>
                    <a:bodyPr/>
                    <a:lstStyle/>
                    <a:p>
                      <a:pPr>
                        <a:spcAft>
                          <a:spcPts val="0"/>
                        </a:spcAft>
                      </a:pPr>
                      <a:r>
                        <a:rPr lang="de-DE" sz="2800" b="0" dirty="0">
                          <a:solidFill>
                            <a:schemeClr val="tx1"/>
                          </a:solidFill>
                          <a:effectLst/>
                        </a:rPr>
                        <a:t>Der Name Esther ist vermutlich von der babylonischen Göttin "Ischtar" oder dem altiranischen Wort star- „Stern“ abzuleiten. Esthers hebräischer Name ist Hadassa (Myrte).</a:t>
                      </a:r>
                      <a:endParaRPr lang="de-CH" sz="2800" b="0" dirty="0">
                        <a:solidFill>
                          <a:schemeClr val="tx1"/>
                        </a:solidFill>
                        <a:effectLst/>
                      </a:endParaRPr>
                    </a:p>
                    <a:p>
                      <a:pPr>
                        <a:spcAft>
                          <a:spcPts val="0"/>
                        </a:spcAft>
                      </a:pPr>
                      <a:r>
                        <a:rPr lang="de-DE" sz="2800" b="0" dirty="0">
                          <a:solidFill>
                            <a:schemeClr val="tx1"/>
                          </a:solidFill>
                          <a:effectLst/>
                        </a:rPr>
                        <a:t>Wie es der Name Esther schon andeutet, hielt auch sie ihre jüdische Identität lange verborgen. Sie war von ausserordentlicher Schönheit, Anmut und Charme, sodass sie unter sehr vielen jungen Frauen die Liebe des Königs gewinnen konnte und zur Königin von Persien wurde. Nach ihrer "Bekehrung" sehen wir bei Esther einen enormen Glaubensmut und aussergewöhnliche Weisheit. Durch ihren mutigen Einsatz gelingt es Esther, das jüdische Volk vor der geplanten Vernichtung zu retten.</a:t>
                      </a:r>
                      <a:endParaRPr lang="de-CH" sz="2800" b="0" dirty="0">
                        <a:solidFill>
                          <a:schemeClr val="tx1"/>
                        </a:solidFill>
                        <a:effectLst/>
                      </a:endParaRPr>
                    </a:p>
                    <a:p>
                      <a:pPr>
                        <a:spcAft>
                          <a:spcPts val="0"/>
                        </a:spcAft>
                      </a:pPr>
                      <a:r>
                        <a:rPr lang="de-DE" sz="2800" b="0" dirty="0">
                          <a:solidFill>
                            <a:schemeClr val="tx1"/>
                          </a:solidFill>
                          <a:effectLst/>
                        </a:rPr>
                        <a:t> </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bg1"/>
                    </a:solidFill>
                  </a:tcPr>
                </a:tc>
                <a:extLst>
                  <a:ext uri="{0D108BD9-81ED-4DB2-BD59-A6C34878D82A}">
                    <a16:rowId xmlns:a16="http://schemas.microsoft.com/office/drawing/2014/main" val="443928768"/>
                  </a:ext>
                </a:extLst>
              </a:tr>
            </a:tbl>
          </a:graphicData>
        </a:graphic>
      </p:graphicFrame>
    </p:spTree>
    <p:extLst>
      <p:ext uri="{BB962C8B-B14F-4D97-AF65-F5344CB8AC3E}">
        <p14:creationId xmlns:p14="http://schemas.microsoft.com/office/powerpoint/2010/main" val="907306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30AF1C3-9033-42FE-B2C5-268D29E97EB1}"/>
              </a:ext>
            </a:extLst>
          </p:cNvPr>
          <p:cNvGraphicFramePr>
            <a:graphicFrameLocks noGrp="1"/>
          </p:cNvGraphicFramePr>
          <p:nvPr>
            <p:extLst>
              <p:ext uri="{D42A27DB-BD31-4B8C-83A1-F6EECF244321}">
                <p14:modId xmlns:p14="http://schemas.microsoft.com/office/powerpoint/2010/main" val="1269305173"/>
              </p:ext>
            </p:extLst>
          </p:nvPr>
        </p:nvGraphicFramePr>
        <p:xfrm>
          <a:off x="197828" y="331686"/>
          <a:ext cx="11865218" cy="6400800"/>
        </p:xfrm>
        <a:graphic>
          <a:graphicData uri="http://schemas.openxmlformats.org/drawingml/2006/table">
            <a:tbl>
              <a:tblPr firstRow="1" firstCol="1" bandRow="1">
                <a:tableStyleId>{5C22544A-7EE6-4342-B048-85BDC9FD1C3A}</a:tableStyleId>
              </a:tblPr>
              <a:tblGrid>
                <a:gridCol w="2343691">
                  <a:extLst>
                    <a:ext uri="{9D8B030D-6E8A-4147-A177-3AD203B41FA5}">
                      <a16:colId xmlns:a16="http://schemas.microsoft.com/office/drawing/2014/main" val="293209888"/>
                    </a:ext>
                  </a:extLst>
                </a:gridCol>
                <a:gridCol w="9521527">
                  <a:extLst>
                    <a:ext uri="{9D8B030D-6E8A-4147-A177-3AD203B41FA5}">
                      <a16:colId xmlns:a16="http://schemas.microsoft.com/office/drawing/2014/main" val="2017216766"/>
                    </a:ext>
                  </a:extLst>
                </a:gridCol>
              </a:tblGrid>
              <a:tr h="698363">
                <a:tc>
                  <a:txBody>
                    <a:bodyPr/>
                    <a:lstStyle/>
                    <a:p>
                      <a:pPr>
                        <a:spcAft>
                          <a:spcPts val="0"/>
                        </a:spcAft>
                      </a:pPr>
                      <a:r>
                        <a:rPr lang="de-DE" sz="2800" b="0" dirty="0">
                          <a:solidFill>
                            <a:schemeClr val="tx1"/>
                          </a:solidFill>
                          <a:effectLst/>
                        </a:rPr>
                        <a:t>Ahasveros (28x)</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accent1">
                        <a:lumMod val="20000"/>
                        <a:lumOff val="80000"/>
                      </a:schemeClr>
                    </a:solidFill>
                  </a:tcPr>
                </a:tc>
                <a:tc>
                  <a:txBody>
                    <a:bodyPr/>
                    <a:lstStyle/>
                    <a:p>
                      <a:pPr>
                        <a:spcAft>
                          <a:spcPts val="0"/>
                        </a:spcAft>
                      </a:pPr>
                      <a:r>
                        <a:rPr lang="de-DE" sz="2800" b="0" dirty="0">
                          <a:solidFill>
                            <a:schemeClr val="tx1"/>
                          </a:solidFill>
                          <a:effectLst/>
                        </a:rPr>
                        <a:t>Ahasveros wurde um 519 v.Chr. als Sohn des persischen Königs Darius geboren. 486 v.Chr. trat er die Nachfolge seines Vaters an und regierte bis 465 v.Chr.. Er wurde infolge einer Palast-Intrige 465 v.Chr. ermordet und sein Sohn Artasasta wurde König. Durch seine fehlgeschlagenen Griechenland-Militäroperationen fühlte er sich gedemütigt und machte ihn Zeit seines Lebens zu einem unberechenbaren, launischen, willkürlichen und sprunghaften König.  Seine Unbesonnenheit führte zur Verstossung der Königin Vasti, "nur" weil sie nicht vor der betrunkenen "Männergesellschaft" erscheinen wollte. Die kaltblütige Zustimmung zur Vernichtung des jüdischen Volkes stimmt überein mit der Torheit, das Meer mit 300 Peitschenhieben zu bestrafen und die Konstrukteure zu töten, weil ein Sturm die von ihnen gebaute Brücke über die Dardanellen beschädigte.</a:t>
                      </a:r>
                      <a:endParaRPr lang="de-CH" sz="2800" b="0" dirty="0">
                        <a:solidFill>
                          <a:schemeClr val="tx1"/>
                        </a:solidFill>
                        <a:effectLst/>
                      </a:endParaRPr>
                    </a:p>
                    <a:p>
                      <a:pPr>
                        <a:spcAft>
                          <a:spcPts val="0"/>
                        </a:spcAft>
                      </a:pPr>
                      <a:r>
                        <a:rPr lang="de-DE" sz="2800" b="0" dirty="0">
                          <a:solidFill>
                            <a:schemeClr val="tx1"/>
                          </a:solidFill>
                          <a:effectLst/>
                        </a:rPr>
                        <a:t> </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bg1"/>
                    </a:solidFill>
                  </a:tcPr>
                </a:tc>
                <a:extLst>
                  <a:ext uri="{0D108BD9-81ED-4DB2-BD59-A6C34878D82A}">
                    <a16:rowId xmlns:a16="http://schemas.microsoft.com/office/drawing/2014/main" val="2037744694"/>
                  </a:ext>
                </a:extLst>
              </a:tr>
            </a:tbl>
          </a:graphicData>
        </a:graphic>
      </p:graphicFrame>
    </p:spTree>
    <p:extLst>
      <p:ext uri="{BB962C8B-B14F-4D97-AF65-F5344CB8AC3E}">
        <p14:creationId xmlns:p14="http://schemas.microsoft.com/office/powerpoint/2010/main" val="3214413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30AF1C3-9033-42FE-B2C5-268D29E97EB1}"/>
              </a:ext>
            </a:extLst>
          </p:cNvPr>
          <p:cNvGraphicFramePr>
            <a:graphicFrameLocks noGrp="1"/>
          </p:cNvGraphicFramePr>
          <p:nvPr>
            <p:extLst>
              <p:ext uri="{D42A27DB-BD31-4B8C-83A1-F6EECF244321}">
                <p14:modId xmlns:p14="http://schemas.microsoft.com/office/powerpoint/2010/main" val="1392447422"/>
              </p:ext>
            </p:extLst>
          </p:nvPr>
        </p:nvGraphicFramePr>
        <p:xfrm>
          <a:off x="197828" y="1136174"/>
          <a:ext cx="11865218" cy="2987040"/>
        </p:xfrm>
        <a:graphic>
          <a:graphicData uri="http://schemas.openxmlformats.org/drawingml/2006/table">
            <a:tbl>
              <a:tblPr firstRow="1" firstCol="1" bandRow="1">
                <a:tableStyleId>{5C22544A-7EE6-4342-B048-85BDC9FD1C3A}</a:tableStyleId>
              </a:tblPr>
              <a:tblGrid>
                <a:gridCol w="2343691">
                  <a:extLst>
                    <a:ext uri="{9D8B030D-6E8A-4147-A177-3AD203B41FA5}">
                      <a16:colId xmlns:a16="http://schemas.microsoft.com/office/drawing/2014/main" val="293209888"/>
                    </a:ext>
                  </a:extLst>
                </a:gridCol>
                <a:gridCol w="9521527">
                  <a:extLst>
                    <a:ext uri="{9D8B030D-6E8A-4147-A177-3AD203B41FA5}">
                      <a16:colId xmlns:a16="http://schemas.microsoft.com/office/drawing/2014/main" val="2017216766"/>
                    </a:ext>
                  </a:extLst>
                </a:gridCol>
              </a:tblGrid>
              <a:tr h="322321">
                <a:tc>
                  <a:txBody>
                    <a:bodyPr/>
                    <a:lstStyle/>
                    <a:p>
                      <a:pPr>
                        <a:spcAft>
                          <a:spcPts val="0"/>
                        </a:spcAft>
                      </a:pPr>
                      <a:r>
                        <a:rPr lang="de-DE" sz="2800" b="0" dirty="0">
                          <a:solidFill>
                            <a:schemeClr val="tx1"/>
                          </a:solidFill>
                          <a:effectLst/>
                        </a:rPr>
                        <a:t>Vasti (10x)</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accent1">
                        <a:lumMod val="20000"/>
                        <a:lumOff val="80000"/>
                      </a:schemeClr>
                    </a:solidFill>
                  </a:tcPr>
                </a:tc>
                <a:tc>
                  <a:txBody>
                    <a:bodyPr/>
                    <a:lstStyle/>
                    <a:p>
                      <a:pPr>
                        <a:spcAft>
                          <a:spcPts val="0"/>
                        </a:spcAft>
                      </a:pPr>
                      <a:r>
                        <a:rPr lang="de-DE" sz="2800" b="0" dirty="0">
                          <a:solidFill>
                            <a:schemeClr val="tx1"/>
                          </a:solidFill>
                          <a:effectLst/>
                        </a:rPr>
                        <a:t>Königin Vasti zählt nicht zu den Hauptfiguren des Estherbuches. König Ahasveros liess am Ende seines 7-tägigen Festmahls Königin Vasti durch seine höchsten Beamten holen, um ihre Pracht und Schönheit der versammelten Männergesellschaft zu präsentieren. Sie verweigerte ihr Erscheinen und wurde in der Folge vom König verstossen.</a:t>
                      </a:r>
                      <a:endParaRPr lang="de-CH" sz="2800" b="0" dirty="0">
                        <a:solidFill>
                          <a:schemeClr val="tx1"/>
                        </a:solidFill>
                        <a:effectLst/>
                      </a:endParaRPr>
                    </a:p>
                    <a:p>
                      <a:pPr>
                        <a:spcAft>
                          <a:spcPts val="0"/>
                        </a:spcAft>
                      </a:pPr>
                      <a:r>
                        <a:rPr lang="de-DE" sz="2800" b="0" dirty="0">
                          <a:solidFill>
                            <a:schemeClr val="tx1"/>
                          </a:solidFill>
                          <a:effectLst/>
                        </a:rPr>
                        <a:t> </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bg1"/>
                    </a:solidFill>
                  </a:tcPr>
                </a:tc>
                <a:extLst>
                  <a:ext uri="{0D108BD9-81ED-4DB2-BD59-A6C34878D82A}">
                    <a16:rowId xmlns:a16="http://schemas.microsoft.com/office/drawing/2014/main" val="3835335279"/>
                  </a:ext>
                </a:extLst>
              </a:tr>
            </a:tbl>
          </a:graphicData>
        </a:graphic>
      </p:graphicFrame>
    </p:spTree>
    <p:extLst>
      <p:ext uri="{BB962C8B-B14F-4D97-AF65-F5344CB8AC3E}">
        <p14:creationId xmlns:p14="http://schemas.microsoft.com/office/powerpoint/2010/main" val="3309642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30AF1C3-9033-42FE-B2C5-268D29E97EB1}"/>
              </a:ext>
            </a:extLst>
          </p:cNvPr>
          <p:cNvGraphicFramePr>
            <a:graphicFrameLocks noGrp="1"/>
          </p:cNvGraphicFramePr>
          <p:nvPr>
            <p:extLst>
              <p:ext uri="{D42A27DB-BD31-4B8C-83A1-F6EECF244321}">
                <p14:modId xmlns:p14="http://schemas.microsoft.com/office/powerpoint/2010/main" val="3838201013"/>
              </p:ext>
            </p:extLst>
          </p:nvPr>
        </p:nvGraphicFramePr>
        <p:xfrm>
          <a:off x="197828" y="261345"/>
          <a:ext cx="11865218" cy="5547360"/>
        </p:xfrm>
        <a:graphic>
          <a:graphicData uri="http://schemas.openxmlformats.org/drawingml/2006/table">
            <a:tbl>
              <a:tblPr firstRow="1" firstCol="1" bandRow="1">
                <a:tableStyleId>{5C22544A-7EE6-4342-B048-85BDC9FD1C3A}</a:tableStyleId>
              </a:tblPr>
              <a:tblGrid>
                <a:gridCol w="2343691">
                  <a:extLst>
                    <a:ext uri="{9D8B030D-6E8A-4147-A177-3AD203B41FA5}">
                      <a16:colId xmlns:a16="http://schemas.microsoft.com/office/drawing/2014/main" val="293209888"/>
                    </a:ext>
                  </a:extLst>
                </a:gridCol>
                <a:gridCol w="9521527">
                  <a:extLst>
                    <a:ext uri="{9D8B030D-6E8A-4147-A177-3AD203B41FA5}">
                      <a16:colId xmlns:a16="http://schemas.microsoft.com/office/drawing/2014/main" val="2017216766"/>
                    </a:ext>
                  </a:extLst>
                </a:gridCol>
              </a:tblGrid>
              <a:tr h="1074404">
                <a:tc>
                  <a:txBody>
                    <a:bodyPr/>
                    <a:lstStyle/>
                    <a:p>
                      <a:pPr>
                        <a:spcAft>
                          <a:spcPts val="0"/>
                        </a:spcAft>
                      </a:pPr>
                      <a:r>
                        <a:rPr lang="de-DE" sz="2800" b="0" dirty="0">
                          <a:solidFill>
                            <a:schemeClr val="tx1"/>
                          </a:solidFill>
                          <a:effectLst/>
                        </a:rPr>
                        <a:t>Haman (46x)</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accent1">
                        <a:lumMod val="20000"/>
                        <a:lumOff val="80000"/>
                      </a:schemeClr>
                    </a:solidFill>
                  </a:tcPr>
                </a:tc>
                <a:tc>
                  <a:txBody>
                    <a:bodyPr/>
                    <a:lstStyle/>
                    <a:p>
                      <a:pPr>
                        <a:spcAft>
                          <a:spcPts val="0"/>
                        </a:spcAft>
                      </a:pPr>
                      <a:r>
                        <a:rPr lang="de-DE" sz="2800" b="0" dirty="0">
                          <a:solidFill>
                            <a:schemeClr val="tx1"/>
                          </a:solidFill>
                          <a:effectLst/>
                        </a:rPr>
                        <a:t>Haman war der höchste Beamte im Staat zur Zeit Esthers. Er war ein Agagiter und somit in Abstammung ein Amalekiter. Die Amalekiter hatten Israel vor Ihrem Einzug ins verheissene Land heimtückisch angegriffen und der Herr erklärte Amalek den Krieg von Geschlecht zu Geschlecht (Ex 17). König Saul hatte den Auftrag bekommen die Amalekiter mit der Schärfe des Schwertes zu schlagen, was Saul nur sehr halbherzig tat und zu seiner endgültigen Verwerfung führte (1Sam 15). Samuel selber ergriff das Schwert und tötete den Amalekiterkönig Agag. Mit diesem Hintergrund können wir den Hass Hamans des Agagiters auf die Juden und die Weigerung Mordechais einem Amalekiter Ehre zu erweisen verstehen. Haman wollte dies zum Anlass nehmen, Rache an Mordechai und den Juden zu nehmen. </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bg1"/>
                    </a:solidFill>
                  </a:tcPr>
                </a:tc>
                <a:extLst>
                  <a:ext uri="{0D108BD9-81ED-4DB2-BD59-A6C34878D82A}">
                    <a16:rowId xmlns:a16="http://schemas.microsoft.com/office/drawing/2014/main" val="3118853826"/>
                  </a:ext>
                </a:extLst>
              </a:tr>
            </a:tbl>
          </a:graphicData>
        </a:graphic>
      </p:graphicFrame>
    </p:spTree>
    <p:extLst>
      <p:ext uri="{BB962C8B-B14F-4D97-AF65-F5344CB8AC3E}">
        <p14:creationId xmlns:p14="http://schemas.microsoft.com/office/powerpoint/2010/main" val="326414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53480" y="313038"/>
            <a:ext cx="1863844" cy="861774"/>
          </a:xfrm>
          <a:prstGeom prst="rect">
            <a:avLst/>
          </a:prstGeom>
          <a:noFill/>
        </p:spPr>
        <p:txBody>
          <a:bodyPr wrap="none" rtlCol="0">
            <a:spAutoFit/>
          </a:bodyPr>
          <a:lstStyle/>
          <a:p>
            <a:r>
              <a:rPr lang="de-CH" sz="5000" b="1" dirty="0"/>
              <a:t>Esther</a:t>
            </a:r>
            <a:endParaRPr lang="de-CH" sz="5000" dirty="0">
              <a:latin typeface="Trebuchet MS" panose="020B0603020202020204" pitchFamily="34" charset="0"/>
            </a:endParaRPr>
          </a:p>
        </p:txBody>
      </p:sp>
      <p:sp>
        <p:nvSpPr>
          <p:cNvPr id="4" name="Textfeld 3"/>
          <p:cNvSpPr txBox="1"/>
          <p:nvPr/>
        </p:nvSpPr>
        <p:spPr>
          <a:xfrm>
            <a:off x="553480" y="1549904"/>
            <a:ext cx="4399538" cy="615553"/>
          </a:xfrm>
          <a:prstGeom prst="rect">
            <a:avLst/>
          </a:prstGeom>
          <a:noFill/>
        </p:spPr>
        <p:txBody>
          <a:bodyPr wrap="none" rtlCol="0">
            <a:spAutoFit/>
          </a:bodyPr>
          <a:lstStyle/>
          <a:p>
            <a:pPr lvl="0"/>
            <a:r>
              <a:rPr lang="de-CH" sz="3400" dirty="0"/>
              <a:t>Kapitel: 10 | Verse:  167</a:t>
            </a:r>
          </a:p>
        </p:txBody>
      </p:sp>
    </p:spTree>
    <p:extLst>
      <p:ext uri="{BB962C8B-B14F-4D97-AF65-F5344CB8AC3E}">
        <p14:creationId xmlns:p14="http://schemas.microsoft.com/office/powerpoint/2010/main" val="61118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30AF1C3-9033-42FE-B2C5-268D29E97EB1}"/>
              </a:ext>
            </a:extLst>
          </p:cNvPr>
          <p:cNvGraphicFramePr>
            <a:graphicFrameLocks noGrp="1"/>
          </p:cNvGraphicFramePr>
          <p:nvPr>
            <p:extLst>
              <p:ext uri="{D42A27DB-BD31-4B8C-83A1-F6EECF244321}">
                <p14:modId xmlns:p14="http://schemas.microsoft.com/office/powerpoint/2010/main" val="2465904238"/>
              </p:ext>
            </p:extLst>
          </p:nvPr>
        </p:nvGraphicFramePr>
        <p:xfrm>
          <a:off x="197828" y="1136174"/>
          <a:ext cx="11865218" cy="4693920"/>
        </p:xfrm>
        <a:graphic>
          <a:graphicData uri="http://schemas.openxmlformats.org/drawingml/2006/table">
            <a:tbl>
              <a:tblPr firstRow="1" firstCol="1" bandRow="1">
                <a:tableStyleId>{5C22544A-7EE6-4342-B048-85BDC9FD1C3A}</a:tableStyleId>
              </a:tblPr>
              <a:tblGrid>
                <a:gridCol w="2343691">
                  <a:extLst>
                    <a:ext uri="{9D8B030D-6E8A-4147-A177-3AD203B41FA5}">
                      <a16:colId xmlns:a16="http://schemas.microsoft.com/office/drawing/2014/main" val="293209888"/>
                    </a:ext>
                  </a:extLst>
                </a:gridCol>
                <a:gridCol w="9521527">
                  <a:extLst>
                    <a:ext uri="{9D8B030D-6E8A-4147-A177-3AD203B41FA5}">
                      <a16:colId xmlns:a16="http://schemas.microsoft.com/office/drawing/2014/main" val="2017216766"/>
                    </a:ext>
                  </a:extLst>
                </a:gridCol>
              </a:tblGrid>
              <a:tr h="1074404">
                <a:tc>
                  <a:txBody>
                    <a:bodyPr/>
                    <a:lstStyle/>
                    <a:p>
                      <a:pPr>
                        <a:spcAft>
                          <a:spcPts val="0"/>
                        </a:spcAft>
                      </a:pPr>
                      <a:r>
                        <a:rPr lang="de-DE" sz="2800" b="0" dirty="0">
                          <a:solidFill>
                            <a:schemeClr val="tx1"/>
                          </a:solidFill>
                          <a:effectLst/>
                        </a:rPr>
                        <a:t>Haman (46x)</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accent1">
                        <a:lumMod val="20000"/>
                        <a:lumOff val="80000"/>
                      </a:schemeClr>
                    </a:solidFill>
                  </a:tcPr>
                </a:tc>
                <a:tc>
                  <a:txBody>
                    <a:bodyPr/>
                    <a:lstStyle/>
                    <a:p>
                      <a:pPr>
                        <a:spcAft>
                          <a:spcPts val="0"/>
                        </a:spcAft>
                      </a:pPr>
                      <a:r>
                        <a:rPr lang="de-DE" sz="2800" b="0" dirty="0">
                          <a:solidFill>
                            <a:schemeClr val="tx1"/>
                          </a:solidFill>
                          <a:effectLst/>
                        </a:rPr>
                        <a:t>Mit der unermesslichen Summe von 10'000 Talenten Silber "erkaufte" sich Haman das Recht zur Vernichtung aller Juden. Er liess Lose (Purim) werfen, um einen günstigen Tag für die Vernichtung der Juden zu finden. Mordechai aber wollte er direkt umbringen und liess einen Galgen aufrichten. Aber Gott, der über alles wachte, wendete sein Geschick und Haman wurde an eben diesem Galgen, der für Mordechai aufgerichtet worden war, erhängt. Ebenso seine zehn Söhne verloren ihr Leben. Gott liess den bösen Plan des Feindes Gottes und des Volkes Gottes auf dessen eigenen Kopf zurückkommen.</a:t>
                      </a:r>
                      <a:endParaRPr lang="de-CH" sz="2800" b="0" dirty="0">
                        <a:solidFill>
                          <a:schemeClr val="tx1"/>
                        </a:solidFill>
                        <a:effectLst/>
                      </a:endParaRPr>
                    </a:p>
                    <a:p>
                      <a:pPr>
                        <a:spcAft>
                          <a:spcPts val="0"/>
                        </a:spcAft>
                      </a:pPr>
                      <a:r>
                        <a:rPr lang="de-DE" sz="2800" b="0" dirty="0">
                          <a:solidFill>
                            <a:schemeClr val="tx1"/>
                          </a:solidFill>
                          <a:effectLst/>
                        </a:rPr>
                        <a:t> </a:t>
                      </a:r>
                      <a:endParaRPr lang="de-CH" sz="28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0145" marR="20145" marT="0" marB="0">
                    <a:solidFill>
                      <a:schemeClr val="bg1"/>
                    </a:solidFill>
                  </a:tcPr>
                </a:tc>
                <a:extLst>
                  <a:ext uri="{0D108BD9-81ED-4DB2-BD59-A6C34878D82A}">
                    <a16:rowId xmlns:a16="http://schemas.microsoft.com/office/drawing/2014/main" val="3118853826"/>
                  </a:ext>
                </a:extLst>
              </a:tr>
            </a:tbl>
          </a:graphicData>
        </a:graphic>
      </p:graphicFrame>
    </p:spTree>
    <p:extLst>
      <p:ext uri="{BB962C8B-B14F-4D97-AF65-F5344CB8AC3E}">
        <p14:creationId xmlns:p14="http://schemas.microsoft.com/office/powerpoint/2010/main" val="943210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88175" y="1404152"/>
            <a:ext cx="10673756" cy="3354765"/>
          </a:xfrm>
          <a:prstGeom prst="rect">
            <a:avLst/>
          </a:prstGeom>
          <a:noFill/>
        </p:spPr>
        <p:txBody>
          <a:bodyPr wrap="none" rtlCol="0">
            <a:spAutoFit/>
          </a:bodyPr>
          <a:lstStyle/>
          <a:p>
            <a:r>
              <a:rPr lang="de-DE" sz="3000" dirty="0"/>
              <a:t>Das Buch Esther beginnt mit einem Fest und endet mit einem Fest! </a:t>
            </a:r>
          </a:p>
          <a:p>
            <a:r>
              <a:rPr lang="de-DE" sz="3000" dirty="0"/>
              <a:t>Nach dem Motto:</a:t>
            </a:r>
            <a:endParaRPr lang="de-CH" sz="3000" dirty="0"/>
          </a:p>
          <a:p>
            <a:r>
              <a:rPr lang="de-DE" sz="3000" dirty="0"/>
              <a:t> </a:t>
            </a:r>
            <a:endParaRPr lang="de-CH" sz="3000" dirty="0"/>
          </a:p>
          <a:p>
            <a:r>
              <a:rPr lang="de-DE" sz="4600" dirty="0"/>
              <a:t>Wer zuletzt feiert, feiert am längsten! </a:t>
            </a:r>
          </a:p>
          <a:p>
            <a:endParaRPr lang="de-DE" sz="4600" dirty="0"/>
          </a:p>
          <a:p>
            <a:r>
              <a:rPr lang="de-DE" sz="3000" dirty="0"/>
              <a:t>… dazu mehr im nächsten Teil </a:t>
            </a:r>
            <a:r>
              <a:rPr lang="de-DE" sz="3000" dirty="0">
                <a:sym typeface="Segoe UI Emoji" panose="020B0502040204020203" pitchFamily="34" charset="0"/>
              </a:rPr>
              <a:t>😊</a:t>
            </a:r>
            <a:endParaRPr lang="de-CH" sz="3000" dirty="0"/>
          </a:p>
        </p:txBody>
      </p:sp>
    </p:spTree>
    <p:extLst>
      <p:ext uri="{BB962C8B-B14F-4D97-AF65-F5344CB8AC3E}">
        <p14:creationId xmlns:p14="http://schemas.microsoft.com/office/powerpoint/2010/main" val="129839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591" y="-1034427"/>
            <a:ext cx="10527956" cy="6359405"/>
          </a:xfrm>
          <a:prstGeom prst="rect">
            <a:avLst/>
          </a:prstGeom>
        </p:spPr>
      </p:pic>
      <p:sp>
        <p:nvSpPr>
          <p:cNvPr id="2" name="Textfeld 1"/>
          <p:cNvSpPr txBox="1"/>
          <p:nvPr/>
        </p:nvSpPr>
        <p:spPr>
          <a:xfrm>
            <a:off x="4246776" y="4855618"/>
            <a:ext cx="3698448" cy="938719"/>
          </a:xfrm>
          <a:prstGeom prst="rect">
            <a:avLst/>
          </a:prstGeom>
          <a:noFill/>
        </p:spPr>
        <p:txBody>
          <a:bodyPr wrap="none" rtlCol="0">
            <a:spAutoFit/>
          </a:bodyPr>
          <a:lstStyle/>
          <a:p>
            <a:r>
              <a:rPr lang="de-CH" sz="5500" b="1" dirty="0"/>
              <a:t>Esther Teil 1</a:t>
            </a:r>
          </a:p>
        </p:txBody>
      </p:sp>
    </p:spTree>
    <p:extLst>
      <p:ext uri="{BB962C8B-B14F-4D97-AF65-F5344CB8AC3E}">
        <p14:creationId xmlns:p14="http://schemas.microsoft.com/office/powerpoint/2010/main" val="223462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25082" y="1767006"/>
            <a:ext cx="9971384" cy="3785652"/>
          </a:xfrm>
          <a:prstGeom prst="rect">
            <a:avLst/>
          </a:prstGeom>
          <a:noFill/>
        </p:spPr>
        <p:txBody>
          <a:bodyPr wrap="none" rtlCol="0">
            <a:spAutoFit/>
          </a:bodyPr>
          <a:lstStyle/>
          <a:p>
            <a:r>
              <a:rPr lang="de-DE" sz="3000" dirty="0"/>
              <a:t>"Und es geschah in den Tagen des Ahasveros — desselben </a:t>
            </a:r>
          </a:p>
          <a:p>
            <a:r>
              <a:rPr lang="de-DE" sz="3000" dirty="0"/>
              <a:t>Ahasveros, der von Indien bis Äthiopien über 127 Provinzen </a:t>
            </a:r>
          </a:p>
          <a:p>
            <a:r>
              <a:rPr lang="de-DE" sz="3000" dirty="0"/>
              <a:t>regierte —, 2 in jenen Tagen, als der König Ahasveros in der </a:t>
            </a:r>
          </a:p>
          <a:p>
            <a:r>
              <a:rPr lang="de-DE" sz="3000" dirty="0"/>
              <a:t>Königsburg Susan auf seinem königlichen Thron saß, 3 im </a:t>
            </a:r>
          </a:p>
          <a:p>
            <a:r>
              <a:rPr lang="de-DE" sz="3000" dirty="0"/>
              <a:t>dritten Jahr seiner Regierung, da veranstaltete er für alle seine </a:t>
            </a:r>
          </a:p>
          <a:p>
            <a:r>
              <a:rPr lang="de-DE" sz="3000" dirty="0"/>
              <a:t>Fürsten und Knechte ein Festmahl, wobei die Gewaltigen von </a:t>
            </a:r>
          </a:p>
          <a:p>
            <a:r>
              <a:rPr lang="de-DE" sz="3000" dirty="0"/>
              <a:t>Persien und Medien, die Edlen und Obersten seiner Provinzen </a:t>
            </a:r>
          </a:p>
          <a:p>
            <a:r>
              <a:rPr lang="de-DE" sz="3000" dirty="0"/>
              <a:t>vor ihm waren." </a:t>
            </a:r>
            <a:r>
              <a:rPr lang="de-DE" sz="3000" b="1" dirty="0"/>
              <a:t>(Est 1,1-3)</a:t>
            </a:r>
            <a:endParaRPr lang="de-CH" sz="3000" dirty="0"/>
          </a:p>
        </p:txBody>
      </p:sp>
    </p:spTree>
    <p:extLst>
      <p:ext uri="{BB962C8B-B14F-4D97-AF65-F5344CB8AC3E}">
        <p14:creationId xmlns:p14="http://schemas.microsoft.com/office/powerpoint/2010/main" val="207981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CBFD6A94-C877-448B-B866-911E94CB4D15}"/>
              </a:ext>
            </a:extLst>
          </p:cNvPr>
          <p:cNvGraphicFramePr>
            <a:graphicFrameLocks noChangeAspect="1"/>
          </p:cNvGraphicFramePr>
          <p:nvPr>
            <p:extLst>
              <p:ext uri="{D42A27DB-BD31-4B8C-83A1-F6EECF244321}">
                <p14:modId xmlns:p14="http://schemas.microsoft.com/office/powerpoint/2010/main" val="2089499"/>
              </p:ext>
            </p:extLst>
          </p:nvPr>
        </p:nvGraphicFramePr>
        <p:xfrm>
          <a:off x="481054" y="61160"/>
          <a:ext cx="11151704" cy="6687838"/>
        </p:xfrm>
        <a:graphic>
          <a:graphicData uri="http://schemas.openxmlformats.org/presentationml/2006/ole">
            <mc:AlternateContent xmlns:mc="http://schemas.openxmlformats.org/markup-compatibility/2006">
              <mc:Choice xmlns:v="urn:schemas-microsoft-com:vml" Requires="v">
                <p:oleObj spid="_x0000_s9226" r:id="rId3" imgW="10006560" imgH="6001200" progId="">
                  <p:embed/>
                </p:oleObj>
              </mc:Choice>
              <mc:Fallback>
                <p:oleObj r:id="rId3" imgW="10006560" imgH="6001200" progId="">
                  <p:embed/>
                  <p:pic>
                    <p:nvPicPr>
                      <p:cNvPr id="0" name=""/>
                      <p:cNvPicPr/>
                      <p:nvPr/>
                    </p:nvPicPr>
                    <p:blipFill>
                      <a:blip r:embed="rId4"/>
                      <a:stretch>
                        <a:fillRect/>
                      </a:stretch>
                    </p:blipFill>
                    <p:spPr>
                      <a:xfrm>
                        <a:off x="481054" y="61160"/>
                        <a:ext cx="11151704" cy="6687838"/>
                      </a:xfrm>
                      <a:prstGeom prst="rect">
                        <a:avLst/>
                      </a:prstGeom>
                    </p:spPr>
                  </p:pic>
                </p:oleObj>
              </mc:Fallback>
            </mc:AlternateContent>
          </a:graphicData>
        </a:graphic>
      </p:graphicFrame>
    </p:spTree>
    <p:extLst>
      <p:ext uri="{BB962C8B-B14F-4D97-AF65-F5344CB8AC3E}">
        <p14:creationId xmlns:p14="http://schemas.microsoft.com/office/powerpoint/2010/main" val="2850891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Xerxes schaut entgeistert zu, wie die griechische Allianz seine Flotte versenkt; illustriert von „Look and Learn“">
            <a:extLst>
              <a:ext uri="{FF2B5EF4-FFF2-40B4-BE49-F238E27FC236}">
                <a16:creationId xmlns:a16="http://schemas.microsoft.com/office/drawing/2014/main" id="{AFD1490A-CCBF-4C2B-BE9E-B2A9EF431A0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 y="694592"/>
            <a:ext cx="12199704" cy="5465365"/>
          </a:xfrm>
          <a:prstGeom prst="rect">
            <a:avLst/>
          </a:prstGeom>
          <a:noFill/>
          <a:ln>
            <a:noFill/>
          </a:ln>
        </p:spPr>
      </p:pic>
    </p:spTree>
    <p:extLst>
      <p:ext uri="{BB962C8B-B14F-4D97-AF65-F5344CB8AC3E}">
        <p14:creationId xmlns:p14="http://schemas.microsoft.com/office/powerpoint/2010/main" val="3917647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D40A84B-4330-45FC-8E5D-9D740B89B47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62758"/>
            <a:ext cx="12197758" cy="4930156"/>
          </a:xfrm>
          <a:prstGeom prst="rect">
            <a:avLst/>
          </a:prstGeom>
          <a:noFill/>
          <a:ln>
            <a:noFill/>
          </a:ln>
        </p:spPr>
      </p:pic>
    </p:spTree>
    <p:extLst>
      <p:ext uri="{BB962C8B-B14F-4D97-AF65-F5344CB8AC3E}">
        <p14:creationId xmlns:p14="http://schemas.microsoft.com/office/powerpoint/2010/main" val="2363887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10795841" cy="5632311"/>
          </a:xfrm>
          <a:prstGeom prst="rect">
            <a:avLst/>
          </a:prstGeom>
          <a:noFill/>
        </p:spPr>
        <p:txBody>
          <a:bodyPr wrap="none" rtlCol="0">
            <a:spAutoFit/>
          </a:bodyPr>
          <a:lstStyle/>
          <a:p>
            <a:r>
              <a:rPr lang="de-DE" sz="3000" dirty="0"/>
              <a:t>"Nach diesen Begebenheiten, als sich der Grimm des Königs </a:t>
            </a:r>
          </a:p>
          <a:p>
            <a:r>
              <a:rPr lang="de-DE" sz="3000" dirty="0"/>
              <a:t>Ahasveros gelegt hatte, dachte er an Vasti und daran, was sie </a:t>
            </a:r>
          </a:p>
          <a:p>
            <a:r>
              <a:rPr lang="de-DE" sz="3000" dirty="0"/>
              <a:t>getan hatte und was über sie beschlossen worden war. 2 Da </a:t>
            </a:r>
          </a:p>
          <a:p>
            <a:r>
              <a:rPr lang="de-DE" sz="3000" dirty="0"/>
              <a:t>sprachen die Knechte des Königs, die ihm dienten: Man suche </a:t>
            </a:r>
          </a:p>
          <a:p>
            <a:r>
              <a:rPr lang="de-DE" sz="3000" dirty="0"/>
              <a:t>für den König Mädchen, Jungfrauen von schöner Gestalt; 3 und </a:t>
            </a:r>
          </a:p>
          <a:p>
            <a:r>
              <a:rPr lang="de-DE" sz="3000" dirty="0"/>
              <a:t>der König bestimme Beamte in allen Provinzen seines Königreichs, </a:t>
            </a:r>
          </a:p>
          <a:p>
            <a:r>
              <a:rPr lang="de-DE" sz="3000" dirty="0"/>
              <a:t>damit sie alle Mädchen, Jungfrauen von schöner Gestalt, in die </a:t>
            </a:r>
          </a:p>
          <a:p>
            <a:r>
              <a:rPr lang="de-DE" sz="3000" dirty="0"/>
              <a:t>Burg Susan zusammenbringen, in das Frauenhaus, unter die Obhut </a:t>
            </a:r>
          </a:p>
          <a:p>
            <a:r>
              <a:rPr lang="de-DE" sz="3000" dirty="0" err="1"/>
              <a:t>Hegais</a:t>
            </a:r>
            <a:r>
              <a:rPr lang="de-DE" sz="3000" dirty="0"/>
              <a:t>, des königlichen Kämmerers, des Hüters der Frauen; und </a:t>
            </a:r>
          </a:p>
          <a:p>
            <a:r>
              <a:rPr lang="de-DE" sz="3000" dirty="0"/>
              <a:t>man lasse ihnen ihre Reinigungssalben geben; 4 und die Jungfrau, </a:t>
            </a:r>
          </a:p>
          <a:p>
            <a:r>
              <a:rPr lang="de-DE" sz="3000" dirty="0"/>
              <a:t>die dem König gefällt, die soll Königin werden an </a:t>
            </a:r>
            <a:r>
              <a:rPr lang="de-DE" sz="3000" dirty="0" err="1"/>
              <a:t>Vastis</a:t>
            </a:r>
            <a:r>
              <a:rPr lang="de-DE" sz="3000" dirty="0"/>
              <a:t> Stelle! </a:t>
            </a:r>
          </a:p>
          <a:p>
            <a:r>
              <a:rPr lang="de-DE" sz="3000" dirty="0"/>
              <a:t>Dieser Vorschlag gefiel dem König, und er machte es so. " </a:t>
            </a:r>
            <a:r>
              <a:rPr lang="de-DE" sz="3000" b="1" dirty="0"/>
              <a:t>(Est 2,1-4)</a:t>
            </a:r>
            <a:endParaRPr lang="de-CH" sz="3000" dirty="0"/>
          </a:p>
        </p:txBody>
      </p:sp>
    </p:spTree>
    <p:extLst>
      <p:ext uri="{BB962C8B-B14F-4D97-AF65-F5344CB8AC3E}">
        <p14:creationId xmlns:p14="http://schemas.microsoft.com/office/powerpoint/2010/main" val="90930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98079" y="612844"/>
            <a:ext cx="5844100" cy="553998"/>
          </a:xfrm>
          <a:prstGeom prst="rect">
            <a:avLst/>
          </a:prstGeom>
          <a:noFill/>
        </p:spPr>
        <p:txBody>
          <a:bodyPr wrap="none" rtlCol="0">
            <a:spAutoFit/>
          </a:bodyPr>
          <a:lstStyle/>
          <a:p>
            <a:r>
              <a:rPr lang="de-DE" sz="3000" b="1" dirty="0"/>
              <a:t>Hauptthema: Die Vorsehung Gottes</a:t>
            </a:r>
            <a:endParaRPr lang="de-CH" sz="3000" b="1" dirty="0"/>
          </a:p>
        </p:txBody>
      </p:sp>
      <p:sp>
        <p:nvSpPr>
          <p:cNvPr id="4" name="Textfeld 3">
            <a:extLst>
              <a:ext uri="{FF2B5EF4-FFF2-40B4-BE49-F238E27FC236}">
                <a16:creationId xmlns:a16="http://schemas.microsoft.com/office/drawing/2014/main" id="{0474BDB2-12DF-49D5-AB0E-AB8AAD198294}"/>
              </a:ext>
            </a:extLst>
          </p:cNvPr>
          <p:cNvSpPr txBox="1"/>
          <p:nvPr/>
        </p:nvSpPr>
        <p:spPr>
          <a:xfrm>
            <a:off x="696619" y="1776354"/>
            <a:ext cx="10528460" cy="1477328"/>
          </a:xfrm>
          <a:prstGeom prst="rect">
            <a:avLst/>
          </a:prstGeom>
          <a:noFill/>
        </p:spPr>
        <p:txBody>
          <a:bodyPr wrap="none" rtlCol="0">
            <a:spAutoFit/>
          </a:bodyPr>
          <a:lstStyle/>
          <a:p>
            <a:pPr marL="342900" indent="-342900">
              <a:buAutoNum type="arabicPeriod"/>
            </a:pPr>
            <a:r>
              <a:rPr lang="de-CH" sz="3000" dirty="0"/>
              <a:t>Vorherbestimmtheit des Weltgeschehens.</a:t>
            </a:r>
          </a:p>
          <a:p>
            <a:endParaRPr lang="de-CH" sz="3000" dirty="0"/>
          </a:p>
          <a:p>
            <a:r>
              <a:rPr lang="de-CH" sz="3000" dirty="0"/>
              <a:t>2. Bezeichnung für Gottes Fürsorge Seinen Geschöpfen gegenüber.</a:t>
            </a:r>
          </a:p>
        </p:txBody>
      </p:sp>
    </p:spTree>
    <p:extLst>
      <p:ext uri="{BB962C8B-B14F-4D97-AF65-F5344CB8AC3E}">
        <p14:creationId xmlns:p14="http://schemas.microsoft.com/office/powerpoint/2010/main" val="526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1898</Words>
  <Application>Microsoft Office PowerPoint</Application>
  <PresentationFormat>Breitbild</PresentationFormat>
  <Paragraphs>136</Paragraphs>
  <Slides>32</Slides>
  <Notes>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32</vt:i4>
      </vt:variant>
    </vt:vector>
  </HeadingPairs>
  <TitlesOfParts>
    <vt:vector size="40" baseType="lpstr">
      <vt:lpstr>Arial</vt:lpstr>
      <vt:lpstr>Calibri</vt:lpstr>
      <vt:lpstr>Calibri Light</vt:lpstr>
      <vt:lpstr>Segoe UI Emoji</vt:lpstr>
      <vt:lpstr>Times New Roman</vt:lpstr>
      <vt:lpstr>Trebuchet MS</vt:lpstr>
      <vt:lpstr>Office Theme</vt:lpstr>
      <vt:lpstr>Unknown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Reinhard</dc:creator>
  <cp:lastModifiedBy>RB</cp:lastModifiedBy>
  <cp:revision>113</cp:revision>
  <dcterms:created xsi:type="dcterms:W3CDTF">2018-05-19T05:14:58Z</dcterms:created>
  <dcterms:modified xsi:type="dcterms:W3CDTF">2020-04-21T08:52:59Z</dcterms:modified>
</cp:coreProperties>
</file>