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9" r:id="rId3"/>
    <p:sldId id="315" r:id="rId4"/>
    <p:sldId id="311" r:id="rId5"/>
    <p:sldId id="316" r:id="rId6"/>
    <p:sldId id="318" r:id="rId7"/>
    <p:sldId id="338" r:id="rId8"/>
    <p:sldId id="319" r:id="rId9"/>
    <p:sldId id="320" r:id="rId10"/>
    <p:sldId id="317" r:id="rId11"/>
    <p:sldId id="321" r:id="rId12"/>
    <p:sldId id="324" r:id="rId13"/>
    <p:sldId id="323" r:id="rId14"/>
    <p:sldId id="325" r:id="rId15"/>
    <p:sldId id="322" r:id="rId16"/>
    <p:sldId id="327" r:id="rId17"/>
    <p:sldId id="326" r:id="rId18"/>
    <p:sldId id="328" r:id="rId19"/>
    <p:sldId id="329" r:id="rId20"/>
    <p:sldId id="330" r:id="rId21"/>
    <p:sldId id="333" r:id="rId22"/>
    <p:sldId id="331" r:id="rId23"/>
    <p:sldId id="332" r:id="rId24"/>
    <p:sldId id="334" r:id="rId25"/>
    <p:sldId id="336" r:id="rId26"/>
    <p:sldId id="335" r:id="rId27"/>
    <p:sldId id="337" r:id="rId28"/>
    <p:sldId id="310" r:id="rId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82" y="1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24.04.2020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24.04.2020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246776" y="4855618"/>
            <a:ext cx="369844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/>
              <a:t>Esther Teil 2</a:t>
            </a:r>
          </a:p>
        </p:txBody>
      </p:sp>
    </p:spTree>
    <p:extLst>
      <p:ext uri="{BB962C8B-B14F-4D97-AF65-F5344CB8AC3E}">
        <p14:creationId xmlns:p14="http://schemas.microsoft.com/office/powerpoint/2010/main" val="398044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98079" y="1536174"/>
            <a:ext cx="1014264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"Im dritten Jahr der Regierung des Königs Belsazar erschien </a:t>
            </a:r>
          </a:p>
          <a:p>
            <a:r>
              <a:rPr lang="de-DE" sz="3000" dirty="0"/>
              <a:t>mir, Daniel, ein Gesicht, nach jenem, das mir im Anfang </a:t>
            </a:r>
          </a:p>
          <a:p>
            <a:r>
              <a:rPr lang="de-DE" sz="3000" dirty="0"/>
              <a:t>erschienen war. 2 Und ich schaute in dem Gesicht, und es </a:t>
            </a:r>
          </a:p>
          <a:p>
            <a:r>
              <a:rPr lang="de-DE" sz="3000" dirty="0"/>
              <a:t>geschah, während ich schaute, da befand ich mich in der </a:t>
            </a:r>
          </a:p>
          <a:p>
            <a:r>
              <a:rPr lang="de-DE" sz="3000" dirty="0"/>
              <a:t>Residenz Susa, die in der Provinz </a:t>
            </a:r>
            <a:r>
              <a:rPr lang="de-DE" sz="3000" dirty="0" err="1"/>
              <a:t>Elam</a:t>
            </a:r>
            <a:r>
              <a:rPr lang="de-DE" sz="3000" dirty="0"/>
              <a:t> liegt, und ich schaute </a:t>
            </a:r>
          </a:p>
          <a:p>
            <a:r>
              <a:rPr lang="de-DE" sz="3000" dirty="0"/>
              <a:t>in dem Gesicht, und ich war am Fluss </a:t>
            </a:r>
            <a:r>
              <a:rPr lang="de-DE" sz="3000" dirty="0" err="1"/>
              <a:t>Ulai</a:t>
            </a:r>
            <a:r>
              <a:rPr lang="de-DE" sz="3000" dirty="0"/>
              <a:t>. 3 Und ich hob meine </a:t>
            </a:r>
          </a:p>
          <a:p>
            <a:r>
              <a:rPr lang="de-DE" sz="3000" dirty="0"/>
              <a:t>Augen auf und schaute; und siehe, da stand vor dem Fluss ein </a:t>
            </a:r>
          </a:p>
          <a:p>
            <a:r>
              <a:rPr lang="de-DE" sz="3000" dirty="0"/>
              <a:t>Widder, der hatte zwei Hörner, und beide Hörner waren hoch; </a:t>
            </a:r>
          </a:p>
          <a:p>
            <a:r>
              <a:rPr lang="de-DE" sz="3000" dirty="0"/>
              <a:t>aber das eine war höher als das andere, und das höhere war </a:t>
            </a:r>
          </a:p>
          <a:p>
            <a:r>
              <a:rPr lang="de-DE" sz="3000" dirty="0"/>
              <a:t>zuletzt emporgewachsen. …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D832226-B91B-4485-8AE8-191714328B5A}"/>
              </a:ext>
            </a:extLst>
          </p:cNvPr>
          <p:cNvSpPr txBox="1"/>
          <p:nvPr/>
        </p:nvSpPr>
        <p:spPr>
          <a:xfrm>
            <a:off x="698079" y="612844"/>
            <a:ext cx="42303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Gottes Wort macht weise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24264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98079" y="1536174"/>
            <a:ext cx="103288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"… Ich sah, wie der Widder gegen Westen, Norden und Süden </a:t>
            </a:r>
          </a:p>
          <a:p>
            <a:r>
              <a:rPr lang="de-DE" sz="3000" dirty="0"/>
              <a:t>stieß; und kein Tier konnte vor ihm bestehen, und niemand </a:t>
            </a:r>
          </a:p>
          <a:p>
            <a:r>
              <a:rPr lang="de-DE" sz="3000" dirty="0"/>
              <a:t>konnte aus seiner Gewalt erretten, sondern er tat, was er wollte, </a:t>
            </a:r>
          </a:p>
          <a:p>
            <a:r>
              <a:rPr lang="de-DE" sz="3000" dirty="0"/>
              <a:t>und wurde groß. …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D832226-B91B-4485-8AE8-191714328B5A}"/>
              </a:ext>
            </a:extLst>
          </p:cNvPr>
          <p:cNvSpPr txBox="1"/>
          <p:nvPr/>
        </p:nvSpPr>
        <p:spPr>
          <a:xfrm>
            <a:off x="698079" y="612844"/>
            <a:ext cx="42303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Gottes Wort macht weise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31342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D9324D3-F508-4744-A424-2C6E1FADB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459" y="0"/>
            <a:ext cx="6727460" cy="686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46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98079" y="1536174"/>
            <a:ext cx="10354822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"… Während ich nun achtgab, siehe, da kam ein Ziegenbock </a:t>
            </a:r>
          </a:p>
          <a:p>
            <a:r>
              <a:rPr lang="de-DE" sz="3000" dirty="0"/>
              <a:t>von Westen her über die ganze Erde, ohne den Erdboden zu </a:t>
            </a:r>
          </a:p>
          <a:p>
            <a:r>
              <a:rPr lang="de-DE" sz="3000" dirty="0"/>
              <a:t>berühren; der Bock aber hatte ein ansehnliches Horn zwischen </a:t>
            </a:r>
          </a:p>
          <a:p>
            <a:r>
              <a:rPr lang="de-DE" sz="3000" dirty="0"/>
              <a:t>seinen Augen. 6 Und er kam zu dem Widder, der zwei Hörner </a:t>
            </a:r>
          </a:p>
          <a:p>
            <a:r>
              <a:rPr lang="de-DE" sz="3000" dirty="0"/>
              <a:t>hatte, den ich vor dem Fluss hatte stehen sehen, und lief wütend </a:t>
            </a:r>
          </a:p>
          <a:p>
            <a:r>
              <a:rPr lang="de-DE" sz="3000" dirty="0"/>
              <a:t>mit seiner ganzen Kraft gegen ihn an. 7 Und ich sah, wie er nahe </a:t>
            </a:r>
          </a:p>
          <a:p>
            <a:r>
              <a:rPr lang="de-DE" sz="3000" dirty="0"/>
              <a:t>an den Widder herankam und sich erbittert auf ihn warf und </a:t>
            </a:r>
          </a:p>
          <a:p>
            <a:r>
              <a:rPr lang="de-DE" sz="3000" dirty="0"/>
              <a:t>den Widder schlug und ihm seine beiden Hörner zerbrach; und </a:t>
            </a:r>
          </a:p>
          <a:p>
            <a:r>
              <a:rPr lang="de-DE" sz="3000" dirty="0"/>
              <a:t>da der Widder nicht stark genug war, um ihm standzuhalten, </a:t>
            </a:r>
          </a:p>
          <a:p>
            <a:r>
              <a:rPr lang="de-DE" sz="3000" dirty="0"/>
              <a:t>warf er ihn zu Boden und zertrat ihn; und niemand rettete den </a:t>
            </a:r>
          </a:p>
          <a:p>
            <a:r>
              <a:rPr lang="de-DE" sz="3000" dirty="0"/>
              <a:t>Widder aus seiner Gewalt." </a:t>
            </a:r>
            <a:r>
              <a:rPr lang="de-DE" sz="3000" b="1" dirty="0"/>
              <a:t>(Dan 8,1-7)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D832226-B91B-4485-8AE8-191714328B5A}"/>
              </a:ext>
            </a:extLst>
          </p:cNvPr>
          <p:cNvSpPr txBox="1"/>
          <p:nvPr/>
        </p:nvSpPr>
        <p:spPr>
          <a:xfrm>
            <a:off x="698079" y="612844"/>
            <a:ext cx="42303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Gottes Wort macht weise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409885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CE10848-2B15-4C7E-A175-8407B5A0E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4" y="101112"/>
            <a:ext cx="12192894" cy="665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66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98079" y="1536174"/>
            <a:ext cx="920534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"„…,</a:t>
            </a:r>
            <a:r>
              <a:rPr lang="de-DE" sz="3000" b="1" dirty="0"/>
              <a:t> </a:t>
            </a:r>
            <a:r>
              <a:rPr lang="de-DE" sz="3000" dirty="0"/>
              <a:t>denn die Gestalt dieser Welt vergeht.“</a:t>
            </a:r>
            <a:r>
              <a:rPr lang="de-DE" sz="3000" b="1" dirty="0"/>
              <a:t> (1Kor 7,31b)</a:t>
            </a:r>
          </a:p>
          <a:p>
            <a:endParaRPr lang="de-DE" sz="3000" b="1" dirty="0"/>
          </a:p>
          <a:p>
            <a:endParaRPr lang="de-CH" sz="3000" dirty="0"/>
          </a:p>
          <a:p>
            <a:r>
              <a:rPr lang="de-DE" sz="3000" dirty="0"/>
              <a:t>"Und die Welt vergeht und ihre Lust; wer aber den Willen </a:t>
            </a:r>
          </a:p>
          <a:p>
            <a:r>
              <a:rPr lang="de-DE" sz="3000" dirty="0"/>
              <a:t>Gottes tut, der bleibt in Ewigkeit." </a:t>
            </a:r>
            <a:r>
              <a:rPr lang="de-DE" sz="3000" b="1" dirty="0"/>
              <a:t>(1Joh 2,17)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D832226-B91B-4485-8AE8-191714328B5A}"/>
              </a:ext>
            </a:extLst>
          </p:cNvPr>
          <p:cNvSpPr txBox="1"/>
          <p:nvPr/>
        </p:nvSpPr>
        <p:spPr>
          <a:xfrm>
            <a:off x="698079" y="612844"/>
            <a:ext cx="42303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Gottes Wort macht weise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72985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67306" y="1544966"/>
            <a:ext cx="109486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Wie wichtig ist es für alle Gläubigen, durch den Hl. Geist in biblischer </a:t>
            </a:r>
          </a:p>
          <a:p>
            <a:r>
              <a:rPr lang="de-DE" sz="3000" dirty="0"/>
              <a:t>Prophetie und Lehre gegründet und gewurzelt zu werden! Um </a:t>
            </a:r>
          </a:p>
          <a:p>
            <a:r>
              <a:rPr lang="de-DE" sz="3000" dirty="0"/>
              <a:t>gegründet und gewurzelt zu sein in einem nicht vergänglichen </a:t>
            </a:r>
          </a:p>
          <a:p>
            <a:r>
              <a:rPr lang="de-DE" sz="3000" dirty="0"/>
              <a:t>Reich, im ewigen Reich des Herrn Jesus Christus!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D832226-B91B-4485-8AE8-191714328B5A}"/>
              </a:ext>
            </a:extLst>
          </p:cNvPr>
          <p:cNvSpPr txBox="1"/>
          <p:nvPr/>
        </p:nvSpPr>
        <p:spPr>
          <a:xfrm>
            <a:off x="698079" y="612844"/>
            <a:ext cx="42303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Gottes Wort macht weise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79665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98079" y="1307581"/>
            <a:ext cx="1016316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"Wenn die Reihe an jede Jungfrau kam, zum König Ahasveros </a:t>
            </a:r>
          </a:p>
          <a:p>
            <a:r>
              <a:rPr lang="de-DE" sz="3000" dirty="0"/>
              <a:t>zu kommen, nachdem sie </a:t>
            </a:r>
            <a:r>
              <a:rPr lang="de-DE" sz="3000" u="sng" dirty="0"/>
              <a:t>zwölf Monate </a:t>
            </a:r>
            <a:r>
              <a:rPr lang="de-DE" sz="3000" dirty="0"/>
              <a:t>lang gemäß der </a:t>
            </a:r>
          </a:p>
          <a:p>
            <a:r>
              <a:rPr lang="de-DE" sz="3000" dirty="0"/>
              <a:t>Verordnung für die Frauen behandelt worden war — denn </a:t>
            </a:r>
          </a:p>
          <a:p>
            <a:r>
              <a:rPr lang="de-DE" sz="3000" u="sng" dirty="0"/>
              <a:t>damit wurden die Tage ihrer Reinigung ausgefüllt</a:t>
            </a:r>
            <a:r>
              <a:rPr lang="de-DE" sz="3000" dirty="0"/>
              <a:t>: </a:t>
            </a:r>
            <a:r>
              <a:rPr lang="de-DE" sz="3000" u="sng" dirty="0"/>
              <a:t>Sechs </a:t>
            </a:r>
          </a:p>
          <a:p>
            <a:r>
              <a:rPr lang="de-DE" sz="3000" u="sng" dirty="0"/>
              <a:t>Monate </a:t>
            </a:r>
            <a:r>
              <a:rPr lang="de-DE" sz="3000" dirty="0"/>
              <a:t>wurden sie </a:t>
            </a:r>
            <a:r>
              <a:rPr lang="de-DE" sz="3000" u="sng" dirty="0"/>
              <a:t>mit Myrrhenöl </a:t>
            </a:r>
            <a:r>
              <a:rPr lang="de-DE" sz="3000" dirty="0"/>
              <a:t>und </a:t>
            </a:r>
            <a:r>
              <a:rPr lang="de-DE" sz="3000" u="sng" dirty="0"/>
              <a:t>sechs Monate mit </a:t>
            </a:r>
          </a:p>
          <a:p>
            <a:r>
              <a:rPr lang="de-DE" sz="3000" u="sng" dirty="0"/>
              <a:t>Balsam und mit den Reinigungssalben </a:t>
            </a:r>
            <a:r>
              <a:rPr lang="de-DE" sz="3000" dirty="0"/>
              <a:t>der Frauen behandelt —, </a:t>
            </a:r>
          </a:p>
          <a:p>
            <a:r>
              <a:rPr lang="de-DE" sz="3000" dirty="0"/>
              <a:t>13 dann kam die Jungfrau zum König; dann gab man ihr alles, </a:t>
            </a:r>
          </a:p>
          <a:p>
            <a:r>
              <a:rPr lang="de-DE" sz="3000" dirty="0"/>
              <a:t>was sie wünschte, um damit vom Frauenhaus zum Haus des </a:t>
            </a:r>
          </a:p>
          <a:p>
            <a:r>
              <a:rPr lang="de-DE" sz="3000" dirty="0"/>
              <a:t>Königs zu gehen. " </a:t>
            </a:r>
            <a:r>
              <a:rPr lang="de-DE" sz="3000" b="1" dirty="0"/>
              <a:t>(2,12+13)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D832226-B91B-4485-8AE8-191714328B5A}"/>
              </a:ext>
            </a:extLst>
          </p:cNvPr>
          <p:cNvSpPr txBox="1"/>
          <p:nvPr/>
        </p:nvSpPr>
        <p:spPr>
          <a:xfrm>
            <a:off x="698079" y="612844"/>
            <a:ext cx="76611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Zurüstung der Gemeinde – der Braut des Herrn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9141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98079" y="1536174"/>
            <a:ext cx="10781926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Die Bibel präsentiert ein viel nachhaltigeres "Schönheitsprogramm":</a:t>
            </a:r>
            <a:endParaRPr lang="de-CH" sz="3000" dirty="0"/>
          </a:p>
          <a:p>
            <a:pPr lvl="0"/>
            <a:endParaRPr lang="de-DE" sz="1500" dirty="0"/>
          </a:p>
          <a:p>
            <a:pPr marL="457200" lvl="0" indent="-4572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sz="3000" dirty="0"/>
              <a:t>garantiert übernatürlich</a:t>
            </a:r>
            <a:endParaRPr lang="de-CH" sz="3000" dirty="0"/>
          </a:p>
          <a:p>
            <a:pPr lvl="0"/>
            <a:endParaRPr lang="de-DE" sz="1500" dirty="0"/>
          </a:p>
          <a:p>
            <a:pPr marL="457200" lvl="0" indent="-4572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sz="3000" dirty="0"/>
              <a:t>bewirkt einen sichtbaren Pflege-Effekt</a:t>
            </a:r>
            <a:endParaRPr lang="de-CH" sz="3000" dirty="0"/>
          </a:p>
          <a:p>
            <a:pPr lvl="0"/>
            <a:endParaRPr lang="de-DE" sz="1500" dirty="0"/>
          </a:p>
          <a:p>
            <a:pPr marL="457200" lvl="0" indent="-4572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sz="3000" dirty="0"/>
              <a:t>befreit von Verunreinigungen aller Art</a:t>
            </a:r>
            <a:endParaRPr lang="de-CH" sz="3000" dirty="0"/>
          </a:p>
          <a:p>
            <a:pPr lvl="0"/>
            <a:endParaRPr lang="de-DE" sz="1500" dirty="0"/>
          </a:p>
          <a:p>
            <a:pPr marL="457200" lvl="0" indent="-4572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sz="3000" dirty="0"/>
              <a:t>bewirkt Vitalität und Lebensfreude</a:t>
            </a:r>
            <a:endParaRPr lang="de-CH" sz="3000" dirty="0"/>
          </a:p>
          <a:p>
            <a:pPr lvl="0"/>
            <a:endParaRPr lang="de-DE" sz="1500" dirty="0"/>
          </a:p>
          <a:p>
            <a:pPr marL="457200" lvl="0" indent="-4572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sz="3000" dirty="0"/>
              <a:t>empfohlen von Dr. Jahwe Rapha</a:t>
            </a:r>
          </a:p>
          <a:p>
            <a:pPr lvl="0"/>
            <a:endParaRPr lang="de-CH" sz="1500" dirty="0"/>
          </a:p>
          <a:p>
            <a:pPr marL="457200" lvl="0" indent="-4572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sz="3000" dirty="0"/>
              <a:t>Vertrieb durch HolySpirit Cooporation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D832226-B91B-4485-8AE8-191714328B5A}"/>
              </a:ext>
            </a:extLst>
          </p:cNvPr>
          <p:cNvSpPr txBox="1"/>
          <p:nvPr/>
        </p:nvSpPr>
        <p:spPr>
          <a:xfrm>
            <a:off x="698079" y="612844"/>
            <a:ext cx="76611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Zurüstung der Gemeinde – der Braut des Herrn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98967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98079" y="1536174"/>
            <a:ext cx="3973139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Blut Jesu</a:t>
            </a:r>
          </a:p>
          <a:p>
            <a:endParaRPr lang="de-DE" sz="3000" dirty="0"/>
          </a:p>
          <a:p>
            <a:r>
              <a:rPr lang="de-DE" sz="3000" dirty="0"/>
              <a:t>Wort Gottes</a:t>
            </a:r>
          </a:p>
          <a:p>
            <a:endParaRPr lang="de-DE" sz="3000" dirty="0"/>
          </a:p>
          <a:p>
            <a:r>
              <a:rPr lang="de-DE" sz="3000" dirty="0"/>
              <a:t>Heiliger Geist</a:t>
            </a:r>
          </a:p>
          <a:p>
            <a:endParaRPr lang="de-DE" sz="3000" dirty="0"/>
          </a:p>
          <a:p>
            <a:r>
              <a:rPr lang="de-DE" sz="3000" dirty="0"/>
              <a:t>Werke der Gerechtigkeit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D832226-B91B-4485-8AE8-191714328B5A}"/>
              </a:ext>
            </a:extLst>
          </p:cNvPr>
          <p:cNvSpPr txBox="1"/>
          <p:nvPr/>
        </p:nvSpPr>
        <p:spPr>
          <a:xfrm>
            <a:off x="698079" y="612844"/>
            <a:ext cx="76611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Zurüstung der Gemeinde – der Braut des Herrn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98434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53480" y="313038"/>
            <a:ext cx="18638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000" b="1" dirty="0"/>
              <a:t>Esther</a:t>
            </a:r>
            <a:endParaRPr lang="de-CH" sz="5000" dirty="0">
              <a:latin typeface="Trebuchet MS" panose="020B0603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53480" y="1549904"/>
            <a:ext cx="43995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400" dirty="0"/>
              <a:t>Kapitel: 10 | Verse:  167</a:t>
            </a:r>
          </a:p>
        </p:txBody>
      </p:sp>
    </p:spTree>
    <p:extLst>
      <p:ext uri="{BB962C8B-B14F-4D97-AF65-F5344CB8AC3E}">
        <p14:creationId xmlns:p14="http://schemas.microsoft.com/office/powerpoint/2010/main" val="61118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98079" y="1536174"/>
            <a:ext cx="10319620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"Und </a:t>
            </a:r>
            <a:r>
              <a:rPr lang="de-DE" sz="3000" dirty="0" err="1"/>
              <a:t>Harbona</a:t>
            </a:r>
            <a:r>
              <a:rPr lang="de-DE" sz="3000" dirty="0"/>
              <a:t>, einer der Kämmerer vor dem König, sprach: </a:t>
            </a:r>
          </a:p>
          <a:p>
            <a:r>
              <a:rPr lang="de-DE" sz="3000" dirty="0"/>
              <a:t>Siehe, es steht ein Galgen beim Hause Hamans, fünfzig Ellen </a:t>
            </a:r>
          </a:p>
          <a:p>
            <a:r>
              <a:rPr lang="de-DE" sz="3000" dirty="0"/>
              <a:t>hoch, den er für Mordechai aufgerichtet hat, der doch zum </a:t>
            </a:r>
          </a:p>
          <a:p>
            <a:r>
              <a:rPr lang="de-DE" sz="3000" dirty="0"/>
              <a:t>Wohl des Königs geredet hat. Der König sprach: Hängt ihn </a:t>
            </a:r>
          </a:p>
          <a:p>
            <a:r>
              <a:rPr lang="de-DE" sz="3000" dirty="0"/>
              <a:t>daran auf! 10 So hängte man Haman an den Galgen, den er </a:t>
            </a:r>
          </a:p>
          <a:p>
            <a:r>
              <a:rPr lang="de-DE" sz="3000" dirty="0"/>
              <a:t>für Mordechai aufgerichtet hatte. Da legte sich des Königs Zorn." </a:t>
            </a:r>
          </a:p>
          <a:p>
            <a:r>
              <a:rPr lang="de-DE" sz="3000" b="1" dirty="0"/>
              <a:t>							(Est 7,9+10)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D832226-B91B-4485-8AE8-191714328B5A}"/>
              </a:ext>
            </a:extLst>
          </p:cNvPr>
          <p:cNvSpPr txBox="1"/>
          <p:nvPr/>
        </p:nvSpPr>
        <p:spPr>
          <a:xfrm>
            <a:off x="698079" y="612844"/>
            <a:ext cx="39312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Das Ende der Gottlosen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84960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98079" y="1536174"/>
            <a:ext cx="87080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Das Ende eines sündigen von Gott losgelösten Lebens: </a:t>
            </a:r>
          </a:p>
          <a:p>
            <a:endParaRPr lang="de-DE" sz="3000" dirty="0"/>
          </a:p>
          <a:p>
            <a:r>
              <a:rPr lang="de-DE" sz="3000" dirty="0"/>
              <a:t>Gericht und Tod!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D832226-B91B-4485-8AE8-191714328B5A}"/>
              </a:ext>
            </a:extLst>
          </p:cNvPr>
          <p:cNvSpPr txBox="1"/>
          <p:nvPr/>
        </p:nvSpPr>
        <p:spPr>
          <a:xfrm>
            <a:off x="698079" y="612844"/>
            <a:ext cx="39312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Das Ende der Gottlosen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61225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98079" y="1536174"/>
            <a:ext cx="1051319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"… denn dies ist gut und angenehm vor Gott, unserem Retter, </a:t>
            </a:r>
          </a:p>
          <a:p>
            <a:r>
              <a:rPr lang="de-DE" sz="3000" dirty="0"/>
              <a:t>4 welcher will, dass alle Menschen gerettet werden und zur </a:t>
            </a:r>
          </a:p>
          <a:p>
            <a:r>
              <a:rPr lang="de-DE" sz="3000" dirty="0"/>
              <a:t>Erkenntnis der Wahrheit kommen. 5 Denn es ist ein Gott </a:t>
            </a:r>
          </a:p>
          <a:p>
            <a:r>
              <a:rPr lang="de-DE" sz="3000" dirty="0"/>
              <a:t>und ein Mittler zwischen Gott und den Menschen, der Mensch </a:t>
            </a:r>
          </a:p>
          <a:p>
            <a:r>
              <a:rPr lang="de-DE" sz="3000" dirty="0"/>
              <a:t>Christus Jesus, 6 der sich selbst als Lösegeld für alle gegeben hat." </a:t>
            </a:r>
          </a:p>
          <a:p>
            <a:r>
              <a:rPr lang="de-DE" sz="3000" b="1" dirty="0"/>
              <a:t>									(1Tim 2,3-5)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D832226-B91B-4485-8AE8-191714328B5A}"/>
              </a:ext>
            </a:extLst>
          </p:cNvPr>
          <p:cNvSpPr txBox="1"/>
          <p:nvPr/>
        </p:nvSpPr>
        <p:spPr>
          <a:xfrm>
            <a:off x="698079" y="612844"/>
            <a:ext cx="39312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Das Ende der Gottlosen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15742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98079" y="1536174"/>
            <a:ext cx="95192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"Das geschah am dreizehnten Tag des Monats </a:t>
            </a:r>
            <a:r>
              <a:rPr lang="de-DE" sz="3000" dirty="0" err="1"/>
              <a:t>Adar</a:t>
            </a:r>
            <a:r>
              <a:rPr lang="de-DE" sz="3000" dirty="0"/>
              <a:t>, und sie </a:t>
            </a:r>
          </a:p>
          <a:p>
            <a:r>
              <a:rPr lang="de-DE" sz="3000" dirty="0"/>
              <a:t>ruhten am vierzehnten Tag desselben Monats und machten </a:t>
            </a:r>
          </a:p>
          <a:p>
            <a:r>
              <a:rPr lang="de-DE" sz="3000" dirty="0"/>
              <a:t>ihn zu einem Tag des Gastmahls und der Freude." </a:t>
            </a:r>
            <a:r>
              <a:rPr lang="de-DE" sz="3000" b="1" dirty="0"/>
              <a:t>(Est 9,17)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D832226-B91B-4485-8AE8-191714328B5A}"/>
              </a:ext>
            </a:extLst>
          </p:cNvPr>
          <p:cNvSpPr txBox="1"/>
          <p:nvPr/>
        </p:nvSpPr>
        <p:spPr>
          <a:xfrm>
            <a:off x="698079" y="612844"/>
            <a:ext cx="74914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Jesus – Anfänger und Vollender des Glaubens 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96591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98079" y="1536174"/>
            <a:ext cx="913320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600" dirty="0"/>
              <a:t>Wer zuletzt feiert, feiert am längsten!</a:t>
            </a:r>
            <a:endParaRPr lang="de-CH" sz="4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D832226-B91B-4485-8AE8-191714328B5A}"/>
              </a:ext>
            </a:extLst>
          </p:cNvPr>
          <p:cNvSpPr txBox="1"/>
          <p:nvPr/>
        </p:nvSpPr>
        <p:spPr>
          <a:xfrm>
            <a:off x="698079" y="612844"/>
            <a:ext cx="74914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Jesus – Anfänger und Vollender des Glaubens 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76417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98079" y="1536174"/>
            <a:ext cx="998068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"Ich danke meinem Gott, sooft ich an euch gedenke, 4 indem </a:t>
            </a:r>
          </a:p>
          <a:p>
            <a:r>
              <a:rPr lang="de-DE" sz="3000" dirty="0"/>
              <a:t>ich allezeit, in jedem meiner Gebete für euch alle mit Freuden </a:t>
            </a:r>
          </a:p>
          <a:p>
            <a:r>
              <a:rPr lang="de-DE" sz="3000" dirty="0"/>
              <a:t>Fürbitte tue, 5 wegen eurer Gemeinschaft am Evangelium </a:t>
            </a:r>
          </a:p>
          <a:p>
            <a:r>
              <a:rPr lang="de-DE" sz="3000" dirty="0"/>
              <a:t>vom ersten Tag an bis jetzt, 6 weil ich davon überzeugt bin, </a:t>
            </a:r>
          </a:p>
          <a:p>
            <a:r>
              <a:rPr lang="de-DE" sz="3000" dirty="0"/>
              <a:t>dass der, welcher in euch ein gutes Werk angefangen hat, </a:t>
            </a:r>
          </a:p>
          <a:p>
            <a:r>
              <a:rPr lang="de-DE" sz="3000" dirty="0"/>
              <a:t>es auch vollenden wird bis auf den Tag Jesu Christi" </a:t>
            </a:r>
            <a:r>
              <a:rPr lang="de-DE" sz="3000" b="1" dirty="0"/>
              <a:t>(Phil 1,3-6)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D832226-B91B-4485-8AE8-191714328B5A}"/>
              </a:ext>
            </a:extLst>
          </p:cNvPr>
          <p:cNvSpPr txBox="1"/>
          <p:nvPr/>
        </p:nvSpPr>
        <p:spPr>
          <a:xfrm>
            <a:off x="698079" y="612844"/>
            <a:ext cx="74914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Jesus – Anfänger und Vollender des Glaubens 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05565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98079" y="1536174"/>
            <a:ext cx="1015925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"Und der König Ahasveros legte dem Festland und den Inseln </a:t>
            </a:r>
          </a:p>
          <a:p>
            <a:r>
              <a:rPr lang="de-DE" sz="3000" dirty="0"/>
              <a:t>des Meeres einen Tribut auf. 2 Aber alle Werke seiner Gewalt </a:t>
            </a:r>
          </a:p>
          <a:p>
            <a:r>
              <a:rPr lang="de-DE" sz="3000" dirty="0"/>
              <a:t>und seiner Macht und die Beschreibung der Größe Mordechais, </a:t>
            </a:r>
          </a:p>
          <a:p>
            <a:r>
              <a:rPr lang="de-DE" sz="3000" dirty="0"/>
              <a:t>zu der ihn der König erhob, ist das nicht aufgezeichnet in der </a:t>
            </a:r>
          </a:p>
          <a:p>
            <a:r>
              <a:rPr lang="de-DE" sz="3000" dirty="0"/>
              <a:t>Chronik der Könige von Medien und Persien? 3 Denn der Jude </a:t>
            </a:r>
          </a:p>
          <a:p>
            <a:r>
              <a:rPr lang="de-DE" sz="3000" dirty="0"/>
              <a:t>Mordechai war der Nächste nach dem König Ahasveros und </a:t>
            </a:r>
          </a:p>
          <a:p>
            <a:r>
              <a:rPr lang="de-DE" sz="3000" dirty="0"/>
              <a:t>groß unter den Juden und beliebt bei der Menge seiner Brüder, </a:t>
            </a:r>
          </a:p>
          <a:p>
            <a:r>
              <a:rPr lang="de-DE" sz="3000" dirty="0"/>
              <a:t>weil er das Beste seines Volkes suchte und zum Wohl seines </a:t>
            </a:r>
          </a:p>
          <a:p>
            <a:r>
              <a:rPr lang="de-DE" sz="3000" dirty="0"/>
              <a:t>ganzen Geschlechts redete." </a:t>
            </a:r>
            <a:r>
              <a:rPr lang="de-DE" sz="3000" b="1" dirty="0"/>
              <a:t>(Est 10,1-3)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D832226-B91B-4485-8AE8-191714328B5A}"/>
              </a:ext>
            </a:extLst>
          </p:cNvPr>
          <p:cNvSpPr txBox="1"/>
          <p:nvPr/>
        </p:nvSpPr>
        <p:spPr>
          <a:xfrm>
            <a:off x="698079" y="612844"/>
            <a:ext cx="75901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Die Erhöhung und die Herrlichkeit des Christus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12261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98079" y="1536174"/>
            <a:ext cx="10692799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Hier endet der Esthergeschichte mit der Erhöhung Mordechais. </a:t>
            </a:r>
          </a:p>
          <a:p>
            <a:r>
              <a:rPr lang="de-DE" sz="3000" dirty="0"/>
              <a:t>Seiner Werke, seiner Macht und seiner Grösse! Mordechai ist </a:t>
            </a:r>
          </a:p>
          <a:p>
            <a:r>
              <a:rPr lang="de-DE" sz="3000" dirty="0"/>
              <a:t>hier ein Schattenbild auf den Herrn Jesus. Am Ende der </a:t>
            </a:r>
          </a:p>
          <a:p>
            <a:r>
              <a:rPr lang="de-DE" sz="3000" dirty="0"/>
              <a:t>Weltgeschichte wird der Herr Jesus das letzte Wort haben. </a:t>
            </a:r>
          </a:p>
          <a:p>
            <a:r>
              <a:rPr lang="de-DE" sz="3000" dirty="0"/>
              <a:t>Diesem ewigen Gott, dem Schöpfer aller Dinge gehört Lob, </a:t>
            </a:r>
          </a:p>
          <a:p>
            <a:r>
              <a:rPr lang="de-DE" sz="3000" dirty="0"/>
              <a:t>Preis, Anbetung und Dank! Er hat alle Dinge in Existenz gerufen </a:t>
            </a:r>
          </a:p>
          <a:p>
            <a:r>
              <a:rPr lang="de-DE" sz="3000" dirty="0"/>
              <a:t>und wird alle Dinge gemäss dem Willen des Vaters zu Ende bringen.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D832226-B91B-4485-8AE8-191714328B5A}"/>
              </a:ext>
            </a:extLst>
          </p:cNvPr>
          <p:cNvSpPr txBox="1"/>
          <p:nvPr/>
        </p:nvSpPr>
        <p:spPr>
          <a:xfrm>
            <a:off x="698079" y="612844"/>
            <a:ext cx="75901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Die Erhöhung und die Herrlichkeit des Christus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291672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246776" y="4855618"/>
            <a:ext cx="369844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/>
              <a:t>Esther Teil 2</a:t>
            </a:r>
          </a:p>
        </p:txBody>
      </p:sp>
    </p:spTree>
    <p:extLst>
      <p:ext uri="{BB962C8B-B14F-4D97-AF65-F5344CB8AC3E}">
        <p14:creationId xmlns:p14="http://schemas.microsoft.com/office/powerpoint/2010/main" val="2234623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98079" y="612844"/>
            <a:ext cx="58441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Hauptthema: Die Vorsehung Gottes</a:t>
            </a:r>
            <a:endParaRPr lang="de-CH" sz="3000" b="1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E66BA43A-4CF5-4727-BB8E-4AB7CF5554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719311"/>
              </p:ext>
            </p:extLst>
          </p:nvPr>
        </p:nvGraphicFramePr>
        <p:xfrm>
          <a:off x="826936" y="1264495"/>
          <a:ext cx="8205746" cy="5587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r:id="rId3" imgW="19563215" imgH="13331112" progId="Unknown">
                  <p:embed/>
                </p:oleObj>
              </mc:Choice>
              <mc:Fallback>
                <p:oleObj r:id="rId3" imgW="19563215" imgH="13331112" progId="Unknown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6E317234-4126-40E8-81AF-834EE7C944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936" y="1264495"/>
                        <a:ext cx="8205746" cy="55870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644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98079" y="1536174"/>
            <a:ext cx="10929787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"Und es geschah in den Tagen des Ahasveros … als er den Reichtum </a:t>
            </a:r>
          </a:p>
          <a:p>
            <a:r>
              <a:rPr lang="de-DE" sz="3000" dirty="0"/>
              <a:t>der Herrlichkeit seines Königreichs und die kostbare Pracht seiner </a:t>
            </a:r>
          </a:p>
          <a:p>
            <a:r>
              <a:rPr lang="de-DE" sz="3000" dirty="0"/>
              <a:t>Majestät viele Tage zur Schau stellte, nämlich 180 Tage lang. 5 Und </a:t>
            </a:r>
          </a:p>
          <a:p>
            <a:r>
              <a:rPr lang="de-DE" sz="3000" dirty="0"/>
              <a:t>als diese Tage vollendet waren, veranstaltete der König ein Festmahl </a:t>
            </a:r>
          </a:p>
          <a:p>
            <a:r>
              <a:rPr lang="de-DE" sz="3000" dirty="0"/>
              <a:t>für das ganze Volk, das sich in der Burg Susan befand, für die Großen </a:t>
            </a:r>
          </a:p>
          <a:p>
            <a:r>
              <a:rPr lang="de-DE" sz="3000" dirty="0"/>
              <a:t>und die Kleinen, sieben Tage lang, im Hof des Gartens beim </a:t>
            </a:r>
          </a:p>
          <a:p>
            <a:r>
              <a:rPr lang="de-DE" sz="3000" dirty="0"/>
              <a:t>königlichen Palast. …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D832226-B91B-4485-8AE8-191714328B5A}"/>
              </a:ext>
            </a:extLst>
          </p:cNvPr>
          <p:cNvSpPr txBox="1"/>
          <p:nvPr/>
        </p:nvSpPr>
        <p:spPr>
          <a:xfrm>
            <a:off x="698079" y="612844"/>
            <a:ext cx="82296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Pracht der Welt vs. Schlichtheit des Reiches Gottes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207981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98079" y="1536174"/>
            <a:ext cx="1025447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"… Da waren feine Vorhänge aus weißem Leinen und blauem </a:t>
            </a:r>
          </a:p>
          <a:p>
            <a:r>
              <a:rPr lang="de-DE" sz="3000" dirty="0"/>
              <a:t>Purpur mit Schnüren aus feinem weißem Leinen und rotem </a:t>
            </a:r>
          </a:p>
          <a:p>
            <a:r>
              <a:rPr lang="de-DE" sz="3000" dirty="0"/>
              <a:t>Purpur an silbernen Ringen und Säulen aus weißem Marmor </a:t>
            </a:r>
          </a:p>
          <a:p>
            <a:r>
              <a:rPr lang="de-DE" sz="3000" dirty="0"/>
              <a:t>aufgehängt. Goldene und silberne Ruhelager standen auf einem </a:t>
            </a:r>
          </a:p>
          <a:p>
            <a:r>
              <a:rPr lang="de-DE" sz="3000" dirty="0"/>
              <a:t>Steinpflaster aus grünem und weißem Marmor, Perlmutter und </a:t>
            </a:r>
          </a:p>
          <a:p>
            <a:r>
              <a:rPr lang="de-DE" sz="3000" dirty="0"/>
              <a:t>dunklem Marmor, 7 und man reichte die Getränke aus goldenen </a:t>
            </a:r>
          </a:p>
          <a:p>
            <a:r>
              <a:rPr lang="de-DE" sz="3000" dirty="0"/>
              <a:t>Gefäßen, und die Gefäße waren voneinander verschieden, und </a:t>
            </a:r>
          </a:p>
          <a:p>
            <a:r>
              <a:rPr lang="de-DE" sz="3000" dirty="0"/>
              <a:t>königlichen Wein gab es in Menge, nach der Freigebigkeit des </a:t>
            </a:r>
          </a:p>
          <a:p>
            <a:r>
              <a:rPr lang="de-DE" sz="3000" dirty="0"/>
              <a:t>Königs." </a:t>
            </a:r>
            <a:r>
              <a:rPr lang="de-DE" sz="3000" b="1" dirty="0"/>
              <a:t>(1,1-7)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D832226-B91B-4485-8AE8-191714328B5A}"/>
              </a:ext>
            </a:extLst>
          </p:cNvPr>
          <p:cNvSpPr txBox="1"/>
          <p:nvPr/>
        </p:nvSpPr>
        <p:spPr>
          <a:xfrm>
            <a:off x="698079" y="612844"/>
            <a:ext cx="82296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Pracht der Welt vs. Schlichtheit des Reiches Gottes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35127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98079" y="1536174"/>
            <a:ext cx="10398552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Diese einleitenden Verse bilden einen ganz bemerkenswerten </a:t>
            </a:r>
          </a:p>
          <a:p>
            <a:r>
              <a:rPr lang="de-DE" sz="3000" dirty="0"/>
              <a:t>Rahmen zu diesem Buch. Einem Buch, wo der Name Gottes </a:t>
            </a:r>
          </a:p>
          <a:p>
            <a:r>
              <a:rPr lang="de-DE" sz="3000" dirty="0"/>
              <a:t>nicht direkt erkennbar ist. Gott bleibt vollständig verborgen. </a:t>
            </a:r>
          </a:p>
          <a:p>
            <a:r>
              <a:rPr lang="de-DE" sz="3000" dirty="0"/>
              <a:t>Gottes Reich und Gottes Thron kommt nie ins Blickfeld. Hingegen </a:t>
            </a:r>
          </a:p>
          <a:p>
            <a:r>
              <a:rPr lang="de-DE" sz="3000" dirty="0"/>
              <a:t>dieser irdische König Ahasveros drängt sich aufdringlich ins </a:t>
            </a:r>
          </a:p>
          <a:p>
            <a:r>
              <a:rPr lang="de-DE" sz="3000" dirty="0"/>
              <a:t>Zentrum. Der produziert sich dermassen, dass man ihn gar </a:t>
            </a:r>
          </a:p>
          <a:p>
            <a:r>
              <a:rPr lang="de-DE" sz="3000" dirty="0"/>
              <a:t>nicht übersehen kann. 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D832226-B91B-4485-8AE8-191714328B5A}"/>
              </a:ext>
            </a:extLst>
          </p:cNvPr>
          <p:cNvSpPr txBox="1"/>
          <p:nvPr/>
        </p:nvSpPr>
        <p:spPr>
          <a:xfrm>
            <a:off x="698079" y="612844"/>
            <a:ext cx="82296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Pracht der Welt vs. Schlichtheit des Reiches Gottes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20834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785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98079" y="1536174"/>
            <a:ext cx="106132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Der Glaube </a:t>
            </a:r>
            <a:r>
              <a:rPr lang="de-DE" sz="3000" u="sng" dirty="0"/>
              <a:t>allein</a:t>
            </a:r>
            <a:r>
              <a:rPr lang="de-DE" sz="3000" dirty="0"/>
              <a:t> erkennt und anerkennt, dass alle irdische Pracht, </a:t>
            </a:r>
          </a:p>
          <a:p>
            <a:r>
              <a:rPr lang="de-DE" sz="3000" dirty="0"/>
              <a:t>aller irdischer Reichtum und alle irdische Macht von Gott kommt.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D832226-B91B-4485-8AE8-191714328B5A}"/>
              </a:ext>
            </a:extLst>
          </p:cNvPr>
          <p:cNvSpPr txBox="1"/>
          <p:nvPr/>
        </p:nvSpPr>
        <p:spPr>
          <a:xfrm>
            <a:off x="698079" y="612844"/>
            <a:ext cx="82296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Pracht der Welt vs. Schlichtheit des Reiches Gottes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216774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98079" y="1536174"/>
            <a:ext cx="958172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"Habt nicht lieb die Welt, noch was in der Welt ist! Wenn </a:t>
            </a:r>
          </a:p>
          <a:p>
            <a:r>
              <a:rPr lang="de-DE" sz="3000" dirty="0"/>
              <a:t>jemand die Welt lieb hat, so ist die Liebe des Vaters nicht in </a:t>
            </a:r>
          </a:p>
          <a:p>
            <a:r>
              <a:rPr lang="de-DE" sz="3000" dirty="0"/>
              <a:t>ihm. 16 Denn alles, was in der Welt ist, die Fleischeslust, die </a:t>
            </a:r>
          </a:p>
          <a:p>
            <a:r>
              <a:rPr lang="de-DE" sz="3000" dirty="0"/>
              <a:t>Augenlust und der Hochmut des Lebens, ist nicht von dem </a:t>
            </a:r>
          </a:p>
          <a:p>
            <a:r>
              <a:rPr lang="de-DE" sz="3000" dirty="0"/>
              <a:t>Vater, sondern von der Welt." </a:t>
            </a:r>
            <a:r>
              <a:rPr lang="de-DE" sz="3000" b="1" dirty="0"/>
              <a:t>(1Joh 2,15+16)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D832226-B91B-4485-8AE8-191714328B5A}"/>
              </a:ext>
            </a:extLst>
          </p:cNvPr>
          <p:cNvSpPr txBox="1"/>
          <p:nvPr/>
        </p:nvSpPr>
        <p:spPr>
          <a:xfrm>
            <a:off x="698079" y="612844"/>
            <a:ext cx="82296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Pracht der Welt vs. Schlichtheit des Reiches Gottes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01656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1453</Words>
  <Application>Microsoft Office PowerPoint</Application>
  <PresentationFormat>Breitbild</PresentationFormat>
  <Paragraphs>161</Paragraphs>
  <Slides>28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Trebuchet MS</vt:lpstr>
      <vt:lpstr>Office Theme</vt:lpstr>
      <vt:lpstr>Unknown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Reinhard</dc:creator>
  <cp:lastModifiedBy>RB</cp:lastModifiedBy>
  <cp:revision>126</cp:revision>
  <dcterms:created xsi:type="dcterms:W3CDTF">2018-05-19T05:14:58Z</dcterms:created>
  <dcterms:modified xsi:type="dcterms:W3CDTF">2020-04-24T07:21:31Z</dcterms:modified>
</cp:coreProperties>
</file>