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9" r:id="rId3"/>
    <p:sldId id="456" r:id="rId4"/>
    <p:sldId id="474" r:id="rId5"/>
    <p:sldId id="478" r:id="rId6"/>
    <p:sldId id="479" r:id="rId7"/>
    <p:sldId id="475" r:id="rId8"/>
    <p:sldId id="476" r:id="rId9"/>
    <p:sldId id="501" r:id="rId10"/>
    <p:sldId id="519" r:id="rId11"/>
    <p:sldId id="520" r:id="rId12"/>
    <p:sldId id="521" r:id="rId13"/>
    <p:sldId id="522" r:id="rId14"/>
    <p:sldId id="523" r:id="rId15"/>
    <p:sldId id="518" r:id="rId16"/>
    <p:sldId id="506" r:id="rId17"/>
    <p:sldId id="502" r:id="rId18"/>
    <p:sldId id="503" r:id="rId19"/>
    <p:sldId id="504" r:id="rId20"/>
    <p:sldId id="505" r:id="rId21"/>
    <p:sldId id="514" r:id="rId22"/>
    <p:sldId id="460" r:id="rId23"/>
    <p:sldId id="482" r:id="rId24"/>
    <p:sldId id="489" r:id="rId25"/>
    <p:sldId id="486" r:id="rId26"/>
    <p:sldId id="517" r:id="rId27"/>
    <p:sldId id="490" r:id="rId28"/>
    <p:sldId id="487" r:id="rId29"/>
    <p:sldId id="491" r:id="rId30"/>
    <p:sldId id="488" r:id="rId31"/>
    <p:sldId id="492" r:id="rId32"/>
    <p:sldId id="309" r:id="rId33"/>
    <p:sldId id="494" r:id="rId34"/>
    <p:sldId id="496" r:id="rId35"/>
    <p:sldId id="497" r:id="rId36"/>
    <p:sldId id="515" r:id="rId37"/>
    <p:sldId id="498" r:id="rId38"/>
    <p:sldId id="499" r:id="rId39"/>
    <p:sldId id="500" r:id="rId40"/>
    <p:sldId id="483" r:id="rId41"/>
    <p:sldId id="493" r:id="rId42"/>
    <p:sldId id="467" r:id="rId43"/>
    <p:sldId id="484" r:id="rId44"/>
    <p:sldId id="516" r:id="rId45"/>
    <p:sldId id="473" r:id="rId46"/>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08" d="100"/>
          <a:sy n="108" d="100"/>
        </p:scale>
        <p:origin x="114" y="414"/>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11.05.2020</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11.05.2020</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11.05.2020</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11.05.2020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11.05.2020</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11.05.2020</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11.05.2020</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11.05.2020</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11.05.2020</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11.05.2020</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11.05.2020</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11.05.2020</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11.05.2020</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482450" y="4855618"/>
            <a:ext cx="3227102" cy="938719"/>
          </a:xfrm>
          <a:prstGeom prst="rect">
            <a:avLst/>
          </a:prstGeom>
          <a:noFill/>
        </p:spPr>
        <p:txBody>
          <a:bodyPr wrap="none" rtlCol="0">
            <a:spAutoFit/>
          </a:bodyPr>
          <a:lstStyle/>
          <a:p>
            <a:pPr algn="ctr"/>
            <a:r>
              <a:rPr lang="de-CH" sz="5500" b="1" dirty="0"/>
              <a:t>Hiob Teil 1</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e 9">
            <a:extLst>
              <a:ext uri="{FF2B5EF4-FFF2-40B4-BE49-F238E27FC236}">
                <a16:creationId xmlns:a16="http://schemas.microsoft.com/office/drawing/2014/main" id="{32E89936-24C4-4234-A3C1-38D0610DCE98}"/>
              </a:ext>
            </a:extLst>
          </p:cNvPr>
          <p:cNvGraphicFramePr>
            <a:graphicFrameLocks noGrp="1"/>
          </p:cNvGraphicFramePr>
          <p:nvPr>
            <p:extLst/>
          </p:nvPr>
        </p:nvGraphicFramePr>
        <p:xfrm>
          <a:off x="347709" y="612559"/>
          <a:ext cx="11496582" cy="2987040"/>
        </p:xfrm>
        <a:graphic>
          <a:graphicData uri="http://schemas.openxmlformats.org/drawingml/2006/table">
            <a:tbl>
              <a:tblPr firstRow="1" firstCol="1" bandRow="1">
                <a:tableStyleId>{5C22544A-7EE6-4342-B048-85BDC9FD1C3A}</a:tableStyleId>
              </a:tblPr>
              <a:tblGrid>
                <a:gridCol w="1703033">
                  <a:extLst>
                    <a:ext uri="{9D8B030D-6E8A-4147-A177-3AD203B41FA5}">
                      <a16:colId xmlns:a16="http://schemas.microsoft.com/office/drawing/2014/main" val="2227803772"/>
                    </a:ext>
                  </a:extLst>
                </a:gridCol>
                <a:gridCol w="2488806">
                  <a:extLst>
                    <a:ext uri="{9D8B030D-6E8A-4147-A177-3AD203B41FA5}">
                      <a16:colId xmlns:a16="http://schemas.microsoft.com/office/drawing/2014/main" val="1356587673"/>
                    </a:ext>
                  </a:extLst>
                </a:gridCol>
                <a:gridCol w="7304743">
                  <a:extLst>
                    <a:ext uri="{9D8B030D-6E8A-4147-A177-3AD203B41FA5}">
                      <a16:colId xmlns:a16="http://schemas.microsoft.com/office/drawing/2014/main" val="76191499"/>
                    </a:ext>
                  </a:extLst>
                </a:gridCol>
              </a:tblGrid>
              <a:tr h="682899">
                <a:tc>
                  <a:txBody>
                    <a:bodyPr/>
                    <a:lstStyle/>
                    <a:p>
                      <a:pPr algn="ctr">
                        <a:spcAft>
                          <a:spcPts val="0"/>
                        </a:spcAft>
                      </a:pPr>
                      <a:r>
                        <a:rPr lang="de-CH" sz="2800" b="0" dirty="0">
                          <a:solidFill>
                            <a:schemeClr val="tx1"/>
                          </a:solidFill>
                          <a:effectLst/>
                        </a:rPr>
                        <a:t>Bibelstelle im Buch Hiob</a:t>
                      </a:r>
                    </a:p>
                    <a:p>
                      <a:pPr algn="ct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Vergleichsstelle in der Bibel</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Begründung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extLst>
                  <a:ext uri="{0D108BD9-81ED-4DB2-BD59-A6C34878D82A}">
                    <a16:rowId xmlns:a16="http://schemas.microsoft.com/office/drawing/2014/main" val="3713649028"/>
                  </a:ext>
                </a:extLst>
              </a:tr>
              <a:tr h="1024348">
                <a:tc>
                  <a:txBody>
                    <a:bodyPr/>
                    <a:lstStyle/>
                    <a:p>
                      <a:pPr>
                        <a:spcAft>
                          <a:spcPts val="0"/>
                        </a:spcAft>
                      </a:pPr>
                      <a:r>
                        <a:rPr lang="de-CH" sz="2800" b="0" dirty="0">
                          <a:solidFill>
                            <a:schemeClr val="tx1"/>
                          </a:solidFill>
                          <a:effectLst/>
                        </a:rPr>
                        <a:t>42,16-17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25,7-8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Hiob lebte nach seiner Wiederherstellung noch "hundertvierzig Jahre … und Hiob starb, alt und an Tagen satt" (42,16-17).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504962522"/>
                  </a:ext>
                </a:extLst>
              </a:tr>
            </a:tbl>
          </a:graphicData>
        </a:graphic>
      </p:graphicFrame>
      <p:graphicFrame>
        <p:nvGraphicFramePr>
          <p:cNvPr id="2" name="Tabelle 1">
            <a:extLst>
              <a:ext uri="{FF2B5EF4-FFF2-40B4-BE49-F238E27FC236}">
                <a16:creationId xmlns:a16="http://schemas.microsoft.com/office/drawing/2014/main" id="{E3B799B1-1210-4E24-89FC-0409D30A877D}"/>
              </a:ext>
            </a:extLst>
          </p:cNvPr>
          <p:cNvGraphicFramePr>
            <a:graphicFrameLocks noGrp="1"/>
          </p:cNvGraphicFramePr>
          <p:nvPr>
            <p:extLst/>
          </p:nvPr>
        </p:nvGraphicFramePr>
        <p:xfrm>
          <a:off x="347709" y="3599599"/>
          <a:ext cx="11496582" cy="485840"/>
        </p:xfrm>
        <a:graphic>
          <a:graphicData uri="http://schemas.openxmlformats.org/drawingml/2006/table">
            <a:tbl>
              <a:tblPr firstRow="1" firstCol="1" bandRow="1">
                <a:tableStyleId>{5C22544A-7EE6-4342-B048-85BDC9FD1C3A}</a:tableStyleId>
              </a:tblPr>
              <a:tblGrid>
                <a:gridCol w="1694155">
                  <a:extLst>
                    <a:ext uri="{9D8B030D-6E8A-4147-A177-3AD203B41FA5}">
                      <a16:colId xmlns:a16="http://schemas.microsoft.com/office/drawing/2014/main" val="2936430269"/>
                    </a:ext>
                  </a:extLst>
                </a:gridCol>
                <a:gridCol w="2497684">
                  <a:extLst>
                    <a:ext uri="{9D8B030D-6E8A-4147-A177-3AD203B41FA5}">
                      <a16:colId xmlns:a16="http://schemas.microsoft.com/office/drawing/2014/main" val="322410609"/>
                    </a:ext>
                  </a:extLst>
                </a:gridCol>
                <a:gridCol w="7304743">
                  <a:extLst>
                    <a:ext uri="{9D8B030D-6E8A-4147-A177-3AD203B41FA5}">
                      <a16:colId xmlns:a16="http://schemas.microsoft.com/office/drawing/2014/main" val="1262225341"/>
                    </a:ext>
                  </a:extLst>
                </a:gridCol>
              </a:tblGrid>
              <a:tr h="485840">
                <a:tc>
                  <a:txBody>
                    <a:bodyPr/>
                    <a:lstStyle/>
                    <a:p>
                      <a:pPr>
                        <a:spcAft>
                          <a:spcPts val="0"/>
                        </a:spcAft>
                      </a:pPr>
                      <a:r>
                        <a:rPr lang="de-CH" sz="2800" b="0" dirty="0">
                          <a:solidFill>
                            <a:schemeClr val="tx1"/>
                          </a:solidFill>
                          <a:effectLst/>
                        </a:rPr>
                        <a:t>22,15-16</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Hier wird die Sintflut erwähnt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332385339"/>
                  </a:ext>
                </a:extLst>
              </a:tr>
            </a:tbl>
          </a:graphicData>
        </a:graphic>
      </p:graphicFrame>
      <p:graphicFrame>
        <p:nvGraphicFramePr>
          <p:cNvPr id="3" name="Tabelle 2">
            <a:extLst>
              <a:ext uri="{FF2B5EF4-FFF2-40B4-BE49-F238E27FC236}">
                <a16:creationId xmlns:a16="http://schemas.microsoft.com/office/drawing/2014/main" id="{C56C233B-CBCF-4322-AFE2-FEF887C3EF3F}"/>
              </a:ext>
            </a:extLst>
          </p:cNvPr>
          <p:cNvGraphicFramePr>
            <a:graphicFrameLocks noGrp="1"/>
          </p:cNvGraphicFramePr>
          <p:nvPr>
            <p:extLst/>
          </p:nvPr>
        </p:nvGraphicFramePr>
        <p:xfrm>
          <a:off x="347709" y="4068661"/>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3906848474"/>
                    </a:ext>
                  </a:extLst>
                </a:gridCol>
                <a:gridCol w="2506562">
                  <a:extLst>
                    <a:ext uri="{9D8B030D-6E8A-4147-A177-3AD203B41FA5}">
                      <a16:colId xmlns:a16="http://schemas.microsoft.com/office/drawing/2014/main" val="4157381408"/>
                    </a:ext>
                  </a:extLst>
                </a:gridCol>
                <a:gridCol w="7304743">
                  <a:extLst>
                    <a:ext uri="{9D8B030D-6E8A-4147-A177-3AD203B41FA5}">
                      <a16:colId xmlns:a16="http://schemas.microsoft.com/office/drawing/2014/main" val="4109620554"/>
                    </a:ext>
                  </a:extLst>
                </a:gridCol>
              </a:tblGrid>
              <a:tr h="341449">
                <a:tc>
                  <a:txBody>
                    <a:bodyPr/>
                    <a:lstStyle/>
                    <a:p>
                      <a:pPr>
                        <a:spcAft>
                          <a:spcPts val="0"/>
                        </a:spcAft>
                      </a:pPr>
                      <a:r>
                        <a:rPr lang="de-CH" sz="2800" b="0" dirty="0">
                          <a:solidFill>
                            <a:schemeClr val="tx1"/>
                          </a:solidFill>
                          <a:effectLst/>
                        </a:rPr>
                        <a:t>40+41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"Behemoth" und vom "Leviatan"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4228458130"/>
                  </a:ext>
                </a:extLst>
              </a:tr>
            </a:tbl>
          </a:graphicData>
        </a:graphic>
      </p:graphicFrame>
      <p:graphicFrame>
        <p:nvGraphicFramePr>
          <p:cNvPr id="4" name="Tabelle 3">
            <a:extLst>
              <a:ext uri="{FF2B5EF4-FFF2-40B4-BE49-F238E27FC236}">
                <a16:creationId xmlns:a16="http://schemas.microsoft.com/office/drawing/2014/main" id="{EE6EF512-4A8C-4422-90FC-F2B5EC8D75FE}"/>
              </a:ext>
            </a:extLst>
          </p:cNvPr>
          <p:cNvGraphicFramePr>
            <a:graphicFrameLocks noGrp="1"/>
          </p:cNvGraphicFramePr>
          <p:nvPr>
            <p:extLst/>
          </p:nvPr>
        </p:nvGraphicFramePr>
        <p:xfrm>
          <a:off x="347709" y="4495381"/>
          <a:ext cx="11496582" cy="853440"/>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3415826640"/>
                    </a:ext>
                  </a:extLst>
                </a:gridCol>
                <a:gridCol w="2515439">
                  <a:extLst>
                    <a:ext uri="{9D8B030D-6E8A-4147-A177-3AD203B41FA5}">
                      <a16:colId xmlns:a16="http://schemas.microsoft.com/office/drawing/2014/main" val="3194289427"/>
                    </a:ext>
                  </a:extLst>
                </a:gridCol>
                <a:gridCol w="7304743">
                  <a:extLst>
                    <a:ext uri="{9D8B030D-6E8A-4147-A177-3AD203B41FA5}">
                      <a16:colId xmlns:a16="http://schemas.microsoft.com/office/drawing/2014/main" val="3375739465"/>
                    </a:ext>
                  </a:extLst>
                </a:gridCol>
              </a:tblGrid>
              <a:tr h="848406">
                <a:tc>
                  <a:txBody>
                    <a:bodyPr/>
                    <a:lstStyle/>
                    <a:p>
                      <a:pPr>
                        <a:spcAft>
                          <a:spcPts val="0"/>
                        </a:spcAft>
                      </a:pPr>
                      <a:r>
                        <a:rPr lang="de-CH" sz="2800" b="0" dirty="0">
                          <a:solidFill>
                            <a:schemeClr val="tx1"/>
                          </a:solidFill>
                          <a:effectLst/>
                        </a:rPr>
                        <a:t>1,5</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Genesis und Levitikus.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Die im Buch erwähnten Opfer heißen stets olah, das ist das hebräische Wort für "Brandopfer".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66247385"/>
                  </a:ext>
                </a:extLst>
              </a:tr>
            </a:tbl>
          </a:graphicData>
        </a:graphic>
      </p:graphicFrame>
      <p:graphicFrame>
        <p:nvGraphicFramePr>
          <p:cNvPr id="5" name="Tabelle 4">
            <a:extLst>
              <a:ext uri="{FF2B5EF4-FFF2-40B4-BE49-F238E27FC236}">
                <a16:creationId xmlns:a16="http://schemas.microsoft.com/office/drawing/2014/main" id="{4D7BEAA5-2BA3-4F9C-88DC-ED7FDD5D4043}"/>
              </a:ext>
            </a:extLst>
          </p:cNvPr>
          <p:cNvGraphicFramePr>
            <a:graphicFrameLocks noGrp="1"/>
          </p:cNvGraphicFramePr>
          <p:nvPr>
            <p:extLst/>
          </p:nvPr>
        </p:nvGraphicFramePr>
        <p:xfrm>
          <a:off x="347709" y="5340432"/>
          <a:ext cx="11496582" cy="512174"/>
        </p:xfrm>
        <a:graphic>
          <a:graphicData uri="http://schemas.openxmlformats.org/drawingml/2006/table">
            <a:tbl>
              <a:tblPr firstRow="1" firstCol="1" bandRow="1">
                <a:tableStyleId>{5C22544A-7EE6-4342-B048-85BDC9FD1C3A}</a:tableStyleId>
              </a:tblPr>
              <a:tblGrid>
                <a:gridCol w="1667522">
                  <a:extLst>
                    <a:ext uri="{9D8B030D-6E8A-4147-A177-3AD203B41FA5}">
                      <a16:colId xmlns:a16="http://schemas.microsoft.com/office/drawing/2014/main" val="749802294"/>
                    </a:ext>
                  </a:extLst>
                </a:gridCol>
                <a:gridCol w="2524317">
                  <a:extLst>
                    <a:ext uri="{9D8B030D-6E8A-4147-A177-3AD203B41FA5}">
                      <a16:colId xmlns:a16="http://schemas.microsoft.com/office/drawing/2014/main" val="1619798901"/>
                    </a:ext>
                  </a:extLst>
                </a:gridCol>
                <a:gridCol w="7304743">
                  <a:extLst>
                    <a:ext uri="{9D8B030D-6E8A-4147-A177-3AD203B41FA5}">
                      <a16:colId xmlns:a16="http://schemas.microsoft.com/office/drawing/2014/main" val="1689129180"/>
                    </a:ext>
                  </a:extLst>
                </a:gridCol>
              </a:tblGrid>
              <a:tr h="512174">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Ex 6,3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Der Titel Gottes "der Allmächtige".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066925078"/>
                  </a:ext>
                </a:extLst>
              </a:tr>
            </a:tbl>
          </a:graphicData>
        </a:graphic>
      </p:graphicFrame>
      <p:graphicFrame>
        <p:nvGraphicFramePr>
          <p:cNvPr id="6" name="Tabelle 5">
            <a:extLst>
              <a:ext uri="{FF2B5EF4-FFF2-40B4-BE49-F238E27FC236}">
                <a16:creationId xmlns:a16="http://schemas.microsoft.com/office/drawing/2014/main" id="{C2D9179E-553C-4259-A379-EF656F799AFE}"/>
              </a:ext>
            </a:extLst>
          </p:cNvPr>
          <p:cNvGraphicFramePr>
            <a:graphicFrameLocks noGrp="1"/>
          </p:cNvGraphicFramePr>
          <p:nvPr>
            <p:extLst/>
          </p:nvPr>
        </p:nvGraphicFramePr>
        <p:xfrm>
          <a:off x="347709" y="5844217"/>
          <a:ext cx="11496582" cy="474095"/>
        </p:xfrm>
        <a:graphic>
          <a:graphicData uri="http://schemas.openxmlformats.org/drawingml/2006/table">
            <a:tbl>
              <a:tblPr firstRow="1" firstCol="1" bandRow="1">
                <a:tableStyleId>{5C22544A-7EE6-4342-B048-85BDC9FD1C3A}</a:tableStyleId>
              </a:tblPr>
              <a:tblGrid>
                <a:gridCol w="1674038">
                  <a:extLst>
                    <a:ext uri="{9D8B030D-6E8A-4147-A177-3AD203B41FA5}">
                      <a16:colId xmlns:a16="http://schemas.microsoft.com/office/drawing/2014/main" val="1986031592"/>
                    </a:ext>
                  </a:extLst>
                </a:gridCol>
                <a:gridCol w="2517801">
                  <a:extLst>
                    <a:ext uri="{9D8B030D-6E8A-4147-A177-3AD203B41FA5}">
                      <a16:colId xmlns:a16="http://schemas.microsoft.com/office/drawing/2014/main" val="570450315"/>
                    </a:ext>
                  </a:extLst>
                </a:gridCol>
                <a:gridCol w="7304743">
                  <a:extLst>
                    <a:ext uri="{9D8B030D-6E8A-4147-A177-3AD203B41FA5}">
                      <a16:colId xmlns:a16="http://schemas.microsoft.com/office/drawing/2014/main" val="634887993"/>
                    </a:ext>
                  </a:extLst>
                </a:gridCol>
              </a:tblGrid>
              <a:tr h="474095">
                <a:tc>
                  <a:txBody>
                    <a:bodyPr/>
                    <a:lstStyle/>
                    <a:p>
                      <a:pPr>
                        <a:spcAft>
                          <a:spcPts val="0"/>
                        </a:spcAft>
                      </a:pPr>
                      <a:r>
                        <a:rPr lang="de-CH" sz="2800" b="0" dirty="0">
                          <a:solidFill>
                            <a:schemeClr val="tx1"/>
                          </a:solidFill>
                          <a:effectLst/>
                        </a:rPr>
                        <a:t>31,26-28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Verehrung der Himmelskörper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559783313"/>
                  </a:ext>
                </a:extLst>
              </a:tr>
            </a:tbl>
          </a:graphicData>
        </a:graphic>
      </p:graphicFrame>
      <p:graphicFrame>
        <p:nvGraphicFramePr>
          <p:cNvPr id="7" name="Tabelle 6">
            <a:extLst>
              <a:ext uri="{FF2B5EF4-FFF2-40B4-BE49-F238E27FC236}">
                <a16:creationId xmlns:a16="http://schemas.microsoft.com/office/drawing/2014/main" id="{4E328A0C-8E92-4204-84BE-F2CD8BECF4C3}"/>
              </a:ext>
            </a:extLst>
          </p:cNvPr>
          <p:cNvGraphicFramePr>
            <a:graphicFrameLocks noGrp="1"/>
          </p:cNvGraphicFramePr>
          <p:nvPr>
            <p:extLst/>
          </p:nvPr>
        </p:nvGraphicFramePr>
        <p:xfrm>
          <a:off x="347709" y="6309923"/>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2747803062"/>
                    </a:ext>
                  </a:extLst>
                </a:gridCol>
                <a:gridCol w="2506562">
                  <a:extLst>
                    <a:ext uri="{9D8B030D-6E8A-4147-A177-3AD203B41FA5}">
                      <a16:colId xmlns:a16="http://schemas.microsoft.com/office/drawing/2014/main" val="98006171"/>
                    </a:ext>
                  </a:extLst>
                </a:gridCol>
                <a:gridCol w="7304743">
                  <a:extLst>
                    <a:ext uri="{9D8B030D-6E8A-4147-A177-3AD203B41FA5}">
                      <a16:colId xmlns:a16="http://schemas.microsoft.com/office/drawing/2014/main" val="1150567573"/>
                    </a:ext>
                  </a:extLst>
                </a:gridCol>
              </a:tblGrid>
              <a:tr h="341449">
                <a:tc>
                  <a:txBody>
                    <a:bodyPr/>
                    <a:lstStyle/>
                    <a:p>
                      <a:pPr>
                        <a:spcAft>
                          <a:spcPts val="0"/>
                        </a:spcAft>
                      </a:pPr>
                      <a:r>
                        <a:rPr lang="de-CH" sz="2800" b="0" dirty="0">
                          <a:solidFill>
                            <a:schemeClr val="tx1"/>
                          </a:solidFill>
                          <a:effectLst/>
                        </a:rPr>
                        <a:t>42,11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33,19</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Kesita als Währung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457326578"/>
                  </a:ext>
                </a:extLst>
              </a:tr>
            </a:tbl>
          </a:graphicData>
        </a:graphic>
      </p:graphicFrame>
      <p:sp>
        <p:nvSpPr>
          <p:cNvPr id="8" name="Rechteck 7">
            <a:extLst>
              <a:ext uri="{FF2B5EF4-FFF2-40B4-BE49-F238E27FC236}">
                <a16:creationId xmlns:a16="http://schemas.microsoft.com/office/drawing/2014/main" id="{44365BF2-57EB-4B1B-8C53-5081CFFA0AB6}"/>
              </a:ext>
            </a:extLst>
          </p:cNvPr>
          <p:cNvSpPr/>
          <p:nvPr/>
        </p:nvSpPr>
        <p:spPr>
          <a:xfrm>
            <a:off x="186431" y="4068661"/>
            <a:ext cx="11736280" cy="2789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3767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e 9">
            <a:extLst>
              <a:ext uri="{FF2B5EF4-FFF2-40B4-BE49-F238E27FC236}">
                <a16:creationId xmlns:a16="http://schemas.microsoft.com/office/drawing/2014/main" id="{32E89936-24C4-4234-A3C1-38D0610DCE98}"/>
              </a:ext>
            </a:extLst>
          </p:cNvPr>
          <p:cNvGraphicFramePr>
            <a:graphicFrameLocks noGrp="1"/>
          </p:cNvGraphicFramePr>
          <p:nvPr>
            <p:extLst/>
          </p:nvPr>
        </p:nvGraphicFramePr>
        <p:xfrm>
          <a:off x="347709" y="612559"/>
          <a:ext cx="11496582" cy="2987040"/>
        </p:xfrm>
        <a:graphic>
          <a:graphicData uri="http://schemas.openxmlformats.org/drawingml/2006/table">
            <a:tbl>
              <a:tblPr firstRow="1" firstCol="1" bandRow="1">
                <a:tableStyleId>{5C22544A-7EE6-4342-B048-85BDC9FD1C3A}</a:tableStyleId>
              </a:tblPr>
              <a:tblGrid>
                <a:gridCol w="1703033">
                  <a:extLst>
                    <a:ext uri="{9D8B030D-6E8A-4147-A177-3AD203B41FA5}">
                      <a16:colId xmlns:a16="http://schemas.microsoft.com/office/drawing/2014/main" val="2227803772"/>
                    </a:ext>
                  </a:extLst>
                </a:gridCol>
                <a:gridCol w="2488806">
                  <a:extLst>
                    <a:ext uri="{9D8B030D-6E8A-4147-A177-3AD203B41FA5}">
                      <a16:colId xmlns:a16="http://schemas.microsoft.com/office/drawing/2014/main" val="1356587673"/>
                    </a:ext>
                  </a:extLst>
                </a:gridCol>
                <a:gridCol w="7304743">
                  <a:extLst>
                    <a:ext uri="{9D8B030D-6E8A-4147-A177-3AD203B41FA5}">
                      <a16:colId xmlns:a16="http://schemas.microsoft.com/office/drawing/2014/main" val="76191499"/>
                    </a:ext>
                  </a:extLst>
                </a:gridCol>
              </a:tblGrid>
              <a:tr h="682899">
                <a:tc>
                  <a:txBody>
                    <a:bodyPr/>
                    <a:lstStyle/>
                    <a:p>
                      <a:pPr algn="ctr">
                        <a:spcAft>
                          <a:spcPts val="0"/>
                        </a:spcAft>
                      </a:pPr>
                      <a:r>
                        <a:rPr lang="de-CH" sz="2800" b="0" dirty="0">
                          <a:solidFill>
                            <a:schemeClr val="tx1"/>
                          </a:solidFill>
                          <a:effectLst/>
                        </a:rPr>
                        <a:t>Bibelstelle im Buch Hiob</a:t>
                      </a:r>
                    </a:p>
                    <a:p>
                      <a:pPr algn="ct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Vergleichsstelle in der Bibel</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Begründung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extLst>
                  <a:ext uri="{0D108BD9-81ED-4DB2-BD59-A6C34878D82A}">
                    <a16:rowId xmlns:a16="http://schemas.microsoft.com/office/drawing/2014/main" val="3713649028"/>
                  </a:ext>
                </a:extLst>
              </a:tr>
              <a:tr h="1024348">
                <a:tc>
                  <a:txBody>
                    <a:bodyPr/>
                    <a:lstStyle/>
                    <a:p>
                      <a:pPr>
                        <a:spcAft>
                          <a:spcPts val="0"/>
                        </a:spcAft>
                      </a:pPr>
                      <a:r>
                        <a:rPr lang="de-CH" sz="2800" b="0" dirty="0">
                          <a:solidFill>
                            <a:schemeClr val="tx1"/>
                          </a:solidFill>
                          <a:effectLst/>
                        </a:rPr>
                        <a:t>42,16-17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25,7-8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Hiob lebte nach seiner Wiederherstellung noch "hundertvierzig Jahre … und Hiob starb, alt und an Tagen satt" (42,16-17).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504962522"/>
                  </a:ext>
                </a:extLst>
              </a:tr>
            </a:tbl>
          </a:graphicData>
        </a:graphic>
      </p:graphicFrame>
      <p:graphicFrame>
        <p:nvGraphicFramePr>
          <p:cNvPr id="2" name="Tabelle 1">
            <a:extLst>
              <a:ext uri="{FF2B5EF4-FFF2-40B4-BE49-F238E27FC236}">
                <a16:creationId xmlns:a16="http://schemas.microsoft.com/office/drawing/2014/main" id="{E3B799B1-1210-4E24-89FC-0409D30A877D}"/>
              </a:ext>
            </a:extLst>
          </p:cNvPr>
          <p:cNvGraphicFramePr>
            <a:graphicFrameLocks noGrp="1"/>
          </p:cNvGraphicFramePr>
          <p:nvPr>
            <p:extLst/>
          </p:nvPr>
        </p:nvGraphicFramePr>
        <p:xfrm>
          <a:off x="347709" y="3599599"/>
          <a:ext cx="11496582" cy="485840"/>
        </p:xfrm>
        <a:graphic>
          <a:graphicData uri="http://schemas.openxmlformats.org/drawingml/2006/table">
            <a:tbl>
              <a:tblPr firstRow="1" firstCol="1" bandRow="1">
                <a:tableStyleId>{5C22544A-7EE6-4342-B048-85BDC9FD1C3A}</a:tableStyleId>
              </a:tblPr>
              <a:tblGrid>
                <a:gridCol w="1694155">
                  <a:extLst>
                    <a:ext uri="{9D8B030D-6E8A-4147-A177-3AD203B41FA5}">
                      <a16:colId xmlns:a16="http://schemas.microsoft.com/office/drawing/2014/main" val="2936430269"/>
                    </a:ext>
                  </a:extLst>
                </a:gridCol>
                <a:gridCol w="2497684">
                  <a:extLst>
                    <a:ext uri="{9D8B030D-6E8A-4147-A177-3AD203B41FA5}">
                      <a16:colId xmlns:a16="http://schemas.microsoft.com/office/drawing/2014/main" val="322410609"/>
                    </a:ext>
                  </a:extLst>
                </a:gridCol>
                <a:gridCol w="7304743">
                  <a:extLst>
                    <a:ext uri="{9D8B030D-6E8A-4147-A177-3AD203B41FA5}">
                      <a16:colId xmlns:a16="http://schemas.microsoft.com/office/drawing/2014/main" val="1262225341"/>
                    </a:ext>
                  </a:extLst>
                </a:gridCol>
              </a:tblGrid>
              <a:tr h="485840">
                <a:tc>
                  <a:txBody>
                    <a:bodyPr/>
                    <a:lstStyle/>
                    <a:p>
                      <a:pPr>
                        <a:spcAft>
                          <a:spcPts val="0"/>
                        </a:spcAft>
                      </a:pPr>
                      <a:r>
                        <a:rPr lang="de-CH" sz="2800" b="0" dirty="0">
                          <a:solidFill>
                            <a:schemeClr val="tx1"/>
                          </a:solidFill>
                          <a:effectLst/>
                        </a:rPr>
                        <a:t>22,15-16</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Hier wird die Sintflut erwähnt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332385339"/>
                  </a:ext>
                </a:extLst>
              </a:tr>
            </a:tbl>
          </a:graphicData>
        </a:graphic>
      </p:graphicFrame>
      <p:graphicFrame>
        <p:nvGraphicFramePr>
          <p:cNvPr id="3" name="Tabelle 2">
            <a:extLst>
              <a:ext uri="{FF2B5EF4-FFF2-40B4-BE49-F238E27FC236}">
                <a16:creationId xmlns:a16="http://schemas.microsoft.com/office/drawing/2014/main" id="{C56C233B-CBCF-4322-AFE2-FEF887C3EF3F}"/>
              </a:ext>
            </a:extLst>
          </p:cNvPr>
          <p:cNvGraphicFramePr>
            <a:graphicFrameLocks noGrp="1"/>
          </p:cNvGraphicFramePr>
          <p:nvPr>
            <p:extLst/>
          </p:nvPr>
        </p:nvGraphicFramePr>
        <p:xfrm>
          <a:off x="347709" y="4068661"/>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3906848474"/>
                    </a:ext>
                  </a:extLst>
                </a:gridCol>
                <a:gridCol w="2506562">
                  <a:extLst>
                    <a:ext uri="{9D8B030D-6E8A-4147-A177-3AD203B41FA5}">
                      <a16:colId xmlns:a16="http://schemas.microsoft.com/office/drawing/2014/main" val="4157381408"/>
                    </a:ext>
                  </a:extLst>
                </a:gridCol>
                <a:gridCol w="7304743">
                  <a:extLst>
                    <a:ext uri="{9D8B030D-6E8A-4147-A177-3AD203B41FA5}">
                      <a16:colId xmlns:a16="http://schemas.microsoft.com/office/drawing/2014/main" val="4109620554"/>
                    </a:ext>
                  </a:extLst>
                </a:gridCol>
              </a:tblGrid>
              <a:tr h="341449">
                <a:tc>
                  <a:txBody>
                    <a:bodyPr/>
                    <a:lstStyle/>
                    <a:p>
                      <a:pPr>
                        <a:spcAft>
                          <a:spcPts val="0"/>
                        </a:spcAft>
                      </a:pPr>
                      <a:r>
                        <a:rPr lang="de-CH" sz="2800" b="0" dirty="0">
                          <a:solidFill>
                            <a:schemeClr val="tx1"/>
                          </a:solidFill>
                          <a:effectLst/>
                        </a:rPr>
                        <a:t>40+41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"Behemoth" und vom "Leviatan"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4228458130"/>
                  </a:ext>
                </a:extLst>
              </a:tr>
            </a:tbl>
          </a:graphicData>
        </a:graphic>
      </p:graphicFrame>
      <p:graphicFrame>
        <p:nvGraphicFramePr>
          <p:cNvPr id="4" name="Tabelle 3">
            <a:extLst>
              <a:ext uri="{FF2B5EF4-FFF2-40B4-BE49-F238E27FC236}">
                <a16:creationId xmlns:a16="http://schemas.microsoft.com/office/drawing/2014/main" id="{EE6EF512-4A8C-4422-90FC-F2B5EC8D75FE}"/>
              </a:ext>
            </a:extLst>
          </p:cNvPr>
          <p:cNvGraphicFramePr>
            <a:graphicFrameLocks noGrp="1"/>
          </p:cNvGraphicFramePr>
          <p:nvPr>
            <p:extLst/>
          </p:nvPr>
        </p:nvGraphicFramePr>
        <p:xfrm>
          <a:off x="347709" y="4495381"/>
          <a:ext cx="11496582" cy="853440"/>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3415826640"/>
                    </a:ext>
                  </a:extLst>
                </a:gridCol>
                <a:gridCol w="2515439">
                  <a:extLst>
                    <a:ext uri="{9D8B030D-6E8A-4147-A177-3AD203B41FA5}">
                      <a16:colId xmlns:a16="http://schemas.microsoft.com/office/drawing/2014/main" val="3194289427"/>
                    </a:ext>
                  </a:extLst>
                </a:gridCol>
                <a:gridCol w="7304743">
                  <a:extLst>
                    <a:ext uri="{9D8B030D-6E8A-4147-A177-3AD203B41FA5}">
                      <a16:colId xmlns:a16="http://schemas.microsoft.com/office/drawing/2014/main" val="3375739465"/>
                    </a:ext>
                  </a:extLst>
                </a:gridCol>
              </a:tblGrid>
              <a:tr h="848406">
                <a:tc>
                  <a:txBody>
                    <a:bodyPr/>
                    <a:lstStyle/>
                    <a:p>
                      <a:pPr>
                        <a:spcAft>
                          <a:spcPts val="0"/>
                        </a:spcAft>
                      </a:pPr>
                      <a:r>
                        <a:rPr lang="de-CH" sz="2800" b="0" dirty="0">
                          <a:solidFill>
                            <a:schemeClr val="tx1"/>
                          </a:solidFill>
                          <a:effectLst/>
                        </a:rPr>
                        <a:t>1,5</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Genesis und Levitikus.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Die im Buch erwähnten Opfer heißen stets olah, das ist das hebräische Wort für "Brandopfer".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66247385"/>
                  </a:ext>
                </a:extLst>
              </a:tr>
            </a:tbl>
          </a:graphicData>
        </a:graphic>
      </p:graphicFrame>
      <p:graphicFrame>
        <p:nvGraphicFramePr>
          <p:cNvPr id="5" name="Tabelle 4">
            <a:extLst>
              <a:ext uri="{FF2B5EF4-FFF2-40B4-BE49-F238E27FC236}">
                <a16:creationId xmlns:a16="http://schemas.microsoft.com/office/drawing/2014/main" id="{4D7BEAA5-2BA3-4F9C-88DC-ED7FDD5D4043}"/>
              </a:ext>
            </a:extLst>
          </p:cNvPr>
          <p:cNvGraphicFramePr>
            <a:graphicFrameLocks noGrp="1"/>
          </p:cNvGraphicFramePr>
          <p:nvPr>
            <p:extLst/>
          </p:nvPr>
        </p:nvGraphicFramePr>
        <p:xfrm>
          <a:off x="347709" y="5340432"/>
          <a:ext cx="11496582" cy="512174"/>
        </p:xfrm>
        <a:graphic>
          <a:graphicData uri="http://schemas.openxmlformats.org/drawingml/2006/table">
            <a:tbl>
              <a:tblPr firstRow="1" firstCol="1" bandRow="1">
                <a:tableStyleId>{5C22544A-7EE6-4342-B048-85BDC9FD1C3A}</a:tableStyleId>
              </a:tblPr>
              <a:tblGrid>
                <a:gridCol w="1667522">
                  <a:extLst>
                    <a:ext uri="{9D8B030D-6E8A-4147-A177-3AD203B41FA5}">
                      <a16:colId xmlns:a16="http://schemas.microsoft.com/office/drawing/2014/main" val="749802294"/>
                    </a:ext>
                  </a:extLst>
                </a:gridCol>
                <a:gridCol w="2524317">
                  <a:extLst>
                    <a:ext uri="{9D8B030D-6E8A-4147-A177-3AD203B41FA5}">
                      <a16:colId xmlns:a16="http://schemas.microsoft.com/office/drawing/2014/main" val="1619798901"/>
                    </a:ext>
                  </a:extLst>
                </a:gridCol>
                <a:gridCol w="7304743">
                  <a:extLst>
                    <a:ext uri="{9D8B030D-6E8A-4147-A177-3AD203B41FA5}">
                      <a16:colId xmlns:a16="http://schemas.microsoft.com/office/drawing/2014/main" val="1689129180"/>
                    </a:ext>
                  </a:extLst>
                </a:gridCol>
              </a:tblGrid>
              <a:tr h="512174">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Ex 6,3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Der Titel Gottes "der Allmächtige".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066925078"/>
                  </a:ext>
                </a:extLst>
              </a:tr>
            </a:tbl>
          </a:graphicData>
        </a:graphic>
      </p:graphicFrame>
      <p:graphicFrame>
        <p:nvGraphicFramePr>
          <p:cNvPr id="6" name="Tabelle 5">
            <a:extLst>
              <a:ext uri="{FF2B5EF4-FFF2-40B4-BE49-F238E27FC236}">
                <a16:creationId xmlns:a16="http://schemas.microsoft.com/office/drawing/2014/main" id="{C2D9179E-553C-4259-A379-EF656F799AFE}"/>
              </a:ext>
            </a:extLst>
          </p:cNvPr>
          <p:cNvGraphicFramePr>
            <a:graphicFrameLocks noGrp="1"/>
          </p:cNvGraphicFramePr>
          <p:nvPr>
            <p:extLst/>
          </p:nvPr>
        </p:nvGraphicFramePr>
        <p:xfrm>
          <a:off x="347709" y="5844217"/>
          <a:ext cx="11496582" cy="474095"/>
        </p:xfrm>
        <a:graphic>
          <a:graphicData uri="http://schemas.openxmlformats.org/drawingml/2006/table">
            <a:tbl>
              <a:tblPr firstRow="1" firstCol="1" bandRow="1">
                <a:tableStyleId>{5C22544A-7EE6-4342-B048-85BDC9FD1C3A}</a:tableStyleId>
              </a:tblPr>
              <a:tblGrid>
                <a:gridCol w="1674038">
                  <a:extLst>
                    <a:ext uri="{9D8B030D-6E8A-4147-A177-3AD203B41FA5}">
                      <a16:colId xmlns:a16="http://schemas.microsoft.com/office/drawing/2014/main" val="1986031592"/>
                    </a:ext>
                  </a:extLst>
                </a:gridCol>
                <a:gridCol w="2517801">
                  <a:extLst>
                    <a:ext uri="{9D8B030D-6E8A-4147-A177-3AD203B41FA5}">
                      <a16:colId xmlns:a16="http://schemas.microsoft.com/office/drawing/2014/main" val="570450315"/>
                    </a:ext>
                  </a:extLst>
                </a:gridCol>
                <a:gridCol w="7304743">
                  <a:extLst>
                    <a:ext uri="{9D8B030D-6E8A-4147-A177-3AD203B41FA5}">
                      <a16:colId xmlns:a16="http://schemas.microsoft.com/office/drawing/2014/main" val="634887993"/>
                    </a:ext>
                  </a:extLst>
                </a:gridCol>
              </a:tblGrid>
              <a:tr h="474095">
                <a:tc>
                  <a:txBody>
                    <a:bodyPr/>
                    <a:lstStyle/>
                    <a:p>
                      <a:pPr>
                        <a:spcAft>
                          <a:spcPts val="0"/>
                        </a:spcAft>
                      </a:pPr>
                      <a:r>
                        <a:rPr lang="de-CH" sz="2800" b="0" dirty="0">
                          <a:solidFill>
                            <a:schemeClr val="tx1"/>
                          </a:solidFill>
                          <a:effectLst/>
                        </a:rPr>
                        <a:t>31,26-28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Verehrung der Himmelskörper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559783313"/>
                  </a:ext>
                </a:extLst>
              </a:tr>
            </a:tbl>
          </a:graphicData>
        </a:graphic>
      </p:graphicFrame>
      <p:graphicFrame>
        <p:nvGraphicFramePr>
          <p:cNvPr id="7" name="Tabelle 6">
            <a:extLst>
              <a:ext uri="{FF2B5EF4-FFF2-40B4-BE49-F238E27FC236}">
                <a16:creationId xmlns:a16="http://schemas.microsoft.com/office/drawing/2014/main" id="{4E328A0C-8E92-4204-84BE-F2CD8BECF4C3}"/>
              </a:ext>
            </a:extLst>
          </p:cNvPr>
          <p:cNvGraphicFramePr>
            <a:graphicFrameLocks noGrp="1"/>
          </p:cNvGraphicFramePr>
          <p:nvPr>
            <p:extLst/>
          </p:nvPr>
        </p:nvGraphicFramePr>
        <p:xfrm>
          <a:off x="347709" y="6309923"/>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2747803062"/>
                    </a:ext>
                  </a:extLst>
                </a:gridCol>
                <a:gridCol w="2506562">
                  <a:extLst>
                    <a:ext uri="{9D8B030D-6E8A-4147-A177-3AD203B41FA5}">
                      <a16:colId xmlns:a16="http://schemas.microsoft.com/office/drawing/2014/main" val="98006171"/>
                    </a:ext>
                  </a:extLst>
                </a:gridCol>
                <a:gridCol w="7304743">
                  <a:extLst>
                    <a:ext uri="{9D8B030D-6E8A-4147-A177-3AD203B41FA5}">
                      <a16:colId xmlns:a16="http://schemas.microsoft.com/office/drawing/2014/main" val="1150567573"/>
                    </a:ext>
                  </a:extLst>
                </a:gridCol>
              </a:tblGrid>
              <a:tr h="341449">
                <a:tc>
                  <a:txBody>
                    <a:bodyPr/>
                    <a:lstStyle/>
                    <a:p>
                      <a:pPr>
                        <a:spcAft>
                          <a:spcPts val="0"/>
                        </a:spcAft>
                      </a:pPr>
                      <a:r>
                        <a:rPr lang="de-CH" sz="2800" b="0" dirty="0">
                          <a:solidFill>
                            <a:schemeClr val="tx1"/>
                          </a:solidFill>
                          <a:effectLst/>
                        </a:rPr>
                        <a:t>42,11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33,19</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Kesita als Währung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457326578"/>
                  </a:ext>
                </a:extLst>
              </a:tr>
            </a:tbl>
          </a:graphicData>
        </a:graphic>
      </p:graphicFrame>
      <p:sp>
        <p:nvSpPr>
          <p:cNvPr id="8" name="Rechteck 7">
            <a:extLst>
              <a:ext uri="{FF2B5EF4-FFF2-40B4-BE49-F238E27FC236}">
                <a16:creationId xmlns:a16="http://schemas.microsoft.com/office/drawing/2014/main" id="{44365BF2-57EB-4B1B-8C53-5081CFFA0AB6}"/>
              </a:ext>
            </a:extLst>
          </p:cNvPr>
          <p:cNvSpPr/>
          <p:nvPr/>
        </p:nvSpPr>
        <p:spPr>
          <a:xfrm>
            <a:off x="186431" y="4495381"/>
            <a:ext cx="11736280" cy="2362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01162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e 9">
            <a:extLst>
              <a:ext uri="{FF2B5EF4-FFF2-40B4-BE49-F238E27FC236}">
                <a16:creationId xmlns:a16="http://schemas.microsoft.com/office/drawing/2014/main" id="{32E89936-24C4-4234-A3C1-38D0610DCE98}"/>
              </a:ext>
            </a:extLst>
          </p:cNvPr>
          <p:cNvGraphicFramePr>
            <a:graphicFrameLocks noGrp="1"/>
          </p:cNvGraphicFramePr>
          <p:nvPr>
            <p:extLst/>
          </p:nvPr>
        </p:nvGraphicFramePr>
        <p:xfrm>
          <a:off x="347709" y="612559"/>
          <a:ext cx="11496582" cy="2987040"/>
        </p:xfrm>
        <a:graphic>
          <a:graphicData uri="http://schemas.openxmlformats.org/drawingml/2006/table">
            <a:tbl>
              <a:tblPr firstRow="1" firstCol="1" bandRow="1">
                <a:tableStyleId>{5C22544A-7EE6-4342-B048-85BDC9FD1C3A}</a:tableStyleId>
              </a:tblPr>
              <a:tblGrid>
                <a:gridCol w="1703033">
                  <a:extLst>
                    <a:ext uri="{9D8B030D-6E8A-4147-A177-3AD203B41FA5}">
                      <a16:colId xmlns:a16="http://schemas.microsoft.com/office/drawing/2014/main" val="2227803772"/>
                    </a:ext>
                  </a:extLst>
                </a:gridCol>
                <a:gridCol w="2488806">
                  <a:extLst>
                    <a:ext uri="{9D8B030D-6E8A-4147-A177-3AD203B41FA5}">
                      <a16:colId xmlns:a16="http://schemas.microsoft.com/office/drawing/2014/main" val="1356587673"/>
                    </a:ext>
                  </a:extLst>
                </a:gridCol>
                <a:gridCol w="7304743">
                  <a:extLst>
                    <a:ext uri="{9D8B030D-6E8A-4147-A177-3AD203B41FA5}">
                      <a16:colId xmlns:a16="http://schemas.microsoft.com/office/drawing/2014/main" val="76191499"/>
                    </a:ext>
                  </a:extLst>
                </a:gridCol>
              </a:tblGrid>
              <a:tr h="682899">
                <a:tc>
                  <a:txBody>
                    <a:bodyPr/>
                    <a:lstStyle/>
                    <a:p>
                      <a:pPr algn="ctr">
                        <a:spcAft>
                          <a:spcPts val="0"/>
                        </a:spcAft>
                      </a:pPr>
                      <a:r>
                        <a:rPr lang="de-CH" sz="2800" b="0" dirty="0">
                          <a:solidFill>
                            <a:schemeClr val="tx1"/>
                          </a:solidFill>
                          <a:effectLst/>
                        </a:rPr>
                        <a:t>Bibelstelle im Buch Hiob</a:t>
                      </a:r>
                    </a:p>
                    <a:p>
                      <a:pPr algn="ct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Vergleichsstelle in der Bibel</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Begründung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extLst>
                  <a:ext uri="{0D108BD9-81ED-4DB2-BD59-A6C34878D82A}">
                    <a16:rowId xmlns:a16="http://schemas.microsoft.com/office/drawing/2014/main" val="3713649028"/>
                  </a:ext>
                </a:extLst>
              </a:tr>
              <a:tr h="1024348">
                <a:tc>
                  <a:txBody>
                    <a:bodyPr/>
                    <a:lstStyle/>
                    <a:p>
                      <a:pPr>
                        <a:spcAft>
                          <a:spcPts val="0"/>
                        </a:spcAft>
                      </a:pPr>
                      <a:r>
                        <a:rPr lang="de-CH" sz="2800" b="0" dirty="0">
                          <a:solidFill>
                            <a:schemeClr val="tx1"/>
                          </a:solidFill>
                          <a:effectLst/>
                        </a:rPr>
                        <a:t>42,16-17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25,7-8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Hiob lebte nach seiner Wiederherstellung noch "hundertvierzig Jahre … und Hiob starb, alt und an Tagen satt" (42,16-17).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504962522"/>
                  </a:ext>
                </a:extLst>
              </a:tr>
            </a:tbl>
          </a:graphicData>
        </a:graphic>
      </p:graphicFrame>
      <p:graphicFrame>
        <p:nvGraphicFramePr>
          <p:cNvPr id="2" name="Tabelle 1">
            <a:extLst>
              <a:ext uri="{FF2B5EF4-FFF2-40B4-BE49-F238E27FC236}">
                <a16:creationId xmlns:a16="http://schemas.microsoft.com/office/drawing/2014/main" id="{E3B799B1-1210-4E24-89FC-0409D30A877D}"/>
              </a:ext>
            </a:extLst>
          </p:cNvPr>
          <p:cNvGraphicFramePr>
            <a:graphicFrameLocks noGrp="1"/>
          </p:cNvGraphicFramePr>
          <p:nvPr>
            <p:extLst/>
          </p:nvPr>
        </p:nvGraphicFramePr>
        <p:xfrm>
          <a:off x="347709" y="3599599"/>
          <a:ext cx="11496582" cy="485840"/>
        </p:xfrm>
        <a:graphic>
          <a:graphicData uri="http://schemas.openxmlformats.org/drawingml/2006/table">
            <a:tbl>
              <a:tblPr firstRow="1" firstCol="1" bandRow="1">
                <a:tableStyleId>{5C22544A-7EE6-4342-B048-85BDC9FD1C3A}</a:tableStyleId>
              </a:tblPr>
              <a:tblGrid>
                <a:gridCol w="1694155">
                  <a:extLst>
                    <a:ext uri="{9D8B030D-6E8A-4147-A177-3AD203B41FA5}">
                      <a16:colId xmlns:a16="http://schemas.microsoft.com/office/drawing/2014/main" val="2936430269"/>
                    </a:ext>
                  </a:extLst>
                </a:gridCol>
                <a:gridCol w="2497684">
                  <a:extLst>
                    <a:ext uri="{9D8B030D-6E8A-4147-A177-3AD203B41FA5}">
                      <a16:colId xmlns:a16="http://schemas.microsoft.com/office/drawing/2014/main" val="322410609"/>
                    </a:ext>
                  </a:extLst>
                </a:gridCol>
                <a:gridCol w="7304743">
                  <a:extLst>
                    <a:ext uri="{9D8B030D-6E8A-4147-A177-3AD203B41FA5}">
                      <a16:colId xmlns:a16="http://schemas.microsoft.com/office/drawing/2014/main" val="1262225341"/>
                    </a:ext>
                  </a:extLst>
                </a:gridCol>
              </a:tblGrid>
              <a:tr h="485840">
                <a:tc>
                  <a:txBody>
                    <a:bodyPr/>
                    <a:lstStyle/>
                    <a:p>
                      <a:pPr>
                        <a:spcAft>
                          <a:spcPts val="0"/>
                        </a:spcAft>
                      </a:pPr>
                      <a:r>
                        <a:rPr lang="de-CH" sz="2800" b="0" dirty="0">
                          <a:solidFill>
                            <a:schemeClr val="tx1"/>
                          </a:solidFill>
                          <a:effectLst/>
                        </a:rPr>
                        <a:t>22,15-16</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Hier wird die Sintflut erwähnt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332385339"/>
                  </a:ext>
                </a:extLst>
              </a:tr>
            </a:tbl>
          </a:graphicData>
        </a:graphic>
      </p:graphicFrame>
      <p:graphicFrame>
        <p:nvGraphicFramePr>
          <p:cNvPr id="3" name="Tabelle 2">
            <a:extLst>
              <a:ext uri="{FF2B5EF4-FFF2-40B4-BE49-F238E27FC236}">
                <a16:creationId xmlns:a16="http://schemas.microsoft.com/office/drawing/2014/main" id="{C56C233B-CBCF-4322-AFE2-FEF887C3EF3F}"/>
              </a:ext>
            </a:extLst>
          </p:cNvPr>
          <p:cNvGraphicFramePr>
            <a:graphicFrameLocks noGrp="1"/>
          </p:cNvGraphicFramePr>
          <p:nvPr>
            <p:extLst/>
          </p:nvPr>
        </p:nvGraphicFramePr>
        <p:xfrm>
          <a:off x="347709" y="4068661"/>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3906848474"/>
                    </a:ext>
                  </a:extLst>
                </a:gridCol>
                <a:gridCol w="2506562">
                  <a:extLst>
                    <a:ext uri="{9D8B030D-6E8A-4147-A177-3AD203B41FA5}">
                      <a16:colId xmlns:a16="http://schemas.microsoft.com/office/drawing/2014/main" val="4157381408"/>
                    </a:ext>
                  </a:extLst>
                </a:gridCol>
                <a:gridCol w="7304743">
                  <a:extLst>
                    <a:ext uri="{9D8B030D-6E8A-4147-A177-3AD203B41FA5}">
                      <a16:colId xmlns:a16="http://schemas.microsoft.com/office/drawing/2014/main" val="4109620554"/>
                    </a:ext>
                  </a:extLst>
                </a:gridCol>
              </a:tblGrid>
              <a:tr h="341449">
                <a:tc>
                  <a:txBody>
                    <a:bodyPr/>
                    <a:lstStyle/>
                    <a:p>
                      <a:pPr>
                        <a:spcAft>
                          <a:spcPts val="0"/>
                        </a:spcAft>
                      </a:pPr>
                      <a:r>
                        <a:rPr lang="de-CH" sz="2800" b="0" dirty="0">
                          <a:solidFill>
                            <a:schemeClr val="tx1"/>
                          </a:solidFill>
                          <a:effectLst/>
                        </a:rPr>
                        <a:t>40+41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"Behemoth" und vom "Leviatan"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4228458130"/>
                  </a:ext>
                </a:extLst>
              </a:tr>
            </a:tbl>
          </a:graphicData>
        </a:graphic>
      </p:graphicFrame>
      <p:graphicFrame>
        <p:nvGraphicFramePr>
          <p:cNvPr id="4" name="Tabelle 3">
            <a:extLst>
              <a:ext uri="{FF2B5EF4-FFF2-40B4-BE49-F238E27FC236}">
                <a16:creationId xmlns:a16="http://schemas.microsoft.com/office/drawing/2014/main" id="{EE6EF512-4A8C-4422-90FC-F2B5EC8D75FE}"/>
              </a:ext>
            </a:extLst>
          </p:cNvPr>
          <p:cNvGraphicFramePr>
            <a:graphicFrameLocks noGrp="1"/>
          </p:cNvGraphicFramePr>
          <p:nvPr>
            <p:extLst/>
          </p:nvPr>
        </p:nvGraphicFramePr>
        <p:xfrm>
          <a:off x="347709" y="4495381"/>
          <a:ext cx="11496582" cy="853440"/>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3415826640"/>
                    </a:ext>
                  </a:extLst>
                </a:gridCol>
                <a:gridCol w="2515439">
                  <a:extLst>
                    <a:ext uri="{9D8B030D-6E8A-4147-A177-3AD203B41FA5}">
                      <a16:colId xmlns:a16="http://schemas.microsoft.com/office/drawing/2014/main" val="3194289427"/>
                    </a:ext>
                  </a:extLst>
                </a:gridCol>
                <a:gridCol w="7304743">
                  <a:extLst>
                    <a:ext uri="{9D8B030D-6E8A-4147-A177-3AD203B41FA5}">
                      <a16:colId xmlns:a16="http://schemas.microsoft.com/office/drawing/2014/main" val="3375739465"/>
                    </a:ext>
                  </a:extLst>
                </a:gridCol>
              </a:tblGrid>
              <a:tr h="848406">
                <a:tc>
                  <a:txBody>
                    <a:bodyPr/>
                    <a:lstStyle/>
                    <a:p>
                      <a:pPr>
                        <a:spcAft>
                          <a:spcPts val="0"/>
                        </a:spcAft>
                      </a:pPr>
                      <a:r>
                        <a:rPr lang="de-CH" sz="2800" b="0" dirty="0">
                          <a:solidFill>
                            <a:schemeClr val="tx1"/>
                          </a:solidFill>
                          <a:effectLst/>
                        </a:rPr>
                        <a:t>1,5</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Genesis und Levitikus.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Die im Buch erwähnten Opfer heißen stets olah, das ist das hebräische Wort für "Brandopfer".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66247385"/>
                  </a:ext>
                </a:extLst>
              </a:tr>
            </a:tbl>
          </a:graphicData>
        </a:graphic>
      </p:graphicFrame>
      <p:graphicFrame>
        <p:nvGraphicFramePr>
          <p:cNvPr id="5" name="Tabelle 4">
            <a:extLst>
              <a:ext uri="{FF2B5EF4-FFF2-40B4-BE49-F238E27FC236}">
                <a16:creationId xmlns:a16="http://schemas.microsoft.com/office/drawing/2014/main" id="{4D7BEAA5-2BA3-4F9C-88DC-ED7FDD5D4043}"/>
              </a:ext>
            </a:extLst>
          </p:cNvPr>
          <p:cNvGraphicFramePr>
            <a:graphicFrameLocks noGrp="1"/>
          </p:cNvGraphicFramePr>
          <p:nvPr>
            <p:extLst/>
          </p:nvPr>
        </p:nvGraphicFramePr>
        <p:xfrm>
          <a:off x="347709" y="5340432"/>
          <a:ext cx="11496582" cy="512174"/>
        </p:xfrm>
        <a:graphic>
          <a:graphicData uri="http://schemas.openxmlformats.org/drawingml/2006/table">
            <a:tbl>
              <a:tblPr firstRow="1" firstCol="1" bandRow="1">
                <a:tableStyleId>{5C22544A-7EE6-4342-B048-85BDC9FD1C3A}</a:tableStyleId>
              </a:tblPr>
              <a:tblGrid>
                <a:gridCol w="1667522">
                  <a:extLst>
                    <a:ext uri="{9D8B030D-6E8A-4147-A177-3AD203B41FA5}">
                      <a16:colId xmlns:a16="http://schemas.microsoft.com/office/drawing/2014/main" val="749802294"/>
                    </a:ext>
                  </a:extLst>
                </a:gridCol>
                <a:gridCol w="2524317">
                  <a:extLst>
                    <a:ext uri="{9D8B030D-6E8A-4147-A177-3AD203B41FA5}">
                      <a16:colId xmlns:a16="http://schemas.microsoft.com/office/drawing/2014/main" val="1619798901"/>
                    </a:ext>
                  </a:extLst>
                </a:gridCol>
                <a:gridCol w="7304743">
                  <a:extLst>
                    <a:ext uri="{9D8B030D-6E8A-4147-A177-3AD203B41FA5}">
                      <a16:colId xmlns:a16="http://schemas.microsoft.com/office/drawing/2014/main" val="1689129180"/>
                    </a:ext>
                  </a:extLst>
                </a:gridCol>
              </a:tblGrid>
              <a:tr h="512174">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Ex 6,3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Der Titel Gottes "der Allmächtige".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066925078"/>
                  </a:ext>
                </a:extLst>
              </a:tr>
            </a:tbl>
          </a:graphicData>
        </a:graphic>
      </p:graphicFrame>
      <p:graphicFrame>
        <p:nvGraphicFramePr>
          <p:cNvPr id="6" name="Tabelle 5">
            <a:extLst>
              <a:ext uri="{FF2B5EF4-FFF2-40B4-BE49-F238E27FC236}">
                <a16:creationId xmlns:a16="http://schemas.microsoft.com/office/drawing/2014/main" id="{C2D9179E-553C-4259-A379-EF656F799AFE}"/>
              </a:ext>
            </a:extLst>
          </p:cNvPr>
          <p:cNvGraphicFramePr>
            <a:graphicFrameLocks noGrp="1"/>
          </p:cNvGraphicFramePr>
          <p:nvPr>
            <p:extLst/>
          </p:nvPr>
        </p:nvGraphicFramePr>
        <p:xfrm>
          <a:off x="347709" y="5844217"/>
          <a:ext cx="11496582" cy="474095"/>
        </p:xfrm>
        <a:graphic>
          <a:graphicData uri="http://schemas.openxmlformats.org/drawingml/2006/table">
            <a:tbl>
              <a:tblPr firstRow="1" firstCol="1" bandRow="1">
                <a:tableStyleId>{5C22544A-7EE6-4342-B048-85BDC9FD1C3A}</a:tableStyleId>
              </a:tblPr>
              <a:tblGrid>
                <a:gridCol w="1674038">
                  <a:extLst>
                    <a:ext uri="{9D8B030D-6E8A-4147-A177-3AD203B41FA5}">
                      <a16:colId xmlns:a16="http://schemas.microsoft.com/office/drawing/2014/main" val="1986031592"/>
                    </a:ext>
                  </a:extLst>
                </a:gridCol>
                <a:gridCol w="2517801">
                  <a:extLst>
                    <a:ext uri="{9D8B030D-6E8A-4147-A177-3AD203B41FA5}">
                      <a16:colId xmlns:a16="http://schemas.microsoft.com/office/drawing/2014/main" val="570450315"/>
                    </a:ext>
                  </a:extLst>
                </a:gridCol>
                <a:gridCol w="7304743">
                  <a:extLst>
                    <a:ext uri="{9D8B030D-6E8A-4147-A177-3AD203B41FA5}">
                      <a16:colId xmlns:a16="http://schemas.microsoft.com/office/drawing/2014/main" val="634887993"/>
                    </a:ext>
                  </a:extLst>
                </a:gridCol>
              </a:tblGrid>
              <a:tr h="474095">
                <a:tc>
                  <a:txBody>
                    <a:bodyPr/>
                    <a:lstStyle/>
                    <a:p>
                      <a:pPr>
                        <a:spcAft>
                          <a:spcPts val="0"/>
                        </a:spcAft>
                      </a:pPr>
                      <a:r>
                        <a:rPr lang="de-CH" sz="2800" b="0" dirty="0">
                          <a:solidFill>
                            <a:schemeClr val="tx1"/>
                          </a:solidFill>
                          <a:effectLst/>
                        </a:rPr>
                        <a:t>31,26-28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Verehrung der Himmelskörper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559783313"/>
                  </a:ext>
                </a:extLst>
              </a:tr>
            </a:tbl>
          </a:graphicData>
        </a:graphic>
      </p:graphicFrame>
      <p:graphicFrame>
        <p:nvGraphicFramePr>
          <p:cNvPr id="7" name="Tabelle 6">
            <a:extLst>
              <a:ext uri="{FF2B5EF4-FFF2-40B4-BE49-F238E27FC236}">
                <a16:creationId xmlns:a16="http://schemas.microsoft.com/office/drawing/2014/main" id="{4E328A0C-8E92-4204-84BE-F2CD8BECF4C3}"/>
              </a:ext>
            </a:extLst>
          </p:cNvPr>
          <p:cNvGraphicFramePr>
            <a:graphicFrameLocks noGrp="1"/>
          </p:cNvGraphicFramePr>
          <p:nvPr>
            <p:extLst/>
          </p:nvPr>
        </p:nvGraphicFramePr>
        <p:xfrm>
          <a:off x="347709" y="6309923"/>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2747803062"/>
                    </a:ext>
                  </a:extLst>
                </a:gridCol>
                <a:gridCol w="2506562">
                  <a:extLst>
                    <a:ext uri="{9D8B030D-6E8A-4147-A177-3AD203B41FA5}">
                      <a16:colId xmlns:a16="http://schemas.microsoft.com/office/drawing/2014/main" val="98006171"/>
                    </a:ext>
                  </a:extLst>
                </a:gridCol>
                <a:gridCol w="7304743">
                  <a:extLst>
                    <a:ext uri="{9D8B030D-6E8A-4147-A177-3AD203B41FA5}">
                      <a16:colId xmlns:a16="http://schemas.microsoft.com/office/drawing/2014/main" val="1150567573"/>
                    </a:ext>
                  </a:extLst>
                </a:gridCol>
              </a:tblGrid>
              <a:tr h="341449">
                <a:tc>
                  <a:txBody>
                    <a:bodyPr/>
                    <a:lstStyle/>
                    <a:p>
                      <a:pPr>
                        <a:spcAft>
                          <a:spcPts val="0"/>
                        </a:spcAft>
                      </a:pPr>
                      <a:r>
                        <a:rPr lang="de-CH" sz="2800" b="0" dirty="0">
                          <a:solidFill>
                            <a:schemeClr val="tx1"/>
                          </a:solidFill>
                          <a:effectLst/>
                        </a:rPr>
                        <a:t>42,11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33,19</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Kesita als Währung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457326578"/>
                  </a:ext>
                </a:extLst>
              </a:tr>
            </a:tbl>
          </a:graphicData>
        </a:graphic>
      </p:graphicFrame>
      <p:sp>
        <p:nvSpPr>
          <p:cNvPr id="8" name="Rechteck 7">
            <a:extLst>
              <a:ext uri="{FF2B5EF4-FFF2-40B4-BE49-F238E27FC236}">
                <a16:creationId xmlns:a16="http://schemas.microsoft.com/office/drawing/2014/main" id="{44365BF2-57EB-4B1B-8C53-5081CFFA0AB6}"/>
              </a:ext>
            </a:extLst>
          </p:cNvPr>
          <p:cNvSpPr/>
          <p:nvPr/>
        </p:nvSpPr>
        <p:spPr>
          <a:xfrm>
            <a:off x="186431" y="5340432"/>
            <a:ext cx="11736280" cy="1517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94686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e 9">
            <a:extLst>
              <a:ext uri="{FF2B5EF4-FFF2-40B4-BE49-F238E27FC236}">
                <a16:creationId xmlns:a16="http://schemas.microsoft.com/office/drawing/2014/main" id="{32E89936-24C4-4234-A3C1-38D0610DCE98}"/>
              </a:ext>
            </a:extLst>
          </p:cNvPr>
          <p:cNvGraphicFramePr>
            <a:graphicFrameLocks noGrp="1"/>
          </p:cNvGraphicFramePr>
          <p:nvPr>
            <p:extLst/>
          </p:nvPr>
        </p:nvGraphicFramePr>
        <p:xfrm>
          <a:off x="347709" y="612559"/>
          <a:ext cx="11496582" cy="2987040"/>
        </p:xfrm>
        <a:graphic>
          <a:graphicData uri="http://schemas.openxmlformats.org/drawingml/2006/table">
            <a:tbl>
              <a:tblPr firstRow="1" firstCol="1" bandRow="1">
                <a:tableStyleId>{5C22544A-7EE6-4342-B048-85BDC9FD1C3A}</a:tableStyleId>
              </a:tblPr>
              <a:tblGrid>
                <a:gridCol w="1703033">
                  <a:extLst>
                    <a:ext uri="{9D8B030D-6E8A-4147-A177-3AD203B41FA5}">
                      <a16:colId xmlns:a16="http://schemas.microsoft.com/office/drawing/2014/main" val="2227803772"/>
                    </a:ext>
                  </a:extLst>
                </a:gridCol>
                <a:gridCol w="2488806">
                  <a:extLst>
                    <a:ext uri="{9D8B030D-6E8A-4147-A177-3AD203B41FA5}">
                      <a16:colId xmlns:a16="http://schemas.microsoft.com/office/drawing/2014/main" val="1356587673"/>
                    </a:ext>
                  </a:extLst>
                </a:gridCol>
                <a:gridCol w="7304743">
                  <a:extLst>
                    <a:ext uri="{9D8B030D-6E8A-4147-A177-3AD203B41FA5}">
                      <a16:colId xmlns:a16="http://schemas.microsoft.com/office/drawing/2014/main" val="76191499"/>
                    </a:ext>
                  </a:extLst>
                </a:gridCol>
              </a:tblGrid>
              <a:tr h="682899">
                <a:tc>
                  <a:txBody>
                    <a:bodyPr/>
                    <a:lstStyle/>
                    <a:p>
                      <a:pPr algn="ctr">
                        <a:spcAft>
                          <a:spcPts val="0"/>
                        </a:spcAft>
                      </a:pPr>
                      <a:r>
                        <a:rPr lang="de-CH" sz="2800" b="0" dirty="0">
                          <a:solidFill>
                            <a:schemeClr val="tx1"/>
                          </a:solidFill>
                          <a:effectLst/>
                        </a:rPr>
                        <a:t>Bibelstelle im Buch Hiob</a:t>
                      </a:r>
                    </a:p>
                    <a:p>
                      <a:pPr algn="ct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Vergleichsstelle in der Bibel</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Begründung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extLst>
                  <a:ext uri="{0D108BD9-81ED-4DB2-BD59-A6C34878D82A}">
                    <a16:rowId xmlns:a16="http://schemas.microsoft.com/office/drawing/2014/main" val="3713649028"/>
                  </a:ext>
                </a:extLst>
              </a:tr>
              <a:tr h="1024348">
                <a:tc>
                  <a:txBody>
                    <a:bodyPr/>
                    <a:lstStyle/>
                    <a:p>
                      <a:pPr>
                        <a:spcAft>
                          <a:spcPts val="0"/>
                        </a:spcAft>
                      </a:pPr>
                      <a:r>
                        <a:rPr lang="de-CH" sz="2800" b="0" dirty="0">
                          <a:solidFill>
                            <a:schemeClr val="tx1"/>
                          </a:solidFill>
                          <a:effectLst/>
                        </a:rPr>
                        <a:t>42,16-17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25,7-8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Hiob lebte nach seiner Wiederherstellung noch "hundertvierzig Jahre … und Hiob starb, alt und an Tagen satt" (42,16-17).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504962522"/>
                  </a:ext>
                </a:extLst>
              </a:tr>
            </a:tbl>
          </a:graphicData>
        </a:graphic>
      </p:graphicFrame>
      <p:graphicFrame>
        <p:nvGraphicFramePr>
          <p:cNvPr id="2" name="Tabelle 1">
            <a:extLst>
              <a:ext uri="{FF2B5EF4-FFF2-40B4-BE49-F238E27FC236}">
                <a16:creationId xmlns:a16="http://schemas.microsoft.com/office/drawing/2014/main" id="{E3B799B1-1210-4E24-89FC-0409D30A877D}"/>
              </a:ext>
            </a:extLst>
          </p:cNvPr>
          <p:cNvGraphicFramePr>
            <a:graphicFrameLocks noGrp="1"/>
          </p:cNvGraphicFramePr>
          <p:nvPr>
            <p:extLst/>
          </p:nvPr>
        </p:nvGraphicFramePr>
        <p:xfrm>
          <a:off x="347709" y="3599599"/>
          <a:ext cx="11496582" cy="485840"/>
        </p:xfrm>
        <a:graphic>
          <a:graphicData uri="http://schemas.openxmlformats.org/drawingml/2006/table">
            <a:tbl>
              <a:tblPr firstRow="1" firstCol="1" bandRow="1">
                <a:tableStyleId>{5C22544A-7EE6-4342-B048-85BDC9FD1C3A}</a:tableStyleId>
              </a:tblPr>
              <a:tblGrid>
                <a:gridCol w="1694155">
                  <a:extLst>
                    <a:ext uri="{9D8B030D-6E8A-4147-A177-3AD203B41FA5}">
                      <a16:colId xmlns:a16="http://schemas.microsoft.com/office/drawing/2014/main" val="2936430269"/>
                    </a:ext>
                  </a:extLst>
                </a:gridCol>
                <a:gridCol w="2497684">
                  <a:extLst>
                    <a:ext uri="{9D8B030D-6E8A-4147-A177-3AD203B41FA5}">
                      <a16:colId xmlns:a16="http://schemas.microsoft.com/office/drawing/2014/main" val="322410609"/>
                    </a:ext>
                  </a:extLst>
                </a:gridCol>
                <a:gridCol w="7304743">
                  <a:extLst>
                    <a:ext uri="{9D8B030D-6E8A-4147-A177-3AD203B41FA5}">
                      <a16:colId xmlns:a16="http://schemas.microsoft.com/office/drawing/2014/main" val="1262225341"/>
                    </a:ext>
                  </a:extLst>
                </a:gridCol>
              </a:tblGrid>
              <a:tr h="485840">
                <a:tc>
                  <a:txBody>
                    <a:bodyPr/>
                    <a:lstStyle/>
                    <a:p>
                      <a:pPr>
                        <a:spcAft>
                          <a:spcPts val="0"/>
                        </a:spcAft>
                      </a:pPr>
                      <a:r>
                        <a:rPr lang="de-CH" sz="2800" b="0" dirty="0">
                          <a:solidFill>
                            <a:schemeClr val="tx1"/>
                          </a:solidFill>
                          <a:effectLst/>
                        </a:rPr>
                        <a:t>22,15-16</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Hier wird die Sintflut erwähnt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332385339"/>
                  </a:ext>
                </a:extLst>
              </a:tr>
            </a:tbl>
          </a:graphicData>
        </a:graphic>
      </p:graphicFrame>
      <p:graphicFrame>
        <p:nvGraphicFramePr>
          <p:cNvPr id="3" name="Tabelle 2">
            <a:extLst>
              <a:ext uri="{FF2B5EF4-FFF2-40B4-BE49-F238E27FC236}">
                <a16:creationId xmlns:a16="http://schemas.microsoft.com/office/drawing/2014/main" id="{C56C233B-CBCF-4322-AFE2-FEF887C3EF3F}"/>
              </a:ext>
            </a:extLst>
          </p:cNvPr>
          <p:cNvGraphicFramePr>
            <a:graphicFrameLocks noGrp="1"/>
          </p:cNvGraphicFramePr>
          <p:nvPr>
            <p:extLst/>
          </p:nvPr>
        </p:nvGraphicFramePr>
        <p:xfrm>
          <a:off x="347709" y="4068661"/>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3906848474"/>
                    </a:ext>
                  </a:extLst>
                </a:gridCol>
                <a:gridCol w="2506562">
                  <a:extLst>
                    <a:ext uri="{9D8B030D-6E8A-4147-A177-3AD203B41FA5}">
                      <a16:colId xmlns:a16="http://schemas.microsoft.com/office/drawing/2014/main" val="4157381408"/>
                    </a:ext>
                  </a:extLst>
                </a:gridCol>
                <a:gridCol w="7304743">
                  <a:extLst>
                    <a:ext uri="{9D8B030D-6E8A-4147-A177-3AD203B41FA5}">
                      <a16:colId xmlns:a16="http://schemas.microsoft.com/office/drawing/2014/main" val="4109620554"/>
                    </a:ext>
                  </a:extLst>
                </a:gridCol>
              </a:tblGrid>
              <a:tr h="341449">
                <a:tc>
                  <a:txBody>
                    <a:bodyPr/>
                    <a:lstStyle/>
                    <a:p>
                      <a:pPr>
                        <a:spcAft>
                          <a:spcPts val="0"/>
                        </a:spcAft>
                      </a:pPr>
                      <a:r>
                        <a:rPr lang="de-CH" sz="2800" b="0" dirty="0">
                          <a:solidFill>
                            <a:schemeClr val="tx1"/>
                          </a:solidFill>
                          <a:effectLst/>
                        </a:rPr>
                        <a:t>40+41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"Behemoth" und vom "Leviatan"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4228458130"/>
                  </a:ext>
                </a:extLst>
              </a:tr>
            </a:tbl>
          </a:graphicData>
        </a:graphic>
      </p:graphicFrame>
      <p:graphicFrame>
        <p:nvGraphicFramePr>
          <p:cNvPr id="4" name="Tabelle 3">
            <a:extLst>
              <a:ext uri="{FF2B5EF4-FFF2-40B4-BE49-F238E27FC236}">
                <a16:creationId xmlns:a16="http://schemas.microsoft.com/office/drawing/2014/main" id="{EE6EF512-4A8C-4422-90FC-F2B5EC8D75FE}"/>
              </a:ext>
            </a:extLst>
          </p:cNvPr>
          <p:cNvGraphicFramePr>
            <a:graphicFrameLocks noGrp="1"/>
          </p:cNvGraphicFramePr>
          <p:nvPr>
            <p:extLst/>
          </p:nvPr>
        </p:nvGraphicFramePr>
        <p:xfrm>
          <a:off x="347709" y="4495381"/>
          <a:ext cx="11496582" cy="853440"/>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3415826640"/>
                    </a:ext>
                  </a:extLst>
                </a:gridCol>
                <a:gridCol w="2515439">
                  <a:extLst>
                    <a:ext uri="{9D8B030D-6E8A-4147-A177-3AD203B41FA5}">
                      <a16:colId xmlns:a16="http://schemas.microsoft.com/office/drawing/2014/main" val="3194289427"/>
                    </a:ext>
                  </a:extLst>
                </a:gridCol>
                <a:gridCol w="7304743">
                  <a:extLst>
                    <a:ext uri="{9D8B030D-6E8A-4147-A177-3AD203B41FA5}">
                      <a16:colId xmlns:a16="http://schemas.microsoft.com/office/drawing/2014/main" val="3375739465"/>
                    </a:ext>
                  </a:extLst>
                </a:gridCol>
              </a:tblGrid>
              <a:tr h="848406">
                <a:tc>
                  <a:txBody>
                    <a:bodyPr/>
                    <a:lstStyle/>
                    <a:p>
                      <a:pPr>
                        <a:spcAft>
                          <a:spcPts val="0"/>
                        </a:spcAft>
                      </a:pPr>
                      <a:r>
                        <a:rPr lang="de-CH" sz="2800" b="0" dirty="0">
                          <a:solidFill>
                            <a:schemeClr val="tx1"/>
                          </a:solidFill>
                          <a:effectLst/>
                        </a:rPr>
                        <a:t>1,5</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Genesis und Levitikus.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Die im Buch erwähnten Opfer heißen stets olah, das ist das hebräische Wort für "Brandopfer".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66247385"/>
                  </a:ext>
                </a:extLst>
              </a:tr>
            </a:tbl>
          </a:graphicData>
        </a:graphic>
      </p:graphicFrame>
      <p:graphicFrame>
        <p:nvGraphicFramePr>
          <p:cNvPr id="5" name="Tabelle 4">
            <a:extLst>
              <a:ext uri="{FF2B5EF4-FFF2-40B4-BE49-F238E27FC236}">
                <a16:creationId xmlns:a16="http://schemas.microsoft.com/office/drawing/2014/main" id="{4D7BEAA5-2BA3-4F9C-88DC-ED7FDD5D4043}"/>
              </a:ext>
            </a:extLst>
          </p:cNvPr>
          <p:cNvGraphicFramePr>
            <a:graphicFrameLocks noGrp="1"/>
          </p:cNvGraphicFramePr>
          <p:nvPr>
            <p:extLst/>
          </p:nvPr>
        </p:nvGraphicFramePr>
        <p:xfrm>
          <a:off x="347709" y="5340432"/>
          <a:ext cx="11496582" cy="512174"/>
        </p:xfrm>
        <a:graphic>
          <a:graphicData uri="http://schemas.openxmlformats.org/drawingml/2006/table">
            <a:tbl>
              <a:tblPr firstRow="1" firstCol="1" bandRow="1">
                <a:tableStyleId>{5C22544A-7EE6-4342-B048-85BDC9FD1C3A}</a:tableStyleId>
              </a:tblPr>
              <a:tblGrid>
                <a:gridCol w="1667522">
                  <a:extLst>
                    <a:ext uri="{9D8B030D-6E8A-4147-A177-3AD203B41FA5}">
                      <a16:colId xmlns:a16="http://schemas.microsoft.com/office/drawing/2014/main" val="749802294"/>
                    </a:ext>
                  </a:extLst>
                </a:gridCol>
                <a:gridCol w="2524317">
                  <a:extLst>
                    <a:ext uri="{9D8B030D-6E8A-4147-A177-3AD203B41FA5}">
                      <a16:colId xmlns:a16="http://schemas.microsoft.com/office/drawing/2014/main" val="1619798901"/>
                    </a:ext>
                  </a:extLst>
                </a:gridCol>
                <a:gridCol w="7304743">
                  <a:extLst>
                    <a:ext uri="{9D8B030D-6E8A-4147-A177-3AD203B41FA5}">
                      <a16:colId xmlns:a16="http://schemas.microsoft.com/office/drawing/2014/main" val="1689129180"/>
                    </a:ext>
                  </a:extLst>
                </a:gridCol>
              </a:tblGrid>
              <a:tr h="512174">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Ex 6,3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Der Titel Gottes "der Allmächtige".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066925078"/>
                  </a:ext>
                </a:extLst>
              </a:tr>
            </a:tbl>
          </a:graphicData>
        </a:graphic>
      </p:graphicFrame>
      <p:graphicFrame>
        <p:nvGraphicFramePr>
          <p:cNvPr id="6" name="Tabelle 5">
            <a:extLst>
              <a:ext uri="{FF2B5EF4-FFF2-40B4-BE49-F238E27FC236}">
                <a16:creationId xmlns:a16="http://schemas.microsoft.com/office/drawing/2014/main" id="{C2D9179E-553C-4259-A379-EF656F799AFE}"/>
              </a:ext>
            </a:extLst>
          </p:cNvPr>
          <p:cNvGraphicFramePr>
            <a:graphicFrameLocks noGrp="1"/>
          </p:cNvGraphicFramePr>
          <p:nvPr>
            <p:extLst/>
          </p:nvPr>
        </p:nvGraphicFramePr>
        <p:xfrm>
          <a:off x="347709" y="5844217"/>
          <a:ext cx="11496582" cy="474095"/>
        </p:xfrm>
        <a:graphic>
          <a:graphicData uri="http://schemas.openxmlformats.org/drawingml/2006/table">
            <a:tbl>
              <a:tblPr firstRow="1" firstCol="1" bandRow="1">
                <a:tableStyleId>{5C22544A-7EE6-4342-B048-85BDC9FD1C3A}</a:tableStyleId>
              </a:tblPr>
              <a:tblGrid>
                <a:gridCol w="1674038">
                  <a:extLst>
                    <a:ext uri="{9D8B030D-6E8A-4147-A177-3AD203B41FA5}">
                      <a16:colId xmlns:a16="http://schemas.microsoft.com/office/drawing/2014/main" val="1986031592"/>
                    </a:ext>
                  </a:extLst>
                </a:gridCol>
                <a:gridCol w="2517801">
                  <a:extLst>
                    <a:ext uri="{9D8B030D-6E8A-4147-A177-3AD203B41FA5}">
                      <a16:colId xmlns:a16="http://schemas.microsoft.com/office/drawing/2014/main" val="570450315"/>
                    </a:ext>
                  </a:extLst>
                </a:gridCol>
                <a:gridCol w="7304743">
                  <a:extLst>
                    <a:ext uri="{9D8B030D-6E8A-4147-A177-3AD203B41FA5}">
                      <a16:colId xmlns:a16="http://schemas.microsoft.com/office/drawing/2014/main" val="634887993"/>
                    </a:ext>
                  </a:extLst>
                </a:gridCol>
              </a:tblGrid>
              <a:tr h="474095">
                <a:tc>
                  <a:txBody>
                    <a:bodyPr/>
                    <a:lstStyle/>
                    <a:p>
                      <a:pPr>
                        <a:spcAft>
                          <a:spcPts val="0"/>
                        </a:spcAft>
                      </a:pPr>
                      <a:r>
                        <a:rPr lang="de-CH" sz="2800" b="0" dirty="0">
                          <a:solidFill>
                            <a:schemeClr val="tx1"/>
                          </a:solidFill>
                          <a:effectLst/>
                        </a:rPr>
                        <a:t>31,26-28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Verehrung der Himmelskörper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559783313"/>
                  </a:ext>
                </a:extLst>
              </a:tr>
            </a:tbl>
          </a:graphicData>
        </a:graphic>
      </p:graphicFrame>
      <p:graphicFrame>
        <p:nvGraphicFramePr>
          <p:cNvPr id="7" name="Tabelle 6">
            <a:extLst>
              <a:ext uri="{FF2B5EF4-FFF2-40B4-BE49-F238E27FC236}">
                <a16:creationId xmlns:a16="http://schemas.microsoft.com/office/drawing/2014/main" id="{4E328A0C-8E92-4204-84BE-F2CD8BECF4C3}"/>
              </a:ext>
            </a:extLst>
          </p:cNvPr>
          <p:cNvGraphicFramePr>
            <a:graphicFrameLocks noGrp="1"/>
          </p:cNvGraphicFramePr>
          <p:nvPr>
            <p:extLst/>
          </p:nvPr>
        </p:nvGraphicFramePr>
        <p:xfrm>
          <a:off x="347709" y="6309923"/>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2747803062"/>
                    </a:ext>
                  </a:extLst>
                </a:gridCol>
                <a:gridCol w="2506562">
                  <a:extLst>
                    <a:ext uri="{9D8B030D-6E8A-4147-A177-3AD203B41FA5}">
                      <a16:colId xmlns:a16="http://schemas.microsoft.com/office/drawing/2014/main" val="98006171"/>
                    </a:ext>
                  </a:extLst>
                </a:gridCol>
                <a:gridCol w="7304743">
                  <a:extLst>
                    <a:ext uri="{9D8B030D-6E8A-4147-A177-3AD203B41FA5}">
                      <a16:colId xmlns:a16="http://schemas.microsoft.com/office/drawing/2014/main" val="1150567573"/>
                    </a:ext>
                  </a:extLst>
                </a:gridCol>
              </a:tblGrid>
              <a:tr h="341449">
                <a:tc>
                  <a:txBody>
                    <a:bodyPr/>
                    <a:lstStyle/>
                    <a:p>
                      <a:pPr>
                        <a:spcAft>
                          <a:spcPts val="0"/>
                        </a:spcAft>
                      </a:pPr>
                      <a:r>
                        <a:rPr lang="de-CH" sz="2800" b="0" dirty="0">
                          <a:solidFill>
                            <a:schemeClr val="tx1"/>
                          </a:solidFill>
                          <a:effectLst/>
                        </a:rPr>
                        <a:t>42,11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33,19</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Kesita als Währung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457326578"/>
                  </a:ext>
                </a:extLst>
              </a:tr>
            </a:tbl>
          </a:graphicData>
        </a:graphic>
      </p:graphicFrame>
      <p:sp>
        <p:nvSpPr>
          <p:cNvPr id="8" name="Rechteck 7">
            <a:extLst>
              <a:ext uri="{FF2B5EF4-FFF2-40B4-BE49-F238E27FC236}">
                <a16:creationId xmlns:a16="http://schemas.microsoft.com/office/drawing/2014/main" id="{44365BF2-57EB-4B1B-8C53-5081CFFA0AB6}"/>
              </a:ext>
            </a:extLst>
          </p:cNvPr>
          <p:cNvSpPr/>
          <p:nvPr/>
        </p:nvSpPr>
        <p:spPr>
          <a:xfrm>
            <a:off x="186431" y="5844217"/>
            <a:ext cx="11736280" cy="10137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6036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e 9">
            <a:extLst>
              <a:ext uri="{FF2B5EF4-FFF2-40B4-BE49-F238E27FC236}">
                <a16:creationId xmlns:a16="http://schemas.microsoft.com/office/drawing/2014/main" id="{32E89936-24C4-4234-A3C1-38D0610DCE98}"/>
              </a:ext>
            </a:extLst>
          </p:cNvPr>
          <p:cNvGraphicFramePr>
            <a:graphicFrameLocks noGrp="1"/>
          </p:cNvGraphicFramePr>
          <p:nvPr>
            <p:extLst/>
          </p:nvPr>
        </p:nvGraphicFramePr>
        <p:xfrm>
          <a:off x="347709" y="612559"/>
          <a:ext cx="11496582" cy="2987040"/>
        </p:xfrm>
        <a:graphic>
          <a:graphicData uri="http://schemas.openxmlformats.org/drawingml/2006/table">
            <a:tbl>
              <a:tblPr firstRow="1" firstCol="1" bandRow="1">
                <a:tableStyleId>{5C22544A-7EE6-4342-B048-85BDC9FD1C3A}</a:tableStyleId>
              </a:tblPr>
              <a:tblGrid>
                <a:gridCol w="1703033">
                  <a:extLst>
                    <a:ext uri="{9D8B030D-6E8A-4147-A177-3AD203B41FA5}">
                      <a16:colId xmlns:a16="http://schemas.microsoft.com/office/drawing/2014/main" val="2227803772"/>
                    </a:ext>
                  </a:extLst>
                </a:gridCol>
                <a:gridCol w="2488806">
                  <a:extLst>
                    <a:ext uri="{9D8B030D-6E8A-4147-A177-3AD203B41FA5}">
                      <a16:colId xmlns:a16="http://schemas.microsoft.com/office/drawing/2014/main" val="1356587673"/>
                    </a:ext>
                  </a:extLst>
                </a:gridCol>
                <a:gridCol w="7304743">
                  <a:extLst>
                    <a:ext uri="{9D8B030D-6E8A-4147-A177-3AD203B41FA5}">
                      <a16:colId xmlns:a16="http://schemas.microsoft.com/office/drawing/2014/main" val="76191499"/>
                    </a:ext>
                  </a:extLst>
                </a:gridCol>
              </a:tblGrid>
              <a:tr h="682899">
                <a:tc>
                  <a:txBody>
                    <a:bodyPr/>
                    <a:lstStyle/>
                    <a:p>
                      <a:pPr algn="ctr">
                        <a:spcAft>
                          <a:spcPts val="0"/>
                        </a:spcAft>
                      </a:pPr>
                      <a:r>
                        <a:rPr lang="de-CH" sz="2800" b="0" dirty="0">
                          <a:solidFill>
                            <a:schemeClr val="tx1"/>
                          </a:solidFill>
                          <a:effectLst/>
                        </a:rPr>
                        <a:t>Bibelstelle im Buch Hiob</a:t>
                      </a:r>
                    </a:p>
                    <a:p>
                      <a:pPr algn="ct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Vergleichsstelle in der Bibel</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Begründung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extLst>
                  <a:ext uri="{0D108BD9-81ED-4DB2-BD59-A6C34878D82A}">
                    <a16:rowId xmlns:a16="http://schemas.microsoft.com/office/drawing/2014/main" val="3713649028"/>
                  </a:ext>
                </a:extLst>
              </a:tr>
              <a:tr h="1024348">
                <a:tc>
                  <a:txBody>
                    <a:bodyPr/>
                    <a:lstStyle/>
                    <a:p>
                      <a:pPr>
                        <a:spcAft>
                          <a:spcPts val="0"/>
                        </a:spcAft>
                      </a:pPr>
                      <a:r>
                        <a:rPr lang="de-CH" sz="2800" b="0" dirty="0">
                          <a:solidFill>
                            <a:schemeClr val="tx1"/>
                          </a:solidFill>
                          <a:effectLst/>
                        </a:rPr>
                        <a:t>42,16-17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25,7-8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Hiob lebte nach seiner Wiederherstellung noch "hundertvierzig Jahre … und Hiob starb, alt und an Tagen satt" (42,16-17).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504962522"/>
                  </a:ext>
                </a:extLst>
              </a:tr>
            </a:tbl>
          </a:graphicData>
        </a:graphic>
      </p:graphicFrame>
      <p:graphicFrame>
        <p:nvGraphicFramePr>
          <p:cNvPr id="2" name="Tabelle 1">
            <a:extLst>
              <a:ext uri="{FF2B5EF4-FFF2-40B4-BE49-F238E27FC236}">
                <a16:creationId xmlns:a16="http://schemas.microsoft.com/office/drawing/2014/main" id="{E3B799B1-1210-4E24-89FC-0409D30A877D}"/>
              </a:ext>
            </a:extLst>
          </p:cNvPr>
          <p:cNvGraphicFramePr>
            <a:graphicFrameLocks noGrp="1"/>
          </p:cNvGraphicFramePr>
          <p:nvPr>
            <p:extLst/>
          </p:nvPr>
        </p:nvGraphicFramePr>
        <p:xfrm>
          <a:off x="347709" y="3599599"/>
          <a:ext cx="11496582" cy="485840"/>
        </p:xfrm>
        <a:graphic>
          <a:graphicData uri="http://schemas.openxmlformats.org/drawingml/2006/table">
            <a:tbl>
              <a:tblPr firstRow="1" firstCol="1" bandRow="1">
                <a:tableStyleId>{5C22544A-7EE6-4342-B048-85BDC9FD1C3A}</a:tableStyleId>
              </a:tblPr>
              <a:tblGrid>
                <a:gridCol w="1694155">
                  <a:extLst>
                    <a:ext uri="{9D8B030D-6E8A-4147-A177-3AD203B41FA5}">
                      <a16:colId xmlns:a16="http://schemas.microsoft.com/office/drawing/2014/main" val="2936430269"/>
                    </a:ext>
                  </a:extLst>
                </a:gridCol>
                <a:gridCol w="2497684">
                  <a:extLst>
                    <a:ext uri="{9D8B030D-6E8A-4147-A177-3AD203B41FA5}">
                      <a16:colId xmlns:a16="http://schemas.microsoft.com/office/drawing/2014/main" val="322410609"/>
                    </a:ext>
                  </a:extLst>
                </a:gridCol>
                <a:gridCol w="7304743">
                  <a:extLst>
                    <a:ext uri="{9D8B030D-6E8A-4147-A177-3AD203B41FA5}">
                      <a16:colId xmlns:a16="http://schemas.microsoft.com/office/drawing/2014/main" val="1262225341"/>
                    </a:ext>
                  </a:extLst>
                </a:gridCol>
              </a:tblGrid>
              <a:tr h="485840">
                <a:tc>
                  <a:txBody>
                    <a:bodyPr/>
                    <a:lstStyle/>
                    <a:p>
                      <a:pPr>
                        <a:spcAft>
                          <a:spcPts val="0"/>
                        </a:spcAft>
                      </a:pPr>
                      <a:r>
                        <a:rPr lang="de-CH" sz="2800" b="0" dirty="0">
                          <a:solidFill>
                            <a:schemeClr val="tx1"/>
                          </a:solidFill>
                          <a:effectLst/>
                        </a:rPr>
                        <a:t>22,15-16</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Hier wird die Sintflut erwähnt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332385339"/>
                  </a:ext>
                </a:extLst>
              </a:tr>
            </a:tbl>
          </a:graphicData>
        </a:graphic>
      </p:graphicFrame>
      <p:graphicFrame>
        <p:nvGraphicFramePr>
          <p:cNvPr id="3" name="Tabelle 2">
            <a:extLst>
              <a:ext uri="{FF2B5EF4-FFF2-40B4-BE49-F238E27FC236}">
                <a16:creationId xmlns:a16="http://schemas.microsoft.com/office/drawing/2014/main" id="{C56C233B-CBCF-4322-AFE2-FEF887C3EF3F}"/>
              </a:ext>
            </a:extLst>
          </p:cNvPr>
          <p:cNvGraphicFramePr>
            <a:graphicFrameLocks noGrp="1"/>
          </p:cNvGraphicFramePr>
          <p:nvPr>
            <p:extLst/>
          </p:nvPr>
        </p:nvGraphicFramePr>
        <p:xfrm>
          <a:off x="347709" y="4068661"/>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3906848474"/>
                    </a:ext>
                  </a:extLst>
                </a:gridCol>
                <a:gridCol w="2506562">
                  <a:extLst>
                    <a:ext uri="{9D8B030D-6E8A-4147-A177-3AD203B41FA5}">
                      <a16:colId xmlns:a16="http://schemas.microsoft.com/office/drawing/2014/main" val="4157381408"/>
                    </a:ext>
                  </a:extLst>
                </a:gridCol>
                <a:gridCol w="7304743">
                  <a:extLst>
                    <a:ext uri="{9D8B030D-6E8A-4147-A177-3AD203B41FA5}">
                      <a16:colId xmlns:a16="http://schemas.microsoft.com/office/drawing/2014/main" val="4109620554"/>
                    </a:ext>
                  </a:extLst>
                </a:gridCol>
              </a:tblGrid>
              <a:tr h="341449">
                <a:tc>
                  <a:txBody>
                    <a:bodyPr/>
                    <a:lstStyle/>
                    <a:p>
                      <a:pPr>
                        <a:spcAft>
                          <a:spcPts val="0"/>
                        </a:spcAft>
                      </a:pPr>
                      <a:r>
                        <a:rPr lang="de-CH" sz="2800" b="0" dirty="0">
                          <a:solidFill>
                            <a:schemeClr val="tx1"/>
                          </a:solidFill>
                          <a:effectLst/>
                        </a:rPr>
                        <a:t>40+41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"Behemoth" und vom "Leviatan"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4228458130"/>
                  </a:ext>
                </a:extLst>
              </a:tr>
            </a:tbl>
          </a:graphicData>
        </a:graphic>
      </p:graphicFrame>
      <p:graphicFrame>
        <p:nvGraphicFramePr>
          <p:cNvPr id="4" name="Tabelle 3">
            <a:extLst>
              <a:ext uri="{FF2B5EF4-FFF2-40B4-BE49-F238E27FC236}">
                <a16:creationId xmlns:a16="http://schemas.microsoft.com/office/drawing/2014/main" id="{EE6EF512-4A8C-4422-90FC-F2B5EC8D75FE}"/>
              </a:ext>
            </a:extLst>
          </p:cNvPr>
          <p:cNvGraphicFramePr>
            <a:graphicFrameLocks noGrp="1"/>
          </p:cNvGraphicFramePr>
          <p:nvPr>
            <p:extLst/>
          </p:nvPr>
        </p:nvGraphicFramePr>
        <p:xfrm>
          <a:off x="347709" y="4495381"/>
          <a:ext cx="11496582" cy="853440"/>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3415826640"/>
                    </a:ext>
                  </a:extLst>
                </a:gridCol>
                <a:gridCol w="2515439">
                  <a:extLst>
                    <a:ext uri="{9D8B030D-6E8A-4147-A177-3AD203B41FA5}">
                      <a16:colId xmlns:a16="http://schemas.microsoft.com/office/drawing/2014/main" val="3194289427"/>
                    </a:ext>
                  </a:extLst>
                </a:gridCol>
                <a:gridCol w="7304743">
                  <a:extLst>
                    <a:ext uri="{9D8B030D-6E8A-4147-A177-3AD203B41FA5}">
                      <a16:colId xmlns:a16="http://schemas.microsoft.com/office/drawing/2014/main" val="3375739465"/>
                    </a:ext>
                  </a:extLst>
                </a:gridCol>
              </a:tblGrid>
              <a:tr h="848406">
                <a:tc>
                  <a:txBody>
                    <a:bodyPr/>
                    <a:lstStyle/>
                    <a:p>
                      <a:pPr>
                        <a:spcAft>
                          <a:spcPts val="0"/>
                        </a:spcAft>
                      </a:pPr>
                      <a:r>
                        <a:rPr lang="de-CH" sz="2800" b="0" dirty="0">
                          <a:solidFill>
                            <a:schemeClr val="tx1"/>
                          </a:solidFill>
                          <a:effectLst/>
                        </a:rPr>
                        <a:t>1,5</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Genesis und Levitikus.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Die im Buch erwähnten Opfer heißen stets olah, das ist das hebräische Wort für "Brandopfer".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66247385"/>
                  </a:ext>
                </a:extLst>
              </a:tr>
            </a:tbl>
          </a:graphicData>
        </a:graphic>
      </p:graphicFrame>
      <p:graphicFrame>
        <p:nvGraphicFramePr>
          <p:cNvPr id="5" name="Tabelle 4">
            <a:extLst>
              <a:ext uri="{FF2B5EF4-FFF2-40B4-BE49-F238E27FC236}">
                <a16:creationId xmlns:a16="http://schemas.microsoft.com/office/drawing/2014/main" id="{4D7BEAA5-2BA3-4F9C-88DC-ED7FDD5D4043}"/>
              </a:ext>
            </a:extLst>
          </p:cNvPr>
          <p:cNvGraphicFramePr>
            <a:graphicFrameLocks noGrp="1"/>
          </p:cNvGraphicFramePr>
          <p:nvPr>
            <p:extLst/>
          </p:nvPr>
        </p:nvGraphicFramePr>
        <p:xfrm>
          <a:off x="347709" y="5340432"/>
          <a:ext cx="11496582" cy="512174"/>
        </p:xfrm>
        <a:graphic>
          <a:graphicData uri="http://schemas.openxmlformats.org/drawingml/2006/table">
            <a:tbl>
              <a:tblPr firstRow="1" firstCol="1" bandRow="1">
                <a:tableStyleId>{5C22544A-7EE6-4342-B048-85BDC9FD1C3A}</a:tableStyleId>
              </a:tblPr>
              <a:tblGrid>
                <a:gridCol w="1667522">
                  <a:extLst>
                    <a:ext uri="{9D8B030D-6E8A-4147-A177-3AD203B41FA5}">
                      <a16:colId xmlns:a16="http://schemas.microsoft.com/office/drawing/2014/main" val="749802294"/>
                    </a:ext>
                  </a:extLst>
                </a:gridCol>
                <a:gridCol w="2524317">
                  <a:extLst>
                    <a:ext uri="{9D8B030D-6E8A-4147-A177-3AD203B41FA5}">
                      <a16:colId xmlns:a16="http://schemas.microsoft.com/office/drawing/2014/main" val="1619798901"/>
                    </a:ext>
                  </a:extLst>
                </a:gridCol>
                <a:gridCol w="7304743">
                  <a:extLst>
                    <a:ext uri="{9D8B030D-6E8A-4147-A177-3AD203B41FA5}">
                      <a16:colId xmlns:a16="http://schemas.microsoft.com/office/drawing/2014/main" val="1689129180"/>
                    </a:ext>
                  </a:extLst>
                </a:gridCol>
              </a:tblGrid>
              <a:tr h="512174">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Ex 6,3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Der Titel Gottes "der Allmächtige".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066925078"/>
                  </a:ext>
                </a:extLst>
              </a:tr>
            </a:tbl>
          </a:graphicData>
        </a:graphic>
      </p:graphicFrame>
      <p:graphicFrame>
        <p:nvGraphicFramePr>
          <p:cNvPr id="6" name="Tabelle 5">
            <a:extLst>
              <a:ext uri="{FF2B5EF4-FFF2-40B4-BE49-F238E27FC236}">
                <a16:creationId xmlns:a16="http://schemas.microsoft.com/office/drawing/2014/main" id="{C2D9179E-553C-4259-A379-EF656F799AFE}"/>
              </a:ext>
            </a:extLst>
          </p:cNvPr>
          <p:cNvGraphicFramePr>
            <a:graphicFrameLocks noGrp="1"/>
          </p:cNvGraphicFramePr>
          <p:nvPr>
            <p:extLst/>
          </p:nvPr>
        </p:nvGraphicFramePr>
        <p:xfrm>
          <a:off x="347709" y="5844217"/>
          <a:ext cx="11496582" cy="474095"/>
        </p:xfrm>
        <a:graphic>
          <a:graphicData uri="http://schemas.openxmlformats.org/drawingml/2006/table">
            <a:tbl>
              <a:tblPr firstRow="1" firstCol="1" bandRow="1">
                <a:tableStyleId>{5C22544A-7EE6-4342-B048-85BDC9FD1C3A}</a:tableStyleId>
              </a:tblPr>
              <a:tblGrid>
                <a:gridCol w="1674038">
                  <a:extLst>
                    <a:ext uri="{9D8B030D-6E8A-4147-A177-3AD203B41FA5}">
                      <a16:colId xmlns:a16="http://schemas.microsoft.com/office/drawing/2014/main" val="1986031592"/>
                    </a:ext>
                  </a:extLst>
                </a:gridCol>
                <a:gridCol w="2517801">
                  <a:extLst>
                    <a:ext uri="{9D8B030D-6E8A-4147-A177-3AD203B41FA5}">
                      <a16:colId xmlns:a16="http://schemas.microsoft.com/office/drawing/2014/main" val="570450315"/>
                    </a:ext>
                  </a:extLst>
                </a:gridCol>
                <a:gridCol w="7304743">
                  <a:extLst>
                    <a:ext uri="{9D8B030D-6E8A-4147-A177-3AD203B41FA5}">
                      <a16:colId xmlns:a16="http://schemas.microsoft.com/office/drawing/2014/main" val="634887993"/>
                    </a:ext>
                  </a:extLst>
                </a:gridCol>
              </a:tblGrid>
              <a:tr h="474095">
                <a:tc>
                  <a:txBody>
                    <a:bodyPr/>
                    <a:lstStyle/>
                    <a:p>
                      <a:pPr>
                        <a:spcAft>
                          <a:spcPts val="0"/>
                        </a:spcAft>
                      </a:pPr>
                      <a:r>
                        <a:rPr lang="de-CH" sz="2800" b="0" dirty="0">
                          <a:solidFill>
                            <a:schemeClr val="tx1"/>
                          </a:solidFill>
                          <a:effectLst/>
                        </a:rPr>
                        <a:t>31,26-28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Verehrung der Himmelskörper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559783313"/>
                  </a:ext>
                </a:extLst>
              </a:tr>
            </a:tbl>
          </a:graphicData>
        </a:graphic>
      </p:graphicFrame>
      <p:graphicFrame>
        <p:nvGraphicFramePr>
          <p:cNvPr id="7" name="Tabelle 6">
            <a:extLst>
              <a:ext uri="{FF2B5EF4-FFF2-40B4-BE49-F238E27FC236}">
                <a16:creationId xmlns:a16="http://schemas.microsoft.com/office/drawing/2014/main" id="{4E328A0C-8E92-4204-84BE-F2CD8BECF4C3}"/>
              </a:ext>
            </a:extLst>
          </p:cNvPr>
          <p:cNvGraphicFramePr>
            <a:graphicFrameLocks noGrp="1"/>
          </p:cNvGraphicFramePr>
          <p:nvPr>
            <p:extLst/>
          </p:nvPr>
        </p:nvGraphicFramePr>
        <p:xfrm>
          <a:off x="347709" y="6309923"/>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2747803062"/>
                    </a:ext>
                  </a:extLst>
                </a:gridCol>
                <a:gridCol w="2506562">
                  <a:extLst>
                    <a:ext uri="{9D8B030D-6E8A-4147-A177-3AD203B41FA5}">
                      <a16:colId xmlns:a16="http://schemas.microsoft.com/office/drawing/2014/main" val="98006171"/>
                    </a:ext>
                  </a:extLst>
                </a:gridCol>
                <a:gridCol w="7304743">
                  <a:extLst>
                    <a:ext uri="{9D8B030D-6E8A-4147-A177-3AD203B41FA5}">
                      <a16:colId xmlns:a16="http://schemas.microsoft.com/office/drawing/2014/main" val="1150567573"/>
                    </a:ext>
                  </a:extLst>
                </a:gridCol>
              </a:tblGrid>
              <a:tr h="341449">
                <a:tc>
                  <a:txBody>
                    <a:bodyPr/>
                    <a:lstStyle/>
                    <a:p>
                      <a:pPr>
                        <a:spcAft>
                          <a:spcPts val="0"/>
                        </a:spcAft>
                      </a:pPr>
                      <a:r>
                        <a:rPr lang="de-CH" sz="2800" b="0" dirty="0">
                          <a:solidFill>
                            <a:schemeClr val="tx1"/>
                          </a:solidFill>
                          <a:effectLst/>
                        </a:rPr>
                        <a:t>42,11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33,19</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Kesita als Währung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457326578"/>
                  </a:ext>
                </a:extLst>
              </a:tr>
            </a:tbl>
          </a:graphicData>
        </a:graphic>
      </p:graphicFrame>
      <p:sp>
        <p:nvSpPr>
          <p:cNvPr id="8" name="Rechteck 7">
            <a:extLst>
              <a:ext uri="{FF2B5EF4-FFF2-40B4-BE49-F238E27FC236}">
                <a16:creationId xmlns:a16="http://schemas.microsoft.com/office/drawing/2014/main" id="{44365BF2-57EB-4B1B-8C53-5081CFFA0AB6}"/>
              </a:ext>
            </a:extLst>
          </p:cNvPr>
          <p:cNvSpPr/>
          <p:nvPr/>
        </p:nvSpPr>
        <p:spPr>
          <a:xfrm>
            <a:off x="186431" y="6318312"/>
            <a:ext cx="11736280" cy="539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37544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e 9">
            <a:extLst>
              <a:ext uri="{FF2B5EF4-FFF2-40B4-BE49-F238E27FC236}">
                <a16:creationId xmlns:a16="http://schemas.microsoft.com/office/drawing/2014/main" id="{32E89936-24C4-4234-A3C1-38D0610DCE98}"/>
              </a:ext>
            </a:extLst>
          </p:cNvPr>
          <p:cNvGraphicFramePr>
            <a:graphicFrameLocks noGrp="1"/>
          </p:cNvGraphicFramePr>
          <p:nvPr>
            <p:extLst/>
          </p:nvPr>
        </p:nvGraphicFramePr>
        <p:xfrm>
          <a:off x="347709" y="612559"/>
          <a:ext cx="11496582" cy="2987040"/>
        </p:xfrm>
        <a:graphic>
          <a:graphicData uri="http://schemas.openxmlformats.org/drawingml/2006/table">
            <a:tbl>
              <a:tblPr firstRow="1" firstCol="1" bandRow="1">
                <a:tableStyleId>{5C22544A-7EE6-4342-B048-85BDC9FD1C3A}</a:tableStyleId>
              </a:tblPr>
              <a:tblGrid>
                <a:gridCol w="1703033">
                  <a:extLst>
                    <a:ext uri="{9D8B030D-6E8A-4147-A177-3AD203B41FA5}">
                      <a16:colId xmlns:a16="http://schemas.microsoft.com/office/drawing/2014/main" val="2227803772"/>
                    </a:ext>
                  </a:extLst>
                </a:gridCol>
                <a:gridCol w="2488806">
                  <a:extLst>
                    <a:ext uri="{9D8B030D-6E8A-4147-A177-3AD203B41FA5}">
                      <a16:colId xmlns:a16="http://schemas.microsoft.com/office/drawing/2014/main" val="1356587673"/>
                    </a:ext>
                  </a:extLst>
                </a:gridCol>
                <a:gridCol w="7304743">
                  <a:extLst>
                    <a:ext uri="{9D8B030D-6E8A-4147-A177-3AD203B41FA5}">
                      <a16:colId xmlns:a16="http://schemas.microsoft.com/office/drawing/2014/main" val="76191499"/>
                    </a:ext>
                  </a:extLst>
                </a:gridCol>
              </a:tblGrid>
              <a:tr h="682899">
                <a:tc>
                  <a:txBody>
                    <a:bodyPr/>
                    <a:lstStyle/>
                    <a:p>
                      <a:pPr algn="ctr">
                        <a:spcAft>
                          <a:spcPts val="0"/>
                        </a:spcAft>
                      </a:pPr>
                      <a:r>
                        <a:rPr lang="de-CH" sz="2800" b="0" dirty="0">
                          <a:solidFill>
                            <a:schemeClr val="tx1"/>
                          </a:solidFill>
                          <a:effectLst/>
                        </a:rPr>
                        <a:t>Bibelstelle im Buch Hiob</a:t>
                      </a:r>
                    </a:p>
                    <a:p>
                      <a:pPr algn="ct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Vergleichsstelle in der Bibel</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Begründung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extLst>
                  <a:ext uri="{0D108BD9-81ED-4DB2-BD59-A6C34878D82A}">
                    <a16:rowId xmlns:a16="http://schemas.microsoft.com/office/drawing/2014/main" val="3713649028"/>
                  </a:ext>
                </a:extLst>
              </a:tr>
              <a:tr h="1024348">
                <a:tc>
                  <a:txBody>
                    <a:bodyPr/>
                    <a:lstStyle/>
                    <a:p>
                      <a:pPr>
                        <a:spcAft>
                          <a:spcPts val="0"/>
                        </a:spcAft>
                      </a:pPr>
                      <a:r>
                        <a:rPr lang="de-CH" sz="2800" b="0" dirty="0">
                          <a:solidFill>
                            <a:schemeClr val="tx1"/>
                          </a:solidFill>
                          <a:effectLst/>
                        </a:rPr>
                        <a:t>42,16-17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25,7-8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Hiob lebte nach seiner Wiederherstellung noch "hundertvierzig Jahre … und Hiob starb, alt und an Tagen satt" (42,16-17).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504962522"/>
                  </a:ext>
                </a:extLst>
              </a:tr>
            </a:tbl>
          </a:graphicData>
        </a:graphic>
      </p:graphicFrame>
      <p:graphicFrame>
        <p:nvGraphicFramePr>
          <p:cNvPr id="2" name="Tabelle 1">
            <a:extLst>
              <a:ext uri="{FF2B5EF4-FFF2-40B4-BE49-F238E27FC236}">
                <a16:creationId xmlns:a16="http://schemas.microsoft.com/office/drawing/2014/main" id="{E3B799B1-1210-4E24-89FC-0409D30A877D}"/>
              </a:ext>
            </a:extLst>
          </p:cNvPr>
          <p:cNvGraphicFramePr>
            <a:graphicFrameLocks noGrp="1"/>
          </p:cNvGraphicFramePr>
          <p:nvPr>
            <p:extLst/>
          </p:nvPr>
        </p:nvGraphicFramePr>
        <p:xfrm>
          <a:off x="347709" y="3599599"/>
          <a:ext cx="11496582" cy="485840"/>
        </p:xfrm>
        <a:graphic>
          <a:graphicData uri="http://schemas.openxmlformats.org/drawingml/2006/table">
            <a:tbl>
              <a:tblPr firstRow="1" firstCol="1" bandRow="1">
                <a:tableStyleId>{5C22544A-7EE6-4342-B048-85BDC9FD1C3A}</a:tableStyleId>
              </a:tblPr>
              <a:tblGrid>
                <a:gridCol w="1694155">
                  <a:extLst>
                    <a:ext uri="{9D8B030D-6E8A-4147-A177-3AD203B41FA5}">
                      <a16:colId xmlns:a16="http://schemas.microsoft.com/office/drawing/2014/main" val="2936430269"/>
                    </a:ext>
                  </a:extLst>
                </a:gridCol>
                <a:gridCol w="2497684">
                  <a:extLst>
                    <a:ext uri="{9D8B030D-6E8A-4147-A177-3AD203B41FA5}">
                      <a16:colId xmlns:a16="http://schemas.microsoft.com/office/drawing/2014/main" val="322410609"/>
                    </a:ext>
                  </a:extLst>
                </a:gridCol>
                <a:gridCol w="7304743">
                  <a:extLst>
                    <a:ext uri="{9D8B030D-6E8A-4147-A177-3AD203B41FA5}">
                      <a16:colId xmlns:a16="http://schemas.microsoft.com/office/drawing/2014/main" val="1262225341"/>
                    </a:ext>
                  </a:extLst>
                </a:gridCol>
              </a:tblGrid>
              <a:tr h="485840">
                <a:tc>
                  <a:txBody>
                    <a:bodyPr/>
                    <a:lstStyle/>
                    <a:p>
                      <a:pPr>
                        <a:spcAft>
                          <a:spcPts val="0"/>
                        </a:spcAft>
                      </a:pPr>
                      <a:r>
                        <a:rPr lang="de-CH" sz="2800" b="0" dirty="0">
                          <a:solidFill>
                            <a:schemeClr val="tx1"/>
                          </a:solidFill>
                          <a:effectLst/>
                        </a:rPr>
                        <a:t>22,15-16</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Hier wird die Sintflut erwähnt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332385339"/>
                  </a:ext>
                </a:extLst>
              </a:tr>
            </a:tbl>
          </a:graphicData>
        </a:graphic>
      </p:graphicFrame>
      <p:graphicFrame>
        <p:nvGraphicFramePr>
          <p:cNvPr id="3" name="Tabelle 2">
            <a:extLst>
              <a:ext uri="{FF2B5EF4-FFF2-40B4-BE49-F238E27FC236}">
                <a16:creationId xmlns:a16="http://schemas.microsoft.com/office/drawing/2014/main" id="{C56C233B-CBCF-4322-AFE2-FEF887C3EF3F}"/>
              </a:ext>
            </a:extLst>
          </p:cNvPr>
          <p:cNvGraphicFramePr>
            <a:graphicFrameLocks noGrp="1"/>
          </p:cNvGraphicFramePr>
          <p:nvPr>
            <p:extLst/>
          </p:nvPr>
        </p:nvGraphicFramePr>
        <p:xfrm>
          <a:off x="347709" y="4068661"/>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3906848474"/>
                    </a:ext>
                  </a:extLst>
                </a:gridCol>
                <a:gridCol w="2506562">
                  <a:extLst>
                    <a:ext uri="{9D8B030D-6E8A-4147-A177-3AD203B41FA5}">
                      <a16:colId xmlns:a16="http://schemas.microsoft.com/office/drawing/2014/main" val="4157381408"/>
                    </a:ext>
                  </a:extLst>
                </a:gridCol>
                <a:gridCol w="7304743">
                  <a:extLst>
                    <a:ext uri="{9D8B030D-6E8A-4147-A177-3AD203B41FA5}">
                      <a16:colId xmlns:a16="http://schemas.microsoft.com/office/drawing/2014/main" val="4109620554"/>
                    </a:ext>
                  </a:extLst>
                </a:gridCol>
              </a:tblGrid>
              <a:tr h="341449">
                <a:tc>
                  <a:txBody>
                    <a:bodyPr/>
                    <a:lstStyle/>
                    <a:p>
                      <a:pPr>
                        <a:spcAft>
                          <a:spcPts val="0"/>
                        </a:spcAft>
                      </a:pPr>
                      <a:r>
                        <a:rPr lang="de-CH" sz="2800" b="0" dirty="0">
                          <a:solidFill>
                            <a:schemeClr val="tx1"/>
                          </a:solidFill>
                          <a:effectLst/>
                        </a:rPr>
                        <a:t>40+41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"Behemoth" und vom "Leviatan"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4228458130"/>
                  </a:ext>
                </a:extLst>
              </a:tr>
            </a:tbl>
          </a:graphicData>
        </a:graphic>
      </p:graphicFrame>
      <p:graphicFrame>
        <p:nvGraphicFramePr>
          <p:cNvPr id="4" name="Tabelle 3">
            <a:extLst>
              <a:ext uri="{FF2B5EF4-FFF2-40B4-BE49-F238E27FC236}">
                <a16:creationId xmlns:a16="http://schemas.microsoft.com/office/drawing/2014/main" id="{EE6EF512-4A8C-4422-90FC-F2B5EC8D75FE}"/>
              </a:ext>
            </a:extLst>
          </p:cNvPr>
          <p:cNvGraphicFramePr>
            <a:graphicFrameLocks noGrp="1"/>
          </p:cNvGraphicFramePr>
          <p:nvPr>
            <p:extLst/>
          </p:nvPr>
        </p:nvGraphicFramePr>
        <p:xfrm>
          <a:off x="347709" y="4495381"/>
          <a:ext cx="11496582" cy="853440"/>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3415826640"/>
                    </a:ext>
                  </a:extLst>
                </a:gridCol>
                <a:gridCol w="2515439">
                  <a:extLst>
                    <a:ext uri="{9D8B030D-6E8A-4147-A177-3AD203B41FA5}">
                      <a16:colId xmlns:a16="http://schemas.microsoft.com/office/drawing/2014/main" val="3194289427"/>
                    </a:ext>
                  </a:extLst>
                </a:gridCol>
                <a:gridCol w="7304743">
                  <a:extLst>
                    <a:ext uri="{9D8B030D-6E8A-4147-A177-3AD203B41FA5}">
                      <a16:colId xmlns:a16="http://schemas.microsoft.com/office/drawing/2014/main" val="3375739465"/>
                    </a:ext>
                  </a:extLst>
                </a:gridCol>
              </a:tblGrid>
              <a:tr h="848406">
                <a:tc>
                  <a:txBody>
                    <a:bodyPr/>
                    <a:lstStyle/>
                    <a:p>
                      <a:pPr>
                        <a:spcAft>
                          <a:spcPts val="0"/>
                        </a:spcAft>
                      </a:pPr>
                      <a:r>
                        <a:rPr lang="de-CH" sz="2800" b="0" dirty="0">
                          <a:solidFill>
                            <a:schemeClr val="tx1"/>
                          </a:solidFill>
                          <a:effectLst/>
                        </a:rPr>
                        <a:t>1,5</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Genesis und Levitikus.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Die im Buch erwähnten Opfer heißen stets olah, das ist das hebräische Wort für "Brandopfer".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66247385"/>
                  </a:ext>
                </a:extLst>
              </a:tr>
            </a:tbl>
          </a:graphicData>
        </a:graphic>
      </p:graphicFrame>
      <p:graphicFrame>
        <p:nvGraphicFramePr>
          <p:cNvPr id="5" name="Tabelle 4">
            <a:extLst>
              <a:ext uri="{FF2B5EF4-FFF2-40B4-BE49-F238E27FC236}">
                <a16:creationId xmlns:a16="http://schemas.microsoft.com/office/drawing/2014/main" id="{4D7BEAA5-2BA3-4F9C-88DC-ED7FDD5D4043}"/>
              </a:ext>
            </a:extLst>
          </p:cNvPr>
          <p:cNvGraphicFramePr>
            <a:graphicFrameLocks noGrp="1"/>
          </p:cNvGraphicFramePr>
          <p:nvPr>
            <p:extLst/>
          </p:nvPr>
        </p:nvGraphicFramePr>
        <p:xfrm>
          <a:off x="347709" y="5340432"/>
          <a:ext cx="11496582" cy="512174"/>
        </p:xfrm>
        <a:graphic>
          <a:graphicData uri="http://schemas.openxmlformats.org/drawingml/2006/table">
            <a:tbl>
              <a:tblPr firstRow="1" firstCol="1" bandRow="1">
                <a:tableStyleId>{5C22544A-7EE6-4342-B048-85BDC9FD1C3A}</a:tableStyleId>
              </a:tblPr>
              <a:tblGrid>
                <a:gridCol w="1667522">
                  <a:extLst>
                    <a:ext uri="{9D8B030D-6E8A-4147-A177-3AD203B41FA5}">
                      <a16:colId xmlns:a16="http://schemas.microsoft.com/office/drawing/2014/main" val="749802294"/>
                    </a:ext>
                  </a:extLst>
                </a:gridCol>
                <a:gridCol w="2524317">
                  <a:extLst>
                    <a:ext uri="{9D8B030D-6E8A-4147-A177-3AD203B41FA5}">
                      <a16:colId xmlns:a16="http://schemas.microsoft.com/office/drawing/2014/main" val="1619798901"/>
                    </a:ext>
                  </a:extLst>
                </a:gridCol>
                <a:gridCol w="7304743">
                  <a:extLst>
                    <a:ext uri="{9D8B030D-6E8A-4147-A177-3AD203B41FA5}">
                      <a16:colId xmlns:a16="http://schemas.microsoft.com/office/drawing/2014/main" val="1689129180"/>
                    </a:ext>
                  </a:extLst>
                </a:gridCol>
              </a:tblGrid>
              <a:tr h="512174">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Ex 6,3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Der Titel Gottes "der Allmächtige".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066925078"/>
                  </a:ext>
                </a:extLst>
              </a:tr>
            </a:tbl>
          </a:graphicData>
        </a:graphic>
      </p:graphicFrame>
      <p:graphicFrame>
        <p:nvGraphicFramePr>
          <p:cNvPr id="6" name="Tabelle 5">
            <a:extLst>
              <a:ext uri="{FF2B5EF4-FFF2-40B4-BE49-F238E27FC236}">
                <a16:creationId xmlns:a16="http://schemas.microsoft.com/office/drawing/2014/main" id="{C2D9179E-553C-4259-A379-EF656F799AFE}"/>
              </a:ext>
            </a:extLst>
          </p:cNvPr>
          <p:cNvGraphicFramePr>
            <a:graphicFrameLocks noGrp="1"/>
          </p:cNvGraphicFramePr>
          <p:nvPr>
            <p:extLst/>
          </p:nvPr>
        </p:nvGraphicFramePr>
        <p:xfrm>
          <a:off x="347709" y="5844217"/>
          <a:ext cx="11496582" cy="474095"/>
        </p:xfrm>
        <a:graphic>
          <a:graphicData uri="http://schemas.openxmlformats.org/drawingml/2006/table">
            <a:tbl>
              <a:tblPr firstRow="1" firstCol="1" bandRow="1">
                <a:tableStyleId>{5C22544A-7EE6-4342-B048-85BDC9FD1C3A}</a:tableStyleId>
              </a:tblPr>
              <a:tblGrid>
                <a:gridCol w="1674038">
                  <a:extLst>
                    <a:ext uri="{9D8B030D-6E8A-4147-A177-3AD203B41FA5}">
                      <a16:colId xmlns:a16="http://schemas.microsoft.com/office/drawing/2014/main" val="1986031592"/>
                    </a:ext>
                  </a:extLst>
                </a:gridCol>
                <a:gridCol w="2517801">
                  <a:extLst>
                    <a:ext uri="{9D8B030D-6E8A-4147-A177-3AD203B41FA5}">
                      <a16:colId xmlns:a16="http://schemas.microsoft.com/office/drawing/2014/main" val="570450315"/>
                    </a:ext>
                  </a:extLst>
                </a:gridCol>
                <a:gridCol w="7304743">
                  <a:extLst>
                    <a:ext uri="{9D8B030D-6E8A-4147-A177-3AD203B41FA5}">
                      <a16:colId xmlns:a16="http://schemas.microsoft.com/office/drawing/2014/main" val="634887993"/>
                    </a:ext>
                  </a:extLst>
                </a:gridCol>
              </a:tblGrid>
              <a:tr h="474095">
                <a:tc>
                  <a:txBody>
                    <a:bodyPr/>
                    <a:lstStyle/>
                    <a:p>
                      <a:pPr>
                        <a:spcAft>
                          <a:spcPts val="0"/>
                        </a:spcAft>
                      </a:pPr>
                      <a:r>
                        <a:rPr lang="de-CH" sz="2800" b="0" dirty="0">
                          <a:solidFill>
                            <a:schemeClr val="tx1"/>
                          </a:solidFill>
                          <a:effectLst/>
                        </a:rPr>
                        <a:t>31,26-28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Verehrung der Himmelskörper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559783313"/>
                  </a:ext>
                </a:extLst>
              </a:tr>
            </a:tbl>
          </a:graphicData>
        </a:graphic>
      </p:graphicFrame>
      <p:graphicFrame>
        <p:nvGraphicFramePr>
          <p:cNvPr id="7" name="Tabelle 6">
            <a:extLst>
              <a:ext uri="{FF2B5EF4-FFF2-40B4-BE49-F238E27FC236}">
                <a16:creationId xmlns:a16="http://schemas.microsoft.com/office/drawing/2014/main" id="{4E328A0C-8E92-4204-84BE-F2CD8BECF4C3}"/>
              </a:ext>
            </a:extLst>
          </p:cNvPr>
          <p:cNvGraphicFramePr>
            <a:graphicFrameLocks noGrp="1"/>
          </p:cNvGraphicFramePr>
          <p:nvPr>
            <p:extLst/>
          </p:nvPr>
        </p:nvGraphicFramePr>
        <p:xfrm>
          <a:off x="347709" y="6309923"/>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2747803062"/>
                    </a:ext>
                  </a:extLst>
                </a:gridCol>
                <a:gridCol w="2506562">
                  <a:extLst>
                    <a:ext uri="{9D8B030D-6E8A-4147-A177-3AD203B41FA5}">
                      <a16:colId xmlns:a16="http://schemas.microsoft.com/office/drawing/2014/main" val="98006171"/>
                    </a:ext>
                  </a:extLst>
                </a:gridCol>
                <a:gridCol w="7304743">
                  <a:extLst>
                    <a:ext uri="{9D8B030D-6E8A-4147-A177-3AD203B41FA5}">
                      <a16:colId xmlns:a16="http://schemas.microsoft.com/office/drawing/2014/main" val="1150567573"/>
                    </a:ext>
                  </a:extLst>
                </a:gridCol>
              </a:tblGrid>
              <a:tr h="341449">
                <a:tc>
                  <a:txBody>
                    <a:bodyPr/>
                    <a:lstStyle/>
                    <a:p>
                      <a:pPr>
                        <a:spcAft>
                          <a:spcPts val="0"/>
                        </a:spcAft>
                      </a:pPr>
                      <a:r>
                        <a:rPr lang="de-CH" sz="2800" b="0" dirty="0">
                          <a:solidFill>
                            <a:schemeClr val="tx1"/>
                          </a:solidFill>
                          <a:effectLst/>
                        </a:rPr>
                        <a:t>42,11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33,19</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Kesita als Währung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457326578"/>
                  </a:ext>
                </a:extLst>
              </a:tr>
            </a:tbl>
          </a:graphicData>
        </a:graphic>
      </p:graphicFrame>
    </p:spTree>
    <p:extLst>
      <p:ext uri="{BB962C8B-B14F-4D97-AF65-F5344CB8AC3E}">
        <p14:creationId xmlns:p14="http://schemas.microsoft.com/office/powerpoint/2010/main" val="16250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325F04B-980A-4E53-9297-4FF0E1D1A063}"/>
              </a:ext>
            </a:extLst>
          </p:cNvPr>
          <p:cNvSpPr/>
          <p:nvPr/>
        </p:nvSpPr>
        <p:spPr>
          <a:xfrm>
            <a:off x="1569609" y="934252"/>
            <a:ext cx="3502882" cy="627351"/>
          </a:xfrm>
          <a:prstGeom prst="rect">
            <a:avLst/>
          </a:prstGeom>
        </p:spPr>
        <p:txBody>
          <a:bodyPr wrap="none">
            <a:spAutoFit/>
          </a:bodyPr>
          <a:lstStyle/>
          <a:p>
            <a:pPr>
              <a:lnSpc>
                <a:spcPct val="107000"/>
              </a:lnSpc>
              <a:spcBef>
                <a:spcPts val="1200"/>
              </a:spcBef>
              <a:spcAft>
                <a:spcPts val="0"/>
              </a:spcAft>
            </a:pPr>
            <a:r>
              <a:rPr lang="de-CH" sz="3400" kern="0" dirty="0">
                <a:latin typeface="Calibri Light" panose="020F0302020204030204" pitchFamily="34" charset="0"/>
                <a:ea typeface="Times New Roman" panose="02020603050405020304" pitchFamily="18" charset="0"/>
                <a:cs typeface="Times New Roman" panose="02020603050405020304" pitchFamily="18" charset="0"/>
              </a:rPr>
              <a:t>Aufbau des Buches</a:t>
            </a:r>
          </a:p>
        </p:txBody>
      </p:sp>
      <p:graphicFrame>
        <p:nvGraphicFramePr>
          <p:cNvPr id="8" name="Tabelle 7">
            <a:extLst>
              <a:ext uri="{FF2B5EF4-FFF2-40B4-BE49-F238E27FC236}">
                <a16:creationId xmlns:a16="http://schemas.microsoft.com/office/drawing/2014/main" id="{10E268CC-BFD6-422D-AF1D-B4870ABBEF4D}"/>
              </a:ext>
            </a:extLst>
          </p:cNvPr>
          <p:cNvGraphicFramePr>
            <a:graphicFrameLocks noGrp="1"/>
          </p:cNvGraphicFramePr>
          <p:nvPr/>
        </p:nvGraphicFramePr>
        <p:xfrm>
          <a:off x="293750" y="2041864"/>
          <a:ext cx="11604499" cy="2658366"/>
        </p:xfrm>
        <a:graphic>
          <a:graphicData uri="http://schemas.openxmlformats.org/drawingml/2006/table">
            <a:tbl>
              <a:tblPr firstRow="1" firstCol="1" bandRow="1">
                <a:tableStyleId>{5C22544A-7EE6-4342-B048-85BDC9FD1C3A}</a:tableStyleId>
              </a:tblPr>
              <a:tblGrid>
                <a:gridCol w="2023322">
                  <a:extLst>
                    <a:ext uri="{9D8B030D-6E8A-4147-A177-3AD203B41FA5}">
                      <a16:colId xmlns:a16="http://schemas.microsoft.com/office/drawing/2014/main" val="916108904"/>
                    </a:ext>
                  </a:extLst>
                </a:gridCol>
                <a:gridCol w="2618033">
                  <a:extLst>
                    <a:ext uri="{9D8B030D-6E8A-4147-A177-3AD203B41FA5}">
                      <a16:colId xmlns:a16="http://schemas.microsoft.com/office/drawing/2014/main" val="2697225970"/>
                    </a:ext>
                  </a:extLst>
                </a:gridCol>
                <a:gridCol w="2320678">
                  <a:extLst>
                    <a:ext uri="{9D8B030D-6E8A-4147-A177-3AD203B41FA5}">
                      <a16:colId xmlns:a16="http://schemas.microsoft.com/office/drawing/2014/main" val="1794940176"/>
                    </a:ext>
                  </a:extLst>
                </a:gridCol>
                <a:gridCol w="2320678">
                  <a:extLst>
                    <a:ext uri="{9D8B030D-6E8A-4147-A177-3AD203B41FA5}">
                      <a16:colId xmlns:a16="http://schemas.microsoft.com/office/drawing/2014/main" val="961349384"/>
                    </a:ext>
                  </a:extLst>
                </a:gridCol>
                <a:gridCol w="2321788">
                  <a:extLst>
                    <a:ext uri="{9D8B030D-6E8A-4147-A177-3AD203B41FA5}">
                      <a16:colId xmlns:a16="http://schemas.microsoft.com/office/drawing/2014/main" val="2944228138"/>
                    </a:ext>
                  </a:extLst>
                </a:gridCol>
              </a:tblGrid>
              <a:tr h="427298">
                <a:tc>
                  <a:txBody>
                    <a:bodyPr/>
                    <a:lstStyle/>
                    <a:p>
                      <a:pPr algn="ctr">
                        <a:lnSpc>
                          <a:spcPct val="107000"/>
                        </a:lnSpc>
                        <a:spcAft>
                          <a:spcPts val="0"/>
                        </a:spcAft>
                      </a:pPr>
                      <a:r>
                        <a:rPr lang="de-CH" sz="2800" b="0" dirty="0">
                          <a:solidFill>
                            <a:schemeClr val="tx1"/>
                          </a:solidFill>
                          <a:effectLst/>
                        </a:rPr>
                        <a:t>1 - 3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4 - 31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32 - 37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38 - 41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42</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60354008"/>
                  </a:ext>
                </a:extLst>
              </a:tr>
              <a:tr h="427298">
                <a:tc>
                  <a:txBody>
                    <a:bodyPr/>
                    <a:lstStyle/>
                    <a:p>
                      <a:pPr algn="ctr">
                        <a:lnSpc>
                          <a:spcPct val="107000"/>
                        </a:lnSpc>
                        <a:spcAft>
                          <a:spcPts val="0"/>
                        </a:spcAft>
                      </a:pPr>
                      <a:r>
                        <a:rPr lang="de-CH" sz="2800" b="0" dirty="0">
                          <a:solidFill>
                            <a:schemeClr val="tx1"/>
                          </a:solidFill>
                          <a:effectLst/>
                        </a:rPr>
                        <a:t>Einleitung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3 Diskussions-runden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Rede von Elihu</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Reden Gottes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Schluss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85177398"/>
                  </a:ext>
                </a:extLst>
              </a:tr>
              <a:tr h="427298">
                <a:tc>
                  <a:txBody>
                    <a:bodyPr/>
                    <a:lstStyle/>
                    <a:p>
                      <a:pPr algn="ctr">
                        <a:lnSpc>
                          <a:spcPct val="107000"/>
                        </a:lnSpc>
                        <a:spcAft>
                          <a:spcPts val="0"/>
                        </a:spcAft>
                      </a:pPr>
                      <a:r>
                        <a:rPr lang="de-CH" sz="2800" b="0" dirty="0">
                          <a:solidFill>
                            <a:schemeClr val="tx1"/>
                          </a:solidFill>
                          <a:effectLst/>
                        </a:rPr>
                        <a:t>Erprobt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Hilflosigkeit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Mittler führt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Erkennen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Segen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15004267"/>
                  </a:ext>
                </a:extLst>
              </a:tr>
              <a:tr h="874322">
                <a:tc>
                  <a:txBody>
                    <a:bodyPr/>
                    <a:lstStyle/>
                    <a:p>
                      <a:pPr algn="ctr">
                        <a:lnSpc>
                          <a:spcPct val="107000"/>
                        </a:lnSpc>
                        <a:spcAft>
                          <a:spcPts val="0"/>
                        </a:spcAft>
                      </a:pPr>
                      <a:r>
                        <a:rPr lang="de-CH" sz="2800" b="0" dirty="0">
                          <a:solidFill>
                            <a:schemeClr val="tx1"/>
                          </a:solidFill>
                          <a:effectLst/>
                        </a:rPr>
                        <a:t>Hiobs Feind: Satan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Hiobs Ankläger: </a:t>
                      </a:r>
                    </a:p>
                    <a:p>
                      <a:pPr algn="ctr">
                        <a:lnSpc>
                          <a:spcPct val="107000"/>
                        </a:lnSpc>
                        <a:spcAft>
                          <a:spcPts val="0"/>
                        </a:spcAft>
                      </a:pPr>
                      <a:r>
                        <a:rPr lang="de-CH" sz="2800" b="0" dirty="0">
                          <a:solidFill>
                            <a:schemeClr val="tx1"/>
                          </a:solidFill>
                          <a:effectLst/>
                        </a:rPr>
                        <a:t>die 3 Freunde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Hiobs Mittler: Elihu</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Hiobs Schöpfer: Gott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Hiobs Erlöser: </a:t>
                      </a:r>
                    </a:p>
                    <a:p>
                      <a:pPr algn="ctr">
                        <a:lnSpc>
                          <a:spcPct val="107000"/>
                        </a:lnSpc>
                        <a:spcAft>
                          <a:spcPts val="0"/>
                        </a:spcAft>
                      </a:pPr>
                      <a:r>
                        <a:rPr lang="de-CH" sz="2800" b="0" dirty="0">
                          <a:solidFill>
                            <a:schemeClr val="tx1"/>
                          </a:solidFill>
                          <a:effectLst/>
                        </a:rPr>
                        <a:t>Gott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87207523"/>
                  </a:ext>
                </a:extLst>
              </a:tr>
            </a:tbl>
          </a:graphicData>
        </a:graphic>
      </p:graphicFrame>
      <p:sp>
        <p:nvSpPr>
          <p:cNvPr id="9" name="Rechteck 8">
            <a:extLst>
              <a:ext uri="{FF2B5EF4-FFF2-40B4-BE49-F238E27FC236}">
                <a16:creationId xmlns:a16="http://schemas.microsoft.com/office/drawing/2014/main" id="{5161B1C0-8400-44C0-8A5F-3A2E8F813D40}"/>
              </a:ext>
            </a:extLst>
          </p:cNvPr>
          <p:cNvSpPr/>
          <p:nvPr/>
        </p:nvSpPr>
        <p:spPr>
          <a:xfrm>
            <a:off x="2317072" y="1686757"/>
            <a:ext cx="9765437" cy="3533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65257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325F04B-980A-4E53-9297-4FF0E1D1A063}"/>
              </a:ext>
            </a:extLst>
          </p:cNvPr>
          <p:cNvSpPr/>
          <p:nvPr/>
        </p:nvSpPr>
        <p:spPr>
          <a:xfrm>
            <a:off x="1569609" y="934252"/>
            <a:ext cx="3502882" cy="627351"/>
          </a:xfrm>
          <a:prstGeom prst="rect">
            <a:avLst/>
          </a:prstGeom>
        </p:spPr>
        <p:txBody>
          <a:bodyPr wrap="none">
            <a:spAutoFit/>
          </a:bodyPr>
          <a:lstStyle/>
          <a:p>
            <a:pPr>
              <a:lnSpc>
                <a:spcPct val="107000"/>
              </a:lnSpc>
              <a:spcBef>
                <a:spcPts val="1200"/>
              </a:spcBef>
              <a:spcAft>
                <a:spcPts val="0"/>
              </a:spcAft>
            </a:pPr>
            <a:r>
              <a:rPr lang="de-CH" sz="3400" kern="0" dirty="0">
                <a:latin typeface="Calibri Light" panose="020F0302020204030204" pitchFamily="34" charset="0"/>
                <a:ea typeface="Times New Roman" panose="02020603050405020304" pitchFamily="18" charset="0"/>
                <a:cs typeface="Times New Roman" panose="02020603050405020304" pitchFamily="18" charset="0"/>
              </a:rPr>
              <a:t>Aufbau des Buches</a:t>
            </a:r>
          </a:p>
        </p:txBody>
      </p:sp>
      <p:graphicFrame>
        <p:nvGraphicFramePr>
          <p:cNvPr id="8" name="Tabelle 7">
            <a:extLst>
              <a:ext uri="{FF2B5EF4-FFF2-40B4-BE49-F238E27FC236}">
                <a16:creationId xmlns:a16="http://schemas.microsoft.com/office/drawing/2014/main" id="{10E268CC-BFD6-422D-AF1D-B4870ABBEF4D}"/>
              </a:ext>
            </a:extLst>
          </p:cNvPr>
          <p:cNvGraphicFramePr>
            <a:graphicFrameLocks noGrp="1"/>
          </p:cNvGraphicFramePr>
          <p:nvPr/>
        </p:nvGraphicFramePr>
        <p:xfrm>
          <a:off x="293750" y="2041864"/>
          <a:ext cx="11604499" cy="2658366"/>
        </p:xfrm>
        <a:graphic>
          <a:graphicData uri="http://schemas.openxmlformats.org/drawingml/2006/table">
            <a:tbl>
              <a:tblPr firstRow="1" firstCol="1" bandRow="1">
                <a:tableStyleId>{5C22544A-7EE6-4342-B048-85BDC9FD1C3A}</a:tableStyleId>
              </a:tblPr>
              <a:tblGrid>
                <a:gridCol w="2023322">
                  <a:extLst>
                    <a:ext uri="{9D8B030D-6E8A-4147-A177-3AD203B41FA5}">
                      <a16:colId xmlns:a16="http://schemas.microsoft.com/office/drawing/2014/main" val="916108904"/>
                    </a:ext>
                  </a:extLst>
                </a:gridCol>
                <a:gridCol w="2618033">
                  <a:extLst>
                    <a:ext uri="{9D8B030D-6E8A-4147-A177-3AD203B41FA5}">
                      <a16:colId xmlns:a16="http://schemas.microsoft.com/office/drawing/2014/main" val="2697225970"/>
                    </a:ext>
                  </a:extLst>
                </a:gridCol>
                <a:gridCol w="2320678">
                  <a:extLst>
                    <a:ext uri="{9D8B030D-6E8A-4147-A177-3AD203B41FA5}">
                      <a16:colId xmlns:a16="http://schemas.microsoft.com/office/drawing/2014/main" val="1794940176"/>
                    </a:ext>
                  </a:extLst>
                </a:gridCol>
                <a:gridCol w="2320678">
                  <a:extLst>
                    <a:ext uri="{9D8B030D-6E8A-4147-A177-3AD203B41FA5}">
                      <a16:colId xmlns:a16="http://schemas.microsoft.com/office/drawing/2014/main" val="961349384"/>
                    </a:ext>
                  </a:extLst>
                </a:gridCol>
                <a:gridCol w="2321788">
                  <a:extLst>
                    <a:ext uri="{9D8B030D-6E8A-4147-A177-3AD203B41FA5}">
                      <a16:colId xmlns:a16="http://schemas.microsoft.com/office/drawing/2014/main" val="2944228138"/>
                    </a:ext>
                  </a:extLst>
                </a:gridCol>
              </a:tblGrid>
              <a:tr h="427298">
                <a:tc>
                  <a:txBody>
                    <a:bodyPr/>
                    <a:lstStyle/>
                    <a:p>
                      <a:pPr algn="ctr">
                        <a:lnSpc>
                          <a:spcPct val="107000"/>
                        </a:lnSpc>
                        <a:spcAft>
                          <a:spcPts val="0"/>
                        </a:spcAft>
                      </a:pPr>
                      <a:r>
                        <a:rPr lang="de-CH" sz="2800" b="0" dirty="0">
                          <a:solidFill>
                            <a:schemeClr val="tx1"/>
                          </a:solidFill>
                          <a:effectLst/>
                        </a:rPr>
                        <a:t>1 - 3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4 - 31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32 - 37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38 - 41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42</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60354008"/>
                  </a:ext>
                </a:extLst>
              </a:tr>
              <a:tr h="427298">
                <a:tc>
                  <a:txBody>
                    <a:bodyPr/>
                    <a:lstStyle/>
                    <a:p>
                      <a:pPr algn="ctr">
                        <a:lnSpc>
                          <a:spcPct val="107000"/>
                        </a:lnSpc>
                        <a:spcAft>
                          <a:spcPts val="0"/>
                        </a:spcAft>
                      </a:pPr>
                      <a:r>
                        <a:rPr lang="de-CH" sz="2800" b="0" dirty="0">
                          <a:solidFill>
                            <a:schemeClr val="tx1"/>
                          </a:solidFill>
                          <a:effectLst/>
                        </a:rPr>
                        <a:t>Einleitung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3 Diskussions-runden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Rede von Elihu</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Reden Gottes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Schluss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85177398"/>
                  </a:ext>
                </a:extLst>
              </a:tr>
              <a:tr h="427298">
                <a:tc>
                  <a:txBody>
                    <a:bodyPr/>
                    <a:lstStyle/>
                    <a:p>
                      <a:pPr algn="ctr">
                        <a:lnSpc>
                          <a:spcPct val="107000"/>
                        </a:lnSpc>
                        <a:spcAft>
                          <a:spcPts val="0"/>
                        </a:spcAft>
                      </a:pPr>
                      <a:r>
                        <a:rPr lang="de-CH" sz="2800" b="0" dirty="0">
                          <a:solidFill>
                            <a:schemeClr val="tx1"/>
                          </a:solidFill>
                          <a:effectLst/>
                        </a:rPr>
                        <a:t>Erprobt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Hilflosigkeit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Mittler führt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Erkennen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Segen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15004267"/>
                  </a:ext>
                </a:extLst>
              </a:tr>
              <a:tr h="874322">
                <a:tc>
                  <a:txBody>
                    <a:bodyPr/>
                    <a:lstStyle/>
                    <a:p>
                      <a:pPr algn="ctr">
                        <a:lnSpc>
                          <a:spcPct val="107000"/>
                        </a:lnSpc>
                        <a:spcAft>
                          <a:spcPts val="0"/>
                        </a:spcAft>
                      </a:pPr>
                      <a:r>
                        <a:rPr lang="de-CH" sz="2800" b="0" dirty="0">
                          <a:solidFill>
                            <a:schemeClr val="tx1"/>
                          </a:solidFill>
                          <a:effectLst/>
                        </a:rPr>
                        <a:t>Hiobs Feind: Satan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Hiobs Ankläger: </a:t>
                      </a:r>
                    </a:p>
                    <a:p>
                      <a:pPr algn="ctr">
                        <a:lnSpc>
                          <a:spcPct val="107000"/>
                        </a:lnSpc>
                        <a:spcAft>
                          <a:spcPts val="0"/>
                        </a:spcAft>
                      </a:pPr>
                      <a:r>
                        <a:rPr lang="de-CH" sz="2800" b="0" dirty="0">
                          <a:solidFill>
                            <a:schemeClr val="tx1"/>
                          </a:solidFill>
                          <a:effectLst/>
                        </a:rPr>
                        <a:t>die 3 Freunde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Hiobs Mittler: Elihu</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Hiobs Schöpfer: Gott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Hiobs Erlöser: </a:t>
                      </a:r>
                    </a:p>
                    <a:p>
                      <a:pPr algn="ctr">
                        <a:lnSpc>
                          <a:spcPct val="107000"/>
                        </a:lnSpc>
                        <a:spcAft>
                          <a:spcPts val="0"/>
                        </a:spcAft>
                      </a:pPr>
                      <a:r>
                        <a:rPr lang="de-CH" sz="2800" b="0" dirty="0">
                          <a:solidFill>
                            <a:schemeClr val="tx1"/>
                          </a:solidFill>
                          <a:effectLst/>
                        </a:rPr>
                        <a:t>Gott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87207523"/>
                  </a:ext>
                </a:extLst>
              </a:tr>
            </a:tbl>
          </a:graphicData>
        </a:graphic>
      </p:graphicFrame>
      <p:sp>
        <p:nvSpPr>
          <p:cNvPr id="9" name="Rechteck 8">
            <a:extLst>
              <a:ext uri="{FF2B5EF4-FFF2-40B4-BE49-F238E27FC236}">
                <a16:creationId xmlns:a16="http://schemas.microsoft.com/office/drawing/2014/main" id="{5161B1C0-8400-44C0-8A5F-3A2E8F813D40}"/>
              </a:ext>
            </a:extLst>
          </p:cNvPr>
          <p:cNvSpPr/>
          <p:nvPr/>
        </p:nvSpPr>
        <p:spPr>
          <a:xfrm>
            <a:off x="4927107" y="1686757"/>
            <a:ext cx="7155402" cy="3533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59642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325F04B-980A-4E53-9297-4FF0E1D1A063}"/>
              </a:ext>
            </a:extLst>
          </p:cNvPr>
          <p:cNvSpPr/>
          <p:nvPr/>
        </p:nvSpPr>
        <p:spPr>
          <a:xfrm>
            <a:off x="1569609" y="934252"/>
            <a:ext cx="3502882" cy="627351"/>
          </a:xfrm>
          <a:prstGeom prst="rect">
            <a:avLst/>
          </a:prstGeom>
        </p:spPr>
        <p:txBody>
          <a:bodyPr wrap="none">
            <a:spAutoFit/>
          </a:bodyPr>
          <a:lstStyle/>
          <a:p>
            <a:pPr>
              <a:lnSpc>
                <a:spcPct val="107000"/>
              </a:lnSpc>
              <a:spcBef>
                <a:spcPts val="1200"/>
              </a:spcBef>
              <a:spcAft>
                <a:spcPts val="0"/>
              </a:spcAft>
            </a:pPr>
            <a:r>
              <a:rPr lang="de-CH" sz="3400" kern="0" dirty="0">
                <a:latin typeface="Calibri Light" panose="020F0302020204030204" pitchFamily="34" charset="0"/>
                <a:ea typeface="Times New Roman" panose="02020603050405020304" pitchFamily="18" charset="0"/>
                <a:cs typeface="Times New Roman" panose="02020603050405020304" pitchFamily="18" charset="0"/>
              </a:rPr>
              <a:t>Aufbau des Buches</a:t>
            </a:r>
          </a:p>
        </p:txBody>
      </p:sp>
      <p:graphicFrame>
        <p:nvGraphicFramePr>
          <p:cNvPr id="8" name="Tabelle 7">
            <a:extLst>
              <a:ext uri="{FF2B5EF4-FFF2-40B4-BE49-F238E27FC236}">
                <a16:creationId xmlns:a16="http://schemas.microsoft.com/office/drawing/2014/main" id="{10E268CC-BFD6-422D-AF1D-B4870ABBEF4D}"/>
              </a:ext>
            </a:extLst>
          </p:cNvPr>
          <p:cNvGraphicFramePr>
            <a:graphicFrameLocks noGrp="1"/>
          </p:cNvGraphicFramePr>
          <p:nvPr/>
        </p:nvGraphicFramePr>
        <p:xfrm>
          <a:off x="293750" y="2041864"/>
          <a:ext cx="11604499" cy="2658366"/>
        </p:xfrm>
        <a:graphic>
          <a:graphicData uri="http://schemas.openxmlformats.org/drawingml/2006/table">
            <a:tbl>
              <a:tblPr firstRow="1" firstCol="1" bandRow="1">
                <a:tableStyleId>{5C22544A-7EE6-4342-B048-85BDC9FD1C3A}</a:tableStyleId>
              </a:tblPr>
              <a:tblGrid>
                <a:gridCol w="2023322">
                  <a:extLst>
                    <a:ext uri="{9D8B030D-6E8A-4147-A177-3AD203B41FA5}">
                      <a16:colId xmlns:a16="http://schemas.microsoft.com/office/drawing/2014/main" val="916108904"/>
                    </a:ext>
                  </a:extLst>
                </a:gridCol>
                <a:gridCol w="2618033">
                  <a:extLst>
                    <a:ext uri="{9D8B030D-6E8A-4147-A177-3AD203B41FA5}">
                      <a16:colId xmlns:a16="http://schemas.microsoft.com/office/drawing/2014/main" val="2697225970"/>
                    </a:ext>
                  </a:extLst>
                </a:gridCol>
                <a:gridCol w="2320678">
                  <a:extLst>
                    <a:ext uri="{9D8B030D-6E8A-4147-A177-3AD203B41FA5}">
                      <a16:colId xmlns:a16="http://schemas.microsoft.com/office/drawing/2014/main" val="1794940176"/>
                    </a:ext>
                  </a:extLst>
                </a:gridCol>
                <a:gridCol w="2320678">
                  <a:extLst>
                    <a:ext uri="{9D8B030D-6E8A-4147-A177-3AD203B41FA5}">
                      <a16:colId xmlns:a16="http://schemas.microsoft.com/office/drawing/2014/main" val="961349384"/>
                    </a:ext>
                  </a:extLst>
                </a:gridCol>
                <a:gridCol w="2321788">
                  <a:extLst>
                    <a:ext uri="{9D8B030D-6E8A-4147-A177-3AD203B41FA5}">
                      <a16:colId xmlns:a16="http://schemas.microsoft.com/office/drawing/2014/main" val="2944228138"/>
                    </a:ext>
                  </a:extLst>
                </a:gridCol>
              </a:tblGrid>
              <a:tr h="427298">
                <a:tc>
                  <a:txBody>
                    <a:bodyPr/>
                    <a:lstStyle/>
                    <a:p>
                      <a:pPr algn="ctr">
                        <a:lnSpc>
                          <a:spcPct val="107000"/>
                        </a:lnSpc>
                        <a:spcAft>
                          <a:spcPts val="0"/>
                        </a:spcAft>
                      </a:pPr>
                      <a:r>
                        <a:rPr lang="de-CH" sz="2800" b="0" dirty="0">
                          <a:solidFill>
                            <a:schemeClr val="tx1"/>
                          </a:solidFill>
                          <a:effectLst/>
                        </a:rPr>
                        <a:t>1 - 3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4 - 31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32 - 37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38 - 41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42</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60354008"/>
                  </a:ext>
                </a:extLst>
              </a:tr>
              <a:tr h="427298">
                <a:tc>
                  <a:txBody>
                    <a:bodyPr/>
                    <a:lstStyle/>
                    <a:p>
                      <a:pPr algn="ctr">
                        <a:lnSpc>
                          <a:spcPct val="107000"/>
                        </a:lnSpc>
                        <a:spcAft>
                          <a:spcPts val="0"/>
                        </a:spcAft>
                      </a:pPr>
                      <a:r>
                        <a:rPr lang="de-CH" sz="2800" b="0" dirty="0">
                          <a:solidFill>
                            <a:schemeClr val="tx1"/>
                          </a:solidFill>
                          <a:effectLst/>
                        </a:rPr>
                        <a:t>Einleitung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3 Diskussions-runden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Rede von Elihu</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Reden Gottes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Schluss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85177398"/>
                  </a:ext>
                </a:extLst>
              </a:tr>
              <a:tr h="427298">
                <a:tc>
                  <a:txBody>
                    <a:bodyPr/>
                    <a:lstStyle/>
                    <a:p>
                      <a:pPr algn="ctr">
                        <a:lnSpc>
                          <a:spcPct val="107000"/>
                        </a:lnSpc>
                        <a:spcAft>
                          <a:spcPts val="0"/>
                        </a:spcAft>
                      </a:pPr>
                      <a:r>
                        <a:rPr lang="de-CH" sz="2800" b="0" dirty="0">
                          <a:solidFill>
                            <a:schemeClr val="tx1"/>
                          </a:solidFill>
                          <a:effectLst/>
                        </a:rPr>
                        <a:t>Erprobt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Hilflosigkeit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Mittler führt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Erkennen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Segen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15004267"/>
                  </a:ext>
                </a:extLst>
              </a:tr>
              <a:tr h="874322">
                <a:tc>
                  <a:txBody>
                    <a:bodyPr/>
                    <a:lstStyle/>
                    <a:p>
                      <a:pPr algn="ctr">
                        <a:lnSpc>
                          <a:spcPct val="107000"/>
                        </a:lnSpc>
                        <a:spcAft>
                          <a:spcPts val="0"/>
                        </a:spcAft>
                      </a:pPr>
                      <a:r>
                        <a:rPr lang="de-CH" sz="2800" b="0" dirty="0">
                          <a:solidFill>
                            <a:schemeClr val="tx1"/>
                          </a:solidFill>
                          <a:effectLst/>
                        </a:rPr>
                        <a:t>Hiobs Feind: Satan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Hiobs Ankläger: </a:t>
                      </a:r>
                    </a:p>
                    <a:p>
                      <a:pPr algn="ctr">
                        <a:lnSpc>
                          <a:spcPct val="107000"/>
                        </a:lnSpc>
                        <a:spcAft>
                          <a:spcPts val="0"/>
                        </a:spcAft>
                      </a:pPr>
                      <a:r>
                        <a:rPr lang="de-CH" sz="2800" b="0" dirty="0">
                          <a:solidFill>
                            <a:schemeClr val="tx1"/>
                          </a:solidFill>
                          <a:effectLst/>
                        </a:rPr>
                        <a:t>die 3 Freunde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Hiobs Mittler: Elihu</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Hiobs Schöpfer: Gott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Hiobs Erlöser: </a:t>
                      </a:r>
                    </a:p>
                    <a:p>
                      <a:pPr algn="ctr">
                        <a:lnSpc>
                          <a:spcPct val="107000"/>
                        </a:lnSpc>
                        <a:spcAft>
                          <a:spcPts val="0"/>
                        </a:spcAft>
                      </a:pPr>
                      <a:r>
                        <a:rPr lang="de-CH" sz="2800" b="0" dirty="0">
                          <a:solidFill>
                            <a:schemeClr val="tx1"/>
                          </a:solidFill>
                          <a:effectLst/>
                        </a:rPr>
                        <a:t>Gott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87207523"/>
                  </a:ext>
                </a:extLst>
              </a:tr>
            </a:tbl>
          </a:graphicData>
        </a:graphic>
      </p:graphicFrame>
      <p:sp>
        <p:nvSpPr>
          <p:cNvPr id="9" name="Rechteck 8">
            <a:extLst>
              <a:ext uri="{FF2B5EF4-FFF2-40B4-BE49-F238E27FC236}">
                <a16:creationId xmlns:a16="http://schemas.microsoft.com/office/drawing/2014/main" id="{5161B1C0-8400-44C0-8A5F-3A2E8F813D40}"/>
              </a:ext>
            </a:extLst>
          </p:cNvPr>
          <p:cNvSpPr/>
          <p:nvPr/>
        </p:nvSpPr>
        <p:spPr>
          <a:xfrm>
            <a:off x="7253055" y="1686757"/>
            <a:ext cx="4829453" cy="3533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897902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325F04B-980A-4E53-9297-4FF0E1D1A063}"/>
              </a:ext>
            </a:extLst>
          </p:cNvPr>
          <p:cNvSpPr/>
          <p:nvPr/>
        </p:nvSpPr>
        <p:spPr>
          <a:xfrm>
            <a:off x="1569609" y="934252"/>
            <a:ext cx="3502882" cy="627351"/>
          </a:xfrm>
          <a:prstGeom prst="rect">
            <a:avLst/>
          </a:prstGeom>
        </p:spPr>
        <p:txBody>
          <a:bodyPr wrap="none">
            <a:spAutoFit/>
          </a:bodyPr>
          <a:lstStyle/>
          <a:p>
            <a:pPr>
              <a:lnSpc>
                <a:spcPct val="107000"/>
              </a:lnSpc>
              <a:spcBef>
                <a:spcPts val="1200"/>
              </a:spcBef>
              <a:spcAft>
                <a:spcPts val="0"/>
              </a:spcAft>
            </a:pPr>
            <a:r>
              <a:rPr lang="de-CH" sz="3400" kern="0" dirty="0">
                <a:latin typeface="Calibri Light" panose="020F0302020204030204" pitchFamily="34" charset="0"/>
                <a:ea typeface="Times New Roman" panose="02020603050405020304" pitchFamily="18" charset="0"/>
                <a:cs typeface="Times New Roman" panose="02020603050405020304" pitchFamily="18" charset="0"/>
              </a:rPr>
              <a:t>Aufbau des Buches</a:t>
            </a:r>
          </a:p>
        </p:txBody>
      </p:sp>
      <p:graphicFrame>
        <p:nvGraphicFramePr>
          <p:cNvPr id="8" name="Tabelle 7">
            <a:extLst>
              <a:ext uri="{FF2B5EF4-FFF2-40B4-BE49-F238E27FC236}">
                <a16:creationId xmlns:a16="http://schemas.microsoft.com/office/drawing/2014/main" id="{10E268CC-BFD6-422D-AF1D-B4870ABBEF4D}"/>
              </a:ext>
            </a:extLst>
          </p:cNvPr>
          <p:cNvGraphicFramePr>
            <a:graphicFrameLocks noGrp="1"/>
          </p:cNvGraphicFramePr>
          <p:nvPr/>
        </p:nvGraphicFramePr>
        <p:xfrm>
          <a:off x="293750" y="2041864"/>
          <a:ext cx="11604499" cy="2658366"/>
        </p:xfrm>
        <a:graphic>
          <a:graphicData uri="http://schemas.openxmlformats.org/drawingml/2006/table">
            <a:tbl>
              <a:tblPr firstRow="1" firstCol="1" bandRow="1">
                <a:tableStyleId>{5C22544A-7EE6-4342-B048-85BDC9FD1C3A}</a:tableStyleId>
              </a:tblPr>
              <a:tblGrid>
                <a:gridCol w="2023322">
                  <a:extLst>
                    <a:ext uri="{9D8B030D-6E8A-4147-A177-3AD203B41FA5}">
                      <a16:colId xmlns:a16="http://schemas.microsoft.com/office/drawing/2014/main" val="916108904"/>
                    </a:ext>
                  </a:extLst>
                </a:gridCol>
                <a:gridCol w="2618033">
                  <a:extLst>
                    <a:ext uri="{9D8B030D-6E8A-4147-A177-3AD203B41FA5}">
                      <a16:colId xmlns:a16="http://schemas.microsoft.com/office/drawing/2014/main" val="2697225970"/>
                    </a:ext>
                  </a:extLst>
                </a:gridCol>
                <a:gridCol w="2320678">
                  <a:extLst>
                    <a:ext uri="{9D8B030D-6E8A-4147-A177-3AD203B41FA5}">
                      <a16:colId xmlns:a16="http://schemas.microsoft.com/office/drawing/2014/main" val="1794940176"/>
                    </a:ext>
                  </a:extLst>
                </a:gridCol>
                <a:gridCol w="2320678">
                  <a:extLst>
                    <a:ext uri="{9D8B030D-6E8A-4147-A177-3AD203B41FA5}">
                      <a16:colId xmlns:a16="http://schemas.microsoft.com/office/drawing/2014/main" val="961349384"/>
                    </a:ext>
                  </a:extLst>
                </a:gridCol>
                <a:gridCol w="2321788">
                  <a:extLst>
                    <a:ext uri="{9D8B030D-6E8A-4147-A177-3AD203B41FA5}">
                      <a16:colId xmlns:a16="http://schemas.microsoft.com/office/drawing/2014/main" val="2944228138"/>
                    </a:ext>
                  </a:extLst>
                </a:gridCol>
              </a:tblGrid>
              <a:tr h="427298">
                <a:tc>
                  <a:txBody>
                    <a:bodyPr/>
                    <a:lstStyle/>
                    <a:p>
                      <a:pPr algn="ctr">
                        <a:lnSpc>
                          <a:spcPct val="107000"/>
                        </a:lnSpc>
                        <a:spcAft>
                          <a:spcPts val="0"/>
                        </a:spcAft>
                      </a:pPr>
                      <a:r>
                        <a:rPr lang="de-CH" sz="2800" b="0" dirty="0">
                          <a:solidFill>
                            <a:schemeClr val="tx1"/>
                          </a:solidFill>
                          <a:effectLst/>
                        </a:rPr>
                        <a:t>1 - 3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4 - 31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32 - 37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38 - 41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42</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60354008"/>
                  </a:ext>
                </a:extLst>
              </a:tr>
              <a:tr h="427298">
                <a:tc>
                  <a:txBody>
                    <a:bodyPr/>
                    <a:lstStyle/>
                    <a:p>
                      <a:pPr algn="ctr">
                        <a:lnSpc>
                          <a:spcPct val="107000"/>
                        </a:lnSpc>
                        <a:spcAft>
                          <a:spcPts val="0"/>
                        </a:spcAft>
                      </a:pPr>
                      <a:r>
                        <a:rPr lang="de-CH" sz="2800" b="0" dirty="0">
                          <a:solidFill>
                            <a:schemeClr val="tx1"/>
                          </a:solidFill>
                          <a:effectLst/>
                        </a:rPr>
                        <a:t>Einleitung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3 Diskussions-runden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Rede von Elihu</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Reden Gottes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Schluss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85177398"/>
                  </a:ext>
                </a:extLst>
              </a:tr>
              <a:tr h="427298">
                <a:tc>
                  <a:txBody>
                    <a:bodyPr/>
                    <a:lstStyle/>
                    <a:p>
                      <a:pPr algn="ctr">
                        <a:lnSpc>
                          <a:spcPct val="107000"/>
                        </a:lnSpc>
                        <a:spcAft>
                          <a:spcPts val="0"/>
                        </a:spcAft>
                      </a:pPr>
                      <a:r>
                        <a:rPr lang="de-CH" sz="2800" b="0" dirty="0">
                          <a:solidFill>
                            <a:schemeClr val="tx1"/>
                          </a:solidFill>
                          <a:effectLst/>
                        </a:rPr>
                        <a:t>Erprobt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Hilflosigkeit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Mittler führt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Erkennen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Segen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15004267"/>
                  </a:ext>
                </a:extLst>
              </a:tr>
              <a:tr h="874322">
                <a:tc>
                  <a:txBody>
                    <a:bodyPr/>
                    <a:lstStyle/>
                    <a:p>
                      <a:pPr algn="ctr">
                        <a:lnSpc>
                          <a:spcPct val="107000"/>
                        </a:lnSpc>
                        <a:spcAft>
                          <a:spcPts val="0"/>
                        </a:spcAft>
                      </a:pPr>
                      <a:r>
                        <a:rPr lang="de-CH" sz="2800" b="0" dirty="0">
                          <a:solidFill>
                            <a:schemeClr val="tx1"/>
                          </a:solidFill>
                          <a:effectLst/>
                        </a:rPr>
                        <a:t>Hiobs Feind: Satan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Hiobs Ankläger: </a:t>
                      </a:r>
                    </a:p>
                    <a:p>
                      <a:pPr algn="ctr">
                        <a:lnSpc>
                          <a:spcPct val="107000"/>
                        </a:lnSpc>
                        <a:spcAft>
                          <a:spcPts val="0"/>
                        </a:spcAft>
                      </a:pPr>
                      <a:r>
                        <a:rPr lang="de-CH" sz="2800" b="0" dirty="0">
                          <a:solidFill>
                            <a:schemeClr val="tx1"/>
                          </a:solidFill>
                          <a:effectLst/>
                        </a:rPr>
                        <a:t>die 3 Freunde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Hiobs Mittler: Elihu</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Hiobs Schöpfer: Gott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Hiobs Erlöser: </a:t>
                      </a:r>
                    </a:p>
                    <a:p>
                      <a:pPr algn="ctr">
                        <a:lnSpc>
                          <a:spcPct val="107000"/>
                        </a:lnSpc>
                        <a:spcAft>
                          <a:spcPts val="0"/>
                        </a:spcAft>
                      </a:pPr>
                      <a:r>
                        <a:rPr lang="de-CH" sz="2800" b="0" dirty="0">
                          <a:solidFill>
                            <a:schemeClr val="tx1"/>
                          </a:solidFill>
                          <a:effectLst/>
                        </a:rPr>
                        <a:t>Gott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87207523"/>
                  </a:ext>
                </a:extLst>
              </a:tr>
            </a:tbl>
          </a:graphicData>
        </a:graphic>
      </p:graphicFrame>
      <p:sp>
        <p:nvSpPr>
          <p:cNvPr id="9" name="Rechteck 8">
            <a:extLst>
              <a:ext uri="{FF2B5EF4-FFF2-40B4-BE49-F238E27FC236}">
                <a16:creationId xmlns:a16="http://schemas.microsoft.com/office/drawing/2014/main" id="{5161B1C0-8400-44C0-8A5F-3A2E8F813D40}"/>
              </a:ext>
            </a:extLst>
          </p:cNvPr>
          <p:cNvSpPr/>
          <p:nvPr/>
        </p:nvSpPr>
        <p:spPr>
          <a:xfrm>
            <a:off x="9570128" y="1662343"/>
            <a:ext cx="2621872" cy="3533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670863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56151" y="405317"/>
            <a:ext cx="1435008" cy="861774"/>
          </a:xfrm>
          <a:prstGeom prst="rect">
            <a:avLst/>
          </a:prstGeom>
          <a:noFill/>
        </p:spPr>
        <p:txBody>
          <a:bodyPr wrap="none" rtlCol="0">
            <a:spAutoFit/>
          </a:bodyPr>
          <a:lstStyle/>
          <a:p>
            <a:r>
              <a:rPr lang="de-CH" sz="5000" b="1" dirty="0"/>
              <a:t>Hiob</a:t>
            </a:r>
            <a:endParaRPr lang="de-CH" sz="5000" dirty="0">
              <a:latin typeface="Trebuchet MS" panose="020B0603020202020204" pitchFamily="34" charset="0"/>
            </a:endParaRPr>
          </a:p>
        </p:txBody>
      </p:sp>
      <p:sp>
        <p:nvSpPr>
          <p:cNvPr id="4" name="Textfeld 3"/>
          <p:cNvSpPr txBox="1"/>
          <p:nvPr/>
        </p:nvSpPr>
        <p:spPr>
          <a:xfrm>
            <a:off x="553478" y="1732492"/>
            <a:ext cx="4522969" cy="615553"/>
          </a:xfrm>
          <a:prstGeom prst="rect">
            <a:avLst/>
          </a:prstGeom>
          <a:noFill/>
        </p:spPr>
        <p:txBody>
          <a:bodyPr wrap="none" rtlCol="0">
            <a:spAutoFit/>
          </a:bodyPr>
          <a:lstStyle/>
          <a:p>
            <a:pPr lvl="0"/>
            <a:r>
              <a:rPr lang="de-CH" sz="3400" dirty="0"/>
              <a:t>Kapitel: 42 | Verse: 1070</a:t>
            </a:r>
          </a:p>
        </p:txBody>
      </p:sp>
    </p:spTree>
    <p:extLst>
      <p:ext uri="{BB962C8B-B14F-4D97-AF65-F5344CB8AC3E}">
        <p14:creationId xmlns:p14="http://schemas.microsoft.com/office/powerpoint/2010/main" val="61118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325F04B-980A-4E53-9297-4FF0E1D1A063}"/>
              </a:ext>
            </a:extLst>
          </p:cNvPr>
          <p:cNvSpPr/>
          <p:nvPr/>
        </p:nvSpPr>
        <p:spPr>
          <a:xfrm>
            <a:off x="1569609" y="934252"/>
            <a:ext cx="3502882" cy="627351"/>
          </a:xfrm>
          <a:prstGeom prst="rect">
            <a:avLst/>
          </a:prstGeom>
        </p:spPr>
        <p:txBody>
          <a:bodyPr wrap="none">
            <a:spAutoFit/>
          </a:bodyPr>
          <a:lstStyle/>
          <a:p>
            <a:pPr>
              <a:lnSpc>
                <a:spcPct val="107000"/>
              </a:lnSpc>
              <a:spcBef>
                <a:spcPts val="1200"/>
              </a:spcBef>
              <a:spcAft>
                <a:spcPts val="0"/>
              </a:spcAft>
            </a:pPr>
            <a:r>
              <a:rPr lang="de-CH" sz="3400" kern="0" dirty="0">
                <a:latin typeface="Calibri Light" panose="020F0302020204030204" pitchFamily="34" charset="0"/>
                <a:ea typeface="Times New Roman" panose="02020603050405020304" pitchFamily="18" charset="0"/>
                <a:cs typeface="Times New Roman" panose="02020603050405020304" pitchFamily="18" charset="0"/>
              </a:rPr>
              <a:t>Aufbau des Buches</a:t>
            </a:r>
          </a:p>
        </p:txBody>
      </p:sp>
      <p:graphicFrame>
        <p:nvGraphicFramePr>
          <p:cNvPr id="8" name="Tabelle 7">
            <a:extLst>
              <a:ext uri="{FF2B5EF4-FFF2-40B4-BE49-F238E27FC236}">
                <a16:creationId xmlns:a16="http://schemas.microsoft.com/office/drawing/2014/main" id="{10E268CC-BFD6-422D-AF1D-B4870ABBEF4D}"/>
              </a:ext>
            </a:extLst>
          </p:cNvPr>
          <p:cNvGraphicFramePr>
            <a:graphicFrameLocks noGrp="1"/>
          </p:cNvGraphicFramePr>
          <p:nvPr/>
        </p:nvGraphicFramePr>
        <p:xfrm>
          <a:off x="293750" y="2041864"/>
          <a:ext cx="11604499" cy="2658366"/>
        </p:xfrm>
        <a:graphic>
          <a:graphicData uri="http://schemas.openxmlformats.org/drawingml/2006/table">
            <a:tbl>
              <a:tblPr firstRow="1" firstCol="1" bandRow="1">
                <a:tableStyleId>{5C22544A-7EE6-4342-B048-85BDC9FD1C3A}</a:tableStyleId>
              </a:tblPr>
              <a:tblGrid>
                <a:gridCol w="2023322">
                  <a:extLst>
                    <a:ext uri="{9D8B030D-6E8A-4147-A177-3AD203B41FA5}">
                      <a16:colId xmlns:a16="http://schemas.microsoft.com/office/drawing/2014/main" val="916108904"/>
                    </a:ext>
                  </a:extLst>
                </a:gridCol>
                <a:gridCol w="2618033">
                  <a:extLst>
                    <a:ext uri="{9D8B030D-6E8A-4147-A177-3AD203B41FA5}">
                      <a16:colId xmlns:a16="http://schemas.microsoft.com/office/drawing/2014/main" val="2697225970"/>
                    </a:ext>
                  </a:extLst>
                </a:gridCol>
                <a:gridCol w="2320678">
                  <a:extLst>
                    <a:ext uri="{9D8B030D-6E8A-4147-A177-3AD203B41FA5}">
                      <a16:colId xmlns:a16="http://schemas.microsoft.com/office/drawing/2014/main" val="1794940176"/>
                    </a:ext>
                  </a:extLst>
                </a:gridCol>
                <a:gridCol w="2320678">
                  <a:extLst>
                    <a:ext uri="{9D8B030D-6E8A-4147-A177-3AD203B41FA5}">
                      <a16:colId xmlns:a16="http://schemas.microsoft.com/office/drawing/2014/main" val="961349384"/>
                    </a:ext>
                  </a:extLst>
                </a:gridCol>
                <a:gridCol w="2321788">
                  <a:extLst>
                    <a:ext uri="{9D8B030D-6E8A-4147-A177-3AD203B41FA5}">
                      <a16:colId xmlns:a16="http://schemas.microsoft.com/office/drawing/2014/main" val="2944228138"/>
                    </a:ext>
                  </a:extLst>
                </a:gridCol>
              </a:tblGrid>
              <a:tr h="427298">
                <a:tc>
                  <a:txBody>
                    <a:bodyPr/>
                    <a:lstStyle/>
                    <a:p>
                      <a:pPr algn="ctr">
                        <a:lnSpc>
                          <a:spcPct val="107000"/>
                        </a:lnSpc>
                        <a:spcAft>
                          <a:spcPts val="0"/>
                        </a:spcAft>
                      </a:pPr>
                      <a:r>
                        <a:rPr lang="de-CH" sz="2800" b="0" dirty="0">
                          <a:solidFill>
                            <a:schemeClr val="tx1"/>
                          </a:solidFill>
                          <a:effectLst/>
                        </a:rPr>
                        <a:t>1 - 3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4 - 31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32 - 37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38 - 41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42</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60354008"/>
                  </a:ext>
                </a:extLst>
              </a:tr>
              <a:tr h="427298">
                <a:tc>
                  <a:txBody>
                    <a:bodyPr/>
                    <a:lstStyle/>
                    <a:p>
                      <a:pPr algn="ctr">
                        <a:lnSpc>
                          <a:spcPct val="107000"/>
                        </a:lnSpc>
                        <a:spcAft>
                          <a:spcPts val="0"/>
                        </a:spcAft>
                      </a:pPr>
                      <a:r>
                        <a:rPr lang="de-CH" sz="2800" b="0" dirty="0">
                          <a:solidFill>
                            <a:schemeClr val="tx1"/>
                          </a:solidFill>
                          <a:effectLst/>
                        </a:rPr>
                        <a:t>Einleitung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3 Diskussions-runden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Rede von Elihu</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Reden Gottes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Schluss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85177398"/>
                  </a:ext>
                </a:extLst>
              </a:tr>
              <a:tr h="427298">
                <a:tc>
                  <a:txBody>
                    <a:bodyPr/>
                    <a:lstStyle/>
                    <a:p>
                      <a:pPr algn="ctr">
                        <a:lnSpc>
                          <a:spcPct val="107000"/>
                        </a:lnSpc>
                        <a:spcAft>
                          <a:spcPts val="0"/>
                        </a:spcAft>
                      </a:pPr>
                      <a:r>
                        <a:rPr lang="de-CH" sz="2800" b="0" dirty="0">
                          <a:solidFill>
                            <a:schemeClr val="tx1"/>
                          </a:solidFill>
                          <a:effectLst/>
                        </a:rPr>
                        <a:t>Erprobt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Hilflosigkeit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Mittler führt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Erkennen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Segen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15004267"/>
                  </a:ext>
                </a:extLst>
              </a:tr>
              <a:tr h="874322">
                <a:tc>
                  <a:txBody>
                    <a:bodyPr/>
                    <a:lstStyle/>
                    <a:p>
                      <a:pPr algn="ctr">
                        <a:lnSpc>
                          <a:spcPct val="107000"/>
                        </a:lnSpc>
                        <a:spcAft>
                          <a:spcPts val="0"/>
                        </a:spcAft>
                      </a:pPr>
                      <a:r>
                        <a:rPr lang="de-CH" sz="2800" b="0" dirty="0">
                          <a:solidFill>
                            <a:schemeClr val="tx1"/>
                          </a:solidFill>
                          <a:effectLst/>
                        </a:rPr>
                        <a:t>Hiobs Feind: Satan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Hiobs Ankläger: </a:t>
                      </a:r>
                    </a:p>
                    <a:p>
                      <a:pPr algn="ctr">
                        <a:lnSpc>
                          <a:spcPct val="107000"/>
                        </a:lnSpc>
                        <a:spcAft>
                          <a:spcPts val="0"/>
                        </a:spcAft>
                      </a:pPr>
                      <a:r>
                        <a:rPr lang="de-CH" sz="2800" b="0" dirty="0">
                          <a:solidFill>
                            <a:schemeClr val="tx1"/>
                          </a:solidFill>
                          <a:effectLst/>
                        </a:rPr>
                        <a:t>die 3 Freunde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Hiobs Mittler: Elihu</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Hiobs Schöpfer: Gott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Hiobs Erlöser: </a:t>
                      </a:r>
                    </a:p>
                    <a:p>
                      <a:pPr algn="ctr">
                        <a:lnSpc>
                          <a:spcPct val="107000"/>
                        </a:lnSpc>
                        <a:spcAft>
                          <a:spcPts val="0"/>
                        </a:spcAft>
                      </a:pPr>
                      <a:r>
                        <a:rPr lang="de-CH" sz="2800" b="0" dirty="0">
                          <a:solidFill>
                            <a:schemeClr val="tx1"/>
                          </a:solidFill>
                          <a:effectLst/>
                        </a:rPr>
                        <a:t>Gott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87207523"/>
                  </a:ext>
                </a:extLst>
              </a:tr>
            </a:tbl>
          </a:graphicData>
        </a:graphic>
      </p:graphicFrame>
    </p:spTree>
    <p:extLst>
      <p:ext uri="{BB962C8B-B14F-4D97-AF65-F5344CB8AC3E}">
        <p14:creationId xmlns:p14="http://schemas.microsoft.com/office/powerpoint/2010/main" val="2168672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325F04B-980A-4E53-9297-4FF0E1D1A063}"/>
              </a:ext>
            </a:extLst>
          </p:cNvPr>
          <p:cNvSpPr/>
          <p:nvPr/>
        </p:nvSpPr>
        <p:spPr>
          <a:xfrm>
            <a:off x="1569609" y="934252"/>
            <a:ext cx="3502882" cy="627351"/>
          </a:xfrm>
          <a:prstGeom prst="rect">
            <a:avLst/>
          </a:prstGeom>
        </p:spPr>
        <p:txBody>
          <a:bodyPr wrap="none">
            <a:spAutoFit/>
          </a:bodyPr>
          <a:lstStyle/>
          <a:p>
            <a:pPr>
              <a:lnSpc>
                <a:spcPct val="107000"/>
              </a:lnSpc>
              <a:spcBef>
                <a:spcPts val="1200"/>
              </a:spcBef>
              <a:spcAft>
                <a:spcPts val="0"/>
              </a:spcAft>
            </a:pPr>
            <a:r>
              <a:rPr lang="de-CH" sz="3400" kern="0" dirty="0">
                <a:latin typeface="Calibri Light" panose="020F0302020204030204" pitchFamily="34" charset="0"/>
                <a:ea typeface="Times New Roman" panose="02020603050405020304" pitchFamily="18" charset="0"/>
                <a:cs typeface="Times New Roman" panose="02020603050405020304" pitchFamily="18" charset="0"/>
              </a:rPr>
              <a:t>Aufbau des Buches</a:t>
            </a:r>
          </a:p>
        </p:txBody>
      </p:sp>
      <p:graphicFrame>
        <p:nvGraphicFramePr>
          <p:cNvPr id="8" name="Tabelle 7">
            <a:extLst>
              <a:ext uri="{FF2B5EF4-FFF2-40B4-BE49-F238E27FC236}">
                <a16:creationId xmlns:a16="http://schemas.microsoft.com/office/drawing/2014/main" id="{10E268CC-BFD6-422D-AF1D-B4870ABBEF4D}"/>
              </a:ext>
            </a:extLst>
          </p:cNvPr>
          <p:cNvGraphicFramePr>
            <a:graphicFrameLocks noGrp="1"/>
          </p:cNvGraphicFramePr>
          <p:nvPr/>
        </p:nvGraphicFramePr>
        <p:xfrm>
          <a:off x="293750" y="2041864"/>
          <a:ext cx="11604499" cy="2658366"/>
        </p:xfrm>
        <a:graphic>
          <a:graphicData uri="http://schemas.openxmlformats.org/drawingml/2006/table">
            <a:tbl>
              <a:tblPr firstRow="1" firstCol="1" bandRow="1">
                <a:tableStyleId>{5C22544A-7EE6-4342-B048-85BDC9FD1C3A}</a:tableStyleId>
              </a:tblPr>
              <a:tblGrid>
                <a:gridCol w="2023322">
                  <a:extLst>
                    <a:ext uri="{9D8B030D-6E8A-4147-A177-3AD203B41FA5}">
                      <a16:colId xmlns:a16="http://schemas.microsoft.com/office/drawing/2014/main" val="916108904"/>
                    </a:ext>
                  </a:extLst>
                </a:gridCol>
                <a:gridCol w="2618033">
                  <a:extLst>
                    <a:ext uri="{9D8B030D-6E8A-4147-A177-3AD203B41FA5}">
                      <a16:colId xmlns:a16="http://schemas.microsoft.com/office/drawing/2014/main" val="2697225970"/>
                    </a:ext>
                  </a:extLst>
                </a:gridCol>
                <a:gridCol w="2320678">
                  <a:extLst>
                    <a:ext uri="{9D8B030D-6E8A-4147-A177-3AD203B41FA5}">
                      <a16:colId xmlns:a16="http://schemas.microsoft.com/office/drawing/2014/main" val="1794940176"/>
                    </a:ext>
                  </a:extLst>
                </a:gridCol>
                <a:gridCol w="2320678">
                  <a:extLst>
                    <a:ext uri="{9D8B030D-6E8A-4147-A177-3AD203B41FA5}">
                      <a16:colId xmlns:a16="http://schemas.microsoft.com/office/drawing/2014/main" val="961349384"/>
                    </a:ext>
                  </a:extLst>
                </a:gridCol>
                <a:gridCol w="2321788">
                  <a:extLst>
                    <a:ext uri="{9D8B030D-6E8A-4147-A177-3AD203B41FA5}">
                      <a16:colId xmlns:a16="http://schemas.microsoft.com/office/drawing/2014/main" val="2944228138"/>
                    </a:ext>
                  </a:extLst>
                </a:gridCol>
              </a:tblGrid>
              <a:tr h="427298">
                <a:tc>
                  <a:txBody>
                    <a:bodyPr/>
                    <a:lstStyle/>
                    <a:p>
                      <a:pPr algn="ctr">
                        <a:lnSpc>
                          <a:spcPct val="107000"/>
                        </a:lnSpc>
                        <a:spcAft>
                          <a:spcPts val="0"/>
                        </a:spcAft>
                      </a:pPr>
                      <a:r>
                        <a:rPr lang="de-CH" sz="2800" b="0" dirty="0">
                          <a:solidFill>
                            <a:schemeClr val="tx1"/>
                          </a:solidFill>
                          <a:effectLst/>
                        </a:rPr>
                        <a:t>1 - 3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4 - 31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32 - 37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38 - 41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42</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60354008"/>
                  </a:ext>
                </a:extLst>
              </a:tr>
              <a:tr h="427298">
                <a:tc>
                  <a:txBody>
                    <a:bodyPr/>
                    <a:lstStyle/>
                    <a:p>
                      <a:pPr algn="ctr">
                        <a:lnSpc>
                          <a:spcPct val="107000"/>
                        </a:lnSpc>
                        <a:spcAft>
                          <a:spcPts val="0"/>
                        </a:spcAft>
                      </a:pPr>
                      <a:r>
                        <a:rPr lang="de-CH" sz="2800" b="0" dirty="0">
                          <a:solidFill>
                            <a:schemeClr val="tx1"/>
                          </a:solidFill>
                          <a:effectLst/>
                        </a:rPr>
                        <a:t>Einleitung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3 Diskussions-runden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Rede von Elihu</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Reden Gottes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Schluss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85177398"/>
                  </a:ext>
                </a:extLst>
              </a:tr>
              <a:tr h="427298">
                <a:tc>
                  <a:txBody>
                    <a:bodyPr/>
                    <a:lstStyle/>
                    <a:p>
                      <a:pPr algn="ctr">
                        <a:lnSpc>
                          <a:spcPct val="107000"/>
                        </a:lnSpc>
                        <a:spcAft>
                          <a:spcPts val="0"/>
                        </a:spcAft>
                      </a:pPr>
                      <a:r>
                        <a:rPr lang="de-CH" sz="2800" b="0" dirty="0">
                          <a:solidFill>
                            <a:schemeClr val="tx1"/>
                          </a:solidFill>
                          <a:effectLst/>
                        </a:rPr>
                        <a:t>Erprobt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Hilflosigkeit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Mittler führt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Erkennen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Segen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15004267"/>
                  </a:ext>
                </a:extLst>
              </a:tr>
              <a:tr h="874322">
                <a:tc>
                  <a:txBody>
                    <a:bodyPr/>
                    <a:lstStyle/>
                    <a:p>
                      <a:pPr algn="ctr">
                        <a:lnSpc>
                          <a:spcPct val="107000"/>
                        </a:lnSpc>
                        <a:spcAft>
                          <a:spcPts val="0"/>
                        </a:spcAft>
                      </a:pPr>
                      <a:r>
                        <a:rPr lang="de-CH" sz="2800" b="0" dirty="0">
                          <a:solidFill>
                            <a:schemeClr val="tx1"/>
                          </a:solidFill>
                          <a:effectLst/>
                        </a:rPr>
                        <a:t>Hiobs Feind: Satan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Hiobs Ankläger: </a:t>
                      </a:r>
                    </a:p>
                    <a:p>
                      <a:pPr algn="ctr">
                        <a:lnSpc>
                          <a:spcPct val="107000"/>
                        </a:lnSpc>
                        <a:spcAft>
                          <a:spcPts val="0"/>
                        </a:spcAft>
                      </a:pPr>
                      <a:r>
                        <a:rPr lang="de-CH" sz="2800" b="0" dirty="0">
                          <a:solidFill>
                            <a:schemeClr val="tx1"/>
                          </a:solidFill>
                          <a:effectLst/>
                        </a:rPr>
                        <a:t>die 3 Freunde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Hiobs Mittler: Elihu</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de-CH" sz="2800" b="0" dirty="0">
                          <a:solidFill>
                            <a:schemeClr val="tx1"/>
                          </a:solidFill>
                          <a:effectLst/>
                        </a:rPr>
                        <a:t>Hiobs Schöpfer: Gott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07000"/>
                        </a:lnSpc>
                        <a:spcAft>
                          <a:spcPts val="0"/>
                        </a:spcAft>
                      </a:pPr>
                      <a:r>
                        <a:rPr lang="de-CH" sz="2800" b="0" dirty="0">
                          <a:solidFill>
                            <a:schemeClr val="tx1"/>
                          </a:solidFill>
                          <a:effectLst/>
                        </a:rPr>
                        <a:t>Hiobs Erlöser: </a:t>
                      </a:r>
                    </a:p>
                    <a:p>
                      <a:pPr algn="ctr">
                        <a:lnSpc>
                          <a:spcPct val="107000"/>
                        </a:lnSpc>
                        <a:spcAft>
                          <a:spcPts val="0"/>
                        </a:spcAft>
                      </a:pPr>
                      <a:r>
                        <a:rPr lang="de-CH" sz="2800" b="0" dirty="0">
                          <a:solidFill>
                            <a:schemeClr val="tx1"/>
                          </a:solidFill>
                          <a:effectLst/>
                        </a:rPr>
                        <a:t>Gott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87207523"/>
                  </a:ext>
                </a:extLst>
              </a:tr>
            </a:tbl>
          </a:graphicData>
        </a:graphic>
      </p:graphicFrame>
      <p:sp>
        <p:nvSpPr>
          <p:cNvPr id="9" name="Rechteck 8">
            <a:extLst>
              <a:ext uri="{FF2B5EF4-FFF2-40B4-BE49-F238E27FC236}">
                <a16:creationId xmlns:a16="http://schemas.microsoft.com/office/drawing/2014/main" id="{5161B1C0-8400-44C0-8A5F-3A2E8F813D40}"/>
              </a:ext>
            </a:extLst>
          </p:cNvPr>
          <p:cNvSpPr/>
          <p:nvPr/>
        </p:nvSpPr>
        <p:spPr>
          <a:xfrm>
            <a:off x="2317072" y="1686757"/>
            <a:ext cx="9765437" cy="3533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5757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54714" y="424218"/>
            <a:ext cx="11417612" cy="5162952"/>
          </a:xfrm>
          <a:prstGeom prst="rect">
            <a:avLst/>
          </a:prstGeom>
          <a:noFill/>
        </p:spPr>
        <p:txBody>
          <a:bodyPr wrap="square" rtlCol="0">
            <a:spAutoFit/>
          </a:bodyPr>
          <a:lstStyle/>
          <a:p>
            <a:pPr lvl="0"/>
            <a:r>
              <a:rPr lang="de-CH" sz="3400" dirty="0"/>
              <a:t>Botschaft des Buches</a:t>
            </a:r>
          </a:p>
          <a:p>
            <a:pPr lvl="0"/>
            <a:endParaRPr lang="de-CH" sz="3400" dirty="0"/>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"Siehe, wir preisen die glückselig, welche standhaft ausharren! Von Hiobs standhaftem Ausharren habt ihr gehört, und ihr habt das Ende gesehen, das der Herr [für ihn] bereitet hat; denn der Herr ist voll Mitleid und Erbarmen." </a:t>
            </a:r>
            <a:r>
              <a:rPr lang="de-CH" sz="2800" dirty="0">
                <a:latin typeface="Calibri" panose="020F0502020204030204" pitchFamily="34" charset="0"/>
                <a:ea typeface="Calibri" panose="020F0502020204030204" pitchFamily="34" charset="0"/>
                <a:cs typeface="Times New Roman" panose="02020603050405020304" pitchFamily="18" charset="0"/>
              </a:rPr>
              <a:t>Jak 5,11</a:t>
            </a:r>
          </a:p>
          <a:p>
            <a:endParaRPr lang="de-CH" sz="2800" dirty="0"/>
          </a:p>
          <a:p>
            <a:r>
              <a:rPr lang="de-CH" sz="2800" dirty="0"/>
              <a:t>Es geht um die Hoffnung im Leiden, für uns als Christen heisst das, es gibt eine Gewissheit für die kommende Herrlichkeit und für die Erlösung. Wir werden sehen, dass Hiob am Schluss alles doppelt zurück bekommt von Gott. Er wird mehr gesegnet als vorher. Das ist unsere Hoffnung und unser Trost. </a:t>
            </a:r>
          </a:p>
        </p:txBody>
      </p:sp>
    </p:spTree>
    <p:extLst>
      <p:ext uri="{BB962C8B-B14F-4D97-AF65-F5344CB8AC3E}">
        <p14:creationId xmlns:p14="http://schemas.microsoft.com/office/powerpoint/2010/main" val="29786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F42F74A-FF8B-4579-8CDE-8523FCA64883}"/>
              </a:ext>
            </a:extLst>
          </p:cNvPr>
          <p:cNvSpPr/>
          <p:nvPr/>
        </p:nvSpPr>
        <p:spPr>
          <a:xfrm>
            <a:off x="749486" y="363801"/>
            <a:ext cx="859531"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Hiob</a:t>
            </a:r>
          </a:p>
        </p:txBody>
      </p:sp>
      <p:sp>
        <p:nvSpPr>
          <p:cNvPr id="3" name="Rechteck 2">
            <a:extLst>
              <a:ext uri="{FF2B5EF4-FFF2-40B4-BE49-F238E27FC236}">
                <a16:creationId xmlns:a16="http://schemas.microsoft.com/office/drawing/2014/main" id="{C68AF9CC-D981-42B8-89E5-EB571A852BD1}"/>
              </a:ext>
            </a:extLst>
          </p:cNvPr>
          <p:cNvSpPr/>
          <p:nvPr/>
        </p:nvSpPr>
        <p:spPr>
          <a:xfrm>
            <a:off x="318782" y="896704"/>
            <a:ext cx="11409028" cy="4682116"/>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"Es war ein Mann im Land Uz, der hieß Hiob; der war ein untadeliger und rechtschaffener Mann, der Gott fürchtete und das Böse mied. Und ihm wurden sieben Söhne und drei Töchter geboren, und an Herden besaß er 7 000 Schafe, 3 000 Kamele, 500 Joch Rinder und 500 Eselinnen; und seine Dienerschaft war sehr groß, sodass der Mann größer war als alle Söhne des Ostens. Seine Söhne aber pflegten einander zu besuchen und ein festliches Mahl zu bereiten, jeder in seinem Haus und an seinem Tag; und sie sandten hin und luden auch ihre drei Schwestern ein, um mit ihnen zu essen und zu trinken. …</a:t>
            </a:r>
          </a:p>
        </p:txBody>
      </p:sp>
    </p:spTree>
    <p:extLst>
      <p:ext uri="{BB962C8B-B14F-4D97-AF65-F5344CB8AC3E}">
        <p14:creationId xmlns:p14="http://schemas.microsoft.com/office/powerpoint/2010/main" val="169302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F42F74A-FF8B-4579-8CDE-8523FCA64883}"/>
              </a:ext>
            </a:extLst>
          </p:cNvPr>
          <p:cNvSpPr/>
          <p:nvPr/>
        </p:nvSpPr>
        <p:spPr>
          <a:xfrm>
            <a:off x="749486" y="363801"/>
            <a:ext cx="859531"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Hiob</a:t>
            </a:r>
          </a:p>
        </p:txBody>
      </p:sp>
      <p:sp>
        <p:nvSpPr>
          <p:cNvPr id="3" name="Rechteck 2">
            <a:extLst>
              <a:ext uri="{FF2B5EF4-FFF2-40B4-BE49-F238E27FC236}">
                <a16:creationId xmlns:a16="http://schemas.microsoft.com/office/drawing/2014/main" id="{C68AF9CC-D981-42B8-89E5-EB571A852BD1}"/>
              </a:ext>
            </a:extLst>
          </p:cNvPr>
          <p:cNvSpPr/>
          <p:nvPr/>
        </p:nvSpPr>
        <p:spPr>
          <a:xfrm>
            <a:off x="318782" y="896704"/>
            <a:ext cx="11409028" cy="2376997"/>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Wenn dann die Tage des Festmahls zu Ende waren, ließ Hiob sie holen und heiligte sie; er stand früh am Morgen auf und brachte Brandopfer dar für jeden von ihnen; denn Hiob sagte sich: Vielleicht könnten meine Kinder gesündigt und sich in ihrem Herzen von Gott losgesagt haben! So machte es Hiob allezeit." Hiob 1,1-5</a:t>
            </a:r>
          </a:p>
        </p:txBody>
      </p:sp>
    </p:spTree>
    <p:extLst>
      <p:ext uri="{BB962C8B-B14F-4D97-AF65-F5344CB8AC3E}">
        <p14:creationId xmlns:p14="http://schemas.microsoft.com/office/powerpoint/2010/main" val="221442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F42F74A-FF8B-4579-8CDE-8523FCA64883}"/>
              </a:ext>
            </a:extLst>
          </p:cNvPr>
          <p:cNvSpPr/>
          <p:nvPr/>
        </p:nvSpPr>
        <p:spPr>
          <a:xfrm>
            <a:off x="749486" y="363801"/>
            <a:ext cx="859531"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Hiob</a:t>
            </a:r>
          </a:p>
        </p:txBody>
      </p:sp>
      <p:sp>
        <p:nvSpPr>
          <p:cNvPr id="4" name="Rechteck 3">
            <a:extLst>
              <a:ext uri="{FF2B5EF4-FFF2-40B4-BE49-F238E27FC236}">
                <a16:creationId xmlns:a16="http://schemas.microsoft.com/office/drawing/2014/main" id="{51322EFC-34C6-4872-B1D3-6E912961FC9E}"/>
              </a:ext>
            </a:extLst>
          </p:cNvPr>
          <p:cNvSpPr/>
          <p:nvPr/>
        </p:nvSpPr>
        <p:spPr>
          <a:xfrm>
            <a:off x="749486" y="1012052"/>
            <a:ext cx="10818932" cy="2677656"/>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Diese Art von Namen nennt man in der Sprachwissenschaft "Satznamen". </a:t>
            </a:r>
          </a:p>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Solche waren im Alten Orient im frühen 2. Jahrtausend gebräuchlich. </a:t>
            </a:r>
          </a:p>
          <a:p>
            <a:pPr>
              <a:spcAft>
                <a:spcPts val="0"/>
              </a:spcAft>
            </a:pP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Zwei der Erzväter haben ebensolche Namen:</a:t>
            </a:r>
          </a:p>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 Isaak, hebräisch jiṣḥâq, bedeutet "Er lacht".</a:t>
            </a:r>
          </a:p>
          <a:p>
            <a:r>
              <a:rPr lang="de-CH" sz="2800" dirty="0">
                <a:latin typeface="Calibri" panose="020F0502020204030204" pitchFamily="34" charset="0"/>
                <a:ea typeface="Calibri" panose="020F0502020204030204" pitchFamily="34" charset="0"/>
                <a:cs typeface="Times New Roman" panose="02020603050405020304" pitchFamily="18" charset="0"/>
              </a:rPr>
              <a:t>• Jakob, hebräisch jacaqôb, bedeutet "Er hält die Ferse".</a:t>
            </a:r>
            <a:endParaRPr lang="de-CH" sz="2800" dirty="0"/>
          </a:p>
        </p:txBody>
      </p:sp>
    </p:spTree>
    <p:extLst>
      <p:ext uri="{BB962C8B-B14F-4D97-AF65-F5344CB8AC3E}">
        <p14:creationId xmlns:p14="http://schemas.microsoft.com/office/powerpoint/2010/main" val="116766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F50AA31-9B09-4C6A-8E77-FEE112FA2F70}"/>
              </a:ext>
            </a:extLst>
          </p:cNvPr>
          <p:cNvSpPr/>
          <p:nvPr/>
        </p:nvSpPr>
        <p:spPr>
          <a:xfrm>
            <a:off x="998514" y="679010"/>
            <a:ext cx="4314707" cy="523220"/>
          </a:xfrm>
          <a:prstGeom prst="rect">
            <a:avLst/>
          </a:prstGeom>
        </p:spPr>
        <p:txBody>
          <a:bodyPr wrap="none">
            <a:spAutoFit/>
          </a:bodyPr>
          <a:lstStyle/>
          <a:p>
            <a:r>
              <a:rPr lang="de-CH" sz="2800" dirty="0"/>
              <a:t>Namen Gottes im Buch Hiob</a:t>
            </a:r>
          </a:p>
        </p:txBody>
      </p:sp>
      <p:sp>
        <p:nvSpPr>
          <p:cNvPr id="3" name="Rechteck 2">
            <a:extLst>
              <a:ext uri="{FF2B5EF4-FFF2-40B4-BE49-F238E27FC236}">
                <a16:creationId xmlns:a16="http://schemas.microsoft.com/office/drawing/2014/main" id="{E944B0F2-3D91-4A32-B111-B779BF7AB5B0}"/>
              </a:ext>
            </a:extLst>
          </p:cNvPr>
          <p:cNvSpPr/>
          <p:nvPr/>
        </p:nvSpPr>
        <p:spPr>
          <a:xfrm>
            <a:off x="488273" y="1462434"/>
            <a:ext cx="11407805" cy="523220"/>
          </a:xfrm>
          <a:prstGeom prst="rect">
            <a:avLst/>
          </a:prstGeom>
        </p:spPr>
        <p:txBody>
          <a:bodyPr wrap="square">
            <a:spAutoFit/>
          </a:bodyPr>
          <a:lstStyle/>
          <a:p>
            <a:pPr marL="342900" lvl="0" indent="-342900">
              <a:buFont typeface="Arial" panose="020B0604020202020204" pitchFamily="34" charset="0"/>
              <a:buChar char="•"/>
            </a:pPr>
            <a:r>
              <a:rPr lang="de-CH" sz="2800" dirty="0"/>
              <a:t>Der Allmächtige (El Shaddaj)</a:t>
            </a:r>
          </a:p>
        </p:txBody>
      </p:sp>
      <p:sp>
        <p:nvSpPr>
          <p:cNvPr id="4" name="Rechteck 3">
            <a:extLst>
              <a:ext uri="{FF2B5EF4-FFF2-40B4-BE49-F238E27FC236}">
                <a16:creationId xmlns:a16="http://schemas.microsoft.com/office/drawing/2014/main" id="{D680EC19-5B6C-4A33-BEA7-35147F7E83E9}"/>
              </a:ext>
            </a:extLst>
          </p:cNvPr>
          <p:cNvSpPr/>
          <p:nvPr/>
        </p:nvSpPr>
        <p:spPr>
          <a:xfrm>
            <a:off x="488272" y="2245858"/>
            <a:ext cx="11407805" cy="523220"/>
          </a:xfrm>
          <a:prstGeom prst="rect">
            <a:avLst/>
          </a:prstGeom>
        </p:spPr>
        <p:txBody>
          <a:bodyPr wrap="square">
            <a:spAutoFit/>
          </a:bodyPr>
          <a:lstStyle/>
          <a:p>
            <a:pPr marL="342900" lvl="0" indent="-342900">
              <a:buFont typeface="Arial" panose="020B0604020202020204" pitchFamily="34" charset="0"/>
              <a:buChar char="•"/>
            </a:pPr>
            <a:r>
              <a:rPr lang="de-CH" sz="2800" dirty="0"/>
              <a:t>HERR (JHWH)</a:t>
            </a:r>
          </a:p>
        </p:txBody>
      </p:sp>
    </p:spTree>
    <p:extLst>
      <p:ext uri="{BB962C8B-B14F-4D97-AF65-F5344CB8AC3E}">
        <p14:creationId xmlns:p14="http://schemas.microsoft.com/office/powerpoint/2010/main" val="190872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F42F74A-FF8B-4579-8CDE-8523FCA64883}"/>
              </a:ext>
            </a:extLst>
          </p:cNvPr>
          <p:cNvSpPr/>
          <p:nvPr/>
        </p:nvSpPr>
        <p:spPr>
          <a:xfrm>
            <a:off x="749486" y="363801"/>
            <a:ext cx="859531"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Hiob</a:t>
            </a:r>
          </a:p>
        </p:txBody>
      </p:sp>
      <p:graphicFrame>
        <p:nvGraphicFramePr>
          <p:cNvPr id="7" name="Tabelle 6">
            <a:extLst>
              <a:ext uri="{FF2B5EF4-FFF2-40B4-BE49-F238E27FC236}">
                <a16:creationId xmlns:a16="http://schemas.microsoft.com/office/drawing/2014/main" id="{C93E39AC-F864-4E6B-A1BA-8AC6AC0502D5}"/>
              </a:ext>
            </a:extLst>
          </p:cNvPr>
          <p:cNvGraphicFramePr>
            <a:graphicFrameLocks noGrp="1"/>
          </p:cNvGraphicFramePr>
          <p:nvPr>
            <p:extLst>
              <p:ext uri="{D42A27DB-BD31-4B8C-83A1-F6EECF244321}">
                <p14:modId xmlns:p14="http://schemas.microsoft.com/office/powerpoint/2010/main" val="2864451076"/>
              </p:ext>
            </p:extLst>
          </p:nvPr>
        </p:nvGraphicFramePr>
        <p:xfrm>
          <a:off x="749485" y="1662087"/>
          <a:ext cx="10548629" cy="2148597"/>
        </p:xfrm>
        <a:graphic>
          <a:graphicData uri="http://schemas.openxmlformats.org/drawingml/2006/table">
            <a:tbl>
              <a:tblPr firstRow="1" firstCol="1" bandRow="1">
                <a:tableStyleId>{5C22544A-7EE6-4342-B048-85BDC9FD1C3A}</a:tableStyleId>
              </a:tblPr>
              <a:tblGrid>
                <a:gridCol w="1967338">
                  <a:extLst>
                    <a:ext uri="{9D8B030D-6E8A-4147-A177-3AD203B41FA5}">
                      <a16:colId xmlns:a16="http://schemas.microsoft.com/office/drawing/2014/main" val="1908458301"/>
                    </a:ext>
                  </a:extLst>
                </a:gridCol>
                <a:gridCol w="8581291">
                  <a:extLst>
                    <a:ext uri="{9D8B030D-6E8A-4147-A177-3AD203B41FA5}">
                      <a16:colId xmlns:a16="http://schemas.microsoft.com/office/drawing/2014/main" val="1271033010"/>
                    </a:ext>
                  </a:extLst>
                </a:gridCol>
              </a:tblGrid>
              <a:tr h="373063">
                <a:tc>
                  <a:txBody>
                    <a:bodyPr/>
                    <a:lstStyle/>
                    <a:p>
                      <a:pPr algn="l">
                        <a:spcAft>
                          <a:spcPts val="0"/>
                        </a:spcAft>
                      </a:pPr>
                      <a:r>
                        <a:rPr lang="de-CH" sz="2800" b="0">
                          <a:solidFill>
                            <a:schemeClr val="tx1"/>
                          </a:solidFill>
                          <a:effectLst/>
                        </a:rPr>
                        <a:t>29, 1 - 6</a:t>
                      </a:r>
                      <a:endParaRPr lang="de-CH" sz="2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de-CH" sz="2800" b="0" dirty="0">
                          <a:solidFill>
                            <a:schemeClr val="tx1"/>
                          </a:solidFill>
                          <a:effectLst/>
                        </a:rPr>
                        <a:t>Beziehung zu Gott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759940323"/>
                  </a:ext>
                </a:extLst>
              </a:tr>
              <a:tr h="373063">
                <a:tc>
                  <a:txBody>
                    <a:bodyPr/>
                    <a:lstStyle/>
                    <a:p>
                      <a:pPr algn="l">
                        <a:spcAft>
                          <a:spcPts val="0"/>
                        </a:spcAft>
                      </a:pPr>
                      <a:r>
                        <a:rPr lang="de-CH" sz="2800" b="0">
                          <a:solidFill>
                            <a:schemeClr val="tx1"/>
                          </a:solidFill>
                          <a:effectLst/>
                        </a:rPr>
                        <a:t>29, 7 - 11</a:t>
                      </a:r>
                      <a:endParaRPr lang="de-CH" sz="2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spcAft>
                          <a:spcPts val="0"/>
                        </a:spcAft>
                      </a:pPr>
                      <a:r>
                        <a:rPr lang="de-CH" sz="2800" b="0" dirty="0">
                          <a:solidFill>
                            <a:schemeClr val="tx1"/>
                          </a:solidFill>
                          <a:effectLst/>
                        </a:rPr>
                        <a:t>Beziehung zu den Mitmenschen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047149406"/>
                  </a:ext>
                </a:extLst>
              </a:tr>
              <a:tr h="373063">
                <a:tc>
                  <a:txBody>
                    <a:bodyPr/>
                    <a:lstStyle/>
                    <a:p>
                      <a:pPr algn="l">
                        <a:spcAft>
                          <a:spcPts val="0"/>
                        </a:spcAft>
                      </a:pPr>
                      <a:r>
                        <a:rPr lang="de-CH" sz="2800" b="0">
                          <a:solidFill>
                            <a:schemeClr val="tx1"/>
                          </a:solidFill>
                          <a:effectLst/>
                        </a:rPr>
                        <a:t>29, 12 - 17</a:t>
                      </a:r>
                      <a:endParaRPr lang="de-CH" sz="2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de-CH" sz="2800" b="0" dirty="0">
                          <a:solidFill>
                            <a:schemeClr val="tx1"/>
                          </a:solidFill>
                          <a:effectLst/>
                        </a:rPr>
                        <a:t>Ein Helfer der Armen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975791077"/>
                  </a:ext>
                </a:extLst>
              </a:tr>
              <a:tr h="373063">
                <a:tc>
                  <a:txBody>
                    <a:bodyPr/>
                    <a:lstStyle/>
                    <a:p>
                      <a:pPr algn="l">
                        <a:spcAft>
                          <a:spcPts val="0"/>
                        </a:spcAft>
                      </a:pPr>
                      <a:r>
                        <a:rPr lang="de-CH" sz="2800" b="0">
                          <a:solidFill>
                            <a:schemeClr val="tx1"/>
                          </a:solidFill>
                          <a:effectLst/>
                        </a:rPr>
                        <a:t>29, 18 - 20</a:t>
                      </a:r>
                      <a:endParaRPr lang="de-CH" sz="2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spcAft>
                          <a:spcPts val="0"/>
                        </a:spcAft>
                      </a:pPr>
                      <a:r>
                        <a:rPr lang="de-CH" sz="2800" b="0" dirty="0">
                          <a:solidFill>
                            <a:schemeClr val="tx1"/>
                          </a:solidFill>
                          <a:effectLst/>
                        </a:rPr>
                        <a:t>Hiob hoffte darum auf ein langes und glückliches Leben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63675127"/>
                  </a:ext>
                </a:extLst>
              </a:tr>
              <a:tr h="441717">
                <a:tc>
                  <a:txBody>
                    <a:bodyPr/>
                    <a:lstStyle/>
                    <a:p>
                      <a:pPr algn="l">
                        <a:spcAft>
                          <a:spcPts val="0"/>
                        </a:spcAft>
                      </a:pPr>
                      <a:r>
                        <a:rPr lang="de-CH" sz="2800" b="0">
                          <a:solidFill>
                            <a:schemeClr val="tx1"/>
                          </a:solidFill>
                          <a:effectLst/>
                        </a:rPr>
                        <a:t>29, 21 - 25</a:t>
                      </a:r>
                      <a:endParaRPr lang="de-CH" sz="2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spcAft>
                          <a:spcPts val="0"/>
                        </a:spcAft>
                      </a:pPr>
                      <a:r>
                        <a:rPr lang="de-CH" sz="2800" b="0" dirty="0">
                          <a:solidFill>
                            <a:schemeClr val="tx1"/>
                          </a:solidFill>
                          <a:effectLst/>
                        </a:rPr>
                        <a:t>Er war ein Ratgeber und Fürst unter seine Zeitgenossen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71799060"/>
                  </a:ext>
                </a:extLst>
              </a:tr>
            </a:tbl>
          </a:graphicData>
        </a:graphic>
      </p:graphicFrame>
    </p:spTree>
    <p:extLst>
      <p:ext uri="{BB962C8B-B14F-4D97-AF65-F5344CB8AC3E}">
        <p14:creationId xmlns:p14="http://schemas.microsoft.com/office/powerpoint/2010/main" val="986098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F42F74A-FF8B-4579-8CDE-8523FCA64883}"/>
              </a:ext>
            </a:extLst>
          </p:cNvPr>
          <p:cNvSpPr/>
          <p:nvPr/>
        </p:nvSpPr>
        <p:spPr>
          <a:xfrm>
            <a:off x="749486" y="363801"/>
            <a:ext cx="155523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Der Feind</a:t>
            </a:r>
          </a:p>
        </p:txBody>
      </p:sp>
      <p:sp>
        <p:nvSpPr>
          <p:cNvPr id="4" name="Rechteck 3">
            <a:extLst>
              <a:ext uri="{FF2B5EF4-FFF2-40B4-BE49-F238E27FC236}">
                <a16:creationId xmlns:a16="http://schemas.microsoft.com/office/drawing/2014/main" id="{93BCB995-B081-45AE-84EA-04D32C5E305B}"/>
              </a:ext>
            </a:extLst>
          </p:cNvPr>
          <p:cNvSpPr/>
          <p:nvPr/>
        </p:nvSpPr>
        <p:spPr>
          <a:xfrm>
            <a:off x="332763" y="919269"/>
            <a:ext cx="11526473" cy="4221092"/>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"Es geschah aber eines Tages, dass die Söhne Gottes vor den HERRN traten, und unter ihnen kam auch der Satan. Da sprach der HERR zum Satan: Wo kommst du her? Und der Satan antwortete dem HERRN und sprach: Vom Durchstreifen der Erde und vom Umherwandeln darauf! Da sprach der HERR zum Satan: Hast du meinen Knecht Hiob beachtet? Denn seinesgleichen gibt es nicht auf Erden, einen so untadeligen und rechtschaffenen Mann, der Gott fürchtet und das Böse meidet! Der Satan aber antwortete dem HERRN und sprach: Ist Hiob umsonst gottesfürchtig? … </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602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F42F74A-FF8B-4579-8CDE-8523FCA64883}"/>
              </a:ext>
            </a:extLst>
          </p:cNvPr>
          <p:cNvSpPr/>
          <p:nvPr/>
        </p:nvSpPr>
        <p:spPr>
          <a:xfrm>
            <a:off x="749486" y="363801"/>
            <a:ext cx="155523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Der Feind</a:t>
            </a:r>
          </a:p>
        </p:txBody>
      </p:sp>
      <p:sp>
        <p:nvSpPr>
          <p:cNvPr id="4" name="Rechteck 3">
            <a:extLst>
              <a:ext uri="{FF2B5EF4-FFF2-40B4-BE49-F238E27FC236}">
                <a16:creationId xmlns:a16="http://schemas.microsoft.com/office/drawing/2014/main" id="{93BCB995-B081-45AE-84EA-04D32C5E305B}"/>
              </a:ext>
            </a:extLst>
          </p:cNvPr>
          <p:cNvSpPr/>
          <p:nvPr/>
        </p:nvSpPr>
        <p:spPr>
          <a:xfrm>
            <a:off x="332763" y="919269"/>
            <a:ext cx="11526473" cy="3760068"/>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Hast du nicht ihn und sein Haus und alles, was er hat, ringsum eingehegt? Das Werk seiner Hände hast du gesegnet, und seine Herden breiten sich im Land aus. Aber strecke doch einmal deine Hand aus und taste alles an, was er hat; lass sehen, ob er dir dann nicht ins Angesicht absagen wird! Da sprach der HERR zum Satan: Siehe, alles, was er hat, soll in deiner Hand sein; nur nach ihm selbst strecke deine Hand nicht aus! Und der Satan ging vom Angesicht des HERRN hinweg." </a:t>
            </a:r>
            <a:r>
              <a:rPr lang="de-CH" sz="2800" dirty="0">
                <a:latin typeface="Calibri" panose="020F0502020204030204" pitchFamily="34" charset="0"/>
                <a:ea typeface="Calibri" panose="020F0502020204030204" pitchFamily="34" charset="0"/>
                <a:cs typeface="Times New Roman" panose="02020603050405020304" pitchFamily="18" charset="0"/>
              </a:rPr>
              <a:t>Hiob 1,6-12</a:t>
            </a:r>
          </a:p>
        </p:txBody>
      </p:sp>
    </p:spTree>
    <p:extLst>
      <p:ext uri="{BB962C8B-B14F-4D97-AF65-F5344CB8AC3E}">
        <p14:creationId xmlns:p14="http://schemas.microsoft.com/office/powerpoint/2010/main" val="378888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977891"/>
            <a:ext cx="11417612" cy="1384995"/>
          </a:xfrm>
          <a:prstGeom prst="rect">
            <a:avLst/>
          </a:prstGeom>
          <a:noFill/>
        </p:spPr>
        <p:txBody>
          <a:bodyPr wrap="square" rtlCol="0">
            <a:spAutoFit/>
          </a:bodyPr>
          <a:lstStyle/>
          <a:p>
            <a:pPr lvl="0"/>
            <a:r>
              <a:rPr lang="de-CH" sz="3400" dirty="0"/>
              <a:t>Thema</a:t>
            </a:r>
          </a:p>
          <a:p>
            <a:pPr lvl="0"/>
            <a:endParaRPr lang="de-CH" sz="1600" dirty="0"/>
          </a:p>
          <a:p>
            <a:pPr lvl="0"/>
            <a:r>
              <a:rPr lang="de-CH" sz="3400" dirty="0"/>
              <a:t>Wenn alles anders kommt als ich denke.</a:t>
            </a:r>
          </a:p>
        </p:txBody>
      </p:sp>
      <p:sp>
        <p:nvSpPr>
          <p:cNvPr id="8" name="Textfeld 7">
            <a:extLst>
              <a:ext uri="{FF2B5EF4-FFF2-40B4-BE49-F238E27FC236}">
                <a16:creationId xmlns:a16="http://schemas.microsoft.com/office/drawing/2014/main" id="{321DC817-B0B6-4742-9BE2-F038ED435A12}"/>
              </a:ext>
            </a:extLst>
          </p:cNvPr>
          <p:cNvSpPr txBox="1"/>
          <p:nvPr/>
        </p:nvSpPr>
        <p:spPr>
          <a:xfrm>
            <a:off x="563103" y="3137394"/>
            <a:ext cx="11417612" cy="3231654"/>
          </a:xfrm>
          <a:prstGeom prst="rect">
            <a:avLst/>
          </a:prstGeom>
          <a:noFill/>
        </p:spPr>
        <p:txBody>
          <a:bodyPr wrap="square" rtlCol="0">
            <a:spAutoFit/>
          </a:bodyPr>
          <a:lstStyle/>
          <a:p>
            <a:pPr lvl="0"/>
            <a:r>
              <a:rPr lang="de-CH" sz="3400" dirty="0"/>
              <a:t>Schlüsselvers: Hiob 19,25</a:t>
            </a:r>
          </a:p>
          <a:p>
            <a:pPr lvl="0"/>
            <a:endParaRPr lang="de-CH" sz="3400" dirty="0"/>
          </a:p>
          <a:p>
            <a:r>
              <a:rPr lang="de-CH" sz="3400" b="1" dirty="0"/>
              <a:t>"Ich weiß, dass mein Erlöser lebt, und zuletzt wird er sich über den Staub erheben."</a:t>
            </a:r>
            <a:endParaRPr lang="de-CH" sz="3400" dirty="0"/>
          </a:p>
          <a:p>
            <a:r>
              <a:rPr lang="de-CH"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de-CH" sz="3000" dirty="0">
              <a:latin typeface="Calibri" panose="020F0502020204030204" pitchFamily="34" charset="0"/>
              <a:ea typeface="Calibri" panose="020F0502020204030204" pitchFamily="34" charset="0"/>
              <a:cs typeface="Times New Roman" panose="02020603050405020304" pitchFamily="18" charset="0"/>
            </a:endParaRPr>
          </a:p>
          <a:p>
            <a:pPr lvl="0"/>
            <a:endParaRPr lang="de-CH" sz="3400" dirty="0"/>
          </a:p>
        </p:txBody>
      </p:sp>
    </p:spTree>
    <p:extLst>
      <p:ext uri="{BB962C8B-B14F-4D97-AF65-F5344CB8AC3E}">
        <p14:creationId xmlns:p14="http://schemas.microsoft.com/office/powerpoint/2010/main" val="404844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A75B4F7-8BF3-47F4-A5B6-35A26FEC1318}"/>
              </a:ext>
            </a:extLst>
          </p:cNvPr>
          <p:cNvSpPr/>
          <p:nvPr/>
        </p:nvSpPr>
        <p:spPr>
          <a:xfrm>
            <a:off x="-151002" y="367868"/>
            <a:ext cx="12105313" cy="4221092"/>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"Und es geschah eines Tages, als seine Söhne und Töchter im Haus ihres erstgeborenen Bruders aßen und Wein tranken,  da kam ein Bote zu Hiob und sprach: Die Rinder pflügten und die Eselinnen weideten neben ihnen;  da fielen die Sabäer ein und nahmen sie weg und erschlugen die Knechte mit der Schärfe des Schwertes; ich aber bin entkommen, nur ich allein, um es dir zu berichten!  Während dieser noch redete, kam ein anderer und sagte: Feuer Gottes fiel vom Himmel und hat die Schafe und die Knechte verbrannt und verzehrt; ich aber bin entkommen, nur ich allein, um es dir zu berichten! … </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1558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A75B4F7-8BF3-47F4-A5B6-35A26FEC1318}"/>
              </a:ext>
            </a:extLst>
          </p:cNvPr>
          <p:cNvSpPr/>
          <p:nvPr/>
        </p:nvSpPr>
        <p:spPr>
          <a:xfrm>
            <a:off x="-151002" y="367868"/>
            <a:ext cx="12105313" cy="4682116"/>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Während dieser noch redete, kam ein anderer und sagte: Die Chaldäer haben drei Banden aufgestellt und sind über die Kamele hergefallen und haben sie weggenommen und haben die Knechte mit der Schärfe des Schwertes erschlagen; ich aber bin entkommen, nur ich allein, um es dir zu berichten! Während dieser noch redete, kam ein anderer und sagte: Deine Söhne und Töchter aßen und tranken Wein im Haus ihres erstgeborenen Bruders;  und siehe, da kam ein heftiger Wind drüben von der Wüste her und erfasste die vier Ecken des Hauses, sodass es auf die jungen Leute stürzte und sie starben; ich aber bin entkommen, nur ich allein, um es dir zu berichten!" </a:t>
            </a:r>
            <a:r>
              <a:rPr lang="de-CH" sz="2800" dirty="0">
                <a:latin typeface="Calibri" panose="020F0502020204030204" pitchFamily="34" charset="0"/>
                <a:ea typeface="Calibri" panose="020F0502020204030204" pitchFamily="34" charset="0"/>
                <a:cs typeface="Times New Roman" panose="02020603050405020304" pitchFamily="18" charset="0"/>
              </a:rPr>
              <a:t>Hiob 1,13-19</a:t>
            </a:r>
          </a:p>
        </p:txBody>
      </p:sp>
    </p:spTree>
    <p:extLst>
      <p:ext uri="{BB962C8B-B14F-4D97-AF65-F5344CB8AC3E}">
        <p14:creationId xmlns:p14="http://schemas.microsoft.com/office/powerpoint/2010/main" val="2679983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27FF0E24-CD98-4DD9-8C19-A23C07B8E198}"/>
              </a:ext>
            </a:extLst>
          </p:cNvPr>
          <p:cNvGraphicFramePr>
            <a:graphicFrameLocks noGrp="1"/>
          </p:cNvGraphicFramePr>
          <p:nvPr>
            <p:extLst>
              <p:ext uri="{D42A27DB-BD31-4B8C-83A1-F6EECF244321}">
                <p14:modId xmlns:p14="http://schemas.microsoft.com/office/powerpoint/2010/main" val="2365289566"/>
              </p:ext>
            </p:extLst>
          </p:nvPr>
        </p:nvGraphicFramePr>
        <p:xfrm>
          <a:off x="380246" y="1387406"/>
          <a:ext cx="11501844" cy="1139381"/>
        </p:xfrm>
        <a:graphic>
          <a:graphicData uri="http://schemas.openxmlformats.org/drawingml/2006/table">
            <a:tbl>
              <a:tblPr firstRow="1" firstCol="1" bandRow="1">
                <a:tableStyleId>{5C22544A-7EE6-4342-B048-85BDC9FD1C3A}</a:tableStyleId>
              </a:tblPr>
              <a:tblGrid>
                <a:gridCol w="1552501">
                  <a:extLst>
                    <a:ext uri="{9D8B030D-6E8A-4147-A177-3AD203B41FA5}">
                      <a16:colId xmlns:a16="http://schemas.microsoft.com/office/drawing/2014/main" val="2619628648"/>
                    </a:ext>
                  </a:extLst>
                </a:gridCol>
                <a:gridCol w="6429969">
                  <a:extLst>
                    <a:ext uri="{9D8B030D-6E8A-4147-A177-3AD203B41FA5}">
                      <a16:colId xmlns:a16="http://schemas.microsoft.com/office/drawing/2014/main" val="3015320729"/>
                    </a:ext>
                  </a:extLst>
                </a:gridCol>
                <a:gridCol w="3519374">
                  <a:extLst>
                    <a:ext uri="{9D8B030D-6E8A-4147-A177-3AD203B41FA5}">
                      <a16:colId xmlns:a16="http://schemas.microsoft.com/office/drawing/2014/main" val="3112564401"/>
                    </a:ext>
                  </a:extLst>
                </a:gridCol>
              </a:tblGrid>
              <a:tr h="0">
                <a:tc>
                  <a:txBody>
                    <a:bodyPr/>
                    <a:lstStyle/>
                    <a:p>
                      <a:pPr>
                        <a:lnSpc>
                          <a:spcPct val="107000"/>
                        </a:lnSpc>
                        <a:spcAft>
                          <a:spcPts val="0"/>
                        </a:spcAft>
                      </a:pPr>
                      <a:r>
                        <a:rPr lang="de-CH" sz="2400" b="0" dirty="0">
                          <a:solidFill>
                            <a:schemeClr val="tx1"/>
                          </a:solidFill>
                          <a:effectLst/>
                        </a:rPr>
                        <a:t>Bibelstelle</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dirty="0">
                          <a:solidFill>
                            <a:schemeClr val="tx1"/>
                          </a:solidFill>
                          <a:effectLst/>
                        </a:rPr>
                        <a:t>Verlust</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dirty="0">
                          <a:solidFill>
                            <a:schemeClr val="tx1"/>
                          </a:solidFill>
                          <a:effectLst/>
                        </a:rPr>
                        <a:t>Auswirkung</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4109586"/>
                  </a:ext>
                </a:extLst>
              </a:tr>
              <a:tr h="0">
                <a:tc>
                  <a:txBody>
                    <a:bodyPr/>
                    <a:lstStyle/>
                    <a:p>
                      <a:pPr>
                        <a:lnSpc>
                          <a:spcPct val="107000"/>
                        </a:lnSpc>
                        <a:spcAft>
                          <a:spcPts val="0"/>
                        </a:spcAft>
                      </a:pPr>
                      <a:r>
                        <a:rPr lang="de-CH" sz="2400" b="0" dirty="0">
                          <a:solidFill>
                            <a:schemeClr val="tx1"/>
                          </a:solidFill>
                          <a:effectLst/>
                        </a:rPr>
                        <a:t>1,14-15</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e-CH" sz="2400" b="0" dirty="0">
                          <a:solidFill>
                            <a:schemeClr val="tx1"/>
                          </a:solidFill>
                          <a:effectLst/>
                        </a:rPr>
                        <a:t>Die Knechte wurden erschlagen und die Rinder und Eselinnen weggeführt.</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e-CH" sz="2400" b="0" dirty="0">
                          <a:solidFill>
                            <a:schemeClr val="tx1"/>
                          </a:solidFill>
                          <a:effectLst/>
                        </a:rPr>
                        <a:t>Die Sabäer fielen ein.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664830622"/>
                  </a:ext>
                </a:extLst>
              </a:tr>
            </a:tbl>
          </a:graphicData>
        </a:graphic>
      </p:graphicFrame>
    </p:spTree>
    <p:extLst>
      <p:ext uri="{BB962C8B-B14F-4D97-AF65-F5344CB8AC3E}">
        <p14:creationId xmlns:p14="http://schemas.microsoft.com/office/powerpoint/2010/main" val="393148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27FF0E24-CD98-4DD9-8C19-A23C07B8E198}"/>
              </a:ext>
            </a:extLst>
          </p:cNvPr>
          <p:cNvGraphicFramePr>
            <a:graphicFrameLocks noGrp="1"/>
          </p:cNvGraphicFramePr>
          <p:nvPr>
            <p:extLst>
              <p:ext uri="{D42A27DB-BD31-4B8C-83A1-F6EECF244321}">
                <p14:modId xmlns:p14="http://schemas.microsoft.com/office/powerpoint/2010/main" val="699148930"/>
              </p:ext>
            </p:extLst>
          </p:nvPr>
        </p:nvGraphicFramePr>
        <p:xfrm>
          <a:off x="376967" y="1399641"/>
          <a:ext cx="11501844" cy="1139381"/>
        </p:xfrm>
        <a:graphic>
          <a:graphicData uri="http://schemas.openxmlformats.org/drawingml/2006/table">
            <a:tbl>
              <a:tblPr firstRow="1" firstCol="1" bandRow="1">
                <a:tableStyleId>{5C22544A-7EE6-4342-B048-85BDC9FD1C3A}</a:tableStyleId>
              </a:tblPr>
              <a:tblGrid>
                <a:gridCol w="1552501">
                  <a:extLst>
                    <a:ext uri="{9D8B030D-6E8A-4147-A177-3AD203B41FA5}">
                      <a16:colId xmlns:a16="http://schemas.microsoft.com/office/drawing/2014/main" val="2619628648"/>
                    </a:ext>
                  </a:extLst>
                </a:gridCol>
                <a:gridCol w="6429969">
                  <a:extLst>
                    <a:ext uri="{9D8B030D-6E8A-4147-A177-3AD203B41FA5}">
                      <a16:colId xmlns:a16="http://schemas.microsoft.com/office/drawing/2014/main" val="3015320729"/>
                    </a:ext>
                  </a:extLst>
                </a:gridCol>
                <a:gridCol w="3519374">
                  <a:extLst>
                    <a:ext uri="{9D8B030D-6E8A-4147-A177-3AD203B41FA5}">
                      <a16:colId xmlns:a16="http://schemas.microsoft.com/office/drawing/2014/main" val="3112564401"/>
                    </a:ext>
                  </a:extLst>
                </a:gridCol>
              </a:tblGrid>
              <a:tr h="0">
                <a:tc>
                  <a:txBody>
                    <a:bodyPr/>
                    <a:lstStyle/>
                    <a:p>
                      <a:pPr>
                        <a:lnSpc>
                          <a:spcPct val="107000"/>
                        </a:lnSpc>
                        <a:spcAft>
                          <a:spcPts val="0"/>
                        </a:spcAft>
                      </a:pPr>
                      <a:r>
                        <a:rPr lang="de-CH" sz="2400" b="0" dirty="0">
                          <a:solidFill>
                            <a:schemeClr val="tx1"/>
                          </a:solidFill>
                          <a:effectLst/>
                        </a:rPr>
                        <a:t>Bibelstelle</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a:solidFill>
                            <a:schemeClr val="tx1"/>
                          </a:solidFill>
                          <a:effectLst/>
                        </a:rPr>
                        <a:t>Verlust</a:t>
                      </a:r>
                      <a:endParaRPr lang="de-C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dirty="0">
                          <a:solidFill>
                            <a:schemeClr val="tx1"/>
                          </a:solidFill>
                          <a:effectLst/>
                        </a:rPr>
                        <a:t>Auswirkung</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4109586"/>
                  </a:ext>
                </a:extLst>
              </a:tr>
              <a:tr h="0">
                <a:tc>
                  <a:txBody>
                    <a:bodyPr/>
                    <a:lstStyle/>
                    <a:p>
                      <a:pPr>
                        <a:lnSpc>
                          <a:spcPct val="107000"/>
                        </a:lnSpc>
                        <a:spcAft>
                          <a:spcPts val="0"/>
                        </a:spcAft>
                      </a:pPr>
                      <a:r>
                        <a:rPr lang="de-CH" sz="2400" b="0" dirty="0">
                          <a:solidFill>
                            <a:schemeClr val="tx1"/>
                          </a:solidFill>
                          <a:effectLst/>
                        </a:rPr>
                        <a:t>1,16</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07000"/>
                        </a:lnSpc>
                        <a:spcAft>
                          <a:spcPts val="0"/>
                        </a:spcAft>
                      </a:pPr>
                      <a:r>
                        <a:rPr lang="de-CH" sz="2400" b="0" dirty="0">
                          <a:solidFill>
                            <a:schemeClr val="tx1"/>
                          </a:solidFill>
                          <a:effectLst/>
                        </a:rPr>
                        <a:t>Feuer fiel vom Himmel und verzehrte Schafe und Knechte.</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07000"/>
                        </a:lnSpc>
                        <a:spcAft>
                          <a:spcPts val="0"/>
                        </a:spcAft>
                      </a:pPr>
                      <a:r>
                        <a:rPr lang="de-CH" sz="2400" b="0" dirty="0">
                          <a:solidFill>
                            <a:schemeClr val="tx1"/>
                          </a:solidFill>
                          <a:effectLst/>
                        </a:rPr>
                        <a:t>Feuer fiel vom Himmel</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3576786578"/>
                  </a:ext>
                </a:extLst>
              </a:tr>
            </a:tbl>
          </a:graphicData>
        </a:graphic>
      </p:graphicFrame>
    </p:spTree>
    <p:extLst>
      <p:ext uri="{BB962C8B-B14F-4D97-AF65-F5344CB8AC3E}">
        <p14:creationId xmlns:p14="http://schemas.microsoft.com/office/powerpoint/2010/main" val="49450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27FF0E24-CD98-4DD9-8C19-A23C07B8E198}"/>
              </a:ext>
            </a:extLst>
          </p:cNvPr>
          <p:cNvGraphicFramePr>
            <a:graphicFrameLocks noGrp="1"/>
          </p:cNvGraphicFramePr>
          <p:nvPr>
            <p:extLst>
              <p:ext uri="{D42A27DB-BD31-4B8C-83A1-F6EECF244321}">
                <p14:modId xmlns:p14="http://schemas.microsoft.com/office/powerpoint/2010/main" val="980249882"/>
              </p:ext>
            </p:extLst>
          </p:nvPr>
        </p:nvGraphicFramePr>
        <p:xfrm>
          <a:off x="376967" y="1399641"/>
          <a:ext cx="11501844" cy="1139381"/>
        </p:xfrm>
        <a:graphic>
          <a:graphicData uri="http://schemas.openxmlformats.org/drawingml/2006/table">
            <a:tbl>
              <a:tblPr firstRow="1" firstCol="1" bandRow="1">
                <a:tableStyleId>{5C22544A-7EE6-4342-B048-85BDC9FD1C3A}</a:tableStyleId>
              </a:tblPr>
              <a:tblGrid>
                <a:gridCol w="1552501">
                  <a:extLst>
                    <a:ext uri="{9D8B030D-6E8A-4147-A177-3AD203B41FA5}">
                      <a16:colId xmlns:a16="http://schemas.microsoft.com/office/drawing/2014/main" val="2619628648"/>
                    </a:ext>
                  </a:extLst>
                </a:gridCol>
                <a:gridCol w="6429969">
                  <a:extLst>
                    <a:ext uri="{9D8B030D-6E8A-4147-A177-3AD203B41FA5}">
                      <a16:colId xmlns:a16="http://schemas.microsoft.com/office/drawing/2014/main" val="3015320729"/>
                    </a:ext>
                  </a:extLst>
                </a:gridCol>
                <a:gridCol w="3519374">
                  <a:extLst>
                    <a:ext uri="{9D8B030D-6E8A-4147-A177-3AD203B41FA5}">
                      <a16:colId xmlns:a16="http://schemas.microsoft.com/office/drawing/2014/main" val="3112564401"/>
                    </a:ext>
                  </a:extLst>
                </a:gridCol>
              </a:tblGrid>
              <a:tr h="0">
                <a:tc>
                  <a:txBody>
                    <a:bodyPr/>
                    <a:lstStyle/>
                    <a:p>
                      <a:pPr>
                        <a:lnSpc>
                          <a:spcPct val="107000"/>
                        </a:lnSpc>
                        <a:spcAft>
                          <a:spcPts val="0"/>
                        </a:spcAft>
                      </a:pPr>
                      <a:r>
                        <a:rPr lang="de-CH" sz="2400" b="0" dirty="0">
                          <a:solidFill>
                            <a:schemeClr val="tx1"/>
                          </a:solidFill>
                          <a:effectLst/>
                        </a:rPr>
                        <a:t>Bibelstelle</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dirty="0">
                          <a:solidFill>
                            <a:schemeClr val="tx1"/>
                          </a:solidFill>
                          <a:effectLst/>
                        </a:rPr>
                        <a:t>Verlust</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dirty="0">
                          <a:solidFill>
                            <a:schemeClr val="tx1"/>
                          </a:solidFill>
                          <a:effectLst/>
                        </a:rPr>
                        <a:t>Auswirkung</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4109586"/>
                  </a:ext>
                </a:extLst>
              </a:tr>
              <a:tr h="0">
                <a:tc>
                  <a:txBody>
                    <a:bodyPr/>
                    <a:lstStyle/>
                    <a:p>
                      <a:pPr>
                        <a:lnSpc>
                          <a:spcPct val="107000"/>
                        </a:lnSpc>
                        <a:spcAft>
                          <a:spcPts val="0"/>
                        </a:spcAft>
                      </a:pPr>
                      <a:r>
                        <a:rPr lang="de-CH" sz="2400" b="0" dirty="0">
                          <a:solidFill>
                            <a:schemeClr val="tx1"/>
                          </a:solidFill>
                          <a:effectLst/>
                        </a:rPr>
                        <a:t>1,17</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e-CH" sz="2400" b="0" dirty="0">
                          <a:solidFill>
                            <a:schemeClr val="tx1"/>
                          </a:solidFill>
                          <a:effectLst/>
                        </a:rPr>
                        <a:t>Die Kamele weggenommen und die Knechte getötet.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e-CH" sz="2400" b="0" dirty="0">
                          <a:solidFill>
                            <a:schemeClr val="tx1"/>
                          </a:solidFill>
                          <a:effectLst/>
                        </a:rPr>
                        <a:t>Die Chaldäer überfielen sie mit 3 Banden.</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855716837"/>
                  </a:ext>
                </a:extLst>
              </a:tr>
            </a:tbl>
          </a:graphicData>
        </a:graphic>
      </p:graphicFrame>
    </p:spTree>
    <p:extLst>
      <p:ext uri="{BB962C8B-B14F-4D97-AF65-F5344CB8AC3E}">
        <p14:creationId xmlns:p14="http://schemas.microsoft.com/office/powerpoint/2010/main" val="26817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27FF0E24-CD98-4DD9-8C19-A23C07B8E198}"/>
              </a:ext>
            </a:extLst>
          </p:cNvPr>
          <p:cNvGraphicFramePr>
            <a:graphicFrameLocks noGrp="1"/>
          </p:cNvGraphicFramePr>
          <p:nvPr>
            <p:extLst>
              <p:ext uri="{D42A27DB-BD31-4B8C-83A1-F6EECF244321}">
                <p14:modId xmlns:p14="http://schemas.microsoft.com/office/powerpoint/2010/main" val="1463797355"/>
              </p:ext>
            </p:extLst>
          </p:nvPr>
        </p:nvGraphicFramePr>
        <p:xfrm>
          <a:off x="376967" y="1399641"/>
          <a:ext cx="11501844" cy="1139381"/>
        </p:xfrm>
        <a:graphic>
          <a:graphicData uri="http://schemas.openxmlformats.org/drawingml/2006/table">
            <a:tbl>
              <a:tblPr firstRow="1" firstCol="1" bandRow="1">
                <a:tableStyleId>{5C22544A-7EE6-4342-B048-85BDC9FD1C3A}</a:tableStyleId>
              </a:tblPr>
              <a:tblGrid>
                <a:gridCol w="1552501">
                  <a:extLst>
                    <a:ext uri="{9D8B030D-6E8A-4147-A177-3AD203B41FA5}">
                      <a16:colId xmlns:a16="http://schemas.microsoft.com/office/drawing/2014/main" val="2619628648"/>
                    </a:ext>
                  </a:extLst>
                </a:gridCol>
                <a:gridCol w="6429969">
                  <a:extLst>
                    <a:ext uri="{9D8B030D-6E8A-4147-A177-3AD203B41FA5}">
                      <a16:colId xmlns:a16="http://schemas.microsoft.com/office/drawing/2014/main" val="3015320729"/>
                    </a:ext>
                  </a:extLst>
                </a:gridCol>
                <a:gridCol w="3519374">
                  <a:extLst>
                    <a:ext uri="{9D8B030D-6E8A-4147-A177-3AD203B41FA5}">
                      <a16:colId xmlns:a16="http://schemas.microsoft.com/office/drawing/2014/main" val="3112564401"/>
                    </a:ext>
                  </a:extLst>
                </a:gridCol>
              </a:tblGrid>
              <a:tr h="0">
                <a:tc>
                  <a:txBody>
                    <a:bodyPr/>
                    <a:lstStyle/>
                    <a:p>
                      <a:pPr>
                        <a:lnSpc>
                          <a:spcPct val="107000"/>
                        </a:lnSpc>
                        <a:spcAft>
                          <a:spcPts val="0"/>
                        </a:spcAft>
                      </a:pPr>
                      <a:r>
                        <a:rPr lang="de-CH" sz="2400" b="0" dirty="0">
                          <a:solidFill>
                            <a:schemeClr val="tx1"/>
                          </a:solidFill>
                          <a:effectLst/>
                        </a:rPr>
                        <a:t>Bibelstelle</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dirty="0">
                          <a:solidFill>
                            <a:schemeClr val="tx1"/>
                          </a:solidFill>
                          <a:effectLst/>
                        </a:rPr>
                        <a:t>Verlust</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dirty="0">
                          <a:solidFill>
                            <a:schemeClr val="tx1"/>
                          </a:solidFill>
                          <a:effectLst/>
                        </a:rPr>
                        <a:t>Auswirkung</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4109586"/>
                  </a:ext>
                </a:extLst>
              </a:tr>
              <a:tr h="256932">
                <a:tc>
                  <a:txBody>
                    <a:bodyPr/>
                    <a:lstStyle/>
                    <a:p>
                      <a:pPr>
                        <a:lnSpc>
                          <a:spcPct val="107000"/>
                        </a:lnSpc>
                        <a:spcAft>
                          <a:spcPts val="0"/>
                        </a:spcAft>
                      </a:pPr>
                      <a:r>
                        <a:rPr lang="de-CH" sz="2400" b="0" dirty="0">
                          <a:solidFill>
                            <a:schemeClr val="tx1"/>
                          </a:solidFill>
                          <a:effectLst/>
                        </a:rPr>
                        <a:t>1,18-22</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07000"/>
                        </a:lnSpc>
                        <a:spcAft>
                          <a:spcPts val="0"/>
                        </a:spcAft>
                      </a:pPr>
                      <a:r>
                        <a:rPr lang="de-CH" sz="2400" b="0" dirty="0">
                          <a:solidFill>
                            <a:schemeClr val="tx1"/>
                          </a:solidFill>
                          <a:effectLst/>
                        </a:rPr>
                        <a:t>Alle seine Kinder (7 Söhne und 3 Töchter) wurden unter dem einstürzenden Haus begraben.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07000"/>
                        </a:lnSpc>
                        <a:spcAft>
                          <a:spcPts val="0"/>
                        </a:spcAft>
                      </a:pPr>
                      <a:r>
                        <a:rPr lang="de-CH" sz="2400" b="0" dirty="0">
                          <a:solidFill>
                            <a:schemeClr val="tx1"/>
                          </a:solidFill>
                          <a:effectLst/>
                        </a:rPr>
                        <a:t>Ein heftiger Wind kam.</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1324591900"/>
                  </a:ext>
                </a:extLst>
              </a:tr>
            </a:tbl>
          </a:graphicData>
        </a:graphic>
      </p:graphicFrame>
    </p:spTree>
    <p:extLst>
      <p:ext uri="{BB962C8B-B14F-4D97-AF65-F5344CB8AC3E}">
        <p14:creationId xmlns:p14="http://schemas.microsoft.com/office/powerpoint/2010/main" val="37255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C6C168E-9092-4E0C-A919-D81C195B1C51}"/>
              </a:ext>
            </a:extLst>
          </p:cNvPr>
          <p:cNvSpPr/>
          <p:nvPr/>
        </p:nvSpPr>
        <p:spPr>
          <a:xfrm>
            <a:off x="469781" y="688670"/>
            <a:ext cx="10494628" cy="523220"/>
          </a:xfrm>
          <a:prstGeom prst="rect">
            <a:avLst/>
          </a:prstGeom>
        </p:spPr>
        <p:txBody>
          <a:bodyPr wrap="square">
            <a:spAutoFit/>
          </a:bodyPr>
          <a:lstStyle/>
          <a:p>
            <a:r>
              <a:rPr lang="de-CH" sz="2800" dirty="0"/>
              <a:t>"ich aber bin entkommen, nur ich allein, um es dir zu berichten!"</a:t>
            </a:r>
          </a:p>
        </p:txBody>
      </p:sp>
      <p:sp>
        <p:nvSpPr>
          <p:cNvPr id="3" name="Rechteck 2">
            <a:extLst>
              <a:ext uri="{FF2B5EF4-FFF2-40B4-BE49-F238E27FC236}">
                <a16:creationId xmlns:a16="http://schemas.microsoft.com/office/drawing/2014/main" id="{C5E31961-AD0A-4C9C-8BC6-0E9E47ADC643}"/>
              </a:ext>
            </a:extLst>
          </p:cNvPr>
          <p:cNvSpPr/>
          <p:nvPr/>
        </p:nvSpPr>
        <p:spPr>
          <a:xfrm>
            <a:off x="469782" y="1791631"/>
            <a:ext cx="10494627" cy="3108543"/>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 stand Hiob auf und zerriss sein Gewand und schor sein Haupt; und er warf sich auf die Erde nieder und betete an. Und er sprach: Nackt bin ich aus dem Leib meiner Mutter gekommen; nackt werde ich wieder dahingehen. Der HERR hat gegeben, der HERR hat genommen; der Name des HERRN sei gelobt! Bei alledem sündigte Hiob nicht und verhielt sich nicht ungebührlich gegen Gott." Hiob 20-22</a:t>
            </a:r>
            <a:endParaRPr lang="de-CH"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11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27FF0E24-CD98-4DD9-8C19-A23C07B8E198}"/>
              </a:ext>
            </a:extLst>
          </p:cNvPr>
          <p:cNvGraphicFramePr>
            <a:graphicFrameLocks noGrp="1"/>
          </p:cNvGraphicFramePr>
          <p:nvPr>
            <p:extLst>
              <p:ext uri="{D42A27DB-BD31-4B8C-83A1-F6EECF244321}">
                <p14:modId xmlns:p14="http://schemas.microsoft.com/office/powerpoint/2010/main" val="2005994446"/>
              </p:ext>
            </p:extLst>
          </p:nvPr>
        </p:nvGraphicFramePr>
        <p:xfrm>
          <a:off x="376967" y="1399641"/>
          <a:ext cx="11501844" cy="374015"/>
        </p:xfrm>
        <a:graphic>
          <a:graphicData uri="http://schemas.openxmlformats.org/drawingml/2006/table">
            <a:tbl>
              <a:tblPr firstRow="1" firstCol="1" bandRow="1">
                <a:tableStyleId>{5C22544A-7EE6-4342-B048-85BDC9FD1C3A}</a:tableStyleId>
              </a:tblPr>
              <a:tblGrid>
                <a:gridCol w="1552501">
                  <a:extLst>
                    <a:ext uri="{9D8B030D-6E8A-4147-A177-3AD203B41FA5}">
                      <a16:colId xmlns:a16="http://schemas.microsoft.com/office/drawing/2014/main" val="2619628648"/>
                    </a:ext>
                  </a:extLst>
                </a:gridCol>
                <a:gridCol w="4835316">
                  <a:extLst>
                    <a:ext uri="{9D8B030D-6E8A-4147-A177-3AD203B41FA5}">
                      <a16:colId xmlns:a16="http://schemas.microsoft.com/office/drawing/2014/main" val="3015320729"/>
                    </a:ext>
                  </a:extLst>
                </a:gridCol>
                <a:gridCol w="5114027">
                  <a:extLst>
                    <a:ext uri="{9D8B030D-6E8A-4147-A177-3AD203B41FA5}">
                      <a16:colId xmlns:a16="http://schemas.microsoft.com/office/drawing/2014/main" val="3112564401"/>
                    </a:ext>
                  </a:extLst>
                </a:gridCol>
              </a:tblGrid>
              <a:tr h="0">
                <a:tc>
                  <a:txBody>
                    <a:bodyPr/>
                    <a:lstStyle/>
                    <a:p>
                      <a:pPr>
                        <a:lnSpc>
                          <a:spcPct val="107000"/>
                        </a:lnSpc>
                        <a:spcAft>
                          <a:spcPts val="0"/>
                        </a:spcAft>
                      </a:pPr>
                      <a:r>
                        <a:rPr lang="de-CH" sz="2400" b="0" dirty="0">
                          <a:solidFill>
                            <a:schemeClr val="tx1"/>
                          </a:solidFill>
                          <a:effectLst/>
                        </a:rPr>
                        <a:t>Bibelstelle</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dirty="0">
                          <a:solidFill>
                            <a:schemeClr val="tx1"/>
                          </a:solidFill>
                          <a:effectLst/>
                        </a:rPr>
                        <a:t>Verlust</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dirty="0">
                          <a:solidFill>
                            <a:schemeClr val="tx1"/>
                          </a:solidFill>
                          <a:effectLst/>
                        </a:rPr>
                        <a:t>Auswirkung</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4109586"/>
                  </a:ext>
                </a:extLst>
              </a:tr>
            </a:tbl>
          </a:graphicData>
        </a:graphic>
      </p:graphicFrame>
      <p:graphicFrame>
        <p:nvGraphicFramePr>
          <p:cNvPr id="6" name="Tabelle 5">
            <a:extLst>
              <a:ext uri="{FF2B5EF4-FFF2-40B4-BE49-F238E27FC236}">
                <a16:creationId xmlns:a16="http://schemas.microsoft.com/office/drawing/2014/main" id="{F5440739-F931-44FE-ACF8-2ADEFD2E3357}"/>
              </a:ext>
            </a:extLst>
          </p:cNvPr>
          <p:cNvGraphicFramePr>
            <a:graphicFrameLocks noGrp="1"/>
          </p:cNvGraphicFramePr>
          <p:nvPr>
            <p:extLst>
              <p:ext uri="{D42A27DB-BD31-4B8C-83A1-F6EECF244321}">
                <p14:modId xmlns:p14="http://schemas.microsoft.com/office/powerpoint/2010/main" val="671844121"/>
              </p:ext>
            </p:extLst>
          </p:nvPr>
        </p:nvGraphicFramePr>
        <p:xfrm>
          <a:off x="376968" y="1773656"/>
          <a:ext cx="11501843" cy="1156716"/>
        </p:xfrm>
        <a:graphic>
          <a:graphicData uri="http://schemas.openxmlformats.org/drawingml/2006/table">
            <a:tbl>
              <a:tblPr firstRow="1" firstCol="1" bandRow="1">
                <a:tableStyleId>{5C22544A-7EE6-4342-B048-85BDC9FD1C3A}</a:tableStyleId>
              </a:tblPr>
              <a:tblGrid>
                <a:gridCol w="1546290">
                  <a:extLst>
                    <a:ext uri="{9D8B030D-6E8A-4147-A177-3AD203B41FA5}">
                      <a16:colId xmlns:a16="http://schemas.microsoft.com/office/drawing/2014/main" val="1696519467"/>
                    </a:ext>
                  </a:extLst>
                </a:gridCol>
                <a:gridCol w="4846658">
                  <a:extLst>
                    <a:ext uri="{9D8B030D-6E8A-4147-A177-3AD203B41FA5}">
                      <a16:colId xmlns:a16="http://schemas.microsoft.com/office/drawing/2014/main" val="1659401641"/>
                    </a:ext>
                  </a:extLst>
                </a:gridCol>
                <a:gridCol w="5108895">
                  <a:extLst>
                    <a:ext uri="{9D8B030D-6E8A-4147-A177-3AD203B41FA5}">
                      <a16:colId xmlns:a16="http://schemas.microsoft.com/office/drawing/2014/main" val="1198976735"/>
                    </a:ext>
                  </a:extLst>
                </a:gridCol>
              </a:tblGrid>
              <a:tr h="0">
                <a:tc>
                  <a:txBody>
                    <a:bodyPr/>
                    <a:lstStyle/>
                    <a:p>
                      <a:pPr>
                        <a:lnSpc>
                          <a:spcPct val="107000"/>
                        </a:lnSpc>
                        <a:spcAft>
                          <a:spcPts val="0"/>
                        </a:spcAft>
                      </a:pPr>
                      <a:r>
                        <a:rPr lang="de-CH" sz="2400" b="0">
                          <a:solidFill>
                            <a:schemeClr val="tx1"/>
                          </a:solidFill>
                          <a:effectLst/>
                        </a:rPr>
                        <a:t>2,7-8</a:t>
                      </a:r>
                      <a:endParaRPr lang="de-CH"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e-CH" sz="2400" b="0" dirty="0">
                          <a:solidFill>
                            <a:schemeClr val="tx1"/>
                          </a:solidFill>
                          <a:effectLst/>
                        </a:rPr>
                        <a:t>Er verlor seine Gesundheit.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de-CH" sz="2400" b="0" dirty="0">
                          <a:solidFill>
                            <a:schemeClr val="tx1"/>
                          </a:solidFill>
                          <a:effectLst/>
                        </a:rPr>
                        <a:t>Der Satan plagte Hiob mit bösen Geschwüren von der Fusssohle bis zum Scheitel.</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689479380"/>
                  </a:ext>
                </a:extLst>
              </a:tr>
            </a:tbl>
          </a:graphicData>
        </a:graphic>
      </p:graphicFrame>
    </p:spTree>
    <p:extLst>
      <p:ext uri="{BB962C8B-B14F-4D97-AF65-F5344CB8AC3E}">
        <p14:creationId xmlns:p14="http://schemas.microsoft.com/office/powerpoint/2010/main" val="151971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27FF0E24-CD98-4DD9-8C19-A23C07B8E198}"/>
              </a:ext>
            </a:extLst>
          </p:cNvPr>
          <p:cNvGraphicFramePr>
            <a:graphicFrameLocks noGrp="1"/>
          </p:cNvGraphicFramePr>
          <p:nvPr>
            <p:extLst>
              <p:ext uri="{D42A27DB-BD31-4B8C-83A1-F6EECF244321}">
                <p14:modId xmlns:p14="http://schemas.microsoft.com/office/powerpoint/2010/main" val="2636146504"/>
              </p:ext>
            </p:extLst>
          </p:nvPr>
        </p:nvGraphicFramePr>
        <p:xfrm>
          <a:off x="376967" y="1399641"/>
          <a:ext cx="11501844" cy="374015"/>
        </p:xfrm>
        <a:graphic>
          <a:graphicData uri="http://schemas.openxmlformats.org/drawingml/2006/table">
            <a:tbl>
              <a:tblPr firstRow="1" firstCol="1" bandRow="1">
                <a:tableStyleId>{5C22544A-7EE6-4342-B048-85BDC9FD1C3A}</a:tableStyleId>
              </a:tblPr>
              <a:tblGrid>
                <a:gridCol w="1552501">
                  <a:extLst>
                    <a:ext uri="{9D8B030D-6E8A-4147-A177-3AD203B41FA5}">
                      <a16:colId xmlns:a16="http://schemas.microsoft.com/office/drawing/2014/main" val="2619628648"/>
                    </a:ext>
                  </a:extLst>
                </a:gridCol>
                <a:gridCol w="4835316">
                  <a:extLst>
                    <a:ext uri="{9D8B030D-6E8A-4147-A177-3AD203B41FA5}">
                      <a16:colId xmlns:a16="http://schemas.microsoft.com/office/drawing/2014/main" val="3015320729"/>
                    </a:ext>
                  </a:extLst>
                </a:gridCol>
                <a:gridCol w="5114027">
                  <a:extLst>
                    <a:ext uri="{9D8B030D-6E8A-4147-A177-3AD203B41FA5}">
                      <a16:colId xmlns:a16="http://schemas.microsoft.com/office/drawing/2014/main" val="3112564401"/>
                    </a:ext>
                  </a:extLst>
                </a:gridCol>
              </a:tblGrid>
              <a:tr h="0">
                <a:tc>
                  <a:txBody>
                    <a:bodyPr/>
                    <a:lstStyle/>
                    <a:p>
                      <a:pPr>
                        <a:lnSpc>
                          <a:spcPct val="107000"/>
                        </a:lnSpc>
                        <a:spcAft>
                          <a:spcPts val="0"/>
                        </a:spcAft>
                      </a:pPr>
                      <a:r>
                        <a:rPr lang="de-CH" sz="2400" b="0" dirty="0">
                          <a:solidFill>
                            <a:schemeClr val="tx1"/>
                          </a:solidFill>
                          <a:effectLst/>
                        </a:rPr>
                        <a:t>Bibelstelle</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dirty="0">
                          <a:solidFill>
                            <a:schemeClr val="tx1"/>
                          </a:solidFill>
                          <a:effectLst/>
                        </a:rPr>
                        <a:t>Verlust</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dirty="0">
                          <a:solidFill>
                            <a:schemeClr val="tx1"/>
                          </a:solidFill>
                          <a:effectLst/>
                        </a:rPr>
                        <a:t>Auswirkung</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4109586"/>
                  </a:ext>
                </a:extLst>
              </a:tr>
            </a:tbl>
          </a:graphicData>
        </a:graphic>
      </p:graphicFrame>
      <p:graphicFrame>
        <p:nvGraphicFramePr>
          <p:cNvPr id="6" name="Tabelle 5">
            <a:extLst>
              <a:ext uri="{FF2B5EF4-FFF2-40B4-BE49-F238E27FC236}">
                <a16:creationId xmlns:a16="http://schemas.microsoft.com/office/drawing/2014/main" id="{F5440739-F931-44FE-ACF8-2ADEFD2E3357}"/>
              </a:ext>
            </a:extLst>
          </p:cNvPr>
          <p:cNvGraphicFramePr>
            <a:graphicFrameLocks noGrp="1"/>
          </p:cNvGraphicFramePr>
          <p:nvPr>
            <p:extLst>
              <p:ext uri="{D42A27DB-BD31-4B8C-83A1-F6EECF244321}">
                <p14:modId xmlns:p14="http://schemas.microsoft.com/office/powerpoint/2010/main" val="576478018"/>
              </p:ext>
            </p:extLst>
          </p:nvPr>
        </p:nvGraphicFramePr>
        <p:xfrm>
          <a:off x="376968" y="1773656"/>
          <a:ext cx="11501843" cy="765366"/>
        </p:xfrm>
        <a:graphic>
          <a:graphicData uri="http://schemas.openxmlformats.org/drawingml/2006/table">
            <a:tbl>
              <a:tblPr firstRow="1" firstCol="1" bandRow="1">
                <a:tableStyleId>{5C22544A-7EE6-4342-B048-85BDC9FD1C3A}</a:tableStyleId>
              </a:tblPr>
              <a:tblGrid>
                <a:gridCol w="1546290">
                  <a:extLst>
                    <a:ext uri="{9D8B030D-6E8A-4147-A177-3AD203B41FA5}">
                      <a16:colId xmlns:a16="http://schemas.microsoft.com/office/drawing/2014/main" val="1696519467"/>
                    </a:ext>
                  </a:extLst>
                </a:gridCol>
                <a:gridCol w="4846658">
                  <a:extLst>
                    <a:ext uri="{9D8B030D-6E8A-4147-A177-3AD203B41FA5}">
                      <a16:colId xmlns:a16="http://schemas.microsoft.com/office/drawing/2014/main" val="1659401641"/>
                    </a:ext>
                  </a:extLst>
                </a:gridCol>
                <a:gridCol w="5108895">
                  <a:extLst>
                    <a:ext uri="{9D8B030D-6E8A-4147-A177-3AD203B41FA5}">
                      <a16:colId xmlns:a16="http://schemas.microsoft.com/office/drawing/2014/main" val="1198976735"/>
                    </a:ext>
                  </a:extLst>
                </a:gridCol>
              </a:tblGrid>
              <a:tr h="0">
                <a:tc>
                  <a:txBody>
                    <a:bodyPr/>
                    <a:lstStyle/>
                    <a:p>
                      <a:pPr>
                        <a:lnSpc>
                          <a:spcPct val="107000"/>
                        </a:lnSpc>
                        <a:spcAft>
                          <a:spcPts val="0"/>
                        </a:spcAft>
                      </a:pPr>
                      <a:r>
                        <a:rPr lang="de-CH" sz="2400" b="0" dirty="0">
                          <a:solidFill>
                            <a:schemeClr val="tx1"/>
                          </a:solidFill>
                          <a:effectLst/>
                        </a:rPr>
                        <a:t>2,9-10</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07000"/>
                        </a:lnSpc>
                        <a:spcAft>
                          <a:spcPts val="0"/>
                        </a:spcAft>
                      </a:pPr>
                      <a:r>
                        <a:rPr lang="de-CH" sz="2400" b="0" dirty="0">
                          <a:solidFill>
                            <a:schemeClr val="tx1"/>
                          </a:solidFill>
                          <a:effectLst/>
                        </a:rPr>
                        <a:t>Er verlor das Vertrauen seiner Frau.</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07000"/>
                        </a:lnSpc>
                        <a:spcAft>
                          <a:spcPts val="0"/>
                        </a:spcAft>
                      </a:pPr>
                      <a:r>
                        <a:rPr lang="de-CH" sz="2400" b="0" dirty="0">
                          <a:solidFill>
                            <a:schemeClr val="tx1"/>
                          </a:solidFill>
                          <a:effectLst/>
                        </a:rPr>
                        <a:t>Hältst du immer noch am HERRN fest, sage dich los und stirb.</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3571740421"/>
                  </a:ext>
                </a:extLst>
              </a:tr>
            </a:tbl>
          </a:graphicData>
        </a:graphic>
      </p:graphicFrame>
    </p:spTree>
    <p:extLst>
      <p:ext uri="{BB962C8B-B14F-4D97-AF65-F5344CB8AC3E}">
        <p14:creationId xmlns:p14="http://schemas.microsoft.com/office/powerpoint/2010/main" val="354709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27FF0E24-CD98-4DD9-8C19-A23C07B8E198}"/>
              </a:ext>
            </a:extLst>
          </p:cNvPr>
          <p:cNvGraphicFramePr>
            <a:graphicFrameLocks noGrp="1"/>
          </p:cNvGraphicFramePr>
          <p:nvPr>
            <p:extLst>
              <p:ext uri="{D42A27DB-BD31-4B8C-83A1-F6EECF244321}">
                <p14:modId xmlns:p14="http://schemas.microsoft.com/office/powerpoint/2010/main" val="1038416880"/>
              </p:ext>
            </p:extLst>
          </p:nvPr>
        </p:nvGraphicFramePr>
        <p:xfrm>
          <a:off x="376967" y="1399641"/>
          <a:ext cx="11501844" cy="374015"/>
        </p:xfrm>
        <a:graphic>
          <a:graphicData uri="http://schemas.openxmlformats.org/drawingml/2006/table">
            <a:tbl>
              <a:tblPr firstRow="1" firstCol="1" bandRow="1">
                <a:tableStyleId>{5C22544A-7EE6-4342-B048-85BDC9FD1C3A}</a:tableStyleId>
              </a:tblPr>
              <a:tblGrid>
                <a:gridCol w="1552501">
                  <a:extLst>
                    <a:ext uri="{9D8B030D-6E8A-4147-A177-3AD203B41FA5}">
                      <a16:colId xmlns:a16="http://schemas.microsoft.com/office/drawing/2014/main" val="2619628648"/>
                    </a:ext>
                  </a:extLst>
                </a:gridCol>
                <a:gridCol w="4844194">
                  <a:extLst>
                    <a:ext uri="{9D8B030D-6E8A-4147-A177-3AD203B41FA5}">
                      <a16:colId xmlns:a16="http://schemas.microsoft.com/office/drawing/2014/main" val="3015320729"/>
                    </a:ext>
                  </a:extLst>
                </a:gridCol>
                <a:gridCol w="5105149">
                  <a:extLst>
                    <a:ext uri="{9D8B030D-6E8A-4147-A177-3AD203B41FA5}">
                      <a16:colId xmlns:a16="http://schemas.microsoft.com/office/drawing/2014/main" val="3112564401"/>
                    </a:ext>
                  </a:extLst>
                </a:gridCol>
              </a:tblGrid>
              <a:tr h="0">
                <a:tc>
                  <a:txBody>
                    <a:bodyPr/>
                    <a:lstStyle/>
                    <a:p>
                      <a:pPr>
                        <a:lnSpc>
                          <a:spcPct val="107000"/>
                        </a:lnSpc>
                        <a:spcAft>
                          <a:spcPts val="0"/>
                        </a:spcAft>
                      </a:pPr>
                      <a:r>
                        <a:rPr lang="de-CH" sz="2400" b="0" dirty="0">
                          <a:solidFill>
                            <a:schemeClr val="tx1"/>
                          </a:solidFill>
                          <a:effectLst/>
                        </a:rPr>
                        <a:t>Bibelstelle</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dirty="0">
                          <a:solidFill>
                            <a:schemeClr val="tx1"/>
                          </a:solidFill>
                          <a:effectLst/>
                        </a:rPr>
                        <a:t>Verlust</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CH" sz="2400" b="0" dirty="0">
                          <a:solidFill>
                            <a:schemeClr val="tx1"/>
                          </a:solidFill>
                          <a:effectLst/>
                        </a:rPr>
                        <a:t>Auswirkung</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4109586"/>
                  </a:ext>
                </a:extLst>
              </a:tr>
            </a:tbl>
          </a:graphicData>
        </a:graphic>
      </p:graphicFrame>
      <p:graphicFrame>
        <p:nvGraphicFramePr>
          <p:cNvPr id="5" name="Tabelle 4">
            <a:extLst>
              <a:ext uri="{FF2B5EF4-FFF2-40B4-BE49-F238E27FC236}">
                <a16:creationId xmlns:a16="http://schemas.microsoft.com/office/drawing/2014/main" id="{171A1B10-D2B4-4A33-8DE8-0B8CB882A3A5}"/>
              </a:ext>
            </a:extLst>
          </p:cNvPr>
          <p:cNvGraphicFramePr>
            <a:graphicFrameLocks noGrp="1"/>
          </p:cNvGraphicFramePr>
          <p:nvPr>
            <p:extLst>
              <p:ext uri="{D42A27DB-BD31-4B8C-83A1-F6EECF244321}">
                <p14:modId xmlns:p14="http://schemas.microsoft.com/office/powerpoint/2010/main" val="1920723349"/>
              </p:ext>
            </p:extLst>
          </p:nvPr>
        </p:nvGraphicFramePr>
        <p:xfrm>
          <a:off x="376968" y="1777354"/>
          <a:ext cx="11501843" cy="1156716"/>
        </p:xfrm>
        <a:graphic>
          <a:graphicData uri="http://schemas.openxmlformats.org/drawingml/2006/table">
            <a:tbl>
              <a:tblPr firstRow="1" firstCol="1" bandRow="1">
                <a:tableStyleId>{5C22544A-7EE6-4342-B048-85BDC9FD1C3A}</a:tableStyleId>
              </a:tblPr>
              <a:tblGrid>
                <a:gridCol w="1546290">
                  <a:extLst>
                    <a:ext uri="{9D8B030D-6E8A-4147-A177-3AD203B41FA5}">
                      <a16:colId xmlns:a16="http://schemas.microsoft.com/office/drawing/2014/main" val="3267004904"/>
                    </a:ext>
                  </a:extLst>
                </a:gridCol>
                <a:gridCol w="4844478">
                  <a:extLst>
                    <a:ext uri="{9D8B030D-6E8A-4147-A177-3AD203B41FA5}">
                      <a16:colId xmlns:a16="http://schemas.microsoft.com/office/drawing/2014/main" val="155134839"/>
                    </a:ext>
                  </a:extLst>
                </a:gridCol>
                <a:gridCol w="5111075">
                  <a:extLst>
                    <a:ext uri="{9D8B030D-6E8A-4147-A177-3AD203B41FA5}">
                      <a16:colId xmlns:a16="http://schemas.microsoft.com/office/drawing/2014/main" val="2153841542"/>
                    </a:ext>
                  </a:extLst>
                </a:gridCol>
              </a:tblGrid>
              <a:tr h="0">
                <a:tc>
                  <a:txBody>
                    <a:bodyPr/>
                    <a:lstStyle/>
                    <a:p>
                      <a:pPr algn="l">
                        <a:lnSpc>
                          <a:spcPct val="107000"/>
                        </a:lnSpc>
                        <a:spcAft>
                          <a:spcPts val="0"/>
                        </a:spcAft>
                      </a:pPr>
                      <a:r>
                        <a:rPr lang="de-CH" sz="2400" b="0" dirty="0">
                          <a:solidFill>
                            <a:schemeClr val="tx1"/>
                          </a:solidFill>
                          <a:effectLst/>
                        </a:rPr>
                        <a:t>2,11-13</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Er verlor seine 3 Freunde, weil sie sich in den Diskussionen nicht einigen konnten.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l">
                        <a:lnSpc>
                          <a:spcPct val="107000"/>
                        </a:lnSpc>
                        <a:spcAft>
                          <a:spcPts val="0"/>
                        </a:spcAft>
                      </a:pPr>
                      <a:r>
                        <a:rPr lang="de-CH" sz="2400" b="0" dirty="0">
                          <a:solidFill>
                            <a:schemeClr val="tx1"/>
                          </a:solidFill>
                          <a:effectLst/>
                        </a:rPr>
                        <a:t>Die drei Freunde machten ihm Vorwürfe und tadelten ihn er solle seine Sünden bekennen. </a:t>
                      </a:r>
                      <a:endParaRPr lang="de-CH"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780941344"/>
                  </a:ext>
                </a:extLst>
              </a:tr>
            </a:tbl>
          </a:graphicData>
        </a:graphic>
      </p:graphicFrame>
    </p:spTree>
    <p:extLst>
      <p:ext uri="{BB962C8B-B14F-4D97-AF65-F5344CB8AC3E}">
        <p14:creationId xmlns:p14="http://schemas.microsoft.com/office/powerpoint/2010/main" val="32244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820E270-564F-4312-A015-64FA99FFB060}"/>
              </a:ext>
            </a:extLst>
          </p:cNvPr>
          <p:cNvSpPr/>
          <p:nvPr/>
        </p:nvSpPr>
        <p:spPr>
          <a:xfrm>
            <a:off x="872052" y="1064515"/>
            <a:ext cx="10447891" cy="1384995"/>
          </a:xfrm>
          <a:prstGeom prst="rect">
            <a:avLst/>
          </a:prstGeom>
        </p:spPr>
        <p:txBody>
          <a:bodyPr wrap="square">
            <a:spAutoFit/>
          </a:bodyPr>
          <a:lstStyle/>
          <a:p>
            <a:pPr>
              <a:spcAft>
                <a:spcPts val="0"/>
              </a:spcAft>
            </a:pPr>
            <a:r>
              <a:rPr lang="de-CH" sz="2800" dirty="0">
                <a:ea typeface="Calibri" panose="020F0502020204030204" pitchFamily="34" charset="0"/>
                <a:cs typeface="Times New Roman" panose="02020603050405020304" pitchFamily="18" charset="0"/>
              </a:rPr>
              <a:t>Zum einen ist es das </a:t>
            </a:r>
            <a:r>
              <a:rPr lang="de-CH" sz="2800" b="1" dirty="0">
                <a:ea typeface="Calibri" panose="020F0502020204030204" pitchFamily="34" charset="0"/>
                <a:cs typeface="Times New Roman" panose="02020603050405020304" pitchFamily="18" charset="0"/>
              </a:rPr>
              <a:t>älteste Buch in der Bibel</a:t>
            </a:r>
            <a:r>
              <a:rPr lang="de-CH" sz="2800" dirty="0">
                <a:ea typeface="Calibri" panose="020F0502020204030204" pitchFamily="34" charset="0"/>
                <a:cs typeface="Times New Roman" panose="02020603050405020304" pitchFamily="18" charset="0"/>
              </a:rPr>
              <a:t> und zum andern geht es um Hiob, einen Menschen, welcher </a:t>
            </a:r>
            <a:r>
              <a:rPr lang="de-CH" sz="2800" b="1" dirty="0">
                <a:ea typeface="Calibri" panose="020F0502020204030204" pitchFamily="34" charset="0"/>
                <a:cs typeface="Times New Roman" panose="02020603050405020304" pitchFamily="18" charset="0"/>
              </a:rPr>
              <a:t>nicht zur Familie Abrahams gehört</a:t>
            </a:r>
            <a:r>
              <a:rPr lang="de-CH" sz="2800" dirty="0">
                <a:ea typeface="Calibri" panose="020F0502020204030204" pitchFamily="34" charset="0"/>
                <a:cs typeface="Times New Roman" panose="02020603050405020304" pitchFamily="18" charset="0"/>
              </a:rPr>
              <a:t>. </a:t>
            </a:r>
          </a:p>
        </p:txBody>
      </p:sp>
      <p:sp>
        <p:nvSpPr>
          <p:cNvPr id="4" name="Rechteck 3">
            <a:extLst>
              <a:ext uri="{FF2B5EF4-FFF2-40B4-BE49-F238E27FC236}">
                <a16:creationId xmlns:a16="http://schemas.microsoft.com/office/drawing/2014/main" id="{53AD4448-49B5-4E3B-9BA1-60428DD037A5}"/>
              </a:ext>
            </a:extLst>
          </p:cNvPr>
          <p:cNvSpPr/>
          <p:nvPr/>
        </p:nvSpPr>
        <p:spPr>
          <a:xfrm>
            <a:off x="872051" y="2898689"/>
            <a:ext cx="10447891" cy="1384995"/>
          </a:xfrm>
          <a:prstGeom prst="rect">
            <a:avLst/>
          </a:prstGeom>
        </p:spPr>
        <p:txBody>
          <a:bodyPr wrap="square">
            <a:spAutoFit/>
          </a:bodyPr>
          <a:lstStyle/>
          <a:p>
            <a:pPr>
              <a:spcAft>
                <a:spcPts val="0"/>
              </a:spcAft>
            </a:pPr>
            <a:r>
              <a:rPr lang="de-CH" sz="2800" dirty="0">
                <a:ea typeface="Calibri" panose="020F0502020204030204" pitchFamily="34" charset="0"/>
                <a:cs typeface="Calibri" panose="020F0502020204030204" pitchFamily="34" charset="0"/>
              </a:rPr>
              <a:t>Jesaja 55,8 umschreibt das Thema des Buches.</a:t>
            </a:r>
            <a:endParaRPr lang="de-CH" sz="2800" dirty="0">
              <a:ea typeface="Calibri" panose="020F0502020204030204" pitchFamily="34" charset="0"/>
              <a:cs typeface="Times New Roman" panose="02020603050405020304" pitchFamily="18" charset="0"/>
            </a:endParaRPr>
          </a:p>
          <a:p>
            <a:pPr>
              <a:spcAft>
                <a:spcPts val="0"/>
              </a:spcAft>
            </a:pPr>
            <a:r>
              <a:rPr lang="de-CH" sz="2800" b="1" dirty="0">
                <a:ea typeface="Calibri" panose="020F0502020204030204" pitchFamily="34" charset="0"/>
                <a:cs typeface="Calibri" panose="020F0502020204030204" pitchFamily="34" charset="0"/>
              </a:rPr>
              <a:t>"Denn meine Gedanken sind nicht eure Gedanken, und eure Wege sind nicht meine Wege, spricht der HERR;"</a:t>
            </a:r>
            <a:endParaRPr lang="de-CH"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7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C6C168E-9092-4E0C-A919-D81C195B1C51}"/>
              </a:ext>
            </a:extLst>
          </p:cNvPr>
          <p:cNvSpPr/>
          <p:nvPr/>
        </p:nvSpPr>
        <p:spPr>
          <a:xfrm>
            <a:off x="469783" y="453779"/>
            <a:ext cx="10494628" cy="3539430"/>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Zuerst heisst es von ihm:</a:t>
            </a:r>
          </a:p>
          <a:p>
            <a:pPr marL="342900" lvl="0" indent="-342900">
              <a:spcAft>
                <a:spcPts val="0"/>
              </a:spcAft>
              <a:buFont typeface="Calibri" panose="020F050202020403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Bei alledem sündigte Hiob nicht und verhielt sich nicht ungebührlich gegen Gott." Hiob 1,22</a:t>
            </a:r>
          </a:p>
          <a:p>
            <a:pPr marL="342900" lvl="0" indent="-342900">
              <a:spcAft>
                <a:spcPts val="0"/>
              </a:spcAft>
              <a:buFont typeface="Calibri" panose="020F0502020204030204" pitchFamily="34" charset="0"/>
              <a:buChar char="-"/>
            </a:pP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Dann:</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de-CH" sz="2800" dirty="0">
                <a:latin typeface="Calibri" panose="020F0502020204030204" pitchFamily="34" charset="0"/>
                <a:ea typeface="Calibri" panose="020F0502020204030204" pitchFamily="34" charset="0"/>
                <a:cs typeface="Times New Roman" panose="02020603050405020304" pitchFamily="18" charset="0"/>
              </a:rPr>
              <a:t>"</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Bei alledem versündigte sich Hiob nicht mit seinen Lippen." Hiob 2,10</a:t>
            </a:r>
          </a:p>
          <a:p>
            <a:pPr marL="342900" lvl="0" indent="-342900">
              <a:spcAft>
                <a:spcPts val="0"/>
              </a:spcAft>
              <a:buFont typeface="Calibri" panose="020F0502020204030204" pitchFamily="34" charset="0"/>
              <a:buChar char="-"/>
            </a:pP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801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C6C168E-9092-4E0C-A919-D81C195B1C51}"/>
              </a:ext>
            </a:extLst>
          </p:cNvPr>
          <p:cNvSpPr/>
          <p:nvPr/>
        </p:nvSpPr>
        <p:spPr>
          <a:xfrm>
            <a:off x="469783" y="453779"/>
            <a:ext cx="10494628" cy="3970318"/>
          </a:xfrm>
          <a:prstGeom prst="rect">
            <a:avLst/>
          </a:prstGeom>
        </p:spPr>
        <p:txBody>
          <a:bodyPr wrap="square">
            <a:spAutoFit/>
          </a:bodyPr>
          <a:lstStyle/>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Nachdem er die 7 Tage mit seinen Freunden in der Stille sass, kommt sein Gefühlsausbruch:</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"Danach tat Hiob seinen Mund auf und verfluchte den Tag seiner Geburt. Und Hiob begann und sprach: O wäre doch der Tag ausgelöscht, da ich geboren wurde, und die Nacht, die sprach: Ein Knabe ist gezeugt! Wäre doch dieser Tag Finsternis geblieben; hätte doch Gott in der Höhe sich nicht um ihn gekümmert, und wäre doch niemals das Tageslicht über ihm aufgeleuchtet!" Hiob 3,1-4</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637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6710ABC-425D-47E1-B338-CDD8A9AFEF03}"/>
              </a:ext>
            </a:extLst>
          </p:cNvPr>
          <p:cNvSpPr/>
          <p:nvPr/>
        </p:nvSpPr>
        <p:spPr>
          <a:xfrm>
            <a:off x="439218" y="1155030"/>
            <a:ext cx="11486593" cy="523220"/>
          </a:xfrm>
          <a:prstGeom prst="rect">
            <a:avLst/>
          </a:prstGeom>
        </p:spPr>
        <p:txBody>
          <a:bodyPr wrap="square">
            <a:spAutoFit/>
          </a:bodyPr>
          <a:lstStyle/>
          <a:p>
            <a:r>
              <a:rPr lang="de-CH" sz="2800" dirty="0"/>
              <a:t>Wie gehen wir mit einer solchen Situation um?</a:t>
            </a:r>
          </a:p>
        </p:txBody>
      </p:sp>
      <p:sp>
        <p:nvSpPr>
          <p:cNvPr id="2" name="Rechteck 1">
            <a:extLst>
              <a:ext uri="{FF2B5EF4-FFF2-40B4-BE49-F238E27FC236}">
                <a16:creationId xmlns:a16="http://schemas.microsoft.com/office/drawing/2014/main" id="{6F50AA31-9B09-4C6A-8E77-FEE112FA2F70}"/>
              </a:ext>
            </a:extLst>
          </p:cNvPr>
          <p:cNvSpPr/>
          <p:nvPr/>
        </p:nvSpPr>
        <p:spPr>
          <a:xfrm>
            <a:off x="439218" y="279515"/>
            <a:ext cx="1935979" cy="523220"/>
          </a:xfrm>
          <a:prstGeom prst="rect">
            <a:avLst/>
          </a:prstGeom>
        </p:spPr>
        <p:txBody>
          <a:bodyPr wrap="none">
            <a:spAutoFit/>
          </a:bodyPr>
          <a:lstStyle/>
          <a:p>
            <a:r>
              <a:rPr lang="de-CH" sz="2800" dirty="0"/>
              <a:t>Anwendung</a:t>
            </a:r>
          </a:p>
        </p:txBody>
      </p:sp>
      <p:sp>
        <p:nvSpPr>
          <p:cNvPr id="5" name="Rechteck 4">
            <a:extLst>
              <a:ext uri="{FF2B5EF4-FFF2-40B4-BE49-F238E27FC236}">
                <a16:creationId xmlns:a16="http://schemas.microsoft.com/office/drawing/2014/main" id="{99DD667C-64FE-4FB3-B617-D91DC2531B6B}"/>
              </a:ext>
            </a:extLst>
          </p:cNvPr>
          <p:cNvSpPr/>
          <p:nvPr/>
        </p:nvSpPr>
        <p:spPr>
          <a:xfrm>
            <a:off x="0" y="2349616"/>
            <a:ext cx="11486593" cy="3811364"/>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 unterwerft euch nun Gott! Widersteht dem Teufel, so flieht er von euch;" </a:t>
            </a:r>
            <a:r>
              <a:rPr lang="de-CH" sz="2800" dirty="0">
                <a:latin typeface="Calibri" panose="020F0502020204030204" pitchFamily="34" charset="0"/>
                <a:ea typeface="Calibri" panose="020F0502020204030204" pitchFamily="34" charset="0"/>
                <a:cs typeface="Times New Roman" panose="02020603050405020304" pitchFamily="18" charset="0"/>
              </a:rPr>
              <a:t>Jak 4,7</a:t>
            </a: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49580">
              <a:lnSpc>
                <a:spcPct val="107000"/>
              </a:lnSpc>
              <a:spcAft>
                <a:spcPts val="200"/>
              </a:spcAft>
            </a:pPr>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"Alle eure Sorge werft auf ihn; denn er sorgt für euch. Seid nüchtern und wacht! Denn euer Widersacher, der Teufel, geht umher wie ein brüllender Löwe und sucht, wen er verschlingen kann; dem widersteht, fest im Glauben, in dem Wissen, dass sich die gleichen Leiden erfüllen an eurer Bruderschaft, die in der Welt ist." </a:t>
            </a:r>
            <a:r>
              <a:rPr lang="de-CH" sz="2800" dirty="0">
                <a:latin typeface="Calibri" panose="020F0502020204030204" pitchFamily="34" charset="0"/>
                <a:ea typeface="Calibri" panose="020F0502020204030204" pitchFamily="34" charset="0"/>
                <a:cs typeface="Times New Roman" panose="02020603050405020304" pitchFamily="18" charset="0"/>
              </a:rPr>
              <a:t>1Petr 5,7-9</a:t>
            </a:r>
          </a:p>
        </p:txBody>
      </p:sp>
    </p:spTree>
    <p:extLst>
      <p:ext uri="{BB962C8B-B14F-4D97-AF65-F5344CB8AC3E}">
        <p14:creationId xmlns:p14="http://schemas.microsoft.com/office/powerpoint/2010/main" val="20984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C32E47D3-EDFC-42C1-BA5B-0E8D956AD24C}"/>
              </a:ext>
            </a:extLst>
          </p:cNvPr>
          <p:cNvSpPr/>
          <p:nvPr/>
        </p:nvSpPr>
        <p:spPr>
          <a:xfrm>
            <a:off x="439218" y="279515"/>
            <a:ext cx="3486404" cy="523220"/>
          </a:xfrm>
          <a:prstGeom prst="rect">
            <a:avLst/>
          </a:prstGeom>
        </p:spPr>
        <p:txBody>
          <a:bodyPr wrap="none">
            <a:spAutoFit/>
          </a:bodyPr>
          <a:lstStyle/>
          <a:p>
            <a:r>
              <a:rPr lang="de-CH" sz="2800" dirty="0"/>
              <a:t>Gott ist auf dem Thron</a:t>
            </a:r>
          </a:p>
        </p:txBody>
      </p:sp>
      <p:pic>
        <p:nvPicPr>
          <p:cNvPr id="1026" name="Picture 2" descr="Töpferin Töpferei Vase - Kostenloses Foto auf Pixabay">
            <a:extLst>
              <a:ext uri="{FF2B5EF4-FFF2-40B4-BE49-F238E27FC236}">
                <a16:creationId xmlns:a16="http://schemas.microsoft.com/office/drawing/2014/main" id="{D4E1E4B6-2179-44CD-AD87-542A5316C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257" y="2351897"/>
            <a:ext cx="6096000" cy="405765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68A794B0-9E1C-40DC-9091-CAC1EA7E4EC3}"/>
              </a:ext>
            </a:extLst>
          </p:cNvPr>
          <p:cNvSpPr/>
          <p:nvPr/>
        </p:nvSpPr>
        <p:spPr>
          <a:xfrm>
            <a:off x="439218" y="1231488"/>
            <a:ext cx="4795512" cy="1384995"/>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"Aber unser Gott ist im Himmel; er tut alles, was ihm wohlgefällt." </a:t>
            </a:r>
            <a:r>
              <a:rPr lang="de-CH" sz="2800" dirty="0">
                <a:latin typeface="Calibri" panose="020F0502020204030204" pitchFamily="34" charset="0"/>
                <a:ea typeface="Calibri" panose="020F0502020204030204" pitchFamily="34" charset="0"/>
                <a:cs typeface="Times New Roman" panose="02020603050405020304" pitchFamily="18" charset="0"/>
              </a:rPr>
              <a:t>Ps 115,3</a:t>
            </a:r>
          </a:p>
        </p:txBody>
      </p:sp>
      <p:sp>
        <p:nvSpPr>
          <p:cNvPr id="5" name="Rechteck 4">
            <a:extLst>
              <a:ext uri="{FF2B5EF4-FFF2-40B4-BE49-F238E27FC236}">
                <a16:creationId xmlns:a16="http://schemas.microsoft.com/office/drawing/2014/main" id="{16E478A4-622B-4529-B39E-0A7DF5A168A3}"/>
              </a:ext>
            </a:extLst>
          </p:cNvPr>
          <p:cNvSpPr/>
          <p:nvPr/>
        </p:nvSpPr>
        <p:spPr>
          <a:xfrm>
            <a:off x="439218" y="3116755"/>
            <a:ext cx="4921347" cy="2246769"/>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"Oder hat nicht der Töpfer Macht über den Ton, aus derselben Masse das eine Gefäß zur Ehre, das andere zur Unehre zu machen?" Röm 9,21</a:t>
            </a:r>
            <a:endParaRPr lang="de-CH"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44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FE6B26C-6AEB-4E49-A2EA-B3AA19151D75}"/>
              </a:ext>
            </a:extLst>
          </p:cNvPr>
          <p:cNvSpPr/>
          <p:nvPr/>
        </p:nvSpPr>
        <p:spPr>
          <a:xfrm>
            <a:off x="1025809" y="189834"/>
            <a:ext cx="11828477" cy="6370975"/>
          </a:xfrm>
          <a:prstGeom prst="rect">
            <a:avLst/>
          </a:prstGeom>
        </p:spPr>
        <p:txBody>
          <a:bodyPr wrap="square">
            <a:spAutoFit/>
          </a:bodyPr>
          <a:lstStyle/>
          <a:p>
            <a:pPr marL="449580">
              <a:spcAft>
                <a:spcPts val="0"/>
              </a:spcAft>
            </a:pPr>
            <a:r>
              <a:rPr lang="de-CH" sz="2400" dirty="0">
                <a:ea typeface="Calibri" panose="020F0502020204030204" pitchFamily="34" charset="0"/>
                <a:cs typeface="Times New Roman" panose="02020603050405020304" pitchFamily="18" charset="0"/>
              </a:rPr>
              <a:t>»Es gibt keine Lehre, die von den Weltmenschen mehr gehasst wird,</a:t>
            </a:r>
          </a:p>
          <a:p>
            <a:pPr marL="449580">
              <a:spcAft>
                <a:spcPts val="0"/>
              </a:spcAft>
            </a:pPr>
            <a:r>
              <a:rPr lang="de-CH" sz="2400" dirty="0">
                <a:ea typeface="Calibri" panose="020F0502020204030204" pitchFamily="34" charset="0"/>
                <a:cs typeface="Times New Roman" panose="02020603050405020304" pitchFamily="18" charset="0"/>
              </a:rPr>
              <a:t>keine Wahrheit, die so wie ein Fußball herumgetreten wird, wie die</a:t>
            </a:r>
          </a:p>
          <a:p>
            <a:pPr marL="449580">
              <a:spcAft>
                <a:spcPts val="0"/>
              </a:spcAft>
            </a:pPr>
            <a:r>
              <a:rPr lang="de-CH" sz="2400" dirty="0">
                <a:ea typeface="Calibri" panose="020F0502020204030204" pitchFamily="34" charset="0"/>
                <a:cs typeface="Times New Roman" panose="02020603050405020304" pitchFamily="18" charset="0"/>
              </a:rPr>
              <a:t>großartige, Verwunderung weckende, aber allergewisseste Lehre von</a:t>
            </a:r>
          </a:p>
          <a:p>
            <a:pPr marL="449580">
              <a:spcAft>
                <a:spcPts val="0"/>
              </a:spcAft>
            </a:pPr>
            <a:r>
              <a:rPr lang="de-CH" sz="2400" dirty="0">
                <a:ea typeface="Calibri" panose="020F0502020204030204" pitchFamily="34" charset="0"/>
                <a:cs typeface="Times New Roman" panose="02020603050405020304" pitchFamily="18" charset="0"/>
              </a:rPr>
              <a:t>der Souveränität des unendlichen HERRN. Die Menschen erlauben</a:t>
            </a:r>
          </a:p>
          <a:p>
            <a:pPr marL="449580">
              <a:spcAft>
                <a:spcPts val="0"/>
              </a:spcAft>
            </a:pPr>
            <a:r>
              <a:rPr lang="de-CH" sz="2400" dirty="0">
                <a:ea typeface="Calibri" panose="020F0502020204030204" pitchFamily="34" charset="0"/>
                <a:cs typeface="Times New Roman" panose="02020603050405020304" pitchFamily="18" charset="0"/>
              </a:rPr>
              <a:t>es Gott, überall zu sein – nur nicht auf seinem Thron. Sie lassen</a:t>
            </a:r>
          </a:p>
          <a:p>
            <a:pPr marL="449580">
              <a:spcAft>
                <a:spcPts val="0"/>
              </a:spcAft>
            </a:pPr>
            <a:r>
              <a:rPr lang="de-CH" sz="2400" dirty="0">
                <a:ea typeface="Calibri" panose="020F0502020204030204" pitchFamily="34" charset="0"/>
                <a:cs typeface="Times New Roman" panose="02020603050405020304" pitchFamily="18" charset="0"/>
              </a:rPr>
              <a:t>ihn ruhig in seiner Werkstatt die Sterne und die Welten formen; er</a:t>
            </a:r>
          </a:p>
          <a:p>
            <a:pPr marL="449580">
              <a:spcAft>
                <a:spcPts val="0"/>
              </a:spcAft>
            </a:pPr>
            <a:r>
              <a:rPr lang="de-CH" sz="2400" dirty="0">
                <a:ea typeface="Calibri" panose="020F0502020204030204" pitchFamily="34" charset="0"/>
                <a:cs typeface="Times New Roman" panose="02020603050405020304" pitchFamily="18" charset="0"/>
              </a:rPr>
              <a:t>mag auch gerne im Armenhaus seine reichen Gaben verteilen. Sie</a:t>
            </a:r>
          </a:p>
          <a:p>
            <a:pPr marL="449580">
              <a:spcAft>
                <a:spcPts val="0"/>
              </a:spcAft>
            </a:pPr>
            <a:r>
              <a:rPr lang="de-CH" sz="2400" dirty="0">
                <a:ea typeface="Calibri" panose="020F0502020204030204" pitchFamily="34" charset="0"/>
                <a:cs typeface="Times New Roman" panose="02020603050405020304" pitchFamily="18" charset="0"/>
              </a:rPr>
              <a:t>erlauben ihm, die Erde zu tragen und ihre Säulen aufrechtzuhalten</a:t>
            </a:r>
          </a:p>
          <a:p>
            <a:pPr marL="449580">
              <a:spcAft>
                <a:spcPts val="0"/>
              </a:spcAft>
            </a:pPr>
            <a:r>
              <a:rPr lang="de-CH" sz="2400" dirty="0">
                <a:ea typeface="Calibri" panose="020F0502020204030204" pitchFamily="34" charset="0"/>
                <a:cs typeface="Times New Roman" panose="02020603050405020304" pitchFamily="18" charset="0"/>
              </a:rPr>
              <a:t>oder die Wogen des allzeit bewegten Meeres zu beherrschen. Wenn</a:t>
            </a:r>
          </a:p>
          <a:p>
            <a:pPr marL="449580">
              <a:spcAft>
                <a:spcPts val="0"/>
              </a:spcAft>
            </a:pPr>
            <a:r>
              <a:rPr lang="de-CH" sz="2400" dirty="0">
                <a:ea typeface="Calibri" panose="020F0502020204030204" pitchFamily="34" charset="0"/>
                <a:cs typeface="Times New Roman" panose="02020603050405020304" pitchFamily="18" charset="0"/>
              </a:rPr>
              <a:t>sich aber Gott auf seinen Thron setzt, knirschen seine Geschöpfe mit</a:t>
            </a:r>
          </a:p>
          <a:p>
            <a:pPr marL="449580">
              <a:spcAft>
                <a:spcPts val="0"/>
              </a:spcAft>
            </a:pPr>
            <a:r>
              <a:rPr lang="de-CH" sz="2400" dirty="0">
                <a:ea typeface="Calibri" panose="020F0502020204030204" pitchFamily="34" charset="0"/>
                <a:cs typeface="Times New Roman" panose="02020603050405020304" pitchFamily="18" charset="0"/>
              </a:rPr>
              <a:t>den Zähnen; und wenn wir einen auf seinem Thron sitzenden Gott</a:t>
            </a:r>
          </a:p>
          <a:p>
            <a:pPr marL="449580">
              <a:spcAft>
                <a:spcPts val="0"/>
              </a:spcAft>
            </a:pPr>
            <a:r>
              <a:rPr lang="de-CH" sz="2400" dirty="0">
                <a:ea typeface="Calibri" panose="020F0502020204030204" pitchFamily="34" charset="0"/>
                <a:cs typeface="Times New Roman" panose="02020603050405020304" pitchFamily="18" charset="0"/>
              </a:rPr>
              <a:t>verkündigen, der das Recht hat, mit dem Seinen zu verfahren, wie er</a:t>
            </a:r>
          </a:p>
          <a:p>
            <a:pPr marL="449580">
              <a:spcAft>
                <a:spcPts val="0"/>
              </a:spcAft>
            </a:pPr>
            <a:r>
              <a:rPr lang="de-CH" sz="2400" dirty="0">
                <a:ea typeface="Calibri" panose="020F0502020204030204" pitchFamily="34" charset="0"/>
                <a:cs typeface="Times New Roman" panose="02020603050405020304" pitchFamily="18" charset="0"/>
              </a:rPr>
              <a:t>will, seinen Geschöpfen zuzuteilen, wie [es] und was ihm wohlgefällt,</a:t>
            </a:r>
          </a:p>
          <a:p>
            <a:pPr marL="449580">
              <a:spcAft>
                <a:spcPts val="0"/>
              </a:spcAft>
            </a:pPr>
            <a:r>
              <a:rPr lang="de-CH" sz="2400" dirty="0">
                <a:ea typeface="Calibri" panose="020F0502020204030204" pitchFamily="34" charset="0"/>
                <a:cs typeface="Times New Roman" panose="02020603050405020304" pitchFamily="18" charset="0"/>
              </a:rPr>
              <a:t>dann beginnt man, zu zischen und uns zu verwünschen; dann hat man</a:t>
            </a:r>
          </a:p>
          <a:p>
            <a:pPr marL="449580">
              <a:spcAft>
                <a:spcPts val="0"/>
              </a:spcAft>
            </a:pPr>
            <a:r>
              <a:rPr lang="de-CH" sz="2400" dirty="0">
                <a:ea typeface="Calibri" panose="020F0502020204030204" pitchFamily="34" charset="0"/>
                <a:cs typeface="Times New Roman" panose="02020603050405020304" pitchFamily="18" charset="0"/>
              </a:rPr>
              <a:t>keine Ohren mehr für unsere Botschaft, denn ein Gott auf seinem</a:t>
            </a:r>
          </a:p>
          <a:p>
            <a:pPr marL="449580">
              <a:spcAft>
                <a:spcPts val="0"/>
              </a:spcAft>
            </a:pPr>
            <a:r>
              <a:rPr lang="de-CH" sz="2400" dirty="0">
                <a:ea typeface="Calibri" panose="020F0502020204030204" pitchFamily="34" charset="0"/>
                <a:cs typeface="Times New Roman" panose="02020603050405020304" pitchFamily="18" charset="0"/>
              </a:rPr>
              <a:t>Thron ist nicht ein Gott nach ihrem [der Menschen] Geschmack.«</a:t>
            </a:r>
          </a:p>
          <a:p>
            <a:pPr marL="449580">
              <a:spcAft>
                <a:spcPts val="0"/>
              </a:spcAft>
            </a:pPr>
            <a:r>
              <a:rPr lang="de-CH" sz="2400" dirty="0"/>
              <a:t>C. H. Spurgeon </a:t>
            </a:r>
            <a:endParaRPr lang="de-CH"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50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482450" y="4855618"/>
            <a:ext cx="3227102" cy="938719"/>
          </a:xfrm>
          <a:prstGeom prst="rect">
            <a:avLst/>
          </a:prstGeom>
          <a:noFill/>
        </p:spPr>
        <p:txBody>
          <a:bodyPr wrap="none" rtlCol="0">
            <a:spAutoFit/>
          </a:bodyPr>
          <a:lstStyle/>
          <a:p>
            <a:pPr algn="ctr"/>
            <a:r>
              <a:rPr lang="de-CH" sz="5500" b="1" dirty="0"/>
              <a:t>Hiob Teil 1</a:t>
            </a:r>
          </a:p>
        </p:txBody>
      </p:sp>
    </p:spTree>
    <p:extLst>
      <p:ext uri="{BB962C8B-B14F-4D97-AF65-F5344CB8AC3E}">
        <p14:creationId xmlns:p14="http://schemas.microsoft.com/office/powerpoint/2010/main" val="61013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977891"/>
            <a:ext cx="11417612" cy="2769989"/>
          </a:xfrm>
          <a:prstGeom prst="rect">
            <a:avLst/>
          </a:prstGeom>
          <a:noFill/>
        </p:spPr>
        <p:txBody>
          <a:bodyPr wrap="square" rtlCol="0">
            <a:spAutoFit/>
          </a:bodyPr>
          <a:lstStyle/>
          <a:p>
            <a:pPr lvl="0"/>
            <a:r>
              <a:rPr lang="de-CH" sz="3400" dirty="0"/>
              <a:t>Verfasser</a:t>
            </a:r>
          </a:p>
          <a:p>
            <a:pPr lvl="0"/>
            <a:endParaRPr lang="de-DE" sz="2800" dirty="0"/>
          </a:p>
          <a:p>
            <a:r>
              <a:rPr lang="de-CH" sz="2800" dirty="0"/>
              <a:t>"O, dass doch meine Worte </a:t>
            </a:r>
            <a:r>
              <a:rPr lang="de-CH" sz="2800" u="sng" dirty="0"/>
              <a:t>aufgeschrieben</a:t>
            </a:r>
            <a:r>
              <a:rPr lang="de-CH" sz="2800" dirty="0"/>
              <a:t>, o dass sie doch in ein Buch </a:t>
            </a:r>
            <a:r>
              <a:rPr lang="de-CH" sz="2800" u="sng" dirty="0"/>
              <a:t>eingetragen</a:t>
            </a:r>
            <a:r>
              <a:rPr lang="de-CH" sz="2800" dirty="0"/>
              <a:t> würden,</a:t>
            </a:r>
          </a:p>
          <a:p>
            <a:r>
              <a:rPr lang="de-CH" sz="2800" dirty="0"/>
              <a:t>dass sie mit eisernem Griffel und Blei für immer in den Felsen gehauen würden:" Hiob 19,23-24</a:t>
            </a:r>
          </a:p>
        </p:txBody>
      </p:sp>
    </p:spTree>
    <p:extLst>
      <p:ext uri="{BB962C8B-B14F-4D97-AF65-F5344CB8AC3E}">
        <p14:creationId xmlns:p14="http://schemas.microsoft.com/office/powerpoint/2010/main" val="305089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659011"/>
            <a:ext cx="11417612" cy="615553"/>
          </a:xfrm>
          <a:prstGeom prst="rect">
            <a:avLst/>
          </a:prstGeom>
          <a:noFill/>
        </p:spPr>
        <p:txBody>
          <a:bodyPr wrap="square" rtlCol="0">
            <a:spAutoFit/>
          </a:bodyPr>
          <a:lstStyle/>
          <a:p>
            <a:pPr lvl="0"/>
            <a:r>
              <a:rPr lang="de-CH" sz="3400" dirty="0"/>
              <a:t>Verfasser</a:t>
            </a:r>
          </a:p>
        </p:txBody>
      </p:sp>
      <p:sp>
        <p:nvSpPr>
          <p:cNvPr id="2" name="Rechteck 1">
            <a:extLst>
              <a:ext uri="{FF2B5EF4-FFF2-40B4-BE49-F238E27FC236}">
                <a16:creationId xmlns:a16="http://schemas.microsoft.com/office/drawing/2014/main" id="{F24E05E2-A7F8-4CCF-AA24-7AC3FE9805E6}"/>
              </a:ext>
            </a:extLst>
          </p:cNvPr>
          <p:cNvSpPr/>
          <p:nvPr/>
        </p:nvSpPr>
        <p:spPr>
          <a:xfrm>
            <a:off x="120241" y="1682237"/>
            <a:ext cx="11860474" cy="1454950"/>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"und es wären die drei Männer Noah, Daniel und Hiob darin, so würden diese durch ihre Gerechtigkeit nur ihre eigene Seele retten, spricht GOTT, der Herr." </a:t>
            </a:r>
            <a:r>
              <a:rPr lang="de-CH" sz="2800" dirty="0">
                <a:latin typeface="Calibri" panose="020F0502020204030204" pitchFamily="34" charset="0"/>
                <a:ea typeface="Calibri" panose="020F0502020204030204" pitchFamily="34" charset="0"/>
                <a:cs typeface="Times New Roman" panose="02020603050405020304" pitchFamily="18" charset="0"/>
              </a:rPr>
              <a:t>Hes 14,14</a:t>
            </a:r>
          </a:p>
        </p:txBody>
      </p:sp>
      <p:sp>
        <p:nvSpPr>
          <p:cNvPr id="3" name="Rechteck 2">
            <a:extLst>
              <a:ext uri="{FF2B5EF4-FFF2-40B4-BE49-F238E27FC236}">
                <a16:creationId xmlns:a16="http://schemas.microsoft.com/office/drawing/2014/main" id="{CD205D7D-4B2B-49E7-BB9B-0D9ACDF973AA}"/>
              </a:ext>
            </a:extLst>
          </p:cNvPr>
          <p:cNvSpPr/>
          <p:nvPr/>
        </p:nvSpPr>
        <p:spPr>
          <a:xfrm>
            <a:off x="120241" y="3429000"/>
            <a:ext cx="11951518" cy="1915974"/>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"Siehe, wir preisen die glückselig, welche standhaft ausharren! Von Hiobs standhaftem Ausharren habt ihr gehört, und ihr habt das Ende gesehen, das der Herr [für ihn] bereitet hat; denn der Herr ist voll Mitleid und Erbarmen." </a:t>
            </a:r>
            <a:r>
              <a:rPr lang="de-CH" sz="2800" dirty="0">
                <a:latin typeface="Calibri" panose="020F0502020204030204" pitchFamily="34" charset="0"/>
                <a:ea typeface="Calibri" panose="020F0502020204030204" pitchFamily="34" charset="0"/>
                <a:cs typeface="Times New Roman" panose="02020603050405020304" pitchFamily="18" charset="0"/>
              </a:rPr>
              <a:t>Jak 5,11</a:t>
            </a:r>
          </a:p>
        </p:txBody>
      </p:sp>
    </p:spTree>
    <p:extLst>
      <p:ext uri="{BB962C8B-B14F-4D97-AF65-F5344CB8AC3E}">
        <p14:creationId xmlns:p14="http://schemas.microsoft.com/office/powerpoint/2010/main" val="161633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FAAFB36-8465-44AB-8704-F63B413042D1}"/>
              </a:ext>
            </a:extLst>
          </p:cNvPr>
          <p:cNvSpPr/>
          <p:nvPr/>
        </p:nvSpPr>
        <p:spPr>
          <a:xfrm>
            <a:off x="749415" y="1263669"/>
            <a:ext cx="11095839" cy="3290068"/>
          </a:xfrm>
          <a:prstGeom prst="rect">
            <a:avLst/>
          </a:prstGeom>
        </p:spPr>
        <p:txBody>
          <a:bodyPr wrap="square">
            <a:spAutoFit/>
          </a:bodyPr>
          <a:lstStyle/>
          <a:p>
            <a:pPr>
              <a:spcAft>
                <a:spcPts val="0"/>
              </a:spcAft>
            </a:pPr>
            <a:r>
              <a:rPr lang="de-CH" sz="2800" dirty="0">
                <a:ea typeface="Calibri" panose="020F0502020204030204" pitchFamily="34" charset="0"/>
                <a:cs typeface="Times New Roman" panose="02020603050405020304" pitchFamily="18" charset="0"/>
              </a:rPr>
              <a:t>Auch Paulus zitiert in seinem Brief an die Korinther aus dem Buch Hiob. </a:t>
            </a:r>
          </a:p>
          <a:p>
            <a:pPr marL="449580">
              <a:lnSpc>
                <a:spcPct val="107000"/>
              </a:lnSpc>
              <a:spcAft>
                <a:spcPts val="200"/>
              </a:spcAft>
            </a:pPr>
            <a:r>
              <a:rPr lang="de-CH" sz="2800" spc="75" dirty="0">
                <a:solidFill>
                  <a:srgbClr val="000000"/>
                </a:solidFill>
                <a:ea typeface="Times New Roman" panose="02020603050405020304" pitchFamily="18" charset="0"/>
                <a:cs typeface="Times New Roman" panose="02020603050405020304" pitchFamily="18" charset="0"/>
              </a:rPr>
              <a:t>"Denn die Weisheit dieser Welt ist Torheit vor Gott; denn es steht geschrieben: "Er fängt die Weisen in ihrer List"." </a:t>
            </a:r>
            <a:r>
              <a:rPr lang="de-CH" sz="2800" dirty="0">
                <a:ea typeface="Calibri" panose="020F0502020204030204" pitchFamily="34" charset="0"/>
                <a:cs typeface="Times New Roman" panose="02020603050405020304" pitchFamily="18" charset="0"/>
              </a:rPr>
              <a:t>1 Kor 3,19</a:t>
            </a:r>
          </a:p>
          <a:p>
            <a:pPr marL="449580">
              <a:lnSpc>
                <a:spcPct val="107000"/>
              </a:lnSpc>
              <a:spcAft>
                <a:spcPts val="200"/>
              </a:spcAft>
            </a:pPr>
            <a:endParaRPr lang="de-CH" sz="2800" spc="75" dirty="0">
              <a:solidFill>
                <a:srgbClr val="000000"/>
              </a:solidFill>
              <a:ea typeface="Times New Roman" panose="02020603050405020304" pitchFamily="18" charset="0"/>
              <a:cs typeface="Times New Roman" panose="02020603050405020304" pitchFamily="18" charset="0"/>
            </a:endParaRPr>
          </a:p>
          <a:p>
            <a:pPr>
              <a:spcAft>
                <a:spcPts val="0"/>
              </a:spcAft>
            </a:pPr>
            <a:r>
              <a:rPr lang="de-CH" sz="2800" dirty="0">
                <a:ea typeface="Calibri" panose="020F0502020204030204" pitchFamily="34" charset="0"/>
                <a:cs typeface="Times New Roman" panose="02020603050405020304" pitchFamily="18" charset="0"/>
              </a:rPr>
              <a:t>Hier ist ein Zitat aus dem Buch Hiob</a:t>
            </a:r>
          </a:p>
          <a:p>
            <a:pPr marL="449580">
              <a:lnSpc>
                <a:spcPct val="107000"/>
              </a:lnSpc>
              <a:spcAft>
                <a:spcPts val="200"/>
              </a:spcAft>
            </a:pPr>
            <a:r>
              <a:rPr lang="de-CH" sz="2800" spc="75" dirty="0">
                <a:solidFill>
                  <a:srgbClr val="000000"/>
                </a:solidFill>
                <a:ea typeface="Times New Roman" panose="02020603050405020304" pitchFamily="18" charset="0"/>
                <a:cs typeface="Times New Roman" panose="02020603050405020304" pitchFamily="18" charset="0"/>
              </a:rPr>
              <a:t>"er fängt die Weisen in ihrer List, und der Rat der Verschlagenen wird über den Haufen geworfen;" </a:t>
            </a:r>
            <a:r>
              <a:rPr lang="de-CH" sz="2800" dirty="0">
                <a:ea typeface="Calibri" panose="020F0502020204030204" pitchFamily="34" charset="0"/>
                <a:cs typeface="Times New Roman" panose="02020603050405020304" pitchFamily="18" charset="0"/>
              </a:rPr>
              <a:t>Hiob 5,13</a:t>
            </a:r>
          </a:p>
        </p:txBody>
      </p:sp>
    </p:spTree>
    <p:extLst>
      <p:ext uri="{BB962C8B-B14F-4D97-AF65-F5344CB8AC3E}">
        <p14:creationId xmlns:p14="http://schemas.microsoft.com/office/powerpoint/2010/main" val="397380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land of Uz map | Bible Reading Archeology">
            <a:extLst>
              <a:ext uri="{FF2B5EF4-FFF2-40B4-BE49-F238E27FC236}">
                <a16:creationId xmlns:a16="http://schemas.microsoft.com/office/drawing/2014/main" id="{8BC9FA6E-2202-4BB7-91E1-77FA5EA2A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755" y="118138"/>
            <a:ext cx="7058574" cy="6621724"/>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282518BB-7D77-4603-BDC5-4B963A3B4BB8}"/>
              </a:ext>
            </a:extLst>
          </p:cNvPr>
          <p:cNvSpPr txBox="1"/>
          <p:nvPr/>
        </p:nvSpPr>
        <p:spPr>
          <a:xfrm>
            <a:off x="563103" y="977891"/>
            <a:ext cx="2758937" cy="615553"/>
          </a:xfrm>
          <a:prstGeom prst="rect">
            <a:avLst/>
          </a:prstGeom>
          <a:noFill/>
        </p:spPr>
        <p:txBody>
          <a:bodyPr wrap="square" rtlCol="0">
            <a:spAutoFit/>
          </a:bodyPr>
          <a:lstStyle/>
          <a:p>
            <a:pPr lvl="0"/>
            <a:r>
              <a:rPr lang="de-CH" sz="3400" dirty="0"/>
              <a:t>Zeit und Ort</a:t>
            </a:r>
          </a:p>
        </p:txBody>
      </p:sp>
    </p:spTree>
    <p:extLst>
      <p:ext uri="{BB962C8B-B14F-4D97-AF65-F5344CB8AC3E}">
        <p14:creationId xmlns:p14="http://schemas.microsoft.com/office/powerpoint/2010/main" val="418192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e 9">
            <a:extLst>
              <a:ext uri="{FF2B5EF4-FFF2-40B4-BE49-F238E27FC236}">
                <a16:creationId xmlns:a16="http://schemas.microsoft.com/office/drawing/2014/main" id="{32E89936-24C4-4234-A3C1-38D0610DCE98}"/>
              </a:ext>
            </a:extLst>
          </p:cNvPr>
          <p:cNvGraphicFramePr>
            <a:graphicFrameLocks noGrp="1"/>
          </p:cNvGraphicFramePr>
          <p:nvPr>
            <p:extLst>
              <p:ext uri="{D42A27DB-BD31-4B8C-83A1-F6EECF244321}">
                <p14:modId xmlns:p14="http://schemas.microsoft.com/office/powerpoint/2010/main" val="3897371045"/>
              </p:ext>
            </p:extLst>
          </p:nvPr>
        </p:nvGraphicFramePr>
        <p:xfrm>
          <a:off x="347709" y="612559"/>
          <a:ext cx="11496582" cy="2987040"/>
        </p:xfrm>
        <a:graphic>
          <a:graphicData uri="http://schemas.openxmlformats.org/drawingml/2006/table">
            <a:tbl>
              <a:tblPr firstRow="1" firstCol="1" bandRow="1">
                <a:tableStyleId>{5C22544A-7EE6-4342-B048-85BDC9FD1C3A}</a:tableStyleId>
              </a:tblPr>
              <a:tblGrid>
                <a:gridCol w="1703033">
                  <a:extLst>
                    <a:ext uri="{9D8B030D-6E8A-4147-A177-3AD203B41FA5}">
                      <a16:colId xmlns:a16="http://schemas.microsoft.com/office/drawing/2014/main" val="2227803772"/>
                    </a:ext>
                  </a:extLst>
                </a:gridCol>
                <a:gridCol w="2488806">
                  <a:extLst>
                    <a:ext uri="{9D8B030D-6E8A-4147-A177-3AD203B41FA5}">
                      <a16:colId xmlns:a16="http://schemas.microsoft.com/office/drawing/2014/main" val="1356587673"/>
                    </a:ext>
                  </a:extLst>
                </a:gridCol>
                <a:gridCol w="7304743">
                  <a:extLst>
                    <a:ext uri="{9D8B030D-6E8A-4147-A177-3AD203B41FA5}">
                      <a16:colId xmlns:a16="http://schemas.microsoft.com/office/drawing/2014/main" val="76191499"/>
                    </a:ext>
                  </a:extLst>
                </a:gridCol>
              </a:tblGrid>
              <a:tr h="682899">
                <a:tc>
                  <a:txBody>
                    <a:bodyPr/>
                    <a:lstStyle/>
                    <a:p>
                      <a:pPr algn="ctr">
                        <a:spcAft>
                          <a:spcPts val="0"/>
                        </a:spcAft>
                      </a:pPr>
                      <a:r>
                        <a:rPr lang="de-CH" sz="2800" b="0" dirty="0">
                          <a:solidFill>
                            <a:schemeClr val="tx1"/>
                          </a:solidFill>
                          <a:effectLst/>
                        </a:rPr>
                        <a:t>Bibelstelle im Buch Hiob</a:t>
                      </a:r>
                    </a:p>
                    <a:p>
                      <a:pPr algn="ct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Vergleichsstelle in der Bibel</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tc>
                  <a:txBody>
                    <a:bodyPr/>
                    <a:lstStyle/>
                    <a:p>
                      <a:pPr algn="ctr">
                        <a:spcAft>
                          <a:spcPts val="0"/>
                        </a:spcAft>
                      </a:pPr>
                      <a:r>
                        <a:rPr lang="de-CH" sz="2800" b="0" dirty="0">
                          <a:solidFill>
                            <a:schemeClr val="tx1"/>
                          </a:solidFill>
                          <a:effectLst/>
                        </a:rPr>
                        <a:t>Begründung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1">
                        <a:lumMod val="40000"/>
                        <a:lumOff val="60000"/>
                      </a:schemeClr>
                    </a:solidFill>
                  </a:tcPr>
                </a:tc>
                <a:extLst>
                  <a:ext uri="{0D108BD9-81ED-4DB2-BD59-A6C34878D82A}">
                    <a16:rowId xmlns:a16="http://schemas.microsoft.com/office/drawing/2014/main" val="3713649028"/>
                  </a:ext>
                </a:extLst>
              </a:tr>
              <a:tr h="1024348">
                <a:tc>
                  <a:txBody>
                    <a:bodyPr/>
                    <a:lstStyle/>
                    <a:p>
                      <a:pPr>
                        <a:spcAft>
                          <a:spcPts val="0"/>
                        </a:spcAft>
                      </a:pPr>
                      <a:r>
                        <a:rPr lang="de-CH" sz="2800" b="0" dirty="0">
                          <a:solidFill>
                            <a:schemeClr val="tx1"/>
                          </a:solidFill>
                          <a:effectLst/>
                        </a:rPr>
                        <a:t>42,16-17</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25,7-8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Hiob lebte nach seiner Wiederherstellung noch "hundertvierzig Jahre … und Hiob starb, alt und an Tagen satt" (42,16-17).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504962522"/>
                  </a:ext>
                </a:extLst>
              </a:tr>
            </a:tbl>
          </a:graphicData>
        </a:graphic>
      </p:graphicFrame>
      <p:graphicFrame>
        <p:nvGraphicFramePr>
          <p:cNvPr id="2" name="Tabelle 1">
            <a:extLst>
              <a:ext uri="{FF2B5EF4-FFF2-40B4-BE49-F238E27FC236}">
                <a16:creationId xmlns:a16="http://schemas.microsoft.com/office/drawing/2014/main" id="{E3B799B1-1210-4E24-89FC-0409D30A877D}"/>
              </a:ext>
            </a:extLst>
          </p:cNvPr>
          <p:cNvGraphicFramePr>
            <a:graphicFrameLocks noGrp="1"/>
          </p:cNvGraphicFramePr>
          <p:nvPr>
            <p:extLst>
              <p:ext uri="{D42A27DB-BD31-4B8C-83A1-F6EECF244321}">
                <p14:modId xmlns:p14="http://schemas.microsoft.com/office/powerpoint/2010/main" val="3828448784"/>
              </p:ext>
            </p:extLst>
          </p:nvPr>
        </p:nvGraphicFramePr>
        <p:xfrm>
          <a:off x="347709" y="3599599"/>
          <a:ext cx="11496582" cy="485840"/>
        </p:xfrm>
        <a:graphic>
          <a:graphicData uri="http://schemas.openxmlformats.org/drawingml/2006/table">
            <a:tbl>
              <a:tblPr firstRow="1" firstCol="1" bandRow="1">
                <a:tableStyleId>{5C22544A-7EE6-4342-B048-85BDC9FD1C3A}</a:tableStyleId>
              </a:tblPr>
              <a:tblGrid>
                <a:gridCol w="1694155">
                  <a:extLst>
                    <a:ext uri="{9D8B030D-6E8A-4147-A177-3AD203B41FA5}">
                      <a16:colId xmlns:a16="http://schemas.microsoft.com/office/drawing/2014/main" val="2936430269"/>
                    </a:ext>
                  </a:extLst>
                </a:gridCol>
                <a:gridCol w="2497684">
                  <a:extLst>
                    <a:ext uri="{9D8B030D-6E8A-4147-A177-3AD203B41FA5}">
                      <a16:colId xmlns:a16="http://schemas.microsoft.com/office/drawing/2014/main" val="322410609"/>
                    </a:ext>
                  </a:extLst>
                </a:gridCol>
                <a:gridCol w="7304743">
                  <a:extLst>
                    <a:ext uri="{9D8B030D-6E8A-4147-A177-3AD203B41FA5}">
                      <a16:colId xmlns:a16="http://schemas.microsoft.com/office/drawing/2014/main" val="1262225341"/>
                    </a:ext>
                  </a:extLst>
                </a:gridCol>
              </a:tblGrid>
              <a:tr h="485840">
                <a:tc>
                  <a:txBody>
                    <a:bodyPr/>
                    <a:lstStyle/>
                    <a:p>
                      <a:pPr>
                        <a:spcAft>
                          <a:spcPts val="0"/>
                        </a:spcAft>
                      </a:pPr>
                      <a:r>
                        <a:rPr lang="de-CH" sz="2800" b="0" dirty="0">
                          <a:solidFill>
                            <a:schemeClr val="tx1"/>
                          </a:solidFill>
                          <a:effectLst/>
                        </a:rPr>
                        <a:t>22,15-16</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Hier wird die Sintflut erwähnt</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332385339"/>
                  </a:ext>
                </a:extLst>
              </a:tr>
            </a:tbl>
          </a:graphicData>
        </a:graphic>
      </p:graphicFrame>
      <p:graphicFrame>
        <p:nvGraphicFramePr>
          <p:cNvPr id="3" name="Tabelle 2">
            <a:extLst>
              <a:ext uri="{FF2B5EF4-FFF2-40B4-BE49-F238E27FC236}">
                <a16:creationId xmlns:a16="http://schemas.microsoft.com/office/drawing/2014/main" id="{C56C233B-CBCF-4322-AFE2-FEF887C3EF3F}"/>
              </a:ext>
            </a:extLst>
          </p:cNvPr>
          <p:cNvGraphicFramePr>
            <a:graphicFrameLocks noGrp="1"/>
          </p:cNvGraphicFramePr>
          <p:nvPr>
            <p:extLst>
              <p:ext uri="{D42A27DB-BD31-4B8C-83A1-F6EECF244321}">
                <p14:modId xmlns:p14="http://schemas.microsoft.com/office/powerpoint/2010/main" val="4080361155"/>
              </p:ext>
            </p:extLst>
          </p:nvPr>
        </p:nvGraphicFramePr>
        <p:xfrm>
          <a:off x="347709" y="4068661"/>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3906848474"/>
                    </a:ext>
                  </a:extLst>
                </a:gridCol>
                <a:gridCol w="2506562">
                  <a:extLst>
                    <a:ext uri="{9D8B030D-6E8A-4147-A177-3AD203B41FA5}">
                      <a16:colId xmlns:a16="http://schemas.microsoft.com/office/drawing/2014/main" val="4157381408"/>
                    </a:ext>
                  </a:extLst>
                </a:gridCol>
                <a:gridCol w="7304743">
                  <a:extLst>
                    <a:ext uri="{9D8B030D-6E8A-4147-A177-3AD203B41FA5}">
                      <a16:colId xmlns:a16="http://schemas.microsoft.com/office/drawing/2014/main" val="4109620554"/>
                    </a:ext>
                  </a:extLst>
                </a:gridCol>
              </a:tblGrid>
              <a:tr h="341449">
                <a:tc>
                  <a:txBody>
                    <a:bodyPr/>
                    <a:lstStyle/>
                    <a:p>
                      <a:pPr>
                        <a:spcAft>
                          <a:spcPts val="0"/>
                        </a:spcAft>
                      </a:pPr>
                      <a:r>
                        <a:rPr lang="de-CH" sz="2800" b="0" dirty="0">
                          <a:solidFill>
                            <a:schemeClr val="tx1"/>
                          </a:solidFill>
                          <a:effectLst/>
                        </a:rPr>
                        <a:t>40+41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"Behemoth" und vom "Leviatan"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4228458130"/>
                  </a:ext>
                </a:extLst>
              </a:tr>
            </a:tbl>
          </a:graphicData>
        </a:graphic>
      </p:graphicFrame>
      <p:graphicFrame>
        <p:nvGraphicFramePr>
          <p:cNvPr id="4" name="Tabelle 3">
            <a:extLst>
              <a:ext uri="{FF2B5EF4-FFF2-40B4-BE49-F238E27FC236}">
                <a16:creationId xmlns:a16="http://schemas.microsoft.com/office/drawing/2014/main" id="{EE6EF512-4A8C-4422-90FC-F2B5EC8D75FE}"/>
              </a:ext>
            </a:extLst>
          </p:cNvPr>
          <p:cNvGraphicFramePr>
            <a:graphicFrameLocks noGrp="1"/>
          </p:cNvGraphicFramePr>
          <p:nvPr>
            <p:extLst>
              <p:ext uri="{D42A27DB-BD31-4B8C-83A1-F6EECF244321}">
                <p14:modId xmlns:p14="http://schemas.microsoft.com/office/powerpoint/2010/main" val="1415633890"/>
              </p:ext>
            </p:extLst>
          </p:nvPr>
        </p:nvGraphicFramePr>
        <p:xfrm>
          <a:off x="347709" y="4495381"/>
          <a:ext cx="11496582" cy="853440"/>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3415826640"/>
                    </a:ext>
                  </a:extLst>
                </a:gridCol>
                <a:gridCol w="2515439">
                  <a:extLst>
                    <a:ext uri="{9D8B030D-6E8A-4147-A177-3AD203B41FA5}">
                      <a16:colId xmlns:a16="http://schemas.microsoft.com/office/drawing/2014/main" val="3194289427"/>
                    </a:ext>
                  </a:extLst>
                </a:gridCol>
                <a:gridCol w="7304743">
                  <a:extLst>
                    <a:ext uri="{9D8B030D-6E8A-4147-A177-3AD203B41FA5}">
                      <a16:colId xmlns:a16="http://schemas.microsoft.com/office/drawing/2014/main" val="3375739465"/>
                    </a:ext>
                  </a:extLst>
                </a:gridCol>
              </a:tblGrid>
              <a:tr h="848406">
                <a:tc>
                  <a:txBody>
                    <a:bodyPr/>
                    <a:lstStyle/>
                    <a:p>
                      <a:pPr>
                        <a:spcAft>
                          <a:spcPts val="0"/>
                        </a:spcAft>
                      </a:pPr>
                      <a:r>
                        <a:rPr lang="de-CH" sz="2800" b="0" dirty="0">
                          <a:solidFill>
                            <a:schemeClr val="tx1"/>
                          </a:solidFill>
                          <a:effectLst/>
                        </a:rPr>
                        <a:t>1,5</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Genesis und Levitikus.</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Die im Buch erwähnten Opfer heißen stets olah, das ist das hebräische Wort für "Brandopfer".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66247385"/>
                  </a:ext>
                </a:extLst>
              </a:tr>
            </a:tbl>
          </a:graphicData>
        </a:graphic>
      </p:graphicFrame>
      <p:graphicFrame>
        <p:nvGraphicFramePr>
          <p:cNvPr id="5" name="Tabelle 4">
            <a:extLst>
              <a:ext uri="{FF2B5EF4-FFF2-40B4-BE49-F238E27FC236}">
                <a16:creationId xmlns:a16="http://schemas.microsoft.com/office/drawing/2014/main" id="{4D7BEAA5-2BA3-4F9C-88DC-ED7FDD5D4043}"/>
              </a:ext>
            </a:extLst>
          </p:cNvPr>
          <p:cNvGraphicFramePr>
            <a:graphicFrameLocks noGrp="1"/>
          </p:cNvGraphicFramePr>
          <p:nvPr>
            <p:extLst>
              <p:ext uri="{D42A27DB-BD31-4B8C-83A1-F6EECF244321}">
                <p14:modId xmlns:p14="http://schemas.microsoft.com/office/powerpoint/2010/main" val="3310429160"/>
              </p:ext>
            </p:extLst>
          </p:nvPr>
        </p:nvGraphicFramePr>
        <p:xfrm>
          <a:off x="347709" y="5340432"/>
          <a:ext cx="11496582" cy="512174"/>
        </p:xfrm>
        <a:graphic>
          <a:graphicData uri="http://schemas.openxmlformats.org/drawingml/2006/table">
            <a:tbl>
              <a:tblPr firstRow="1" firstCol="1" bandRow="1">
                <a:tableStyleId>{5C22544A-7EE6-4342-B048-85BDC9FD1C3A}</a:tableStyleId>
              </a:tblPr>
              <a:tblGrid>
                <a:gridCol w="1667522">
                  <a:extLst>
                    <a:ext uri="{9D8B030D-6E8A-4147-A177-3AD203B41FA5}">
                      <a16:colId xmlns:a16="http://schemas.microsoft.com/office/drawing/2014/main" val="749802294"/>
                    </a:ext>
                  </a:extLst>
                </a:gridCol>
                <a:gridCol w="2524317">
                  <a:extLst>
                    <a:ext uri="{9D8B030D-6E8A-4147-A177-3AD203B41FA5}">
                      <a16:colId xmlns:a16="http://schemas.microsoft.com/office/drawing/2014/main" val="1619798901"/>
                    </a:ext>
                  </a:extLst>
                </a:gridCol>
                <a:gridCol w="7304743">
                  <a:extLst>
                    <a:ext uri="{9D8B030D-6E8A-4147-A177-3AD203B41FA5}">
                      <a16:colId xmlns:a16="http://schemas.microsoft.com/office/drawing/2014/main" val="1689129180"/>
                    </a:ext>
                  </a:extLst>
                </a:gridCol>
              </a:tblGrid>
              <a:tr h="512174">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Ex 6,3</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Der Titel Gottes "der Allmächtige".</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066925078"/>
                  </a:ext>
                </a:extLst>
              </a:tr>
            </a:tbl>
          </a:graphicData>
        </a:graphic>
      </p:graphicFrame>
      <p:graphicFrame>
        <p:nvGraphicFramePr>
          <p:cNvPr id="6" name="Tabelle 5">
            <a:extLst>
              <a:ext uri="{FF2B5EF4-FFF2-40B4-BE49-F238E27FC236}">
                <a16:creationId xmlns:a16="http://schemas.microsoft.com/office/drawing/2014/main" id="{C2D9179E-553C-4259-A379-EF656F799AFE}"/>
              </a:ext>
            </a:extLst>
          </p:cNvPr>
          <p:cNvGraphicFramePr>
            <a:graphicFrameLocks noGrp="1"/>
          </p:cNvGraphicFramePr>
          <p:nvPr>
            <p:extLst>
              <p:ext uri="{D42A27DB-BD31-4B8C-83A1-F6EECF244321}">
                <p14:modId xmlns:p14="http://schemas.microsoft.com/office/powerpoint/2010/main" val="1212107695"/>
              </p:ext>
            </p:extLst>
          </p:nvPr>
        </p:nvGraphicFramePr>
        <p:xfrm>
          <a:off x="347709" y="5844217"/>
          <a:ext cx="11496582" cy="474095"/>
        </p:xfrm>
        <a:graphic>
          <a:graphicData uri="http://schemas.openxmlformats.org/drawingml/2006/table">
            <a:tbl>
              <a:tblPr firstRow="1" firstCol="1" bandRow="1">
                <a:tableStyleId>{5C22544A-7EE6-4342-B048-85BDC9FD1C3A}</a:tableStyleId>
              </a:tblPr>
              <a:tblGrid>
                <a:gridCol w="1674038">
                  <a:extLst>
                    <a:ext uri="{9D8B030D-6E8A-4147-A177-3AD203B41FA5}">
                      <a16:colId xmlns:a16="http://schemas.microsoft.com/office/drawing/2014/main" val="1986031592"/>
                    </a:ext>
                  </a:extLst>
                </a:gridCol>
                <a:gridCol w="2517801">
                  <a:extLst>
                    <a:ext uri="{9D8B030D-6E8A-4147-A177-3AD203B41FA5}">
                      <a16:colId xmlns:a16="http://schemas.microsoft.com/office/drawing/2014/main" val="570450315"/>
                    </a:ext>
                  </a:extLst>
                </a:gridCol>
                <a:gridCol w="7304743">
                  <a:extLst>
                    <a:ext uri="{9D8B030D-6E8A-4147-A177-3AD203B41FA5}">
                      <a16:colId xmlns:a16="http://schemas.microsoft.com/office/drawing/2014/main" val="634887993"/>
                    </a:ext>
                  </a:extLst>
                </a:gridCol>
              </a:tblGrid>
              <a:tr h="474095">
                <a:tc>
                  <a:txBody>
                    <a:bodyPr/>
                    <a:lstStyle/>
                    <a:p>
                      <a:pPr>
                        <a:spcAft>
                          <a:spcPts val="0"/>
                        </a:spcAft>
                      </a:pPr>
                      <a:r>
                        <a:rPr lang="de-CH" sz="2800" b="0" dirty="0">
                          <a:solidFill>
                            <a:schemeClr val="tx1"/>
                          </a:solidFill>
                          <a:effectLst/>
                        </a:rPr>
                        <a:t>31,26-28</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Verehrung der Himmelskörper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3559783313"/>
                  </a:ext>
                </a:extLst>
              </a:tr>
            </a:tbl>
          </a:graphicData>
        </a:graphic>
      </p:graphicFrame>
      <p:graphicFrame>
        <p:nvGraphicFramePr>
          <p:cNvPr id="7" name="Tabelle 6">
            <a:extLst>
              <a:ext uri="{FF2B5EF4-FFF2-40B4-BE49-F238E27FC236}">
                <a16:creationId xmlns:a16="http://schemas.microsoft.com/office/drawing/2014/main" id="{4E328A0C-8E92-4204-84BE-F2CD8BECF4C3}"/>
              </a:ext>
            </a:extLst>
          </p:cNvPr>
          <p:cNvGraphicFramePr>
            <a:graphicFrameLocks noGrp="1"/>
          </p:cNvGraphicFramePr>
          <p:nvPr>
            <p:extLst>
              <p:ext uri="{D42A27DB-BD31-4B8C-83A1-F6EECF244321}">
                <p14:modId xmlns:p14="http://schemas.microsoft.com/office/powerpoint/2010/main" val="1346174044"/>
              </p:ext>
            </p:extLst>
          </p:nvPr>
        </p:nvGraphicFramePr>
        <p:xfrm>
          <a:off x="347709" y="6309923"/>
          <a:ext cx="11496582" cy="426720"/>
        </p:xfrm>
        <a:graphic>
          <a:graphicData uri="http://schemas.openxmlformats.org/drawingml/2006/table">
            <a:tbl>
              <a:tblPr firstRow="1" firstCol="1" bandRow="1">
                <a:tableStyleId>{5C22544A-7EE6-4342-B048-85BDC9FD1C3A}</a:tableStyleId>
              </a:tblPr>
              <a:tblGrid>
                <a:gridCol w="1685277">
                  <a:extLst>
                    <a:ext uri="{9D8B030D-6E8A-4147-A177-3AD203B41FA5}">
                      <a16:colId xmlns:a16="http://schemas.microsoft.com/office/drawing/2014/main" val="2747803062"/>
                    </a:ext>
                  </a:extLst>
                </a:gridCol>
                <a:gridCol w="2506562">
                  <a:extLst>
                    <a:ext uri="{9D8B030D-6E8A-4147-A177-3AD203B41FA5}">
                      <a16:colId xmlns:a16="http://schemas.microsoft.com/office/drawing/2014/main" val="98006171"/>
                    </a:ext>
                  </a:extLst>
                </a:gridCol>
                <a:gridCol w="7304743">
                  <a:extLst>
                    <a:ext uri="{9D8B030D-6E8A-4147-A177-3AD203B41FA5}">
                      <a16:colId xmlns:a16="http://schemas.microsoft.com/office/drawing/2014/main" val="1150567573"/>
                    </a:ext>
                  </a:extLst>
                </a:gridCol>
              </a:tblGrid>
              <a:tr h="341449">
                <a:tc>
                  <a:txBody>
                    <a:bodyPr/>
                    <a:lstStyle/>
                    <a:p>
                      <a:pPr>
                        <a:spcAft>
                          <a:spcPts val="0"/>
                        </a:spcAft>
                      </a:pPr>
                      <a:r>
                        <a:rPr lang="de-CH" sz="2800" b="0" dirty="0">
                          <a:solidFill>
                            <a:schemeClr val="tx1"/>
                          </a:solidFill>
                          <a:effectLst/>
                        </a:rPr>
                        <a:t>42,11</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Gen 33,19</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tc>
                  <a:txBody>
                    <a:bodyPr/>
                    <a:lstStyle/>
                    <a:p>
                      <a:pPr>
                        <a:spcAft>
                          <a:spcPts val="0"/>
                        </a:spcAft>
                      </a:pPr>
                      <a:r>
                        <a:rPr lang="de-CH" sz="2800" b="0" dirty="0">
                          <a:solidFill>
                            <a:schemeClr val="tx1"/>
                          </a:solidFill>
                          <a:effectLst/>
                        </a:rPr>
                        <a:t> Kesita als Währung</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42" marR="53942" marT="0" marB="0">
                    <a:solidFill>
                      <a:schemeClr val="accent3">
                        <a:lumMod val="40000"/>
                        <a:lumOff val="60000"/>
                      </a:schemeClr>
                    </a:solidFill>
                  </a:tcPr>
                </a:tc>
                <a:extLst>
                  <a:ext uri="{0D108BD9-81ED-4DB2-BD59-A6C34878D82A}">
                    <a16:rowId xmlns:a16="http://schemas.microsoft.com/office/drawing/2014/main" val="1457326578"/>
                  </a:ext>
                </a:extLst>
              </a:tr>
            </a:tbl>
          </a:graphicData>
        </a:graphic>
      </p:graphicFrame>
      <p:sp>
        <p:nvSpPr>
          <p:cNvPr id="8" name="Rechteck 7">
            <a:extLst>
              <a:ext uri="{FF2B5EF4-FFF2-40B4-BE49-F238E27FC236}">
                <a16:creationId xmlns:a16="http://schemas.microsoft.com/office/drawing/2014/main" id="{44365BF2-57EB-4B1B-8C53-5081CFFA0AB6}"/>
              </a:ext>
            </a:extLst>
          </p:cNvPr>
          <p:cNvSpPr/>
          <p:nvPr/>
        </p:nvSpPr>
        <p:spPr>
          <a:xfrm>
            <a:off x="186431" y="3599599"/>
            <a:ext cx="11736280" cy="3258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740762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2953</Words>
  <Application>Microsoft Office PowerPoint</Application>
  <PresentationFormat>Breitbild</PresentationFormat>
  <Paragraphs>452</Paragraphs>
  <Slides>45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45</vt:i4>
      </vt:variant>
    </vt:vector>
  </HeadingPairs>
  <TitlesOfParts>
    <vt:vector size="51" baseType="lpstr">
      <vt:lpstr>Arial</vt:lpstr>
      <vt:lpstr>Calibri</vt:lpstr>
      <vt:lpstr>Calibri Light</vt:lpstr>
      <vt:lpstr>Times New Roman</vt:lpstr>
      <vt:lpstr>Trebuchet MS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Mätthu</cp:lastModifiedBy>
  <cp:revision>601</cp:revision>
  <cp:lastPrinted>2019-08-13T14:18:40Z</cp:lastPrinted>
  <dcterms:created xsi:type="dcterms:W3CDTF">2018-08-12T05:46:28Z</dcterms:created>
  <dcterms:modified xsi:type="dcterms:W3CDTF">2020-05-11T12:05:02Z</dcterms:modified>
</cp:coreProperties>
</file>