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613" r:id="rId3"/>
    <p:sldId id="564" r:id="rId4"/>
    <p:sldId id="523" r:id="rId5"/>
    <p:sldId id="627" r:id="rId6"/>
    <p:sldId id="615" r:id="rId7"/>
    <p:sldId id="626" r:id="rId8"/>
    <p:sldId id="522" r:id="rId9"/>
    <p:sldId id="621" r:id="rId10"/>
    <p:sldId id="622" r:id="rId11"/>
    <p:sldId id="612" r:id="rId12"/>
    <p:sldId id="616" r:id="rId13"/>
    <p:sldId id="521" r:id="rId14"/>
    <p:sldId id="617" r:id="rId15"/>
    <p:sldId id="618" r:id="rId16"/>
    <p:sldId id="619" r:id="rId17"/>
    <p:sldId id="630" r:id="rId18"/>
    <p:sldId id="628" r:id="rId19"/>
    <p:sldId id="629" r:id="rId20"/>
    <p:sldId id="638" r:id="rId21"/>
    <p:sldId id="632" r:id="rId22"/>
    <p:sldId id="633" r:id="rId23"/>
    <p:sldId id="634" r:id="rId24"/>
    <p:sldId id="635" r:id="rId25"/>
    <p:sldId id="636" r:id="rId26"/>
    <p:sldId id="647" r:id="rId27"/>
    <p:sldId id="641" r:id="rId28"/>
    <p:sldId id="624" r:id="rId29"/>
    <p:sldId id="643" r:id="rId30"/>
    <p:sldId id="645" r:id="rId31"/>
    <p:sldId id="625" r:id="rId32"/>
    <p:sldId id="646" r:id="rId33"/>
    <p:sldId id="611" r:id="rId34"/>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D636"/>
    <a:srgbClr val="3399FF"/>
    <a:srgbClr val="66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4" autoAdjust="0"/>
  </p:normalViewPr>
  <p:slideViewPr>
    <p:cSldViewPr snapToGrid="0">
      <p:cViewPr varScale="1">
        <p:scale>
          <a:sx n="114" d="100"/>
          <a:sy n="114" d="100"/>
        </p:scale>
        <p:origin x="414" y="114"/>
      </p:cViewPr>
      <p:guideLst>
        <p:guide orient="horz" pos="2160"/>
        <p:guide pos="3840"/>
      </p:guideLst>
    </p:cSldViewPr>
  </p:slideViewPr>
  <p:outlineViewPr>
    <p:cViewPr>
      <p:scale>
        <a:sx n="33" d="100"/>
        <a:sy n="33" d="100"/>
      </p:scale>
      <p:origin x="0" y="2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24.11.2020</a:t>
            </a:fld>
            <a:endParaRPr lang="de-CH"/>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24.11.2020</a:t>
            </a:fld>
            <a:endParaRPr lang="de-CH"/>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24.11.2020</a:t>
            </a:fld>
            <a:endParaRPr lang="de-CH"/>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24.11.2020</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24.11.2020</a:t>
            </a:fld>
            <a:endParaRPr lang="de-CH"/>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24.11.2020</a:t>
            </a:fld>
            <a:endParaRPr lang="de-CH"/>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24.11.2020</a:t>
            </a:fld>
            <a:endParaRPr lang="de-CH"/>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24.11.2020</a:t>
            </a:fld>
            <a:endParaRPr lang="de-CH"/>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24.11.2020</a:t>
            </a:fld>
            <a:endParaRPr lang="de-CH"/>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24.11.2020</a:t>
            </a:fld>
            <a:endParaRPr lang="de-CH"/>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24.11.2020</a:t>
            </a:fld>
            <a:endParaRPr lang="de-CH"/>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24.11.2020</a:t>
            </a:fld>
            <a:endParaRPr lang="de-CH"/>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24.11.2020</a:t>
            </a:fld>
            <a:endParaRPr lang="de-CH"/>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4" name="Textfeld 3">
            <a:extLst>
              <a:ext uri="{FF2B5EF4-FFF2-40B4-BE49-F238E27FC236}">
                <a16:creationId xmlns:a16="http://schemas.microsoft.com/office/drawing/2014/main" id="{C913DE92-3F43-4799-88B7-0D77C8118C88}"/>
              </a:ext>
            </a:extLst>
          </p:cNvPr>
          <p:cNvSpPr txBox="1"/>
          <p:nvPr/>
        </p:nvSpPr>
        <p:spPr>
          <a:xfrm>
            <a:off x="4662751" y="4855618"/>
            <a:ext cx="2866498" cy="938719"/>
          </a:xfrm>
          <a:prstGeom prst="rect">
            <a:avLst/>
          </a:prstGeom>
          <a:noFill/>
        </p:spPr>
        <p:txBody>
          <a:bodyPr wrap="square" rtlCol="0">
            <a:spAutoFit/>
          </a:bodyPr>
          <a:lstStyle/>
          <a:p>
            <a:pPr algn="ctr"/>
            <a:r>
              <a:rPr lang="de-CH" sz="5500" b="1" dirty="0"/>
              <a:t>Hohelied</a:t>
            </a:r>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6998929" y="5755018"/>
            <a:ext cx="5066923" cy="92333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de-DE" sz="3000" dirty="0"/>
              <a:t>Schlüsselwort: Geliebter (33x)			</a:t>
            </a:r>
            <a:endParaRPr lang="de-CH" sz="3000" dirty="0"/>
          </a:p>
        </p:txBody>
      </p:sp>
      <p:pic>
        <p:nvPicPr>
          <p:cNvPr id="10" name="Picture 2" descr="Datei:Strichmännchen.svg – Wikipedia">
            <a:extLst>
              <a:ext uri="{FF2B5EF4-FFF2-40B4-BE49-F238E27FC236}">
                <a16:creationId xmlns:a16="http://schemas.microsoft.com/office/drawing/2014/main" id="{F671B543-777E-418E-BB8C-2865C71C3AD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422395" y="3423831"/>
            <a:ext cx="2924656" cy="4135683"/>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Gerade Verbindung mit Pfeil 11">
            <a:extLst>
              <a:ext uri="{FF2B5EF4-FFF2-40B4-BE49-F238E27FC236}">
                <a16:creationId xmlns:a16="http://schemas.microsoft.com/office/drawing/2014/main" id="{50C85156-DBCE-4C52-930B-EE4AC4FDCA3B}"/>
              </a:ext>
            </a:extLst>
          </p:cNvPr>
          <p:cNvCxnSpPr>
            <a:cxnSpLocks/>
          </p:cNvCxnSpPr>
          <p:nvPr/>
        </p:nvCxnSpPr>
        <p:spPr>
          <a:xfrm flipH="1" flipV="1">
            <a:off x="3668471" y="4734962"/>
            <a:ext cx="1321469" cy="2952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8" descr="Burger Mit Pommes Clipart">
            <a:extLst>
              <a:ext uri="{FF2B5EF4-FFF2-40B4-BE49-F238E27FC236}">
                <a16:creationId xmlns:a16="http://schemas.microsoft.com/office/drawing/2014/main" id="{63EE6856-6920-4DFD-BBD5-5A32822A171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799483" y="1278697"/>
            <a:ext cx="1210567" cy="9418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descr="https://png2.kisspng.com/sh/3203d44e6e58cb6629d1b07242a061ef/L0KzQYi4UsAyN5RneZGAYUK1QbOBUfE0P2loSJC5NEi8RYO6VsE2OWM2UKYCMEW5Roq9TwBvbz==/5a221b81a378c0.0489523615121847056696.png">
            <a:extLst>
              <a:ext uri="{FF2B5EF4-FFF2-40B4-BE49-F238E27FC236}">
                <a16:creationId xmlns:a16="http://schemas.microsoft.com/office/drawing/2014/main" id="{F4C04303-15F5-4189-A0E4-5A3C76EB835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002342" y="615858"/>
            <a:ext cx="1420053" cy="1166723"/>
          </a:xfrm>
          <a:prstGeom prst="rect">
            <a:avLst/>
          </a:prstGeom>
          <a:noFill/>
          <a:extLst>
            <a:ext uri="{909E8E84-426E-40DD-AFC4-6F175D3DCCD1}">
              <a14:hiddenFill xmlns:a14="http://schemas.microsoft.com/office/drawing/2010/main">
                <a:solidFill>
                  <a:srgbClr val="FFFFFF"/>
                </a:solidFill>
              </a14:hiddenFill>
            </a:ext>
          </a:extLst>
        </p:spPr>
      </p:pic>
      <p:pic>
        <p:nvPicPr>
          <p:cNvPr id="15" name="Grafik 14">
            <a:extLst>
              <a:ext uri="{FF2B5EF4-FFF2-40B4-BE49-F238E27FC236}">
                <a16:creationId xmlns:a16="http://schemas.microsoft.com/office/drawing/2014/main" id="{EDEFD486-9AFF-4E78-B18B-5E248502C86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387139" y="1100480"/>
            <a:ext cx="1223581" cy="1223581"/>
          </a:xfrm>
          <a:prstGeom prst="rect">
            <a:avLst/>
          </a:prstGeom>
        </p:spPr>
      </p:pic>
      <p:pic>
        <p:nvPicPr>
          <p:cNvPr id="16" name="Grafik 15">
            <a:extLst>
              <a:ext uri="{FF2B5EF4-FFF2-40B4-BE49-F238E27FC236}">
                <a16:creationId xmlns:a16="http://schemas.microsoft.com/office/drawing/2014/main" id="{FE8C0E26-05A0-4F34-8985-C5CC694BEB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3898" y="77996"/>
            <a:ext cx="2441179" cy="1075725"/>
          </a:xfrm>
          <a:prstGeom prst="rect">
            <a:avLst/>
          </a:prstGeom>
        </p:spPr>
      </p:pic>
      <p:pic>
        <p:nvPicPr>
          <p:cNvPr id="1026" name="Picture 2" descr="Different Kids Doing Bad Things | Best kids cartoons, Bad kids, Children  illustr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529" y="2709723"/>
            <a:ext cx="3210333" cy="3547691"/>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Gerade Verbindung mit Pfeil 17">
            <a:extLst>
              <a:ext uri="{FF2B5EF4-FFF2-40B4-BE49-F238E27FC236}">
                <a16:creationId xmlns:a16="http://schemas.microsoft.com/office/drawing/2014/main" id="{50C85156-DBCE-4C52-930B-EE4AC4FDCA3B}"/>
              </a:ext>
            </a:extLst>
          </p:cNvPr>
          <p:cNvCxnSpPr>
            <a:cxnSpLocks/>
          </p:cNvCxnSpPr>
          <p:nvPr/>
        </p:nvCxnSpPr>
        <p:spPr>
          <a:xfrm flipV="1">
            <a:off x="5798060" y="2598345"/>
            <a:ext cx="5211" cy="17783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Couple in love clipart. Free download transparent .PNG | Creazilla"/>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7999133" y="2613233"/>
            <a:ext cx="2802066" cy="2909663"/>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Gerade Verbindung mit Pfeil 24">
            <a:extLst>
              <a:ext uri="{FF2B5EF4-FFF2-40B4-BE49-F238E27FC236}">
                <a16:creationId xmlns:a16="http://schemas.microsoft.com/office/drawing/2014/main" id="{50C85156-DBCE-4C52-930B-EE4AC4FDCA3B}"/>
              </a:ext>
            </a:extLst>
          </p:cNvPr>
          <p:cNvCxnSpPr>
            <a:cxnSpLocks/>
          </p:cNvCxnSpPr>
          <p:nvPr/>
        </p:nvCxnSpPr>
        <p:spPr>
          <a:xfrm flipV="1">
            <a:off x="6475510" y="4689728"/>
            <a:ext cx="1337631" cy="3405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19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53" presetClass="entr" presetSubtype="1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par>
                                <p:cTn id="32" presetID="53"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par>
                                <p:cTn id="49" presetID="53" presetClass="entr" presetSubtype="16" fill="hold" nodeType="withEffect">
                                  <p:stCondLst>
                                    <p:cond delay="0"/>
                                  </p:stCondLst>
                                  <p:childTnLst>
                                    <p:set>
                                      <p:cBhvr>
                                        <p:cTn id="50" dur="1" fill="hold">
                                          <p:stCondLst>
                                            <p:cond delay="0"/>
                                          </p:stCondLst>
                                        </p:cTn>
                                        <p:tgtEl>
                                          <p:spTgt spid="1028"/>
                                        </p:tgtEl>
                                        <p:attrNameLst>
                                          <p:attrName>style.visibility</p:attrName>
                                        </p:attrNameLst>
                                      </p:cBhvr>
                                      <p:to>
                                        <p:strVal val="visible"/>
                                      </p:to>
                                    </p:set>
                                    <p:anim calcmode="lin" valueType="num">
                                      <p:cBhvr>
                                        <p:cTn id="51" dur="500" fill="hold"/>
                                        <p:tgtEl>
                                          <p:spTgt spid="1028"/>
                                        </p:tgtEl>
                                        <p:attrNameLst>
                                          <p:attrName>ppt_w</p:attrName>
                                        </p:attrNameLst>
                                      </p:cBhvr>
                                      <p:tavLst>
                                        <p:tav tm="0">
                                          <p:val>
                                            <p:fltVal val="0"/>
                                          </p:val>
                                        </p:tav>
                                        <p:tav tm="100000">
                                          <p:val>
                                            <p:strVal val="#ppt_w"/>
                                          </p:val>
                                        </p:tav>
                                      </p:tavLst>
                                    </p:anim>
                                    <p:anim calcmode="lin" valueType="num">
                                      <p:cBhvr>
                                        <p:cTn id="52" dur="500" fill="hold"/>
                                        <p:tgtEl>
                                          <p:spTgt spid="1028"/>
                                        </p:tgtEl>
                                        <p:attrNameLst>
                                          <p:attrName>ppt_h</p:attrName>
                                        </p:attrNameLst>
                                      </p:cBhvr>
                                      <p:tavLst>
                                        <p:tav tm="0">
                                          <p:val>
                                            <p:fltVal val="0"/>
                                          </p:val>
                                        </p:tav>
                                        <p:tav tm="100000">
                                          <p:val>
                                            <p:strVal val="#ppt_h"/>
                                          </p:val>
                                        </p:tav>
                                      </p:tavLst>
                                    </p:anim>
                                    <p:animEffect transition="in" filter="fade">
                                      <p:cBhvr>
                                        <p:cTn id="53" dur="500"/>
                                        <p:tgtEl>
                                          <p:spTgt spid="1028"/>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1595309"/>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Titel:				Lied der Lieder</a:t>
            </a:r>
          </a:p>
          <a:p>
            <a:pPr marL="457200" indent="-457200"/>
            <a:r>
              <a:rPr lang="de-DE" sz="3000" dirty="0"/>
              <a:t>Autor:				Salomo</a:t>
            </a:r>
          </a:p>
          <a:p>
            <a:pPr marL="457200" indent="-457200"/>
            <a:r>
              <a:rPr lang="de-DE" sz="3000" dirty="0"/>
              <a:t>Abfassungszeit:		ca. 1011 - 1006 v.Chr.			</a:t>
            </a:r>
            <a:endParaRPr lang="de-CH" sz="3000" dirty="0"/>
          </a:p>
        </p:txBody>
      </p:sp>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4" name="Rechteck 3">
            <a:extLst>
              <a:ext uri="{FF2B5EF4-FFF2-40B4-BE49-F238E27FC236}">
                <a16:creationId xmlns:a16="http://schemas.microsoft.com/office/drawing/2014/main" id="{CA03CD17-0736-41FC-B62B-5CC8008AE6B7}"/>
              </a:ext>
            </a:extLst>
          </p:cNvPr>
          <p:cNvSpPr/>
          <p:nvPr/>
        </p:nvSpPr>
        <p:spPr>
          <a:xfrm>
            <a:off x="1970889" y="3702932"/>
            <a:ext cx="9027079" cy="1015663"/>
          </a:xfrm>
          <a:prstGeom prst="rect">
            <a:avLst/>
          </a:prstGeom>
        </p:spPr>
        <p:txBody>
          <a:bodyPr wrap="square">
            <a:spAutoFit/>
          </a:bodyPr>
          <a:lstStyle/>
          <a:p>
            <a:r>
              <a:rPr lang="de-CH" sz="3000" dirty="0"/>
              <a:t>„</a:t>
            </a:r>
            <a:r>
              <a:rPr lang="de-DE" sz="3000" dirty="0"/>
              <a:t>Sechzig Königinnen sind es, und achtzig Nebenfrauen, dazu Jungfrauen ohne Zahl;</a:t>
            </a:r>
            <a:r>
              <a:rPr lang="de-CH" sz="3000" dirty="0"/>
              <a:t>“ </a:t>
            </a:r>
            <a:r>
              <a:rPr lang="de-CH" sz="3000" dirty="0" err="1"/>
              <a:t>Hld</a:t>
            </a:r>
            <a:r>
              <a:rPr lang="de-CH" sz="3000" dirty="0"/>
              <a:t> 6,8</a:t>
            </a:r>
          </a:p>
        </p:txBody>
      </p:sp>
    </p:spTree>
    <p:extLst>
      <p:ext uri="{BB962C8B-B14F-4D97-AF65-F5344CB8AC3E}">
        <p14:creationId xmlns:p14="http://schemas.microsoft.com/office/powerpoint/2010/main" val="59370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2554545"/>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Titel:				Lied der Lieder</a:t>
            </a:r>
          </a:p>
          <a:p>
            <a:pPr marL="457200" indent="-457200"/>
            <a:r>
              <a:rPr lang="de-DE" sz="3000" dirty="0"/>
              <a:t>Autor:				Salomo</a:t>
            </a:r>
          </a:p>
          <a:p>
            <a:pPr marL="457200" indent="-457200"/>
            <a:r>
              <a:rPr lang="de-DE" sz="3000" dirty="0"/>
              <a:t>Abfassungszeit:		ca. 1011 - 1006 v.Chr.</a:t>
            </a:r>
          </a:p>
          <a:p>
            <a:pPr marL="457200" indent="-457200"/>
            <a:r>
              <a:rPr lang="de-DE" sz="3000" dirty="0"/>
              <a:t>Stellung im Kanon:	 	Schriften (Teil der </a:t>
            </a:r>
            <a:r>
              <a:rPr lang="de-DE" sz="3000" dirty="0" err="1"/>
              <a:t>Megilloth</a:t>
            </a:r>
            <a:r>
              <a:rPr lang="de-DE" sz="3000" dirty="0"/>
              <a:t>)			</a:t>
            </a:r>
            <a:endParaRPr lang="de-CH" sz="3000" dirty="0"/>
          </a:p>
        </p:txBody>
      </p:sp>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spTree>
    <p:extLst>
      <p:ext uri="{BB962C8B-B14F-4D97-AF65-F5344CB8AC3E}">
        <p14:creationId xmlns:p14="http://schemas.microsoft.com/office/powerpoint/2010/main" val="178712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112AEFF4-4DB1-4D99-9D4D-7ACCD0A627D5}"/>
              </a:ext>
            </a:extLst>
          </p:cNvPr>
          <p:cNvGraphicFramePr>
            <a:graphicFrameLocks noGrp="1"/>
          </p:cNvGraphicFramePr>
          <p:nvPr>
            <p:extLst/>
          </p:nvPr>
        </p:nvGraphicFramePr>
        <p:xfrm>
          <a:off x="1373568" y="1798221"/>
          <a:ext cx="9444863" cy="3261558"/>
        </p:xfrm>
        <a:graphic>
          <a:graphicData uri="http://schemas.openxmlformats.org/drawingml/2006/table">
            <a:tbl>
              <a:tblPr firstRow="1" firstCol="1" bandRow="1">
                <a:tableStyleId>{5C22544A-7EE6-4342-B048-85BDC9FD1C3A}</a:tableStyleId>
              </a:tblPr>
              <a:tblGrid>
                <a:gridCol w="2947352">
                  <a:extLst>
                    <a:ext uri="{9D8B030D-6E8A-4147-A177-3AD203B41FA5}">
                      <a16:colId xmlns:a16="http://schemas.microsoft.com/office/drawing/2014/main" val="20000"/>
                    </a:ext>
                  </a:extLst>
                </a:gridCol>
                <a:gridCol w="6497511">
                  <a:extLst>
                    <a:ext uri="{9D8B030D-6E8A-4147-A177-3AD203B41FA5}">
                      <a16:colId xmlns:a16="http://schemas.microsoft.com/office/drawing/2014/main" val="20002"/>
                    </a:ext>
                  </a:extLst>
                </a:gridCol>
              </a:tblGrid>
              <a:tr h="545671">
                <a:tc>
                  <a:txBody>
                    <a:bodyPr/>
                    <a:lstStyle/>
                    <a:p>
                      <a:pPr algn="ctr">
                        <a:spcAft>
                          <a:spcPts val="0"/>
                        </a:spcAft>
                      </a:pPr>
                      <a:r>
                        <a:rPr lang="de-CH" sz="3000" b="1" dirty="0">
                          <a:effectLst/>
                        </a:rPr>
                        <a:t>BUCH</a:t>
                      </a:r>
                      <a:endParaRPr lang="de-CH"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FEIERTAG (Tag der Lesung)</a:t>
                      </a:r>
                    </a:p>
                  </a:txBody>
                  <a:tcPr marL="126140" marR="126140" marT="0" marB="0" anchor="ctr">
                    <a:solidFill>
                      <a:srgbClr val="0070C0"/>
                    </a:solidFill>
                  </a:tcPr>
                </a:tc>
                <a:extLst>
                  <a:ext uri="{0D108BD9-81ED-4DB2-BD59-A6C34878D82A}">
                    <a16:rowId xmlns:a16="http://schemas.microsoft.com/office/drawing/2014/main" val="10000"/>
                  </a:ext>
                </a:extLst>
              </a:tr>
              <a:tr h="579046">
                <a:tc>
                  <a:txBody>
                    <a:bodyPr/>
                    <a:lstStyle/>
                    <a:p>
                      <a:pPr>
                        <a:spcAft>
                          <a:spcPts val="0"/>
                        </a:spcAft>
                      </a:pPr>
                      <a:r>
                        <a:rPr lang="de-CH" sz="3000" b="0" dirty="0">
                          <a:solidFill>
                            <a:schemeClr val="tx1"/>
                          </a:solidFill>
                          <a:effectLst/>
                        </a:rPr>
                        <a:t>Hohelied</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3000" b="0" kern="1200" dirty="0">
                          <a:solidFill>
                            <a:schemeClr val="tx1"/>
                          </a:solidFill>
                          <a:effectLst/>
                          <a:latin typeface="+mn-lt"/>
                          <a:ea typeface="+mn-ea"/>
                          <a:cs typeface="+mn-cs"/>
                        </a:rPr>
                        <a:t>Passah-Fest</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499828">
                <a:tc>
                  <a:txBody>
                    <a:bodyPr/>
                    <a:lstStyle/>
                    <a:p>
                      <a:pPr>
                        <a:spcAft>
                          <a:spcPts val="0"/>
                        </a:spcAft>
                      </a:pPr>
                      <a:r>
                        <a:rPr lang="de-CH" sz="3000" b="0" dirty="0">
                          <a:solidFill>
                            <a:schemeClr val="tx1"/>
                          </a:solidFill>
                          <a:effectLst/>
                        </a:rPr>
                        <a:t>Ruth</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rPr>
                        <a:t>Wochenfest (</a:t>
                      </a:r>
                      <a:r>
                        <a:rPr lang="de-CH" sz="3000" b="0" i="1" dirty="0">
                          <a:solidFill>
                            <a:schemeClr val="tx1"/>
                          </a:solidFill>
                          <a:effectLst/>
                        </a:rPr>
                        <a:t>Schawuot</a:t>
                      </a:r>
                      <a:r>
                        <a:rPr lang="de-CH" sz="3000" b="0" dirty="0">
                          <a:solidFill>
                            <a:schemeClr val="tx1"/>
                          </a:solidFill>
                          <a:effectLst/>
                        </a:rPr>
                        <a:t> oder Pfingsten)</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545671">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Klagelieder</a:t>
                      </a: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 Ab (Trauer über den Fall Jerusalems)</a:t>
                      </a: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r h="545671">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Prediger</a:t>
                      </a: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Laubhütten-Fest (</a:t>
                      </a:r>
                      <a:r>
                        <a:rPr lang="de-CH" sz="3000" b="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Sukkot</a:t>
                      </a: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126140" marR="126140" marT="0" marB="0" anchor="ctr">
                    <a:solidFill>
                      <a:schemeClr val="bg1">
                        <a:lumMod val="85000"/>
                      </a:schemeClr>
                    </a:solidFill>
                  </a:tcPr>
                </a:tc>
                <a:extLst>
                  <a:ext uri="{0D108BD9-81ED-4DB2-BD59-A6C34878D82A}">
                    <a16:rowId xmlns:a16="http://schemas.microsoft.com/office/drawing/2014/main" val="2809385087"/>
                  </a:ext>
                </a:extLst>
              </a:tr>
              <a:tr h="545671">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Esther</a:t>
                      </a: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Fest der Lose (</a:t>
                      </a:r>
                      <a:r>
                        <a:rPr lang="de-CH" sz="30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Purim</a:t>
                      </a: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126140" marR="126140" marT="0" marB="0" anchor="ctr">
                    <a:solidFill>
                      <a:schemeClr val="bg1">
                        <a:lumMod val="85000"/>
                      </a:schemeClr>
                    </a:solidFill>
                  </a:tcPr>
                </a:tc>
                <a:extLst>
                  <a:ext uri="{0D108BD9-81ED-4DB2-BD59-A6C34878D82A}">
                    <a16:rowId xmlns:a16="http://schemas.microsoft.com/office/drawing/2014/main" val="108223902"/>
                  </a:ext>
                </a:extLst>
              </a:tr>
            </a:tbl>
          </a:graphicData>
        </a:graphic>
      </p:graphicFrame>
      <p:sp>
        <p:nvSpPr>
          <p:cNvPr id="3" name="Textfeld 2">
            <a:extLst>
              <a:ext uri="{FF2B5EF4-FFF2-40B4-BE49-F238E27FC236}">
                <a16:creationId xmlns:a16="http://schemas.microsoft.com/office/drawing/2014/main" id="{E559C06D-503F-439A-8C31-69C2AC0DB716}"/>
              </a:ext>
            </a:extLst>
          </p:cNvPr>
          <p:cNvSpPr txBox="1"/>
          <p:nvPr/>
        </p:nvSpPr>
        <p:spPr>
          <a:xfrm>
            <a:off x="1272900" y="5059779"/>
            <a:ext cx="4114588" cy="369332"/>
          </a:xfrm>
          <a:prstGeom prst="rect">
            <a:avLst/>
          </a:prstGeom>
          <a:noFill/>
        </p:spPr>
        <p:txBody>
          <a:bodyPr wrap="none" rtlCol="0">
            <a:spAutoFit/>
          </a:bodyPr>
          <a:lstStyle/>
          <a:p>
            <a:r>
              <a:rPr lang="de-CH" i="1" dirty="0" err="1"/>
              <a:t>Megilloth</a:t>
            </a:r>
            <a:r>
              <a:rPr lang="de-CH" i="1" dirty="0"/>
              <a:t> (die Schriftrollen) und Feiertage</a:t>
            </a:r>
          </a:p>
        </p:txBody>
      </p:sp>
      <p:sp>
        <p:nvSpPr>
          <p:cNvPr id="7" name="Titel 1">
            <a:extLst>
              <a:ext uri="{FF2B5EF4-FFF2-40B4-BE49-F238E27FC236}">
                <a16:creationId xmlns:a16="http://schemas.microsoft.com/office/drawing/2014/main" id="{CAB6B0F4-E1A3-4A12-97BE-B8A596134619}"/>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a:t>Allgemeines</a:t>
            </a:r>
            <a:endParaRPr lang="de-CH" b="1" dirty="0"/>
          </a:p>
        </p:txBody>
      </p:sp>
    </p:spTree>
    <p:extLst>
      <p:ext uri="{BB962C8B-B14F-4D97-AF65-F5344CB8AC3E}">
        <p14:creationId xmlns:p14="http://schemas.microsoft.com/office/powerpoint/2010/main" val="1276932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1" y="1559760"/>
            <a:ext cx="4388140" cy="92333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Ein schwereres Buch		</a:t>
            </a:r>
            <a:endParaRPr lang="de-CH" sz="3000" dirty="0"/>
          </a:p>
        </p:txBody>
      </p:sp>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4" name="Inhaltsplatzhalter 3">
            <a:extLst>
              <a:ext uri="{FF2B5EF4-FFF2-40B4-BE49-F238E27FC236}">
                <a16:creationId xmlns:a16="http://schemas.microsoft.com/office/drawing/2014/main" id="{7D06B697-A652-470E-B6BB-DD4E0BF1C001}"/>
              </a:ext>
            </a:extLst>
          </p:cNvPr>
          <p:cNvSpPr txBox="1">
            <a:spLocks/>
          </p:cNvSpPr>
          <p:nvPr/>
        </p:nvSpPr>
        <p:spPr>
          <a:xfrm>
            <a:off x="1942052" y="2483090"/>
            <a:ext cx="9411748" cy="2970044"/>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de-DE" sz="3000" dirty="0"/>
              <a:t>Es ist das einzige Buch der Bibel, in der die Liebe zwischen Menschen den ganzen Inhalt ausmacht</a:t>
            </a:r>
          </a:p>
          <a:p>
            <a:pPr marL="514350" indent="-514350">
              <a:buFont typeface="+mj-lt"/>
              <a:buAutoNum type="arabicPeriod"/>
            </a:pPr>
            <a:r>
              <a:rPr lang="de-DE" sz="3000" dirty="0"/>
              <a:t>Es findet sich nur ein Hinweis auf Gott im Buch (</a:t>
            </a:r>
            <a:r>
              <a:rPr lang="de-DE" sz="3000" dirty="0" err="1"/>
              <a:t>Hld</a:t>
            </a:r>
            <a:r>
              <a:rPr lang="de-DE" sz="3000" dirty="0"/>
              <a:t> 8,6)</a:t>
            </a:r>
          </a:p>
          <a:p>
            <a:pPr marL="514350" indent="-514350">
              <a:buFont typeface="+mj-lt"/>
              <a:buAutoNum type="arabicPeriod"/>
            </a:pPr>
            <a:r>
              <a:rPr lang="de-DE" sz="3000" dirty="0"/>
              <a:t>Es wird in ihm nichts direkt über Glauben, Anbetung und Gottesdienst gesagt</a:t>
            </a:r>
          </a:p>
          <a:p>
            <a:pPr marL="514350" indent="-514350">
              <a:buFont typeface="+mj-lt"/>
              <a:buAutoNum type="arabicPeriod"/>
            </a:pPr>
            <a:r>
              <a:rPr lang="de-DE" sz="3000" dirty="0"/>
              <a:t>Das Buch wird im Neuen Testament nicht zitiert		</a:t>
            </a:r>
            <a:endParaRPr lang="de-CH" sz="3000" dirty="0"/>
          </a:p>
        </p:txBody>
      </p:sp>
    </p:spTree>
    <p:extLst>
      <p:ext uri="{BB962C8B-B14F-4D97-AF65-F5344CB8AC3E}">
        <p14:creationId xmlns:p14="http://schemas.microsoft.com/office/powerpoint/2010/main" val="234795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6183517"/>
            <a:ext cx="12192000" cy="674482"/>
          </a:xfrm>
          <a:prstGeom prst="rect">
            <a:avLst/>
          </a:prstGeom>
          <a:solidFill>
            <a:srgbClr val="32D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Rechteck 7"/>
          <p:cNvSpPr/>
          <p:nvPr/>
        </p:nvSpPr>
        <p:spPr>
          <a:xfrm>
            <a:off x="3488602" y="4834550"/>
            <a:ext cx="5214796" cy="1312753"/>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echteck 8"/>
          <p:cNvSpPr/>
          <p:nvPr/>
        </p:nvSpPr>
        <p:spPr>
          <a:xfrm>
            <a:off x="3488602" y="3521797"/>
            <a:ext cx="5214796" cy="1312753"/>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Rechteck 9"/>
          <p:cNvSpPr/>
          <p:nvPr/>
        </p:nvSpPr>
        <p:spPr>
          <a:xfrm>
            <a:off x="3488602" y="2209044"/>
            <a:ext cx="5214796" cy="1312753"/>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Textfeld 10"/>
          <p:cNvSpPr txBox="1"/>
          <p:nvPr/>
        </p:nvSpPr>
        <p:spPr>
          <a:xfrm>
            <a:off x="3488602" y="5136983"/>
            <a:ext cx="5175565" cy="707886"/>
          </a:xfrm>
          <a:prstGeom prst="rect">
            <a:avLst/>
          </a:prstGeom>
          <a:noFill/>
        </p:spPr>
        <p:txBody>
          <a:bodyPr wrap="square" rtlCol="0">
            <a:spAutoFit/>
          </a:bodyPr>
          <a:lstStyle/>
          <a:p>
            <a:pPr algn="ctr"/>
            <a:r>
              <a:rPr lang="de-CH" sz="4000" b="1" dirty="0"/>
              <a:t>Salomo und </a:t>
            </a:r>
            <a:r>
              <a:rPr lang="de-CH" sz="4000" b="1" dirty="0" err="1"/>
              <a:t>Sulamit</a:t>
            </a:r>
            <a:endParaRPr lang="de-CH" sz="4000" b="1" dirty="0"/>
          </a:p>
        </p:txBody>
      </p:sp>
    </p:spTree>
    <p:extLst>
      <p:ext uri="{BB962C8B-B14F-4D97-AF65-F5344CB8AC3E}">
        <p14:creationId xmlns:p14="http://schemas.microsoft.com/office/powerpoint/2010/main" val="362759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Salomo und </a:t>
            </a:r>
            <a:r>
              <a:rPr lang="de-CH" b="1" dirty="0" err="1"/>
              <a:t>Sulamit</a:t>
            </a:r>
            <a:endParaRPr lang="de-CH" b="1" dirty="0"/>
          </a:p>
        </p:txBody>
      </p:sp>
      <p:pic>
        <p:nvPicPr>
          <p:cNvPr id="1028" name="Picture 4" descr="The Films of Nicholas Sparks, Ranked | Vanity Fair">
            <a:extLst>
              <a:ext uri="{FF2B5EF4-FFF2-40B4-BE49-F238E27FC236}">
                <a16:creationId xmlns:a16="http://schemas.microsoft.com/office/drawing/2014/main" id="{BA320A84-874A-4768-9097-BA4A863C5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5712" y="2239859"/>
            <a:ext cx="4202887" cy="2801924"/>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646F1A2F-6017-4E12-AC01-964D36F7EC70}"/>
              </a:ext>
            </a:extLst>
          </p:cNvPr>
          <p:cNvSpPr txBox="1"/>
          <p:nvPr/>
        </p:nvSpPr>
        <p:spPr>
          <a:xfrm>
            <a:off x="5639112" y="3209934"/>
            <a:ext cx="913776" cy="861774"/>
          </a:xfrm>
          <a:prstGeom prst="rect">
            <a:avLst/>
          </a:prstGeom>
          <a:noFill/>
        </p:spPr>
        <p:txBody>
          <a:bodyPr wrap="none" rtlCol="0">
            <a:spAutoFit/>
          </a:bodyPr>
          <a:lstStyle/>
          <a:p>
            <a:r>
              <a:rPr lang="de-CH" sz="5000" b="1" dirty="0"/>
              <a:t>vs.</a:t>
            </a:r>
          </a:p>
        </p:txBody>
      </p:sp>
      <p:cxnSp>
        <p:nvCxnSpPr>
          <p:cNvPr id="7" name="Gerade Verbindung mit Pfeil 6">
            <a:extLst>
              <a:ext uri="{FF2B5EF4-FFF2-40B4-BE49-F238E27FC236}">
                <a16:creationId xmlns:a16="http://schemas.microsoft.com/office/drawing/2014/main" id="{E4E241E7-57C2-4CF2-A39B-DA8EB5EA824B}"/>
              </a:ext>
            </a:extLst>
          </p:cNvPr>
          <p:cNvCxnSpPr>
            <a:cxnSpLocks/>
          </p:cNvCxnSpPr>
          <p:nvPr/>
        </p:nvCxnSpPr>
        <p:spPr>
          <a:xfrm flipV="1">
            <a:off x="6096000" y="1306941"/>
            <a:ext cx="5211" cy="17783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Zölibat - Pflicht oder Liebe?">
            <a:extLst>
              <a:ext uri="{FF2B5EF4-FFF2-40B4-BE49-F238E27FC236}">
                <a16:creationId xmlns:a16="http://schemas.microsoft.com/office/drawing/2014/main" id="{1ED1025B-5352-484E-BBF1-5BA553459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52" y="2330708"/>
            <a:ext cx="4659398" cy="262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08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3" presetClass="entr" presetSubtype="16"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500" fill="hold"/>
                                        <p:tgtEl>
                                          <p:spTgt spid="1028"/>
                                        </p:tgtEl>
                                        <p:attrNameLst>
                                          <p:attrName>ppt_w</p:attrName>
                                        </p:attrNameLst>
                                      </p:cBhvr>
                                      <p:tavLst>
                                        <p:tav tm="0">
                                          <p:val>
                                            <p:fltVal val="0"/>
                                          </p:val>
                                        </p:tav>
                                        <p:tav tm="100000">
                                          <p:val>
                                            <p:strVal val="#ppt_w"/>
                                          </p:val>
                                        </p:tav>
                                      </p:tavLst>
                                    </p:anim>
                                    <p:anim calcmode="lin" valueType="num">
                                      <p:cBhvr>
                                        <p:cTn id="20" dur="500" fill="hold"/>
                                        <p:tgtEl>
                                          <p:spTgt spid="1028"/>
                                        </p:tgtEl>
                                        <p:attrNameLst>
                                          <p:attrName>ppt_h</p:attrName>
                                        </p:attrNameLst>
                                      </p:cBhvr>
                                      <p:tavLst>
                                        <p:tav tm="0">
                                          <p:val>
                                            <p:fltVal val="0"/>
                                          </p:val>
                                        </p:tav>
                                        <p:tav tm="100000">
                                          <p:val>
                                            <p:strVal val="#ppt_h"/>
                                          </p:val>
                                        </p:tav>
                                      </p:tavLst>
                                    </p:anim>
                                    <p:animEffect transition="in" filter="fade">
                                      <p:cBhvr>
                                        <p:cTn id="21" dur="500"/>
                                        <p:tgtEl>
                                          <p:spTgt spid="102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a:extLst>
              <a:ext uri="{FF2B5EF4-FFF2-40B4-BE49-F238E27FC236}">
                <a16:creationId xmlns:a16="http://schemas.microsoft.com/office/drawing/2014/main" id="{0FFD43E2-7D7D-446A-9E6A-2C53B380B1D7}"/>
              </a:ext>
            </a:extLst>
          </p:cNvPr>
          <p:cNvSpPr txBox="1"/>
          <p:nvPr/>
        </p:nvSpPr>
        <p:spPr>
          <a:xfrm>
            <a:off x="9293176" y="6022862"/>
            <a:ext cx="1822238" cy="738664"/>
          </a:xfrm>
          <a:prstGeom prst="rect">
            <a:avLst/>
          </a:prstGeom>
          <a:noFill/>
        </p:spPr>
        <p:txBody>
          <a:bodyPr wrap="square" rtlCol="0">
            <a:spAutoFit/>
          </a:bodyPr>
          <a:lstStyle/>
          <a:p>
            <a:r>
              <a:rPr lang="de-CH" sz="1400" dirty="0"/>
              <a:t>Einteilung des Buches Hohelied nach A. </a:t>
            </a:r>
            <a:r>
              <a:rPr lang="de-CH" sz="1400" dirty="0" err="1"/>
              <a:t>Fruchtenbaum</a:t>
            </a:r>
            <a:endParaRPr lang="de-CH" sz="1400" dirty="0"/>
          </a:p>
        </p:txBody>
      </p:sp>
      <p:pic>
        <p:nvPicPr>
          <p:cNvPr id="4" name="Grafik 3">
            <a:extLst>
              <a:ext uri="{FF2B5EF4-FFF2-40B4-BE49-F238E27FC236}">
                <a16:creationId xmlns:a16="http://schemas.microsoft.com/office/drawing/2014/main" id="{195AD90D-BDBD-412C-AA3F-0AFEB4CEF66C}"/>
              </a:ext>
            </a:extLst>
          </p:cNvPr>
          <p:cNvPicPr>
            <a:picLocks noChangeAspect="1"/>
          </p:cNvPicPr>
          <p:nvPr/>
        </p:nvPicPr>
        <p:blipFill>
          <a:blip r:embed="rId2"/>
          <a:stretch>
            <a:fillRect/>
          </a:stretch>
        </p:blipFill>
        <p:spPr>
          <a:xfrm>
            <a:off x="2898823" y="96473"/>
            <a:ext cx="6394353" cy="6665053"/>
          </a:xfrm>
          <a:prstGeom prst="rect">
            <a:avLst/>
          </a:prstGeom>
        </p:spPr>
      </p:pic>
    </p:spTree>
    <p:extLst>
      <p:ext uri="{BB962C8B-B14F-4D97-AF65-F5344CB8AC3E}">
        <p14:creationId xmlns:p14="http://schemas.microsoft.com/office/powerpoint/2010/main" val="1867220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Salomo und </a:t>
            </a:r>
            <a:r>
              <a:rPr lang="de-CH" b="1" dirty="0" err="1"/>
              <a:t>Sulamit</a:t>
            </a:r>
            <a:endParaRPr lang="de-CH" b="1" dirty="0"/>
          </a:p>
        </p:txBody>
      </p:sp>
      <p:sp>
        <p:nvSpPr>
          <p:cNvPr id="8" name="Inhaltsplatzhalter 3">
            <a:extLst>
              <a:ext uri="{FF2B5EF4-FFF2-40B4-BE49-F238E27FC236}">
                <a16:creationId xmlns:a16="http://schemas.microsoft.com/office/drawing/2014/main" id="{1A8D61F8-47D7-4A06-BC04-7FF7C668D448}"/>
              </a:ext>
            </a:extLst>
          </p:cNvPr>
          <p:cNvSpPr txBox="1">
            <a:spLocks/>
          </p:cNvSpPr>
          <p:nvPr/>
        </p:nvSpPr>
        <p:spPr>
          <a:xfrm>
            <a:off x="4841497" y="1475870"/>
            <a:ext cx="2616316"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de-DE" sz="3000" b="1" dirty="0"/>
              <a:t>Die Akteure</a:t>
            </a:r>
            <a:endParaRPr lang="de-CH" sz="3000" b="1" dirty="0"/>
          </a:p>
        </p:txBody>
      </p:sp>
      <p:sp>
        <p:nvSpPr>
          <p:cNvPr id="10" name="Rechteck 9">
            <a:extLst>
              <a:ext uri="{FF2B5EF4-FFF2-40B4-BE49-F238E27FC236}">
                <a16:creationId xmlns:a16="http://schemas.microsoft.com/office/drawing/2014/main" id="{19F2797E-8F8A-4799-A51C-B99A7F46015B}"/>
              </a:ext>
            </a:extLst>
          </p:cNvPr>
          <p:cNvSpPr/>
          <p:nvPr/>
        </p:nvSpPr>
        <p:spPr>
          <a:xfrm>
            <a:off x="1258611" y="3722614"/>
            <a:ext cx="9782087" cy="1938992"/>
          </a:xfrm>
          <a:prstGeom prst="rect">
            <a:avLst/>
          </a:prstGeom>
        </p:spPr>
        <p:txBody>
          <a:bodyPr wrap="square">
            <a:spAutoFit/>
          </a:bodyPr>
          <a:lstStyle/>
          <a:p>
            <a:r>
              <a:rPr lang="de-CH" sz="3000" dirty="0"/>
              <a:t>„</a:t>
            </a:r>
            <a:r>
              <a:rPr lang="de-DE" sz="3000" dirty="0"/>
              <a:t>Sechzig Königinnen sind es, und achtzig Nebenfrauen, dazu Jungfrauen ohne Zahl; [doch] diese eine ist meine Taube, meine Makellose; sie ist die Einzige ihrer Mutter, sie ist die Auserwählte derer, die sie geboren hat. […]</a:t>
            </a:r>
            <a:r>
              <a:rPr lang="de-CH" sz="3000" dirty="0"/>
              <a:t>“ </a:t>
            </a:r>
            <a:r>
              <a:rPr lang="de-CH" sz="3000" dirty="0" err="1"/>
              <a:t>Hld</a:t>
            </a:r>
            <a:r>
              <a:rPr lang="de-CH" sz="3000" dirty="0"/>
              <a:t> 6,8-9</a:t>
            </a:r>
          </a:p>
        </p:txBody>
      </p:sp>
      <p:sp>
        <p:nvSpPr>
          <p:cNvPr id="11" name="Inhaltsplatzhalter 3">
            <a:extLst>
              <a:ext uri="{FF2B5EF4-FFF2-40B4-BE49-F238E27FC236}">
                <a16:creationId xmlns:a16="http://schemas.microsoft.com/office/drawing/2014/main" id="{0B26AE65-8492-408A-9B03-8033B7D1E456}"/>
              </a:ext>
            </a:extLst>
          </p:cNvPr>
          <p:cNvSpPr txBox="1">
            <a:spLocks/>
          </p:cNvSpPr>
          <p:nvPr/>
        </p:nvSpPr>
        <p:spPr>
          <a:xfrm>
            <a:off x="3319068" y="2921168"/>
            <a:ext cx="1700518"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de-DE" sz="3000" b="1" dirty="0"/>
              <a:t>Salomo</a:t>
            </a:r>
            <a:endParaRPr lang="de-CH" sz="3000" b="1" dirty="0"/>
          </a:p>
        </p:txBody>
      </p:sp>
    </p:spTree>
    <p:extLst>
      <p:ext uri="{BB962C8B-B14F-4D97-AF65-F5344CB8AC3E}">
        <p14:creationId xmlns:p14="http://schemas.microsoft.com/office/powerpoint/2010/main" val="165820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Salomo und </a:t>
            </a:r>
            <a:r>
              <a:rPr lang="de-CH" b="1" dirty="0" err="1"/>
              <a:t>Sulamit</a:t>
            </a:r>
            <a:endParaRPr lang="de-CH" b="1" dirty="0"/>
          </a:p>
        </p:txBody>
      </p:sp>
      <p:sp>
        <p:nvSpPr>
          <p:cNvPr id="8" name="Inhaltsplatzhalter 3">
            <a:extLst>
              <a:ext uri="{FF2B5EF4-FFF2-40B4-BE49-F238E27FC236}">
                <a16:creationId xmlns:a16="http://schemas.microsoft.com/office/drawing/2014/main" id="{1A8D61F8-47D7-4A06-BC04-7FF7C668D448}"/>
              </a:ext>
            </a:extLst>
          </p:cNvPr>
          <p:cNvSpPr txBox="1">
            <a:spLocks/>
          </p:cNvSpPr>
          <p:nvPr/>
        </p:nvSpPr>
        <p:spPr>
          <a:xfrm>
            <a:off x="4841497" y="1475870"/>
            <a:ext cx="2616316"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de-DE" sz="3000" b="1" dirty="0"/>
              <a:t>Die Akteure</a:t>
            </a:r>
            <a:endParaRPr lang="de-CH" sz="3000" b="1" dirty="0"/>
          </a:p>
        </p:txBody>
      </p:sp>
      <p:sp>
        <p:nvSpPr>
          <p:cNvPr id="7" name="Inhaltsplatzhalter 3">
            <a:extLst>
              <a:ext uri="{FF2B5EF4-FFF2-40B4-BE49-F238E27FC236}">
                <a16:creationId xmlns:a16="http://schemas.microsoft.com/office/drawing/2014/main" id="{209C3E44-DF0F-4477-8FF9-0B944F5997FC}"/>
              </a:ext>
            </a:extLst>
          </p:cNvPr>
          <p:cNvSpPr txBox="1">
            <a:spLocks/>
          </p:cNvSpPr>
          <p:nvPr/>
        </p:nvSpPr>
        <p:spPr>
          <a:xfrm>
            <a:off x="7172415" y="2921168"/>
            <a:ext cx="1700518"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de-DE" sz="3000" b="1" dirty="0" err="1"/>
              <a:t>Sulamit</a:t>
            </a:r>
            <a:endParaRPr lang="de-CH" sz="3000" b="1" dirty="0"/>
          </a:p>
        </p:txBody>
      </p:sp>
      <p:sp>
        <p:nvSpPr>
          <p:cNvPr id="11" name="Inhaltsplatzhalter 3">
            <a:extLst>
              <a:ext uri="{FF2B5EF4-FFF2-40B4-BE49-F238E27FC236}">
                <a16:creationId xmlns:a16="http://schemas.microsoft.com/office/drawing/2014/main" id="{1A4E8FBD-20AF-4A86-BB14-A3B320E9FD7A}"/>
              </a:ext>
            </a:extLst>
          </p:cNvPr>
          <p:cNvSpPr txBox="1">
            <a:spLocks/>
          </p:cNvSpPr>
          <p:nvPr/>
        </p:nvSpPr>
        <p:spPr>
          <a:xfrm>
            <a:off x="3319068" y="2921168"/>
            <a:ext cx="1700518"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de-DE" sz="3000" b="1" dirty="0"/>
              <a:t>Salomo</a:t>
            </a:r>
            <a:endParaRPr lang="de-CH" sz="3000" b="1" dirty="0"/>
          </a:p>
        </p:txBody>
      </p:sp>
      <p:pic>
        <p:nvPicPr>
          <p:cNvPr id="10" name="Grafik 9">
            <a:extLst>
              <a:ext uri="{FF2B5EF4-FFF2-40B4-BE49-F238E27FC236}">
                <a16:creationId xmlns:a16="http://schemas.microsoft.com/office/drawing/2014/main" id="{B5A998DA-F49F-45F6-AC06-E08D774C6578}"/>
              </a:ext>
            </a:extLst>
          </p:cNvPr>
          <p:cNvPicPr>
            <a:picLocks noChangeAspect="1"/>
          </p:cNvPicPr>
          <p:nvPr/>
        </p:nvPicPr>
        <p:blipFill>
          <a:blip r:embed="rId2"/>
          <a:stretch>
            <a:fillRect/>
          </a:stretch>
        </p:blipFill>
        <p:spPr>
          <a:xfrm>
            <a:off x="3589164" y="3428999"/>
            <a:ext cx="5118128" cy="3429001"/>
          </a:xfrm>
          <a:prstGeom prst="rect">
            <a:avLst/>
          </a:prstGeom>
        </p:spPr>
      </p:pic>
      <p:sp>
        <p:nvSpPr>
          <p:cNvPr id="16" name="Ellipse 15">
            <a:extLst>
              <a:ext uri="{FF2B5EF4-FFF2-40B4-BE49-F238E27FC236}">
                <a16:creationId xmlns:a16="http://schemas.microsoft.com/office/drawing/2014/main" id="{D71B0FF8-24F0-44DD-98B2-64FEB8C44CB9}"/>
              </a:ext>
            </a:extLst>
          </p:cNvPr>
          <p:cNvSpPr/>
          <p:nvPr/>
        </p:nvSpPr>
        <p:spPr>
          <a:xfrm>
            <a:off x="5933813" y="4410512"/>
            <a:ext cx="151002" cy="1632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Textfeld 16">
            <a:extLst>
              <a:ext uri="{FF2B5EF4-FFF2-40B4-BE49-F238E27FC236}">
                <a16:creationId xmlns:a16="http://schemas.microsoft.com/office/drawing/2014/main" id="{43961251-86AE-43B8-B51C-C5CF198EE006}"/>
              </a:ext>
            </a:extLst>
          </p:cNvPr>
          <p:cNvSpPr txBox="1"/>
          <p:nvPr/>
        </p:nvSpPr>
        <p:spPr>
          <a:xfrm>
            <a:off x="8707291" y="6129094"/>
            <a:ext cx="1776500" cy="523220"/>
          </a:xfrm>
          <a:prstGeom prst="rect">
            <a:avLst/>
          </a:prstGeom>
          <a:noFill/>
        </p:spPr>
        <p:txBody>
          <a:bodyPr wrap="square" rtlCol="0">
            <a:spAutoFit/>
          </a:bodyPr>
          <a:lstStyle/>
          <a:p>
            <a:r>
              <a:rPr lang="de-CH" sz="1400" dirty="0"/>
              <a:t>MacArthur Studienbibel S. 915</a:t>
            </a:r>
          </a:p>
        </p:txBody>
      </p:sp>
    </p:spTree>
    <p:extLst>
      <p:ext uri="{BB962C8B-B14F-4D97-AF65-F5344CB8AC3E}">
        <p14:creationId xmlns:p14="http://schemas.microsoft.com/office/powerpoint/2010/main" val="408416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par>
                                <p:cTn id="17" presetID="53"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3060B38-DEF4-43EC-81A1-DC265151FBAD}"/>
              </a:ext>
            </a:extLst>
          </p:cNvPr>
          <p:cNvSpPr/>
          <p:nvPr/>
        </p:nvSpPr>
        <p:spPr>
          <a:xfrm>
            <a:off x="1267786" y="1817215"/>
            <a:ext cx="9092618" cy="1477328"/>
          </a:xfrm>
          <a:prstGeom prst="rect">
            <a:avLst/>
          </a:prstGeom>
        </p:spPr>
        <p:txBody>
          <a:bodyPr wrap="square">
            <a:spAutoFit/>
          </a:bodyPr>
          <a:lstStyle/>
          <a:p>
            <a:r>
              <a:rPr lang="de-CH" sz="3000" dirty="0"/>
              <a:t>„</a:t>
            </a:r>
            <a:r>
              <a:rPr lang="de-DE" sz="3000" dirty="0"/>
              <a:t>Darum wird ein Mann seinen Vater und seine Mutter verlassen und seiner Frau anhängen, und sie werden ein Fleisch sein.</a:t>
            </a:r>
            <a:r>
              <a:rPr lang="de-CH" sz="3000" dirty="0"/>
              <a:t>“ 1Mo 2,24</a:t>
            </a:r>
          </a:p>
        </p:txBody>
      </p:sp>
    </p:spTree>
    <p:extLst>
      <p:ext uri="{BB962C8B-B14F-4D97-AF65-F5344CB8AC3E}">
        <p14:creationId xmlns:p14="http://schemas.microsoft.com/office/powerpoint/2010/main" val="37336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Salomo und </a:t>
            </a:r>
            <a:r>
              <a:rPr lang="de-CH" b="1" dirty="0" err="1"/>
              <a:t>Sulamit</a:t>
            </a:r>
            <a:endParaRPr lang="de-CH" b="1" dirty="0"/>
          </a:p>
        </p:txBody>
      </p:sp>
      <p:sp>
        <p:nvSpPr>
          <p:cNvPr id="8" name="Inhaltsplatzhalter 3">
            <a:extLst>
              <a:ext uri="{FF2B5EF4-FFF2-40B4-BE49-F238E27FC236}">
                <a16:creationId xmlns:a16="http://schemas.microsoft.com/office/drawing/2014/main" id="{1A8D61F8-47D7-4A06-BC04-7FF7C668D448}"/>
              </a:ext>
            </a:extLst>
          </p:cNvPr>
          <p:cNvSpPr txBox="1">
            <a:spLocks/>
          </p:cNvSpPr>
          <p:nvPr/>
        </p:nvSpPr>
        <p:spPr>
          <a:xfrm>
            <a:off x="4841497" y="1475870"/>
            <a:ext cx="2616316"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de-DE" sz="3000" b="1" dirty="0"/>
              <a:t>Die Akteure</a:t>
            </a:r>
            <a:endParaRPr lang="de-CH" sz="3000" b="1" dirty="0"/>
          </a:p>
        </p:txBody>
      </p:sp>
      <p:sp>
        <p:nvSpPr>
          <p:cNvPr id="7" name="Inhaltsplatzhalter 3">
            <a:extLst>
              <a:ext uri="{FF2B5EF4-FFF2-40B4-BE49-F238E27FC236}">
                <a16:creationId xmlns:a16="http://schemas.microsoft.com/office/drawing/2014/main" id="{209C3E44-DF0F-4477-8FF9-0B944F5997FC}"/>
              </a:ext>
            </a:extLst>
          </p:cNvPr>
          <p:cNvSpPr txBox="1">
            <a:spLocks/>
          </p:cNvSpPr>
          <p:nvPr/>
        </p:nvSpPr>
        <p:spPr>
          <a:xfrm>
            <a:off x="7172415" y="2921168"/>
            <a:ext cx="1700518"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de-DE" sz="3000" b="1" dirty="0" err="1"/>
              <a:t>Sulamit</a:t>
            </a:r>
            <a:endParaRPr lang="de-CH" sz="3000" b="1" dirty="0"/>
          </a:p>
        </p:txBody>
      </p:sp>
      <p:sp>
        <p:nvSpPr>
          <p:cNvPr id="11" name="Inhaltsplatzhalter 3">
            <a:extLst>
              <a:ext uri="{FF2B5EF4-FFF2-40B4-BE49-F238E27FC236}">
                <a16:creationId xmlns:a16="http://schemas.microsoft.com/office/drawing/2014/main" id="{1A4E8FBD-20AF-4A86-BB14-A3B320E9FD7A}"/>
              </a:ext>
            </a:extLst>
          </p:cNvPr>
          <p:cNvSpPr txBox="1">
            <a:spLocks/>
          </p:cNvSpPr>
          <p:nvPr/>
        </p:nvSpPr>
        <p:spPr>
          <a:xfrm>
            <a:off x="3319068" y="2921168"/>
            <a:ext cx="1700518"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de-DE" sz="3000" b="1" dirty="0"/>
              <a:t>Salomo</a:t>
            </a:r>
            <a:endParaRPr lang="de-CH" sz="3000" b="1" dirty="0"/>
          </a:p>
        </p:txBody>
      </p:sp>
      <p:sp>
        <p:nvSpPr>
          <p:cNvPr id="12" name="Inhaltsplatzhalter 3">
            <a:extLst>
              <a:ext uri="{FF2B5EF4-FFF2-40B4-BE49-F238E27FC236}">
                <a16:creationId xmlns:a16="http://schemas.microsoft.com/office/drawing/2014/main" id="{0B0CBA1B-5705-48A6-A126-539DCCD7D481}"/>
              </a:ext>
            </a:extLst>
          </p:cNvPr>
          <p:cNvSpPr txBox="1">
            <a:spLocks/>
          </p:cNvSpPr>
          <p:nvPr/>
        </p:nvSpPr>
        <p:spPr>
          <a:xfrm>
            <a:off x="9296227" y="1983701"/>
            <a:ext cx="1700518"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de-DE" sz="3000" b="1" dirty="0"/>
              <a:t>Mutter</a:t>
            </a:r>
            <a:endParaRPr lang="de-CH" sz="3000" b="1" dirty="0"/>
          </a:p>
        </p:txBody>
      </p:sp>
      <p:sp>
        <p:nvSpPr>
          <p:cNvPr id="13" name="Inhaltsplatzhalter 3">
            <a:extLst>
              <a:ext uri="{FF2B5EF4-FFF2-40B4-BE49-F238E27FC236}">
                <a16:creationId xmlns:a16="http://schemas.microsoft.com/office/drawing/2014/main" id="{BA9E78A6-CAD6-4C9F-9CD7-E1F384217FDE}"/>
              </a:ext>
            </a:extLst>
          </p:cNvPr>
          <p:cNvSpPr txBox="1">
            <a:spLocks/>
          </p:cNvSpPr>
          <p:nvPr/>
        </p:nvSpPr>
        <p:spPr>
          <a:xfrm>
            <a:off x="8738446" y="3668530"/>
            <a:ext cx="2816079" cy="92333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de-DE" sz="3000" b="1" dirty="0"/>
              <a:t>min. 2 ältere Brüder</a:t>
            </a:r>
            <a:endParaRPr lang="de-CH" sz="3000" b="1" dirty="0"/>
          </a:p>
        </p:txBody>
      </p:sp>
      <p:sp>
        <p:nvSpPr>
          <p:cNvPr id="14" name="Inhaltsplatzhalter 3">
            <a:extLst>
              <a:ext uri="{FF2B5EF4-FFF2-40B4-BE49-F238E27FC236}">
                <a16:creationId xmlns:a16="http://schemas.microsoft.com/office/drawing/2014/main" id="{81985AC3-1D18-475A-BCEF-1AAEF83DEB73}"/>
              </a:ext>
            </a:extLst>
          </p:cNvPr>
          <p:cNvSpPr txBox="1">
            <a:spLocks/>
          </p:cNvSpPr>
          <p:nvPr/>
        </p:nvSpPr>
        <p:spPr>
          <a:xfrm>
            <a:off x="9296227" y="4991943"/>
            <a:ext cx="1876510" cy="92333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de-DE" sz="3000" b="1" dirty="0"/>
              <a:t>1 jüngere Schwester</a:t>
            </a:r>
            <a:endParaRPr lang="de-CH" sz="3000" b="1" dirty="0"/>
          </a:p>
        </p:txBody>
      </p:sp>
      <p:sp>
        <p:nvSpPr>
          <p:cNvPr id="15" name="Inhaltsplatzhalter 3">
            <a:extLst>
              <a:ext uri="{FF2B5EF4-FFF2-40B4-BE49-F238E27FC236}">
                <a16:creationId xmlns:a16="http://schemas.microsoft.com/office/drawing/2014/main" id="{6770DD08-DB02-4809-A037-0D1A66D5B7CF}"/>
              </a:ext>
            </a:extLst>
          </p:cNvPr>
          <p:cNvSpPr txBox="1">
            <a:spLocks/>
          </p:cNvSpPr>
          <p:nvPr/>
        </p:nvSpPr>
        <p:spPr>
          <a:xfrm>
            <a:off x="4875401" y="4244581"/>
            <a:ext cx="2441198" cy="92333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de-DE" sz="3000" b="1" dirty="0"/>
              <a:t>Töchter Jerusalems</a:t>
            </a:r>
            <a:endParaRPr lang="de-CH" sz="3000" b="1" dirty="0"/>
          </a:p>
        </p:txBody>
      </p:sp>
    </p:spTree>
    <p:extLst>
      <p:ext uri="{BB962C8B-B14F-4D97-AF65-F5344CB8AC3E}">
        <p14:creationId xmlns:p14="http://schemas.microsoft.com/office/powerpoint/2010/main" val="333234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Salomo und </a:t>
            </a:r>
            <a:r>
              <a:rPr lang="de-CH" b="1" dirty="0" err="1"/>
              <a:t>Sulamit</a:t>
            </a:r>
            <a:endParaRPr lang="de-CH" b="1" dirty="0"/>
          </a:p>
        </p:txBody>
      </p:sp>
      <p:sp>
        <p:nvSpPr>
          <p:cNvPr id="8" name="Inhaltsplatzhalter 3">
            <a:extLst>
              <a:ext uri="{FF2B5EF4-FFF2-40B4-BE49-F238E27FC236}">
                <a16:creationId xmlns:a16="http://schemas.microsoft.com/office/drawing/2014/main" id="{1A8D61F8-47D7-4A06-BC04-7FF7C668D448}"/>
              </a:ext>
            </a:extLst>
          </p:cNvPr>
          <p:cNvSpPr txBox="1">
            <a:spLocks/>
          </p:cNvSpPr>
          <p:nvPr/>
        </p:nvSpPr>
        <p:spPr>
          <a:xfrm>
            <a:off x="4841497" y="1475870"/>
            <a:ext cx="2616316"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de-DE" sz="3000" b="1" dirty="0"/>
              <a:t>Dating</a:t>
            </a:r>
            <a:endParaRPr lang="de-CH" sz="3000" b="1" dirty="0"/>
          </a:p>
        </p:txBody>
      </p:sp>
      <p:sp>
        <p:nvSpPr>
          <p:cNvPr id="7" name="Rechteck 6">
            <a:extLst>
              <a:ext uri="{FF2B5EF4-FFF2-40B4-BE49-F238E27FC236}">
                <a16:creationId xmlns:a16="http://schemas.microsoft.com/office/drawing/2014/main" id="{2D318F7F-69FE-4F44-B48F-D545A465334B}"/>
              </a:ext>
            </a:extLst>
          </p:cNvPr>
          <p:cNvSpPr/>
          <p:nvPr/>
        </p:nvSpPr>
        <p:spPr>
          <a:xfrm>
            <a:off x="1258611" y="2011978"/>
            <a:ext cx="9782087" cy="2862322"/>
          </a:xfrm>
          <a:prstGeom prst="rect">
            <a:avLst/>
          </a:prstGeom>
        </p:spPr>
        <p:txBody>
          <a:bodyPr wrap="square">
            <a:spAutoFit/>
          </a:bodyPr>
          <a:lstStyle/>
          <a:p>
            <a:r>
              <a:rPr lang="de-CH" sz="3000" dirty="0"/>
              <a:t>„</a:t>
            </a:r>
            <a:r>
              <a:rPr lang="de-DE" sz="3000" dirty="0"/>
              <a:t>Schwarz bin ich, aber lieblich, ihr Töchter Jerusalems, wie die Zelte </a:t>
            </a:r>
            <a:r>
              <a:rPr lang="de-DE" sz="3000" dirty="0" err="1"/>
              <a:t>Kedars</a:t>
            </a:r>
            <a:r>
              <a:rPr lang="de-DE" sz="3000" dirty="0"/>
              <a:t>, wie die Vorhänge Salomos. Seht mich nicht an, weil ich so schwärzlich bin, weil die Sonne mich verbrannt hat! Die Söhne meiner Mutter zürnten mir, sie setzten mich zur Hüterin der Weinberge; meinen eigenen Weinberg habe ich nicht gehütet!</a:t>
            </a:r>
            <a:r>
              <a:rPr lang="de-CH" sz="3000" dirty="0"/>
              <a:t>“ </a:t>
            </a:r>
            <a:r>
              <a:rPr lang="de-CH" sz="3000" dirty="0" err="1"/>
              <a:t>Hld</a:t>
            </a:r>
            <a:r>
              <a:rPr lang="de-CH" sz="3000" dirty="0"/>
              <a:t> 1,5-6</a:t>
            </a:r>
          </a:p>
        </p:txBody>
      </p:sp>
      <p:sp>
        <p:nvSpPr>
          <p:cNvPr id="5" name="Rechteck 4">
            <a:extLst>
              <a:ext uri="{FF2B5EF4-FFF2-40B4-BE49-F238E27FC236}">
                <a16:creationId xmlns:a16="http://schemas.microsoft.com/office/drawing/2014/main" id="{C3F5723E-BA17-4E50-8DF1-460502FBD72E}"/>
              </a:ext>
            </a:extLst>
          </p:cNvPr>
          <p:cNvSpPr/>
          <p:nvPr/>
        </p:nvSpPr>
        <p:spPr>
          <a:xfrm>
            <a:off x="1204956" y="4902577"/>
            <a:ext cx="9782087" cy="1477328"/>
          </a:xfrm>
          <a:prstGeom prst="rect">
            <a:avLst/>
          </a:prstGeom>
        </p:spPr>
        <p:txBody>
          <a:bodyPr wrap="square">
            <a:spAutoFit/>
          </a:bodyPr>
          <a:lstStyle/>
          <a:p>
            <a:r>
              <a:rPr lang="de-CH" sz="3000" dirty="0"/>
              <a:t>„</a:t>
            </a:r>
            <a:r>
              <a:rPr lang="de-DE" sz="3000" dirty="0"/>
              <a:t>Mein eigener Weinberg liegt vor mir; die tausend gehören dir, o Salomo, und zweihundert den Hütern seiner Frucht!</a:t>
            </a:r>
            <a:r>
              <a:rPr lang="de-CH" sz="3000" dirty="0"/>
              <a:t>“ </a:t>
            </a:r>
            <a:r>
              <a:rPr lang="de-CH" sz="3000" dirty="0" err="1"/>
              <a:t>Hld</a:t>
            </a:r>
            <a:r>
              <a:rPr lang="de-CH" sz="3000" dirty="0"/>
              <a:t> 8,12</a:t>
            </a:r>
          </a:p>
        </p:txBody>
      </p:sp>
    </p:spTree>
    <p:extLst>
      <p:ext uri="{BB962C8B-B14F-4D97-AF65-F5344CB8AC3E}">
        <p14:creationId xmlns:p14="http://schemas.microsoft.com/office/powerpoint/2010/main" val="99008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Salomo und </a:t>
            </a:r>
            <a:r>
              <a:rPr lang="de-CH" b="1" dirty="0" err="1"/>
              <a:t>Sulamit</a:t>
            </a:r>
            <a:endParaRPr lang="de-CH" b="1" dirty="0"/>
          </a:p>
        </p:txBody>
      </p:sp>
      <p:sp>
        <p:nvSpPr>
          <p:cNvPr id="8" name="Inhaltsplatzhalter 3">
            <a:extLst>
              <a:ext uri="{FF2B5EF4-FFF2-40B4-BE49-F238E27FC236}">
                <a16:creationId xmlns:a16="http://schemas.microsoft.com/office/drawing/2014/main" id="{1A8D61F8-47D7-4A06-BC04-7FF7C668D448}"/>
              </a:ext>
            </a:extLst>
          </p:cNvPr>
          <p:cNvSpPr txBox="1">
            <a:spLocks/>
          </p:cNvSpPr>
          <p:nvPr/>
        </p:nvSpPr>
        <p:spPr>
          <a:xfrm>
            <a:off x="4841497" y="1475870"/>
            <a:ext cx="2616316"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de-DE" sz="3000" b="1" dirty="0"/>
              <a:t>Dating</a:t>
            </a:r>
            <a:endParaRPr lang="de-CH" sz="3000" b="1" dirty="0"/>
          </a:p>
        </p:txBody>
      </p:sp>
      <p:sp>
        <p:nvSpPr>
          <p:cNvPr id="7" name="Rechteck 6">
            <a:extLst>
              <a:ext uri="{FF2B5EF4-FFF2-40B4-BE49-F238E27FC236}">
                <a16:creationId xmlns:a16="http://schemas.microsoft.com/office/drawing/2014/main" id="{2D318F7F-69FE-4F44-B48F-D545A465334B}"/>
              </a:ext>
            </a:extLst>
          </p:cNvPr>
          <p:cNvSpPr/>
          <p:nvPr/>
        </p:nvSpPr>
        <p:spPr>
          <a:xfrm>
            <a:off x="1104681" y="3319943"/>
            <a:ext cx="9982637" cy="2862322"/>
          </a:xfrm>
          <a:prstGeom prst="rect">
            <a:avLst/>
          </a:prstGeom>
        </p:spPr>
        <p:txBody>
          <a:bodyPr wrap="square">
            <a:spAutoFit/>
          </a:bodyPr>
          <a:lstStyle/>
          <a:p>
            <a:r>
              <a:rPr lang="de-CH" sz="3000" dirty="0"/>
              <a:t>„</a:t>
            </a:r>
            <a:r>
              <a:rPr lang="de-DE" sz="3000" dirty="0"/>
              <a:t>Sage mir doch, du, den meine Seele liebt: Wo weidest du? Wo hältst du Mittagsrast? Warum soll ich wie eine Verschleierte sein bei den Herden deiner Gefährten? Ist es dir nicht bekannt, du Schönste unter den Frauen, so geh nur hinaus, den Spuren der Schafe nach, und weide deine Zicklein bei den Wohnungen der Hirten!</a:t>
            </a:r>
            <a:r>
              <a:rPr lang="de-CH" sz="3000" dirty="0"/>
              <a:t>“ </a:t>
            </a:r>
            <a:r>
              <a:rPr lang="de-CH" sz="3000" dirty="0" err="1"/>
              <a:t>Hld</a:t>
            </a:r>
            <a:r>
              <a:rPr lang="de-CH" sz="3000" dirty="0"/>
              <a:t> 1,7-8</a:t>
            </a:r>
          </a:p>
        </p:txBody>
      </p:sp>
      <p:sp>
        <p:nvSpPr>
          <p:cNvPr id="5" name="Rechteck 4">
            <a:extLst>
              <a:ext uri="{FF2B5EF4-FFF2-40B4-BE49-F238E27FC236}">
                <a16:creationId xmlns:a16="http://schemas.microsoft.com/office/drawing/2014/main" id="{D9D49530-00FC-45E9-B835-B6224A8B02BD}"/>
              </a:ext>
            </a:extLst>
          </p:cNvPr>
          <p:cNvSpPr/>
          <p:nvPr/>
        </p:nvSpPr>
        <p:spPr>
          <a:xfrm>
            <a:off x="1104682" y="2012767"/>
            <a:ext cx="9782087" cy="1015663"/>
          </a:xfrm>
          <a:prstGeom prst="rect">
            <a:avLst/>
          </a:prstGeom>
        </p:spPr>
        <p:txBody>
          <a:bodyPr wrap="square">
            <a:spAutoFit/>
          </a:bodyPr>
          <a:lstStyle/>
          <a:p>
            <a:r>
              <a:rPr lang="de-CH" sz="3000" dirty="0"/>
              <a:t>„</a:t>
            </a:r>
            <a:r>
              <a:rPr lang="de-DE" sz="3000" dirty="0"/>
              <a:t>Mein Sohn, halte dich an die Gebote deines Vaters und lehne die Anweisungen deiner Mutter nicht ab.</a:t>
            </a:r>
            <a:r>
              <a:rPr lang="de-CH" sz="3000" dirty="0"/>
              <a:t>“ </a:t>
            </a:r>
            <a:r>
              <a:rPr lang="de-CH" sz="3000" dirty="0" err="1"/>
              <a:t>Spr</a:t>
            </a:r>
            <a:r>
              <a:rPr lang="de-CH" sz="3000" dirty="0"/>
              <a:t> 6,20 (NGÜ)</a:t>
            </a:r>
          </a:p>
        </p:txBody>
      </p:sp>
    </p:spTree>
    <p:extLst>
      <p:ext uri="{BB962C8B-B14F-4D97-AF65-F5344CB8AC3E}">
        <p14:creationId xmlns:p14="http://schemas.microsoft.com/office/powerpoint/2010/main" val="188314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Salomo und </a:t>
            </a:r>
            <a:r>
              <a:rPr lang="de-CH" b="1" dirty="0" err="1"/>
              <a:t>Sulamit</a:t>
            </a:r>
            <a:endParaRPr lang="de-CH" b="1" dirty="0"/>
          </a:p>
        </p:txBody>
      </p:sp>
      <p:sp>
        <p:nvSpPr>
          <p:cNvPr id="8" name="Inhaltsplatzhalter 3">
            <a:extLst>
              <a:ext uri="{FF2B5EF4-FFF2-40B4-BE49-F238E27FC236}">
                <a16:creationId xmlns:a16="http://schemas.microsoft.com/office/drawing/2014/main" id="{1A8D61F8-47D7-4A06-BC04-7FF7C668D448}"/>
              </a:ext>
            </a:extLst>
          </p:cNvPr>
          <p:cNvSpPr txBox="1">
            <a:spLocks/>
          </p:cNvSpPr>
          <p:nvPr/>
        </p:nvSpPr>
        <p:spPr>
          <a:xfrm>
            <a:off x="4841497" y="1475870"/>
            <a:ext cx="2616316"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de-DE" sz="3000" b="1" dirty="0"/>
              <a:t>Verlobung</a:t>
            </a:r>
            <a:endParaRPr lang="de-CH" sz="3000" b="1" dirty="0"/>
          </a:p>
        </p:txBody>
      </p:sp>
      <p:sp>
        <p:nvSpPr>
          <p:cNvPr id="7" name="Rechteck 6">
            <a:extLst>
              <a:ext uri="{FF2B5EF4-FFF2-40B4-BE49-F238E27FC236}">
                <a16:creationId xmlns:a16="http://schemas.microsoft.com/office/drawing/2014/main" id="{2D318F7F-69FE-4F44-B48F-D545A465334B}"/>
              </a:ext>
            </a:extLst>
          </p:cNvPr>
          <p:cNvSpPr/>
          <p:nvPr/>
        </p:nvSpPr>
        <p:spPr>
          <a:xfrm>
            <a:off x="1104681" y="2277315"/>
            <a:ext cx="9982637" cy="3785652"/>
          </a:xfrm>
          <a:prstGeom prst="rect">
            <a:avLst/>
          </a:prstGeom>
        </p:spPr>
        <p:txBody>
          <a:bodyPr wrap="square">
            <a:spAutoFit/>
          </a:bodyPr>
          <a:lstStyle/>
          <a:p>
            <a:r>
              <a:rPr lang="de-CH" sz="3000" dirty="0"/>
              <a:t>„</a:t>
            </a:r>
            <a:r>
              <a:rPr lang="de-DE" sz="3000" dirty="0"/>
              <a:t>Da ist die Stimme meines Geliebten! Siehe, er kommt! Er springt über die Berge, er hüpft über die Hügel! Mein Geliebter gleicht einer Gazelle oder dem jungen Hirsch. Siehe, da steht er hinter unserer Mauer, schaut zum Fenster hinein, blickt durchs Gitter. Mein Geliebter beginnt und spricht zu mir: »Mach dich auf, meine Freundin, komm her, meine Schöne! Denn siehe, der Winter ist vorüber, der Regen hat sich auf und davon gemacht;</a:t>
            </a:r>
            <a:r>
              <a:rPr lang="de-CH" sz="3000" dirty="0"/>
              <a:t>“ </a:t>
            </a:r>
            <a:r>
              <a:rPr lang="de-CH" sz="3000" dirty="0" err="1"/>
              <a:t>Hld</a:t>
            </a:r>
            <a:r>
              <a:rPr lang="de-CH" sz="3000" dirty="0"/>
              <a:t> 2,8-11</a:t>
            </a:r>
          </a:p>
        </p:txBody>
      </p:sp>
    </p:spTree>
    <p:extLst>
      <p:ext uri="{BB962C8B-B14F-4D97-AF65-F5344CB8AC3E}">
        <p14:creationId xmlns:p14="http://schemas.microsoft.com/office/powerpoint/2010/main" val="62879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Salomo und </a:t>
            </a:r>
            <a:r>
              <a:rPr lang="de-CH" b="1" dirty="0" err="1"/>
              <a:t>Sulamit</a:t>
            </a:r>
            <a:endParaRPr lang="de-CH" b="1" dirty="0"/>
          </a:p>
        </p:txBody>
      </p:sp>
      <p:sp>
        <p:nvSpPr>
          <p:cNvPr id="8" name="Inhaltsplatzhalter 3">
            <a:extLst>
              <a:ext uri="{FF2B5EF4-FFF2-40B4-BE49-F238E27FC236}">
                <a16:creationId xmlns:a16="http://schemas.microsoft.com/office/drawing/2014/main" id="{1A8D61F8-47D7-4A06-BC04-7FF7C668D448}"/>
              </a:ext>
            </a:extLst>
          </p:cNvPr>
          <p:cNvSpPr txBox="1">
            <a:spLocks/>
          </p:cNvSpPr>
          <p:nvPr/>
        </p:nvSpPr>
        <p:spPr>
          <a:xfrm>
            <a:off x="4841497" y="1475870"/>
            <a:ext cx="2616316"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de-DE" sz="3000" b="1" dirty="0"/>
              <a:t>Verlobung</a:t>
            </a:r>
            <a:endParaRPr lang="de-CH" sz="3000" b="1" dirty="0"/>
          </a:p>
        </p:txBody>
      </p:sp>
      <p:sp>
        <p:nvSpPr>
          <p:cNvPr id="7" name="Rechteck 6">
            <a:extLst>
              <a:ext uri="{FF2B5EF4-FFF2-40B4-BE49-F238E27FC236}">
                <a16:creationId xmlns:a16="http://schemas.microsoft.com/office/drawing/2014/main" id="{2D318F7F-69FE-4F44-B48F-D545A465334B}"/>
              </a:ext>
            </a:extLst>
          </p:cNvPr>
          <p:cNvSpPr/>
          <p:nvPr/>
        </p:nvSpPr>
        <p:spPr>
          <a:xfrm>
            <a:off x="1104681" y="2277315"/>
            <a:ext cx="9982637" cy="1938992"/>
          </a:xfrm>
          <a:prstGeom prst="rect">
            <a:avLst/>
          </a:prstGeom>
        </p:spPr>
        <p:txBody>
          <a:bodyPr wrap="square">
            <a:spAutoFit/>
          </a:bodyPr>
          <a:lstStyle/>
          <a:p>
            <a:r>
              <a:rPr lang="de-CH" sz="3000" dirty="0"/>
              <a:t>„</a:t>
            </a:r>
            <a:r>
              <a:rPr lang="de-DE" sz="3000" dirty="0"/>
              <a:t>Fangt uns die Füchse, die kleinen Füchse, welche die Weinberge verderben; denn unsere Weinberge stehen in Blüte! Mein Geliebter ist mein, und ich bin sein, der unter den Lilien weidet.</a:t>
            </a:r>
            <a:r>
              <a:rPr lang="de-CH" sz="3000" dirty="0"/>
              <a:t>“ </a:t>
            </a:r>
            <a:r>
              <a:rPr lang="de-CH" sz="3000" dirty="0" err="1"/>
              <a:t>Hld</a:t>
            </a:r>
            <a:r>
              <a:rPr lang="de-CH" sz="3000" dirty="0"/>
              <a:t> 2,15-16</a:t>
            </a:r>
          </a:p>
        </p:txBody>
      </p:sp>
      <p:sp>
        <p:nvSpPr>
          <p:cNvPr id="5" name="Rechteck 4">
            <a:extLst>
              <a:ext uri="{FF2B5EF4-FFF2-40B4-BE49-F238E27FC236}">
                <a16:creationId xmlns:a16="http://schemas.microsoft.com/office/drawing/2014/main" id="{E4CD9D53-808E-4690-AC40-19B19822F7E5}"/>
              </a:ext>
            </a:extLst>
          </p:cNvPr>
          <p:cNvSpPr/>
          <p:nvPr/>
        </p:nvSpPr>
        <p:spPr>
          <a:xfrm>
            <a:off x="1104680" y="4643466"/>
            <a:ext cx="9982637" cy="1477328"/>
          </a:xfrm>
          <a:prstGeom prst="rect">
            <a:avLst/>
          </a:prstGeom>
        </p:spPr>
        <p:txBody>
          <a:bodyPr wrap="square">
            <a:spAutoFit/>
          </a:bodyPr>
          <a:lstStyle/>
          <a:p>
            <a:r>
              <a:rPr lang="de-CH" sz="3000" dirty="0"/>
              <a:t>„</a:t>
            </a:r>
            <a:r>
              <a:rPr lang="de-DE" sz="3000" dirty="0"/>
              <a:t>Bis der Tag kühl wird und die Schatten fliehen, kehre um, mein Geliebter, sei gleich der Gazelle oder dem jungen Hirsch auf den zerklüfteten Bergen!</a:t>
            </a:r>
            <a:r>
              <a:rPr lang="de-CH" sz="3000" dirty="0"/>
              <a:t>“ </a:t>
            </a:r>
            <a:r>
              <a:rPr lang="de-CH" sz="3000" dirty="0" err="1"/>
              <a:t>Hld</a:t>
            </a:r>
            <a:r>
              <a:rPr lang="de-CH" sz="3000" dirty="0"/>
              <a:t> 2,17</a:t>
            </a:r>
          </a:p>
        </p:txBody>
      </p:sp>
    </p:spTree>
    <p:extLst>
      <p:ext uri="{BB962C8B-B14F-4D97-AF65-F5344CB8AC3E}">
        <p14:creationId xmlns:p14="http://schemas.microsoft.com/office/powerpoint/2010/main" val="175924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Salomo und </a:t>
            </a:r>
            <a:r>
              <a:rPr lang="de-CH" b="1" dirty="0" err="1"/>
              <a:t>Sulamit</a:t>
            </a:r>
            <a:endParaRPr lang="de-CH" b="1" dirty="0"/>
          </a:p>
        </p:txBody>
      </p:sp>
      <p:sp>
        <p:nvSpPr>
          <p:cNvPr id="8" name="Inhaltsplatzhalter 3">
            <a:extLst>
              <a:ext uri="{FF2B5EF4-FFF2-40B4-BE49-F238E27FC236}">
                <a16:creationId xmlns:a16="http://schemas.microsoft.com/office/drawing/2014/main" id="{1A8D61F8-47D7-4A06-BC04-7FF7C668D448}"/>
              </a:ext>
            </a:extLst>
          </p:cNvPr>
          <p:cNvSpPr txBox="1">
            <a:spLocks/>
          </p:cNvSpPr>
          <p:nvPr/>
        </p:nvSpPr>
        <p:spPr>
          <a:xfrm>
            <a:off x="4841497" y="1475870"/>
            <a:ext cx="2616316"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de-DE" sz="3000" b="1" dirty="0"/>
              <a:t>Verlobung</a:t>
            </a:r>
            <a:endParaRPr lang="de-CH" sz="3000" b="1" dirty="0"/>
          </a:p>
        </p:txBody>
      </p:sp>
      <p:sp>
        <p:nvSpPr>
          <p:cNvPr id="5" name="Rechteck 4">
            <a:extLst>
              <a:ext uri="{FF2B5EF4-FFF2-40B4-BE49-F238E27FC236}">
                <a16:creationId xmlns:a16="http://schemas.microsoft.com/office/drawing/2014/main" id="{2EA4D5FB-F06D-40E8-9CD2-ECC2D1C4F322}"/>
              </a:ext>
            </a:extLst>
          </p:cNvPr>
          <p:cNvSpPr/>
          <p:nvPr/>
        </p:nvSpPr>
        <p:spPr>
          <a:xfrm>
            <a:off x="1104681" y="2277315"/>
            <a:ext cx="9982637" cy="1477328"/>
          </a:xfrm>
          <a:prstGeom prst="rect">
            <a:avLst/>
          </a:prstGeom>
        </p:spPr>
        <p:txBody>
          <a:bodyPr wrap="square">
            <a:spAutoFit/>
          </a:bodyPr>
          <a:lstStyle/>
          <a:p>
            <a:r>
              <a:rPr lang="de-CH" sz="3000" dirty="0"/>
              <a:t>„</a:t>
            </a:r>
            <a:r>
              <a:rPr lang="de-DE" sz="3000" dirty="0"/>
              <a:t>Ich beschwöre euch, ihr Töchter Jerusalems, bei den Gazellen oder bei den Hindinnen des Feldes: Erregt und erweckt nicht die Liebe, bis es ihr gefällt!</a:t>
            </a:r>
            <a:r>
              <a:rPr lang="de-CH" sz="3000" dirty="0"/>
              <a:t>“ </a:t>
            </a:r>
            <a:r>
              <a:rPr lang="de-CH" sz="3000" dirty="0" err="1"/>
              <a:t>Hld</a:t>
            </a:r>
            <a:r>
              <a:rPr lang="de-CH" sz="3000" dirty="0"/>
              <a:t> 3,5</a:t>
            </a:r>
          </a:p>
        </p:txBody>
      </p:sp>
    </p:spTree>
    <p:extLst>
      <p:ext uri="{BB962C8B-B14F-4D97-AF65-F5344CB8AC3E}">
        <p14:creationId xmlns:p14="http://schemas.microsoft.com/office/powerpoint/2010/main" val="113287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Salomo und </a:t>
            </a:r>
            <a:r>
              <a:rPr lang="de-CH" b="1" dirty="0" err="1"/>
              <a:t>Sulamit</a:t>
            </a:r>
            <a:endParaRPr lang="de-CH" b="1" dirty="0"/>
          </a:p>
        </p:txBody>
      </p:sp>
      <p:sp>
        <p:nvSpPr>
          <p:cNvPr id="8" name="Inhaltsplatzhalter 3">
            <a:extLst>
              <a:ext uri="{FF2B5EF4-FFF2-40B4-BE49-F238E27FC236}">
                <a16:creationId xmlns:a16="http://schemas.microsoft.com/office/drawing/2014/main" id="{1A8D61F8-47D7-4A06-BC04-7FF7C668D448}"/>
              </a:ext>
            </a:extLst>
          </p:cNvPr>
          <p:cNvSpPr txBox="1">
            <a:spLocks/>
          </p:cNvSpPr>
          <p:nvPr/>
        </p:nvSpPr>
        <p:spPr>
          <a:xfrm>
            <a:off x="3953136" y="1475870"/>
            <a:ext cx="4285725"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de-DE" sz="3000" b="1" dirty="0"/>
              <a:t>Dating und Verlobung</a:t>
            </a:r>
            <a:endParaRPr lang="de-CH" sz="3000" b="1" dirty="0"/>
          </a:p>
        </p:txBody>
      </p:sp>
      <p:sp>
        <p:nvSpPr>
          <p:cNvPr id="5" name="Rechteck 4">
            <a:extLst>
              <a:ext uri="{FF2B5EF4-FFF2-40B4-BE49-F238E27FC236}">
                <a16:creationId xmlns:a16="http://schemas.microsoft.com/office/drawing/2014/main" id="{2EA4D5FB-F06D-40E8-9CD2-ECC2D1C4F322}"/>
              </a:ext>
            </a:extLst>
          </p:cNvPr>
          <p:cNvSpPr/>
          <p:nvPr/>
        </p:nvSpPr>
        <p:spPr>
          <a:xfrm>
            <a:off x="3808663" y="3493827"/>
            <a:ext cx="3786101" cy="553998"/>
          </a:xfrm>
          <a:prstGeom prst="rect">
            <a:avLst/>
          </a:prstGeom>
        </p:spPr>
        <p:txBody>
          <a:bodyPr wrap="square">
            <a:spAutoFit/>
          </a:bodyPr>
          <a:lstStyle/>
          <a:p>
            <a:r>
              <a:rPr lang="de-CH" sz="3000" dirty="0"/>
              <a:t>onelife-onechance.org</a:t>
            </a:r>
          </a:p>
        </p:txBody>
      </p:sp>
      <p:sp>
        <p:nvSpPr>
          <p:cNvPr id="7" name="Rechteck 6">
            <a:extLst>
              <a:ext uri="{FF2B5EF4-FFF2-40B4-BE49-F238E27FC236}">
                <a16:creationId xmlns:a16="http://schemas.microsoft.com/office/drawing/2014/main" id="{BE3BDBFC-F886-4B8D-8467-C9F89E02C18F}"/>
              </a:ext>
            </a:extLst>
          </p:cNvPr>
          <p:cNvSpPr/>
          <p:nvPr/>
        </p:nvSpPr>
        <p:spPr>
          <a:xfrm>
            <a:off x="1046571" y="2692382"/>
            <a:ext cx="10098853" cy="553998"/>
          </a:xfrm>
          <a:prstGeom prst="rect">
            <a:avLst/>
          </a:prstGeom>
        </p:spPr>
        <p:txBody>
          <a:bodyPr wrap="square">
            <a:spAutoFit/>
          </a:bodyPr>
          <a:lstStyle/>
          <a:p>
            <a:r>
              <a:rPr lang="de-CH" sz="3000" dirty="0"/>
              <a:t>Pastor Reinhard: 	Voreheliche Beziehungen / Dreifache Distanz</a:t>
            </a:r>
          </a:p>
        </p:txBody>
      </p:sp>
      <p:cxnSp>
        <p:nvCxnSpPr>
          <p:cNvPr id="9" name="Gerade Verbindung mit Pfeil 8">
            <a:extLst>
              <a:ext uri="{FF2B5EF4-FFF2-40B4-BE49-F238E27FC236}">
                <a16:creationId xmlns:a16="http://schemas.microsoft.com/office/drawing/2014/main" id="{6AED9FC1-33B4-47D9-806D-0255378A052D}"/>
              </a:ext>
            </a:extLst>
          </p:cNvPr>
          <p:cNvCxnSpPr/>
          <p:nvPr/>
        </p:nvCxnSpPr>
        <p:spPr>
          <a:xfrm>
            <a:off x="3431158" y="3821422"/>
            <a:ext cx="3775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57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7">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Salomo und </a:t>
            </a:r>
            <a:r>
              <a:rPr lang="de-CH" b="1" dirty="0" err="1"/>
              <a:t>Sulamit</a:t>
            </a:r>
            <a:endParaRPr lang="de-CH" b="1" dirty="0"/>
          </a:p>
        </p:txBody>
      </p:sp>
      <p:sp>
        <p:nvSpPr>
          <p:cNvPr id="8" name="Inhaltsplatzhalter 3">
            <a:extLst>
              <a:ext uri="{FF2B5EF4-FFF2-40B4-BE49-F238E27FC236}">
                <a16:creationId xmlns:a16="http://schemas.microsoft.com/office/drawing/2014/main" id="{1A8D61F8-47D7-4A06-BC04-7FF7C668D448}"/>
              </a:ext>
            </a:extLst>
          </p:cNvPr>
          <p:cNvSpPr txBox="1">
            <a:spLocks/>
          </p:cNvSpPr>
          <p:nvPr/>
        </p:nvSpPr>
        <p:spPr>
          <a:xfrm>
            <a:off x="4841497" y="1475870"/>
            <a:ext cx="2616316"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de-DE" sz="3000" b="1" dirty="0"/>
              <a:t>Ehe</a:t>
            </a:r>
            <a:endParaRPr lang="de-CH" sz="3000" b="1" dirty="0"/>
          </a:p>
        </p:txBody>
      </p:sp>
      <p:sp>
        <p:nvSpPr>
          <p:cNvPr id="7" name="Rechteck 6">
            <a:extLst>
              <a:ext uri="{FF2B5EF4-FFF2-40B4-BE49-F238E27FC236}">
                <a16:creationId xmlns:a16="http://schemas.microsoft.com/office/drawing/2014/main" id="{2D318F7F-69FE-4F44-B48F-D545A465334B}"/>
              </a:ext>
            </a:extLst>
          </p:cNvPr>
          <p:cNvSpPr/>
          <p:nvPr/>
        </p:nvSpPr>
        <p:spPr>
          <a:xfrm>
            <a:off x="1104681" y="2277315"/>
            <a:ext cx="9982637" cy="1477328"/>
          </a:xfrm>
          <a:prstGeom prst="rect">
            <a:avLst/>
          </a:prstGeom>
        </p:spPr>
        <p:txBody>
          <a:bodyPr wrap="square">
            <a:spAutoFit/>
          </a:bodyPr>
          <a:lstStyle/>
          <a:p>
            <a:r>
              <a:rPr lang="de-CH" sz="3000" dirty="0"/>
              <a:t>„</a:t>
            </a:r>
            <a:r>
              <a:rPr lang="de-DE" sz="3000" dirty="0"/>
              <a:t>Denn die Liebe ist stark wie der Tod, und ihr Eifer unbezwinglich wie das Totenreich; ihre Glut ist Feuerglut, eine Flamme des HERRN.</a:t>
            </a:r>
            <a:r>
              <a:rPr lang="de-CH" sz="3000" dirty="0"/>
              <a:t>“ </a:t>
            </a:r>
            <a:r>
              <a:rPr lang="de-CH" sz="3000" dirty="0" err="1"/>
              <a:t>Hld</a:t>
            </a:r>
            <a:r>
              <a:rPr lang="de-CH" sz="3000" dirty="0"/>
              <a:t> 8,6b</a:t>
            </a:r>
          </a:p>
        </p:txBody>
      </p:sp>
    </p:spTree>
    <p:extLst>
      <p:ext uri="{BB962C8B-B14F-4D97-AF65-F5344CB8AC3E}">
        <p14:creationId xmlns:p14="http://schemas.microsoft.com/office/powerpoint/2010/main" val="410996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6183517"/>
            <a:ext cx="12192000" cy="674482"/>
          </a:xfrm>
          <a:prstGeom prst="rect">
            <a:avLst/>
          </a:prstGeom>
          <a:solidFill>
            <a:srgbClr val="32D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Rechteck 7"/>
          <p:cNvSpPr/>
          <p:nvPr/>
        </p:nvSpPr>
        <p:spPr>
          <a:xfrm>
            <a:off x="3488602" y="4834550"/>
            <a:ext cx="5214796" cy="1312753"/>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echteck 8"/>
          <p:cNvSpPr/>
          <p:nvPr/>
        </p:nvSpPr>
        <p:spPr>
          <a:xfrm>
            <a:off x="3488602" y="3521797"/>
            <a:ext cx="5214796" cy="1312753"/>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Rechteck 9"/>
          <p:cNvSpPr/>
          <p:nvPr/>
        </p:nvSpPr>
        <p:spPr>
          <a:xfrm>
            <a:off x="3488602" y="2209044"/>
            <a:ext cx="5214796" cy="1312753"/>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Textfeld 10"/>
          <p:cNvSpPr txBox="1"/>
          <p:nvPr/>
        </p:nvSpPr>
        <p:spPr>
          <a:xfrm>
            <a:off x="3488602" y="5136983"/>
            <a:ext cx="5175565" cy="707886"/>
          </a:xfrm>
          <a:prstGeom prst="rect">
            <a:avLst/>
          </a:prstGeom>
          <a:noFill/>
        </p:spPr>
        <p:txBody>
          <a:bodyPr wrap="square" rtlCol="0">
            <a:spAutoFit/>
          </a:bodyPr>
          <a:lstStyle/>
          <a:p>
            <a:pPr algn="ctr"/>
            <a:r>
              <a:rPr lang="de-CH" sz="4000" b="1" dirty="0"/>
              <a:t>Salomo und </a:t>
            </a:r>
            <a:r>
              <a:rPr lang="de-CH" sz="4000" b="1" dirty="0" err="1"/>
              <a:t>Sulamit</a:t>
            </a:r>
            <a:endParaRPr lang="de-CH" sz="4000" b="1" dirty="0"/>
          </a:p>
        </p:txBody>
      </p:sp>
      <p:sp>
        <p:nvSpPr>
          <p:cNvPr id="12" name="Textfeld 11"/>
          <p:cNvSpPr txBox="1"/>
          <p:nvPr/>
        </p:nvSpPr>
        <p:spPr>
          <a:xfrm>
            <a:off x="3508217" y="3827899"/>
            <a:ext cx="5175565" cy="707886"/>
          </a:xfrm>
          <a:prstGeom prst="rect">
            <a:avLst/>
          </a:prstGeom>
          <a:noFill/>
        </p:spPr>
        <p:txBody>
          <a:bodyPr wrap="square" rtlCol="0">
            <a:spAutoFit/>
          </a:bodyPr>
          <a:lstStyle/>
          <a:p>
            <a:pPr algn="ctr"/>
            <a:r>
              <a:rPr lang="de-CH" sz="4000" b="1" dirty="0"/>
              <a:t>Gott und Israel</a:t>
            </a:r>
          </a:p>
        </p:txBody>
      </p:sp>
      <p:sp>
        <p:nvSpPr>
          <p:cNvPr id="13" name="Textfeld 12"/>
          <p:cNvSpPr txBox="1"/>
          <p:nvPr/>
        </p:nvSpPr>
        <p:spPr>
          <a:xfrm>
            <a:off x="3527833" y="2511477"/>
            <a:ext cx="5175565" cy="707886"/>
          </a:xfrm>
          <a:prstGeom prst="rect">
            <a:avLst/>
          </a:prstGeom>
          <a:noFill/>
        </p:spPr>
        <p:txBody>
          <a:bodyPr wrap="square" rtlCol="0">
            <a:spAutoFit/>
          </a:bodyPr>
          <a:lstStyle/>
          <a:p>
            <a:pPr algn="ctr"/>
            <a:r>
              <a:rPr lang="de-CH" sz="4000" b="1" dirty="0"/>
              <a:t>Jesus und Gemeinde</a:t>
            </a:r>
          </a:p>
        </p:txBody>
      </p:sp>
    </p:spTree>
    <p:extLst>
      <p:ext uri="{BB962C8B-B14F-4D97-AF65-F5344CB8AC3E}">
        <p14:creationId xmlns:p14="http://schemas.microsoft.com/office/powerpoint/2010/main" val="133575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Jesus und Gemeinde</a:t>
            </a:r>
          </a:p>
        </p:txBody>
      </p:sp>
      <p:sp>
        <p:nvSpPr>
          <p:cNvPr id="7" name="Rechteck 6">
            <a:extLst>
              <a:ext uri="{FF2B5EF4-FFF2-40B4-BE49-F238E27FC236}">
                <a16:creationId xmlns:a16="http://schemas.microsoft.com/office/drawing/2014/main" id="{2D318F7F-69FE-4F44-B48F-D545A465334B}"/>
              </a:ext>
            </a:extLst>
          </p:cNvPr>
          <p:cNvSpPr/>
          <p:nvPr/>
        </p:nvSpPr>
        <p:spPr>
          <a:xfrm>
            <a:off x="838200" y="1480196"/>
            <a:ext cx="9982637" cy="2400657"/>
          </a:xfrm>
          <a:prstGeom prst="rect">
            <a:avLst/>
          </a:prstGeom>
        </p:spPr>
        <p:txBody>
          <a:bodyPr wrap="square">
            <a:spAutoFit/>
          </a:bodyPr>
          <a:lstStyle/>
          <a:p>
            <a:r>
              <a:rPr lang="de-CH" sz="3000" dirty="0"/>
              <a:t>„</a:t>
            </a:r>
            <a:r>
              <a:rPr lang="de-DE" sz="3000" dirty="0"/>
              <a:t>Ihr selbst bezeugt mir, dass ich gesagt habe: Nicht ich bin der Christus, sondern ich bin vor ihm her gesandt. Wer die Braut hat, der ist der Bräutigam; der Freund des Bräutigams aber, der dasteht und ihn hört, ist hocherfreut über die Stimme des Bräutigams. Diese meine Freude ist nun erfüllt.</a:t>
            </a:r>
            <a:r>
              <a:rPr lang="de-CH" sz="3000" dirty="0"/>
              <a:t>“ </a:t>
            </a:r>
            <a:r>
              <a:rPr lang="de-CH" sz="3000" dirty="0" err="1"/>
              <a:t>Joh</a:t>
            </a:r>
            <a:r>
              <a:rPr lang="de-CH" sz="3000" dirty="0"/>
              <a:t> 3,28-29</a:t>
            </a:r>
          </a:p>
        </p:txBody>
      </p:sp>
      <p:sp>
        <p:nvSpPr>
          <p:cNvPr id="9" name="Rechteck 8">
            <a:extLst>
              <a:ext uri="{FF2B5EF4-FFF2-40B4-BE49-F238E27FC236}">
                <a16:creationId xmlns:a16="http://schemas.microsoft.com/office/drawing/2014/main" id="{1665B246-B675-4A5C-82B8-AD382DE0BC40}"/>
              </a:ext>
            </a:extLst>
          </p:cNvPr>
          <p:cNvSpPr/>
          <p:nvPr/>
        </p:nvSpPr>
        <p:spPr>
          <a:xfrm>
            <a:off x="838199" y="4061348"/>
            <a:ext cx="9982637" cy="553998"/>
          </a:xfrm>
          <a:prstGeom prst="rect">
            <a:avLst/>
          </a:prstGeom>
        </p:spPr>
        <p:txBody>
          <a:bodyPr wrap="square">
            <a:spAutoFit/>
          </a:bodyPr>
          <a:lstStyle/>
          <a:p>
            <a:r>
              <a:rPr lang="de-CH" sz="3000" dirty="0"/>
              <a:t>„</a:t>
            </a:r>
            <a:r>
              <a:rPr lang="de-DE" sz="3000" dirty="0"/>
              <a:t>und siehe, hier ist einer, der größer ist als Salomo!</a:t>
            </a:r>
            <a:r>
              <a:rPr lang="de-CH" sz="3000" dirty="0"/>
              <a:t>“ </a:t>
            </a:r>
            <a:r>
              <a:rPr lang="de-CH" sz="3000" dirty="0" err="1"/>
              <a:t>Mt</a:t>
            </a:r>
            <a:r>
              <a:rPr lang="de-CH" sz="3000" dirty="0"/>
              <a:t> 12,42b</a:t>
            </a:r>
          </a:p>
        </p:txBody>
      </p:sp>
      <p:sp>
        <p:nvSpPr>
          <p:cNvPr id="8" name="Rechteck 7">
            <a:extLst>
              <a:ext uri="{FF2B5EF4-FFF2-40B4-BE49-F238E27FC236}">
                <a16:creationId xmlns:a16="http://schemas.microsoft.com/office/drawing/2014/main" id="{7ECA04DD-2DDA-49BA-BB9A-441266F93717}"/>
              </a:ext>
            </a:extLst>
          </p:cNvPr>
          <p:cNvSpPr/>
          <p:nvPr/>
        </p:nvSpPr>
        <p:spPr>
          <a:xfrm>
            <a:off x="838199" y="4795841"/>
            <a:ext cx="9982637" cy="1477328"/>
          </a:xfrm>
          <a:prstGeom prst="rect">
            <a:avLst/>
          </a:prstGeom>
        </p:spPr>
        <p:txBody>
          <a:bodyPr wrap="square">
            <a:spAutoFit/>
          </a:bodyPr>
          <a:lstStyle/>
          <a:p>
            <a:r>
              <a:rPr lang="de-CH" sz="3000" dirty="0"/>
              <a:t>„</a:t>
            </a:r>
            <a:r>
              <a:rPr lang="de-DE" sz="3000" dirty="0"/>
              <a:t>Denn ich eifere um euch mit göttlichem Eifer; denn ich habe euch einem Mann verlobt, um euch als eine keusche Jungfrau Christus zuzuführen.</a:t>
            </a:r>
            <a:r>
              <a:rPr lang="de-CH" sz="3000" dirty="0"/>
              <a:t>“ 2Kor 11,2</a:t>
            </a:r>
          </a:p>
        </p:txBody>
      </p:sp>
    </p:spTree>
    <p:extLst>
      <p:ext uri="{BB962C8B-B14F-4D97-AF65-F5344CB8AC3E}">
        <p14:creationId xmlns:p14="http://schemas.microsoft.com/office/powerpoint/2010/main" val="97926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p:cTn id="14"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p:cTn id="2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53480" y="313038"/>
            <a:ext cx="2773516" cy="923330"/>
          </a:xfrm>
          <a:prstGeom prst="rect">
            <a:avLst/>
          </a:prstGeom>
          <a:noFill/>
        </p:spPr>
        <p:txBody>
          <a:bodyPr wrap="none" rtlCol="0">
            <a:spAutoFit/>
          </a:bodyPr>
          <a:lstStyle/>
          <a:p>
            <a:r>
              <a:rPr lang="de-CH" sz="5400" b="1" dirty="0"/>
              <a:t>Hohelied</a:t>
            </a:r>
            <a:endParaRPr lang="de-CH" sz="5000" dirty="0">
              <a:latin typeface="Trebuchet MS" panose="020B0603020202020204" pitchFamily="34" charset="0"/>
            </a:endParaRPr>
          </a:p>
        </p:txBody>
      </p:sp>
      <p:sp>
        <p:nvSpPr>
          <p:cNvPr id="4" name="Textfeld 3"/>
          <p:cNvSpPr txBox="1"/>
          <p:nvPr/>
        </p:nvSpPr>
        <p:spPr>
          <a:xfrm>
            <a:off x="553480" y="1549904"/>
            <a:ext cx="4471673" cy="615553"/>
          </a:xfrm>
          <a:prstGeom prst="rect">
            <a:avLst/>
          </a:prstGeom>
          <a:noFill/>
        </p:spPr>
        <p:txBody>
          <a:bodyPr wrap="none" rtlCol="0">
            <a:spAutoFit/>
          </a:bodyPr>
          <a:lstStyle/>
          <a:p>
            <a:pPr lvl="0"/>
            <a:r>
              <a:rPr lang="de-CH" sz="3400" dirty="0"/>
              <a:t>Kapitel: 8     | Verse: 117</a:t>
            </a:r>
          </a:p>
        </p:txBody>
      </p:sp>
      <p:pic>
        <p:nvPicPr>
          <p:cNvPr id="1026" name="Picture 2" descr="http://clipart-library.com/new_cliparts/hearts-cliparts-17.jpg">
            <a:extLst>
              <a:ext uri="{FF2B5EF4-FFF2-40B4-BE49-F238E27FC236}">
                <a16:creationId xmlns:a16="http://schemas.microsoft.com/office/drawing/2014/main" id="{338472DA-ECBF-4399-AFE9-C769685B4CA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333169" y="1719743"/>
            <a:ext cx="305145" cy="2970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clipart-library.com/new_cliparts/hearts-cliparts-17.jpg">
            <a:extLst>
              <a:ext uri="{FF2B5EF4-FFF2-40B4-BE49-F238E27FC236}">
                <a16:creationId xmlns:a16="http://schemas.microsoft.com/office/drawing/2014/main" id="{293FE914-CB12-4C54-B5C5-4A915F5395F1}"/>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943543" y="1719743"/>
            <a:ext cx="305145" cy="297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907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Jesus und Gemeinde</a:t>
            </a:r>
          </a:p>
        </p:txBody>
      </p:sp>
      <p:sp>
        <p:nvSpPr>
          <p:cNvPr id="7" name="Rechteck 6">
            <a:extLst>
              <a:ext uri="{FF2B5EF4-FFF2-40B4-BE49-F238E27FC236}">
                <a16:creationId xmlns:a16="http://schemas.microsoft.com/office/drawing/2014/main" id="{2D318F7F-69FE-4F44-B48F-D545A465334B}"/>
              </a:ext>
            </a:extLst>
          </p:cNvPr>
          <p:cNvSpPr/>
          <p:nvPr/>
        </p:nvSpPr>
        <p:spPr>
          <a:xfrm>
            <a:off x="838200" y="1325527"/>
            <a:ext cx="8825916" cy="1938992"/>
          </a:xfrm>
          <a:prstGeom prst="rect">
            <a:avLst/>
          </a:prstGeom>
        </p:spPr>
        <p:txBody>
          <a:bodyPr wrap="square">
            <a:spAutoFit/>
          </a:bodyPr>
          <a:lstStyle/>
          <a:p>
            <a:pPr marL="514350" indent="-514350">
              <a:buAutoNum type="arabicPeriod"/>
            </a:pPr>
            <a:r>
              <a:rPr lang="de-CH" sz="3000" dirty="0"/>
              <a:t>Brautpreis				</a:t>
            </a:r>
            <a:r>
              <a:rPr lang="de-CH" sz="3000" dirty="0" err="1"/>
              <a:t>Eph</a:t>
            </a:r>
            <a:r>
              <a:rPr lang="de-CH" sz="3000" dirty="0"/>
              <a:t> 5,25-27	</a:t>
            </a:r>
          </a:p>
          <a:p>
            <a:pPr marL="514350" indent="-514350">
              <a:buAutoNum type="arabicPeriod"/>
            </a:pPr>
            <a:r>
              <a:rPr lang="de-CH" sz="3000" dirty="0"/>
              <a:t>Hochzeitsprozession			1Thess 4,13-18</a:t>
            </a:r>
          </a:p>
          <a:p>
            <a:pPr marL="514350" indent="-514350">
              <a:buAutoNum type="arabicPeriod"/>
            </a:pPr>
            <a:r>
              <a:rPr lang="de-CH" sz="3000" dirty="0"/>
              <a:t>Vermählung				Offb 19,6-8</a:t>
            </a:r>
          </a:p>
          <a:p>
            <a:pPr marL="514350" indent="-514350">
              <a:buAutoNum type="arabicPeriod"/>
            </a:pPr>
            <a:r>
              <a:rPr lang="de-CH" sz="3000" dirty="0"/>
              <a:t>Hochzeitsfest				Offb 19,9</a:t>
            </a:r>
          </a:p>
        </p:txBody>
      </p:sp>
      <p:cxnSp>
        <p:nvCxnSpPr>
          <p:cNvPr id="5" name="Gerade Verbindung mit Pfeil 4">
            <a:extLst>
              <a:ext uri="{FF2B5EF4-FFF2-40B4-BE49-F238E27FC236}">
                <a16:creationId xmlns:a16="http://schemas.microsoft.com/office/drawing/2014/main" id="{58437888-D6A2-45EB-B8A5-C8431CDAE900}"/>
              </a:ext>
            </a:extLst>
          </p:cNvPr>
          <p:cNvCxnSpPr/>
          <p:nvPr/>
        </p:nvCxnSpPr>
        <p:spPr>
          <a:xfrm>
            <a:off x="5294332" y="1633547"/>
            <a:ext cx="3775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AF69433B-6C61-4F64-9051-817F02FC52DB}"/>
              </a:ext>
            </a:extLst>
          </p:cNvPr>
          <p:cNvCxnSpPr/>
          <p:nvPr/>
        </p:nvCxnSpPr>
        <p:spPr>
          <a:xfrm>
            <a:off x="5294332" y="2079562"/>
            <a:ext cx="3775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12778CEF-00D6-4B38-A61D-642ED2233F6A}"/>
              </a:ext>
            </a:extLst>
          </p:cNvPr>
          <p:cNvCxnSpPr/>
          <p:nvPr/>
        </p:nvCxnSpPr>
        <p:spPr>
          <a:xfrm>
            <a:off x="5294332" y="2533966"/>
            <a:ext cx="3775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AF25835B-01DC-4CDA-B563-3DBC842D171D}"/>
              </a:ext>
            </a:extLst>
          </p:cNvPr>
          <p:cNvCxnSpPr/>
          <p:nvPr/>
        </p:nvCxnSpPr>
        <p:spPr>
          <a:xfrm>
            <a:off x="5294332" y="3003750"/>
            <a:ext cx="3775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61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7">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p:cTn id="3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7">
                                            <p:txEl>
                                              <p:pRg st="2" end="2"/>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 calcmode="lin" valueType="num">
                                      <p:cBhvr>
                                        <p:cTn id="43"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44"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45" dur="500"/>
                                        <p:tgtEl>
                                          <p:spTgt spid="7">
                                            <p:txEl>
                                              <p:pRg st="3" end="3"/>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1100628" y="1594598"/>
            <a:ext cx="9383285" cy="1938992"/>
          </a:xfrm>
          <a:prstGeom prst="rect">
            <a:avLst/>
          </a:prstGeom>
        </p:spPr>
        <p:txBody>
          <a:bodyPr wrap="square">
            <a:spAutoFit/>
          </a:bodyPr>
          <a:lstStyle/>
          <a:p>
            <a:r>
              <a:rPr lang="de-CH" sz="3000" dirty="0"/>
              <a:t>„</a:t>
            </a:r>
            <a:r>
              <a:rPr lang="de-DE" sz="3000" dirty="0"/>
              <a:t>»Deshalb wird ein Mann seinen Vater und seine Mutter verlassen und seiner Frau anhängen, und die zwei werden ein Fleisch sein«. Dieses Geheimnis ist groß; ich aber deute es auf Christus und auf die Gemeinde.</a:t>
            </a:r>
            <a:r>
              <a:rPr lang="de-CH" sz="3000" dirty="0"/>
              <a:t>“ </a:t>
            </a:r>
            <a:r>
              <a:rPr lang="de-CH" sz="3000" dirty="0" err="1"/>
              <a:t>Eph</a:t>
            </a:r>
            <a:r>
              <a:rPr lang="de-CH" sz="3000" dirty="0"/>
              <a:t> 5,31-32</a:t>
            </a:r>
          </a:p>
        </p:txBody>
      </p:sp>
      <p:sp>
        <p:nvSpPr>
          <p:cNvPr id="5" name="Rechteck 4">
            <a:extLst>
              <a:ext uri="{FF2B5EF4-FFF2-40B4-BE49-F238E27FC236}">
                <a16:creationId xmlns:a16="http://schemas.microsoft.com/office/drawing/2014/main" id="{C0A75CA0-098A-467E-BA46-D1C9B19ACA88}"/>
              </a:ext>
            </a:extLst>
          </p:cNvPr>
          <p:cNvSpPr/>
          <p:nvPr/>
        </p:nvSpPr>
        <p:spPr>
          <a:xfrm>
            <a:off x="1100627" y="4100120"/>
            <a:ext cx="9383285" cy="1015663"/>
          </a:xfrm>
          <a:prstGeom prst="rect">
            <a:avLst/>
          </a:prstGeom>
        </p:spPr>
        <p:txBody>
          <a:bodyPr wrap="square">
            <a:spAutoFit/>
          </a:bodyPr>
          <a:lstStyle/>
          <a:p>
            <a:r>
              <a:rPr lang="de-CH" sz="3000" dirty="0"/>
              <a:t>„Größere Liebe hat niemand als die, dass einer sein Leben lässt für seine Freunde.“ </a:t>
            </a:r>
            <a:r>
              <a:rPr lang="de-CH" sz="3000" dirty="0" err="1"/>
              <a:t>Joh</a:t>
            </a:r>
            <a:r>
              <a:rPr lang="de-CH" sz="3000" dirty="0"/>
              <a:t> 15,13</a:t>
            </a:r>
          </a:p>
        </p:txBody>
      </p:sp>
      <p:sp>
        <p:nvSpPr>
          <p:cNvPr id="6" name="Titel 1">
            <a:extLst>
              <a:ext uri="{FF2B5EF4-FFF2-40B4-BE49-F238E27FC236}">
                <a16:creationId xmlns:a16="http://schemas.microsoft.com/office/drawing/2014/main" id="{3A8CC7DB-059D-4B60-B4A4-65F8012B190D}"/>
              </a:ext>
            </a:extLst>
          </p:cNvPr>
          <p:cNvSpPr>
            <a:spLocks noGrp="1"/>
          </p:cNvSpPr>
          <p:nvPr>
            <p:ph type="title"/>
          </p:nvPr>
        </p:nvSpPr>
        <p:spPr>
          <a:xfrm>
            <a:off x="838200" y="365126"/>
            <a:ext cx="10515600" cy="817130"/>
          </a:xfrm>
        </p:spPr>
        <p:txBody>
          <a:bodyPr/>
          <a:lstStyle/>
          <a:p>
            <a:pPr algn="ctr"/>
            <a:r>
              <a:rPr lang="de-CH" b="1" dirty="0"/>
              <a:t>Jesus und Gemeinde</a:t>
            </a:r>
          </a:p>
        </p:txBody>
      </p:sp>
    </p:spTree>
    <p:extLst>
      <p:ext uri="{BB962C8B-B14F-4D97-AF65-F5344CB8AC3E}">
        <p14:creationId xmlns:p14="http://schemas.microsoft.com/office/powerpoint/2010/main" val="425360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1100625" y="1675105"/>
            <a:ext cx="9383285" cy="1015663"/>
          </a:xfrm>
          <a:prstGeom prst="rect">
            <a:avLst/>
          </a:prstGeom>
        </p:spPr>
        <p:txBody>
          <a:bodyPr wrap="square">
            <a:spAutoFit/>
          </a:bodyPr>
          <a:lstStyle/>
          <a:p>
            <a:r>
              <a:rPr lang="de-CH" sz="3000" dirty="0"/>
              <a:t>„</a:t>
            </a:r>
            <a:r>
              <a:rPr lang="de-DE" sz="3000" dirty="0"/>
              <a:t>Eile dahin, mein Geliebter, und sei der Gazelle gleich oder dem jungen Hirsch auf den Balsambergen!</a:t>
            </a:r>
            <a:r>
              <a:rPr lang="de-CH" sz="3000" dirty="0"/>
              <a:t>“ </a:t>
            </a:r>
            <a:r>
              <a:rPr lang="de-CH" sz="3000" dirty="0" err="1"/>
              <a:t>Hld</a:t>
            </a:r>
            <a:r>
              <a:rPr lang="de-CH" sz="3000" dirty="0"/>
              <a:t> 8,14</a:t>
            </a:r>
          </a:p>
        </p:txBody>
      </p:sp>
      <p:sp>
        <p:nvSpPr>
          <p:cNvPr id="5" name="Rechteck 4">
            <a:extLst>
              <a:ext uri="{FF2B5EF4-FFF2-40B4-BE49-F238E27FC236}">
                <a16:creationId xmlns:a16="http://schemas.microsoft.com/office/drawing/2014/main" id="{C0A75CA0-098A-467E-BA46-D1C9B19ACA88}"/>
              </a:ext>
            </a:extLst>
          </p:cNvPr>
          <p:cNvSpPr/>
          <p:nvPr/>
        </p:nvSpPr>
        <p:spPr>
          <a:xfrm>
            <a:off x="948459" y="3477239"/>
            <a:ext cx="9687615" cy="553998"/>
          </a:xfrm>
          <a:prstGeom prst="rect">
            <a:avLst/>
          </a:prstGeom>
        </p:spPr>
        <p:txBody>
          <a:bodyPr wrap="square">
            <a:spAutoFit/>
          </a:bodyPr>
          <a:lstStyle/>
          <a:p>
            <a:r>
              <a:rPr lang="de-CH" sz="3000" dirty="0"/>
              <a:t>„</a:t>
            </a:r>
            <a:r>
              <a:rPr lang="de-DE" sz="3000" dirty="0"/>
              <a:t>Und der Geist und die Braut sprechen: Komm!</a:t>
            </a:r>
            <a:r>
              <a:rPr lang="de-CH" sz="3000" dirty="0"/>
              <a:t>“ Offb 22,17a</a:t>
            </a:r>
          </a:p>
        </p:txBody>
      </p:sp>
    </p:spTree>
    <p:extLst>
      <p:ext uri="{BB962C8B-B14F-4D97-AF65-F5344CB8AC3E}">
        <p14:creationId xmlns:p14="http://schemas.microsoft.com/office/powerpoint/2010/main" val="302548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4" name="Textfeld 3">
            <a:extLst>
              <a:ext uri="{FF2B5EF4-FFF2-40B4-BE49-F238E27FC236}">
                <a16:creationId xmlns:a16="http://schemas.microsoft.com/office/drawing/2014/main" id="{C913DE92-3F43-4799-88B7-0D77C8118C88}"/>
              </a:ext>
            </a:extLst>
          </p:cNvPr>
          <p:cNvSpPr txBox="1"/>
          <p:nvPr/>
        </p:nvSpPr>
        <p:spPr>
          <a:xfrm>
            <a:off x="4662751" y="4855618"/>
            <a:ext cx="2866498" cy="938719"/>
          </a:xfrm>
          <a:prstGeom prst="rect">
            <a:avLst/>
          </a:prstGeom>
          <a:noFill/>
        </p:spPr>
        <p:txBody>
          <a:bodyPr wrap="square" rtlCol="0">
            <a:spAutoFit/>
          </a:bodyPr>
          <a:lstStyle/>
          <a:p>
            <a:pPr algn="ctr"/>
            <a:r>
              <a:rPr lang="de-CH" sz="5500" b="1" dirty="0"/>
              <a:t>Hohelied</a:t>
            </a:r>
          </a:p>
        </p:txBody>
      </p:sp>
    </p:spTree>
    <p:extLst>
      <p:ext uri="{BB962C8B-B14F-4D97-AF65-F5344CB8AC3E}">
        <p14:creationId xmlns:p14="http://schemas.microsoft.com/office/powerpoint/2010/main" val="3598083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105157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Titel:				Lied der Lieder</a:t>
            </a:r>
          </a:p>
          <a:p>
            <a:pPr indent="0">
              <a:buNone/>
            </a:pPr>
            <a:r>
              <a:rPr lang="de-DE" sz="3000" dirty="0"/>
              <a:t>			</a:t>
            </a:r>
            <a:endParaRPr lang="de-CH" sz="3000" dirty="0"/>
          </a:p>
        </p:txBody>
      </p:sp>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9" name="Rechteck 8">
            <a:extLst>
              <a:ext uri="{FF2B5EF4-FFF2-40B4-BE49-F238E27FC236}">
                <a16:creationId xmlns:a16="http://schemas.microsoft.com/office/drawing/2014/main" id="{63A5803D-81D0-4C41-BA6B-ECDF57C32784}"/>
              </a:ext>
            </a:extLst>
          </p:cNvPr>
          <p:cNvSpPr/>
          <p:nvPr/>
        </p:nvSpPr>
        <p:spPr>
          <a:xfrm>
            <a:off x="2776231" y="3152001"/>
            <a:ext cx="6639537" cy="553998"/>
          </a:xfrm>
          <a:prstGeom prst="rect">
            <a:avLst/>
          </a:prstGeom>
        </p:spPr>
        <p:txBody>
          <a:bodyPr wrap="square">
            <a:spAutoFit/>
          </a:bodyPr>
          <a:lstStyle/>
          <a:p>
            <a:r>
              <a:rPr lang="de-CH" sz="3000" dirty="0"/>
              <a:t>„Das Lied der Lieder, von Salomo.“ </a:t>
            </a:r>
            <a:r>
              <a:rPr lang="de-CH" sz="3000" dirty="0" err="1"/>
              <a:t>Hld</a:t>
            </a:r>
            <a:r>
              <a:rPr lang="de-CH" sz="3000" dirty="0"/>
              <a:t> 1,1</a:t>
            </a:r>
          </a:p>
        </p:txBody>
      </p:sp>
      <p:cxnSp>
        <p:nvCxnSpPr>
          <p:cNvPr id="4" name="Gerade Verbindung mit Pfeil 3">
            <a:extLst>
              <a:ext uri="{FF2B5EF4-FFF2-40B4-BE49-F238E27FC236}">
                <a16:creationId xmlns:a16="http://schemas.microsoft.com/office/drawing/2014/main" id="{1732B95C-6BA4-4690-833E-F2B6D5ECAEB5}"/>
              </a:ext>
            </a:extLst>
          </p:cNvPr>
          <p:cNvCxnSpPr>
            <a:cxnSpLocks/>
          </p:cNvCxnSpPr>
          <p:nvPr/>
        </p:nvCxnSpPr>
        <p:spPr>
          <a:xfrm flipH="1">
            <a:off x="3665989" y="3702932"/>
            <a:ext cx="1359016" cy="7673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D5ADE68B-0A6B-4B96-B881-D5600F48BCE7}"/>
              </a:ext>
            </a:extLst>
          </p:cNvPr>
          <p:cNvSpPr/>
          <p:nvPr/>
        </p:nvSpPr>
        <p:spPr>
          <a:xfrm>
            <a:off x="319655" y="4470311"/>
            <a:ext cx="4369791" cy="553998"/>
          </a:xfrm>
          <a:prstGeom prst="rect">
            <a:avLst/>
          </a:prstGeom>
        </p:spPr>
        <p:txBody>
          <a:bodyPr wrap="square">
            <a:spAutoFit/>
          </a:bodyPr>
          <a:lstStyle/>
          <a:p>
            <a:r>
              <a:rPr lang="de-CH" sz="3000" dirty="0"/>
              <a:t>Lied der Erlösung (2Mo 15)</a:t>
            </a:r>
          </a:p>
        </p:txBody>
      </p:sp>
      <p:sp>
        <p:nvSpPr>
          <p:cNvPr id="13" name="Rechteck 12">
            <a:extLst>
              <a:ext uri="{FF2B5EF4-FFF2-40B4-BE49-F238E27FC236}">
                <a16:creationId xmlns:a16="http://schemas.microsoft.com/office/drawing/2014/main" id="{46C30B68-D910-43B9-82F8-D00012E353A8}"/>
              </a:ext>
            </a:extLst>
          </p:cNvPr>
          <p:cNvSpPr/>
          <p:nvPr/>
        </p:nvSpPr>
        <p:spPr>
          <a:xfrm>
            <a:off x="5262388" y="4835067"/>
            <a:ext cx="3126647" cy="553998"/>
          </a:xfrm>
          <a:prstGeom prst="rect">
            <a:avLst/>
          </a:prstGeom>
        </p:spPr>
        <p:txBody>
          <a:bodyPr wrap="square">
            <a:spAutoFit/>
          </a:bodyPr>
          <a:lstStyle/>
          <a:p>
            <a:r>
              <a:rPr lang="de-CH" sz="3000" dirty="0"/>
              <a:t>Lied Deboras (Ri 5)</a:t>
            </a:r>
          </a:p>
        </p:txBody>
      </p:sp>
      <p:cxnSp>
        <p:nvCxnSpPr>
          <p:cNvPr id="14" name="Gerade Verbindung mit Pfeil 13">
            <a:extLst>
              <a:ext uri="{FF2B5EF4-FFF2-40B4-BE49-F238E27FC236}">
                <a16:creationId xmlns:a16="http://schemas.microsoft.com/office/drawing/2014/main" id="{7ED0ECFB-9A02-46DD-AB62-C850A827356A}"/>
              </a:ext>
            </a:extLst>
          </p:cNvPr>
          <p:cNvCxnSpPr>
            <a:cxnSpLocks/>
          </p:cNvCxnSpPr>
          <p:nvPr/>
        </p:nvCxnSpPr>
        <p:spPr>
          <a:xfrm flipH="1">
            <a:off x="4437778" y="3702932"/>
            <a:ext cx="889231" cy="18859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1B87848-D4C2-46A5-A983-E9FF6E99BEAD}"/>
              </a:ext>
            </a:extLst>
          </p:cNvPr>
          <p:cNvSpPr/>
          <p:nvPr/>
        </p:nvSpPr>
        <p:spPr>
          <a:xfrm>
            <a:off x="2656951" y="5588843"/>
            <a:ext cx="3439050" cy="553998"/>
          </a:xfrm>
          <a:prstGeom prst="rect">
            <a:avLst/>
          </a:prstGeom>
        </p:spPr>
        <p:txBody>
          <a:bodyPr wrap="square">
            <a:spAutoFit/>
          </a:bodyPr>
          <a:lstStyle/>
          <a:p>
            <a:r>
              <a:rPr lang="de-CH" sz="3000" dirty="0"/>
              <a:t>Lied Moses (5Mo 32)</a:t>
            </a:r>
          </a:p>
        </p:txBody>
      </p:sp>
      <p:cxnSp>
        <p:nvCxnSpPr>
          <p:cNvPr id="18" name="Gerade Verbindung mit Pfeil 17">
            <a:extLst>
              <a:ext uri="{FF2B5EF4-FFF2-40B4-BE49-F238E27FC236}">
                <a16:creationId xmlns:a16="http://schemas.microsoft.com/office/drawing/2014/main" id="{D3B8CADD-E89F-4812-8A36-7B05AE0DFBA9}"/>
              </a:ext>
            </a:extLst>
          </p:cNvPr>
          <p:cNvCxnSpPr>
            <a:cxnSpLocks/>
          </p:cNvCxnSpPr>
          <p:nvPr/>
        </p:nvCxnSpPr>
        <p:spPr>
          <a:xfrm>
            <a:off x="5654180" y="3702932"/>
            <a:ext cx="786358" cy="11215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E5F3C502-8FDB-4898-AAD1-50385A2FA1EC}"/>
              </a:ext>
            </a:extLst>
          </p:cNvPr>
          <p:cNvCxnSpPr>
            <a:cxnSpLocks/>
          </p:cNvCxnSpPr>
          <p:nvPr/>
        </p:nvCxnSpPr>
        <p:spPr>
          <a:xfrm>
            <a:off x="5931017" y="3702932"/>
            <a:ext cx="2667699" cy="6845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BC1CEA5B-F364-4C96-AADC-9E270F292BB8}"/>
              </a:ext>
            </a:extLst>
          </p:cNvPr>
          <p:cNvSpPr/>
          <p:nvPr/>
        </p:nvSpPr>
        <p:spPr>
          <a:xfrm>
            <a:off x="8716206" y="3962479"/>
            <a:ext cx="3250239" cy="1015663"/>
          </a:xfrm>
          <a:prstGeom prst="rect">
            <a:avLst/>
          </a:prstGeom>
        </p:spPr>
        <p:txBody>
          <a:bodyPr wrap="square">
            <a:spAutoFit/>
          </a:bodyPr>
          <a:lstStyle/>
          <a:p>
            <a:r>
              <a:rPr lang="de-CH" sz="3000" dirty="0"/>
              <a:t>Lied vom Weinberg </a:t>
            </a:r>
          </a:p>
          <a:p>
            <a:r>
              <a:rPr lang="de-CH" sz="3000" dirty="0"/>
              <a:t>(</a:t>
            </a:r>
            <a:r>
              <a:rPr lang="de-CH" sz="3000" dirty="0" err="1"/>
              <a:t>Jes</a:t>
            </a:r>
            <a:r>
              <a:rPr lang="de-CH" sz="3000" dirty="0"/>
              <a:t> 5)</a:t>
            </a:r>
          </a:p>
        </p:txBody>
      </p:sp>
    </p:spTree>
    <p:extLst>
      <p:ext uri="{BB962C8B-B14F-4D97-AF65-F5344CB8AC3E}">
        <p14:creationId xmlns:p14="http://schemas.microsoft.com/office/powerpoint/2010/main" val="190310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3" grpId="0"/>
      <p:bldP spid="17"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105157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Titel:				Lied der Lieder</a:t>
            </a:r>
          </a:p>
          <a:p>
            <a:pPr indent="0">
              <a:buNone/>
            </a:pPr>
            <a:r>
              <a:rPr lang="de-DE" sz="3000" dirty="0"/>
              <a:t>			</a:t>
            </a:r>
            <a:endParaRPr lang="de-CH" sz="3000" dirty="0"/>
          </a:p>
        </p:txBody>
      </p:sp>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9" name="Rechteck 8">
            <a:extLst>
              <a:ext uri="{FF2B5EF4-FFF2-40B4-BE49-F238E27FC236}">
                <a16:creationId xmlns:a16="http://schemas.microsoft.com/office/drawing/2014/main" id="{63A5803D-81D0-4C41-BA6B-ECDF57C32784}"/>
              </a:ext>
            </a:extLst>
          </p:cNvPr>
          <p:cNvSpPr/>
          <p:nvPr/>
        </p:nvSpPr>
        <p:spPr>
          <a:xfrm>
            <a:off x="2776231" y="3152001"/>
            <a:ext cx="6639537" cy="553998"/>
          </a:xfrm>
          <a:prstGeom prst="rect">
            <a:avLst/>
          </a:prstGeom>
        </p:spPr>
        <p:txBody>
          <a:bodyPr wrap="square">
            <a:spAutoFit/>
          </a:bodyPr>
          <a:lstStyle/>
          <a:p>
            <a:r>
              <a:rPr lang="de-CH" sz="3000" dirty="0"/>
              <a:t>„Das Lied der Lieder, von Salomo.“ </a:t>
            </a:r>
            <a:r>
              <a:rPr lang="de-CH" sz="3000" dirty="0" err="1"/>
              <a:t>Hld</a:t>
            </a:r>
            <a:r>
              <a:rPr lang="de-CH" sz="3000" dirty="0"/>
              <a:t> 1,1</a:t>
            </a:r>
          </a:p>
        </p:txBody>
      </p:sp>
      <p:sp>
        <p:nvSpPr>
          <p:cNvPr id="2" name="Rechteck 1">
            <a:extLst>
              <a:ext uri="{FF2B5EF4-FFF2-40B4-BE49-F238E27FC236}">
                <a16:creationId xmlns:a16="http://schemas.microsoft.com/office/drawing/2014/main" id="{D524B4EB-99E5-4D89-A3B3-42ACF8164640}"/>
              </a:ext>
            </a:extLst>
          </p:cNvPr>
          <p:cNvSpPr/>
          <p:nvPr/>
        </p:nvSpPr>
        <p:spPr>
          <a:xfrm>
            <a:off x="1934710" y="4380961"/>
            <a:ext cx="8847589" cy="1015663"/>
          </a:xfrm>
          <a:prstGeom prst="rect">
            <a:avLst/>
          </a:prstGeom>
        </p:spPr>
        <p:txBody>
          <a:bodyPr wrap="square">
            <a:spAutoFit/>
          </a:bodyPr>
          <a:lstStyle/>
          <a:p>
            <a:pPr>
              <a:spcAft>
                <a:spcPts val="0"/>
              </a:spcAft>
            </a:pPr>
            <a:r>
              <a:rPr lang="de-DE" sz="3000" dirty="0"/>
              <a:t>„Nun aber bleiben Glaube, Hoffnung, Liebe, diese drei; die größte aber von diesen ist die Liebe.“ 1Kor 13,13 </a:t>
            </a:r>
            <a:endParaRPr lang="de-CH" sz="3000" dirty="0"/>
          </a:p>
        </p:txBody>
      </p:sp>
    </p:spTree>
    <p:extLst>
      <p:ext uri="{BB962C8B-B14F-4D97-AF65-F5344CB8AC3E}">
        <p14:creationId xmlns:p14="http://schemas.microsoft.com/office/powerpoint/2010/main" val="392690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7" name="Rechteck 6">
            <a:extLst>
              <a:ext uri="{FF2B5EF4-FFF2-40B4-BE49-F238E27FC236}">
                <a16:creationId xmlns:a16="http://schemas.microsoft.com/office/drawing/2014/main" id="{D79086CA-4B95-4432-A81D-CF96F2C55163}"/>
              </a:ext>
            </a:extLst>
          </p:cNvPr>
          <p:cNvSpPr/>
          <p:nvPr/>
        </p:nvSpPr>
        <p:spPr>
          <a:xfrm>
            <a:off x="2776231" y="3152001"/>
            <a:ext cx="6639537" cy="553998"/>
          </a:xfrm>
          <a:prstGeom prst="rect">
            <a:avLst/>
          </a:prstGeom>
        </p:spPr>
        <p:txBody>
          <a:bodyPr wrap="square">
            <a:spAutoFit/>
          </a:bodyPr>
          <a:lstStyle/>
          <a:p>
            <a:r>
              <a:rPr lang="de-CH" sz="3000" dirty="0"/>
              <a:t>„Das Lied der Lieder, von Salomo.“ </a:t>
            </a:r>
            <a:r>
              <a:rPr lang="de-CH" sz="3000" dirty="0" err="1"/>
              <a:t>Hld</a:t>
            </a:r>
            <a:r>
              <a:rPr lang="de-CH" sz="3000" dirty="0"/>
              <a:t> 1,1</a:t>
            </a:r>
          </a:p>
        </p:txBody>
      </p:sp>
      <p:sp>
        <p:nvSpPr>
          <p:cNvPr id="8" name="Inhaltsplatzhalter 3">
            <a:extLst>
              <a:ext uri="{FF2B5EF4-FFF2-40B4-BE49-F238E27FC236}">
                <a16:creationId xmlns:a16="http://schemas.microsoft.com/office/drawing/2014/main" id="{F01E89E9-4348-4880-968B-EF1749F7D4B8}"/>
              </a:ext>
            </a:extLst>
          </p:cNvPr>
          <p:cNvSpPr txBox="1">
            <a:spLocks/>
          </p:cNvSpPr>
          <p:nvPr/>
        </p:nvSpPr>
        <p:spPr>
          <a:xfrm>
            <a:off x="838200" y="1559760"/>
            <a:ext cx="11040611" cy="1595309"/>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Titel:				Lied der Lieder</a:t>
            </a:r>
          </a:p>
          <a:p>
            <a:pPr marL="457200" indent="-457200"/>
            <a:r>
              <a:rPr lang="de-DE" sz="3000" dirty="0"/>
              <a:t>Autor:				Salomo</a:t>
            </a:r>
          </a:p>
          <a:p>
            <a:pPr indent="0">
              <a:buNone/>
            </a:pPr>
            <a:r>
              <a:rPr lang="de-DE" sz="3000" dirty="0"/>
              <a:t>			</a:t>
            </a:r>
            <a:endParaRPr lang="de-CH" sz="3000" dirty="0"/>
          </a:p>
        </p:txBody>
      </p:sp>
      <p:sp>
        <p:nvSpPr>
          <p:cNvPr id="5" name="Inhaltsplatzhalter 3">
            <a:extLst>
              <a:ext uri="{FF2B5EF4-FFF2-40B4-BE49-F238E27FC236}">
                <a16:creationId xmlns:a16="http://schemas.microsoft.com/office/drawing/2014/main" id="{1A2C3526-AC40-48D5-94AC-B98A8265959F}"/>
              </a:ext>
            </a:extLst>
          </p:cNvPr>
          <p:cNvSpPr txBox="1">
            <a:spLocks/>
          </p:cNvSpPr>
          <p:nvPr/>
        </p:nvSpPr>
        <p:spPr>
          <a:xfrm>
            <a:off x="3650323" y="4267364"/>
            <a:ext cx="5416363" cy="1467068"/>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Blumen und Bäume: 	21 Arten</a:t>
            </a:r>
          </a:p>
          <a:p>
            <a:pPr indent="0">
              <a:buNone/>
            </a:pPr>
            <a:r>
              <a:rPr lang="de-DE" sz="3000" dirty="0"/>
              <a:t>Tiere:				15 Arten		</a:t>
            </a:r>
            <a:endParaRPr lang="de-CH" sz="3000" dirty="0"/>
          </a:p>
        </p:txBody>
      </p:sp>
    </p:spTree>
    <p:extLst>
      <p:ext uri="{BB962C8B-B14F-4D97-AF65-F5344CB8AC3E}">
        <p14:creationId xmlns:p14="http://schemas.microsoft.com/office/powerpoint/2010/main" val="124695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3332645" y="58723"/>
            <a:ext cx="5059253" cy="6882843"/>
          </a:xfrm>
          <a:prstGeom prst="rect">
            <a:avLst/>
          </a:prstGeom>
        </p:spPr>
      </p:pic>
      <p:sp>
        <p:nvSpPr>
          <p:cNvPr id="9" name="Textfeld 8">
            <a:extLst>
              <a:ext uri="{FF2B5EF4-FFF2-40B4-BE49-F238E27FC236}">
                <a16:creationId xmlns:a16="http://schemas.microsoft.com/office/drawing/2014/main" id="{0DCC1B33-D41D-43A4-8255-DBF05387803F}"/>
              </a:ext>
            </a:extLst>
          </p:cNvPr>
          <p:cNvSpPr txBox="1"/>
          <p:nvPr/>
        </p:nvSpPr>
        <p:spPr>
          <a:xfrm>
            <a:off x="8193387" y="6104423"/>
            <a:ext cx="1776500" cy="523220"/>
          </a:xfrm>
          <a:prstGeom prst="rect">
            <a:avLst/>
          </a:prstGeom>
          <a:noFill/>
        </p:spPr>
        <p:txBody>
          <a:bodyPr wrap="square" rtlCol="0">
            <a:spAutoFit/>
          </a:bodyPr>
          <a:lstStyle/>
          <a:p>
            <a:r>
              <a:rPr lang="de-CH" sz="1400" dirty="0"/>
              <a:t>MacArthur Studienbibel S. 915</a:t>
            </a:r>
          </a:p>
        </p:txBody>
      </p:sp>
    </p:spTree>
    <p:extLst>
      <p:ext uri="{BB962C8B-B14F-4D97-AF65-F5344CB8AC3E}">
        <p14:creationId xmlns:p14="http://schemas.microsoft.com/office/powerpoint/2010/main" val="3249587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a:extLst>
              <a:ext uri="{FF2B5EF4-FFF2-40B4-BE49-F238E27FC236}">
                <a16:creationId xmlns:a16="http://schemas.microsoft.com/office/drawing/2014/main" id="{F8F41C6C-4238-4711-8F31-8CF5AA91492E}"/>
              </a:ext>
            </a:extLst>
          </p:cNvPr>
          <p:cNvPicPr>
            <a:picLocks noChangeAspect="1"/>
          </p:cNvPicPr>
          <p:nvPr/>
        </p:nvPicPr>
        <p:blipFill>
          <a:blip r:embed="rId2"/>
          <a:stretch>
            <a:fillRect/>
          </a:stretch>
        </p:blipFill>
        <p:spPr>
          <a:xfrm>
            <a:off x="778589" y="2115065"/>
            <a:ext cx="10634822" cy="2627870"/>
          </a:xfrm>
          <a:prstGeom prst="rect">
            <a:avLst/>
          </a:prstGeom>
        </p:spPr>
      </p:pic>
      <p:sp>
        <p:nvSpPr>
          <p:cNvPr id="6" name="Textfeld 5">
            <a:extLst>
              <a:ext uri="{FF2B5EF4-FFF2-40B4-BE49-F238E27FC236}">
                <a16:creationId xmlns:a16="http://schemas.microsoft.com/office/drawing/2014/main" id="{53CA51C1-76DB-48A1-89A1-795381F4E61D}"/>
              </a:ext>
            </a:extLst>
          </p:cNvPr>
          <p:cNvSpPr txBox="1"/>
          <p:nvPr/>
        </p:nvSpPr>
        <p:spPr>
          <a:xfrm>
            <a:off x="694059" y="4625381"/>
            <a:ext cx="2029723" cy="369332"/>
          </a:xfrm>
          <a:prstGeom prst="rect">
            <a:avLst/>
          </a:prstGeom>
          <a:noFill/>
        </p:spPr>
        <p:txBody>
          <a:bodyPr wrap="none" rtlCol="0">
            <a:spAutoFit/>
          </a:bodyPr>
          <a:lstStyle/>
          <a:p>
            <a:r>
              <a:rPr lang="de-CH" i="1" dirty="0"/>
              <a:t>Die Bücher Salomos</a:t>
            </a:r>
          </a:p>
        </p:txBody>
      </p:sp>
      <p:sp>
        <p:nvSpPr>
          <p:cNvPr id="7" name="Titel 1">
            <a:extLst>
              <a:ext uri="{FF2B5EF4-FFF2-40B4-BE49-F238E27FC236}">
                <a16:creationId xmlns:a16="http://schemas.microsoft.com/office/drawing/2014/main" id="{EAFD8544-A0D0-4966-944C-DFD22AF415F7}"/>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a:t>Allgemeines</a:t>
            </a:r>
            <a:endParaRPr lang="de-CH" b="1" dirty="0"/>
          </a:p>
        </p:txBody>
      </p:sp>
    </p:spTree>
    <p:extLst>
      <p:ext uri="{BB962C8B-B14F-4D97-AF65-F5344CB8AC3E}">
        <p14:creationId xmlns:p14="http://schemas.microsoft.com/office/powerpoint/2010/main" val="324855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3">
            <a:extLst>
              <a:ext uri="{FF2B5EF4-FFF2-40B4-BE49-F238E27FC236}">
                <a16:creationId xmlns:a16="http://schemas.microsoft.com/office/drawing/2014/main" id="{58178545-D4BF-4B5A-AF89-D16AB99C841D}"/>
              </a:ext>
            </a:extLst>
          </p:cNvPr>
          <p:cNvSpPr txBox="1">
            <a:spLocks/>
          </p:cNvSpPr>
          <p:nvPr/>
        </p:nvSpPr>
        <p:spPr>
          <a:xfrm>
            <a:off x="1984859" y="1784223"/>
            <a:ext cx="8248216" cy="1338828"/>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Das Buch der Sprüche lehrt viel über den Charakter und das Verhalten eines gottesfürchtigen Menschen		</a:t>
            </a:r>
            <a:endParaRPr lang="de-CH" sz="3000" dirty="0"/>
          </a:p>
        </p:txBody>
      </p:sp>
      <p:cxnSp>
        <p:nvCxnSpPr>
          <p:cNvPr id="7" name="Gerade Verbindung mit Pfeil 6">
            <a:extLst>
              <a:ext uri="{FF2B5EF4-FFF2-40B4-BE49-F238E27FC236}">
                <a16:creationId xmlns:a16="http://schemas.microsoft.com/office/drawing/2014/main" id="{F1C14257-EEFD-4B11-9C14-FCE1A670C542}"/>
              </a:ext>
            </a:extLst>
          </p:cNvPr>
          <p:cNvCxnSpPr/>
          <p:nvPr/>
        </p:nvCxnSpPr>
        <p:spPr>
          <a:xfrm>
            <a:off x="1452175" y="2232833"/>
            <a:ext cx="3775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Inhaltsplatzhalter 3">
            <a:extLst>
              <a:ext uri="{FF2B5EF4-FFF2-40B4-BE49-F238E27FC236}">
                <a16:creationId xmlns:a16="http://schemas.microsoft.com/office/drawing/2014/main" id="{06EC07E1-BA82-4662-855C-7594ED1273BD}"/>
              </a:ext>
            </a:extLst>
          </p:cNvPr>
          <p:cNvSpPr txBox="1">
            <a:spLocks/>
          </p:cNvSpPr>
          <p:nvPr/>
        </p:nvSpPr>
        <p:spPr>
          <a:xfrm>
            <a:off x="1984859" y="3238135"/>
            <a:ext cx="8136917" cy="1338828"/>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Das Prediger Buch lehrt viel über den Bezug zu den Dingen im Leben eines gottesfürchtigen Menschen		</a:t>
            </a:r>
            <a:endParaRPr lang="de-CH" sz="3000" dirty="0"/>
          </a:p>
        </p:txBody>
      </p:sp>
      <p:cxnSp>
        <p:nvCxnSpPr>
          <p:cNvPr id="9" name="Gerade Verbindung mit Pfeil 8">
            <a:extLst>
              <a:ext uri="{FF2B5EF4-FFF2-40B4-BE49-F238E27FC236}">
                <a16:creationId xmlns:a16="http://schemas.microsoft.com/office/drawing/2014/main" id="{786897AD-58CA-4704-BDAD-8A0859B9E5E2}"/>
              </a:ext>
            </a:extLst>
          </p:cNvPr>
          <p:cNvCxnSpPr/>
          <p:nvPr/>
        </p:nvCxnSpPr>
        <p:spPr>
          <a:xfrm>
            <a:off x="1452173" y="3697859"/>
            <a:ext cx="3775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itel 1">
            <a:extLst>
              <a:ext uri="{FF2B5EF4-FFF2-40B4-BE49-F238E27FC236}">
                <a16:creationId xmlns:a16="http://schemas.microsoft.com/office/drawing/2014/main" id="{BB3A30DB-F1FF-4ED5-A69A-86C32C61A59C}"/>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13" name="Inhaltsplatzhalter 3">
            <a:extLst>
              <a:ext uri="{FF2B5EF4-FFF2-40B4-BE49-F238E27FC236}">
                <a16:creationId xmlns:a16="http://schemas.microsoft.com/office/drawing/2014/main" id="{06EC07E1-BA82-4662-855C-7594ED1273BD}"/>
              </a:ext>
            </a:extLst>
          </p:cNvPr>
          <p:cNvSpPr txBox="1">
            <a:spLocks/>
          </p:cNvSpPr>
          <p:nvPr/>
        </p:nvSpPr>
        <p:spPr>
          <a:xfrm>
            <a:off x="1984859" y="4692047"/>
            <a:ext cx="8248216" cy="92333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Das Hohelied lehrt viel über die eheliche Beziehung im Leben eines gottesfürchtigen Menschen</a:t>
            </a:r>
            <a:endParaRPr lang="de-CH" sz="3000" dirty="0"/>
          </a:p>
        </p:txBody>
      </p:sp>
      <p:cxnSp>
        <p:nvCxnSpPr>
          <p:cNvPr id="14" name="Gerade Verbindung mit Pfeil 13">
            <a:extLst>
              <a:ext uri="{FF2B5EF4-FFF2-40B4-BE49-F238E27FC236}">
                <a16:creationId xmlns:a16="http://schemas.microsoft.com/office/drawing/2014/main" id="{786897AD-58CA-4704-BDAD-8A0859B9E5E2}"/>
              </a:ext>
            </a:extLst>
          </p:cNvPr>
          <p:cNvCxnSpPr/>
          <p:nvPr/>
        </p:nvCxnSpPr>
        <p:spPr>
          <a:xfrm>
            <a:off x="1452173" y="5153712"/>
            <a:ext cx="3775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58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53" presetClass="entr" presetSubtype="16"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1283</Words>
  <Application>Microsoft Office PowerPoint</Application>
  <PresentationFormat>Breitbild</PresentationFormat>
  <Paragraphs>127</Paragraphs>
  <Slides>33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33</vt:i4>
      </vt:variant>
    </vt:vector>
  </HeadingPairs>
  <TitlesOfParts>
    <vt:vector size="39" baseType="lpstr">
      <vt:lpstr>Arial</vt:lpstr>
      <vt:lpstr>Calibri</vt:lpstr>
      <vt:lpstr>Calibri Light</vt:lpstr>
      <vt:lpstr>Times New Roman</vt:lpstr>
      <vt:lpstr>Trebuchet MS</vt:lpstr>
      <vt:lpstr>Office</vt:lpstr>
      <vt:lpstr>PowerPoint-Präsentation</vt:lpstr>
      <vt:lpstr>PowerPoint-Präsentation</vt:lpstr>
      <vt:lpstr>PowerPoint-Präsentation</vt:lpstr>
      <vt:lpstr>Allgemeines</vt:lpstr>
      <vt:lpstr>Allgemeines</vt:lpstr>
      <vt:lpstr>Allgemeines</vt:lpstr>
      <vt:lpstr>PowerPoint-Präsentation</vt:lpstr>
      <vt:lpstr>PowerPoint-Präsentation</vt:lpstr>
      <vt:lpstr>Allgemeines</vt:lpstr>
      <vt:lpstr>PowerPoint-Präsentation</vt:lpstr>
      <vt:lpstr>Allgemeines</vt:lpstr>
      <vt:lpstr>Allgemeines</vt:lpstr>
      <vt:lpstr>PowerPoint-Präsentation</vt:lpstr>
      <vt:lpstr>Allgemeines</vt:lpstr>
      <vt:lpstr>PowerPoint-Präsentation</vt:lpstr>
      <vt:lpstr>Salomo und Sulamit</vt:lpstr>
      <vt:lpstr>PowerPoint-Präsentation</vt:lpstr>
      <vt:lpstr>Salomo und Sulamit</vt:lpstr>
      <vt:lpstr>Salomo und Sulamit</vt:lpstr>
      <vt:lpstr>Salomo und Sulamit</vt:lpstr>
      <vt:lpstr>Salomo und Sulamit</vt:lpstr>
      <vt:lpstr>Salomo und Sulamit</vt:lpstr>
      <vt:lpstr>Salomo und Sulamit</vt:lpstr>
      <vt:lpstr>Salomo und Sulamit</vt:lpstr>
      <vt:lpstr>Salomo und Sulamit</vt:lpstr>
      <vt:lpstr>Salomo und Sulamit</vt:lpstr>
      <vt:lpstr>Salomo und Sulamit</vt:lpstr>
      <vt:lpstr>PowerPoint-Präsentation</vt:lpstr>
      <vt:lpstr>Jesus und Gemeinde</vt:lpstr>
      <vt:lpstr>Jesus und Gemeinde</vt:lpstr>
      <vt:lpstr>Jesus und Gemeinde</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Mike</dc:creator>
  <cp:lastModifiedBy>Mike</cp:lastModifiedBy>
  <cp:revision>916</cp:revision>
  <cp:lastPrinted>2019-08-13T14:18:40Z</cp:lastPrinted>
  <dcterms:created xsi:type="dcterms:W3CDTF">2018-08-12T05:46:28Z</dcterms:created>
  <dcterms:modified xsi:type="dcterms:W3CDTF">2020-11-24T14:17:42Z</dcterms:modified>
</cp:coreProperties>
</file>