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620" r:id="rId3"/>
    <p:sldId id="574" r:id="rId4"/>
    <p:sldId id="623" r:id="rId5"/>
    <p:sldId id="622" r:id="rId6"/>
    <p:sldId id="624" r:id="rId7"/>
    <p:sldId id="580" r:id="rId8"/>
    <p:sldId id="617" r:id="rId9"/>
    <p:sldId id="531" r:id="rId10"/>
    <p:sldId id="569" r:id="rId11"/>
    <p:sldId id="616" r:id="rId12"/>
    <p:sldId id="625" r:id="rId13"/>
    <p:sldId id="626" r:id="rId14"/>
    <p:sldId id="627" r:id="rId15"/>
    <p:sldId id="628" r:id="rId16"/>
    <p:sldId id="629" r:id="rId17"/>
    <p:sldId id="634" r:id="rId18"/>
    <p:sldId id="635" r:id="rId19"/>
    <p:sldId id="530" r:id="rId20"/>
    <p:sldId id="579" r:id="rId21"/>
    <p:sldId id="638" r:id="rId22"/>
    <p:sldId id="639" r:id="rId23"/>
    <p:sldId id="640" r:id="rId24"/>
    <p:sldId id="641" r:id="rId25"/>
    <p:sldId id="647" r:id="rId26"/>
    <p:sldId id="648" r:id="rId27"/>
    <p:sldId id="649" r:id="rId28"/>
    <p:sldId id="650" r:id="rId29"/>
    <p:sldId id="651" r:id="rId30"/>
    <p:sldId id="652" r:id="rId31"/>
    <p:sldId id="653" r:id="rId32"/>
    <p:sldId id="654" r:id="rId33"/>
    <p:sldId id="655" r:id="rId34"/>
    <p:sldId id="656" r:id="rId35"/>
    <p:sldId id="621" r:id="rId36"/>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3399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83" d="100"/>
          <a:sy n="83" d="100"/>
        </p:scale>
        <p:origin x="126" y="816"/>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25.02.2021</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dirty="0"/>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dirty="0"/>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dirty="0"/>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dirty="0"/>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dirty="0"/>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25.02.2021</a:t>
            </a:fld>
            <a:endParaRPr lang="de-CH" dirty="0"/>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dirty="0"/>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dirty="0"/>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25.02.2021</a:t>
            </a:fld>
            <a:endParaRPr lang="de-CH" dirty="0"/>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dirty="0"/>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265252" y="4855618"/>
            <a:ext cx="3661515" cy="938719"/>
          </a:xfrm>
          <a:prstGeom prst="rect">
            <a:avLst/>
          </a:prstGeom>
          <a:noFill/>
        </p:spPr>
        <p:txBody>
          <a:bodyPr wrap="none" rtlCol="0">
            <a:spAutoFit/>
          </a:bodyPr>
          <a:lstStyle/>
          <a:p>
            <a:pPr algn="ctr"/>
            <a:r>
              <a:rPr lang="de-CH" sz="5500" b="1" dirty="0"/>
              <a:t>Hosea Teil 1</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647869"/>
            <a:ext cx="11417612" cy="1077218"/>
          </a:xfrm>
          <a:prstGeom prst="rect">
            <a:avLst/>
          </a:prstGeom>
          <a:noFill/>
        </p:spPr>
        <p:txBody>
          <a:bodyPr wrap="square" rtlCol="0">
            <a:spAutoFit/>
          </a:bodyPr>
          <a:lstStyle/>
          <a:p>
            <a:pPr lvl="0"/>
            <a:r>
              <a:rPr lang="de-CH" sz="3200" dirty="0"/>
              <a:t>Thema:</a:t>
            </a:r>
          </a:p>
          <a:p>
            <a:r>
              <a:rPr lang="de-CH" sz="3200" b="1" dirty="0">
                <a:latin typeface="+mj-lt"/>
              </a:rPr>
              <a:t>Gottes Liebe und Israels Untreue</a:t>
            </a:r>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2365606"/>
            <a:ext cx="11231818" cy="2646878"/>
          </a:xfrm>
          <a:prstGeom prst="rect">
            <a:avLst/>
          </a:prstGeom>
          <a:noFill/>
        </p:spPr>
        <p:txBody>
          <a:bodyPr wrap="square" rtlCol="0">
            <a:spAutoFit/>
          </a:bodyPr>
          <a:lstStyle/>
          <a:p>
            <a:pPr lvl="0"/>
            <a:r>
              <a:rPr lang="de-CH" sz="3200" dirty="0"/>
              <a:t>Schlüsselvers: 2,25</a:t>
            </a:r>
          </a:p>
          <a:p>
            <a:endParaRPr lang="de-CH" sz="3400" b="1" dirty="0">
              <a:latin typeface="+mj-lt"/>
            </a:endParaRPr>
          </a:p>
          <a:p>
            <a:r>
              <a:rPr lang="de-CH" sz="3200" b="1" dirty="0"/>
              <a:t>"Und ich will sie mir im Land ansäen und mich über die »Unbegnadigte« erbarmen und zu »Nicht-mein-Volk« sagen: »Du bist mein Volk!«, und es wird sagen: »Du bist mein Gott!«"</a:t>
            </a:r>
            <a:endParaRPr lang="de-CH" sz="4400" dirty="0"/>
          </a:p>
        </p:txBody>
      </p:sp>
    </p:spTree>
    <p:extLst>
      <p:ext uri="{BB962C8B-B14F-4D97-AF65-F5344CB8AC3E}">
        <p14:creationId xmlns:p14="http://schemas.microsoft.com/office/powerpoint/2010/main" val="209669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51676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Verfasser</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609231" y="1377541"/>
            <a:ext cx="6077305" cy="1147815"/>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Hosea =	Heil oder Rettung</a:t>
            </a:r>
          </a:p>
          <a:p>
            <a:pPr>
              <a:lnSpc>
                <a:spcPct val="107000"/>
              </a:lnSpc>
              <a:spcBef>
                <a:spcPts val="1200"/>
              </a:spcBef>
              <a:spcAft>
                <a:spcPts val="0"/>
              </a:spcAft>
            </a:pPr>
            <a:r>
              <a:rPr lang="de-DE" sz="2800" b="1" kern="0" dirty="0">
                <a:latin typeface="Calibri Light" panose="020F0302020204030204" pitchFamily="34" charset="0"/>
                <a:ea typeface="Times New Roman" panose="02020603050405020304" pitchFamily="18" charset="0"/>
                <a:cs typeface="Times New Roman" panose="02020603050405020304" pitchFamily="18" charset="0"/>
              </a:rPr>
              <a:t>Josua =	der "HERR ist Heil / Rettung"</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D41E3DC5-B1E3-4651-8CAC-E143B50C9BB4}"/>
              </a:ext>
            </a:extLst>
          </p:cNvPr>
          <p:cNvSpPr/>
          <p:nvPr/>
        </p:nvSpPr>
        <p:spPr>
          <a:xfrm>
            <a:off x="609231" y="2720968"/>
            <a:ext cx="10692043" cy="1815882"/>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Dies ist das Wort des HERRN, das an Hosea, den Sohn Beeris, erging</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in den Tagen Ussijas, Jotams, Ahas’ und Hiskias, der Könige von Juda, und in den Tagen Jerobeams, des Sohnes von Joas, des Königs von Israel." </a:t>
            </a:r>
            <a:r>
              <a:rPr lang="de-CH" sz="2800" b="1" dirty="0">
                <a:latin typeface="Calibri" panose="020F0502020204030204" pitchFamily="34" charset="0"/>
                <a:ea typeface="Calibri" panose="020F0502020204030204" pitchFamily="34" charset="0"/>
                <a:cs typeface="Times New Roman" panose="02020603050405020304" pitchFamily="18" charset="0"/>
              </a:rPr>
              <a:t>Hos 1,1</a:t>
            </a:r>
          </a:p>
        </p:txBody>
      </p:sp>
    </p:spTree>
    <p:extLst>
      <p:ext uri="{BB962C8B-B14F-4D97-AF65-F5344CB8AC3E}">
        <p14:creationId xmlns:p14="http://schemas.microsoft.com/office/powerpoint/2010/main" val="167281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3199915"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Botschaft des Buches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538210" y="1370165"/>
            <a:ext cx="10798575" cy="954107"/>
          </a:xfrm>
          <a:prstGeom prst="rect">
            <a:avLst/>
          </a:prstGeom>
        </p:spPr>
        <p:txBody>
          <a:bodyPr wrap="square">
            <a:spAutoFit/>
          </a:bodyPr>
          <a:lstStyle/>
          <a:p>
            <a:r>
              <a:rPr lang="de-CH" sz="2800" dirty="0"/>
              <a:t>Ein Volk, das so verdorben war, kann durch Busse und Glauben am Ende der Zeit eine völlige Heilung und Erneuerung erleben.</a:t>
            </a:r>
          </a:p>
        </p:txBody>
      </p:sp>
      <p:sp>
        <p:nvSpPr>
          <p:cNvPr id="3" name="Rechteck 2">
            <a:extLst>
              <a:ext uri="{FF2B5EF4-FFF2-40B4-BE49-F238E27FC236}">
                <a16:creationId xmlns:a16="http://schemas.microsoft.com/office/drawing/2014/main" id="{D41E3DC5-B1E3-4651-8CAC-E143B50C9BB4}"/>
              </a:ext>
            </a:extLst>
          </p:cNvPr>
          <p:cNvSpPr/>
          <p:nvPr/>
        </p:nvSpPr>
        <p:spPr>
          <a:xfrm>
            <a:off x="538210" y="2527260"/>
            <a:ext cx="10692043" cy="3970318"/>
          </a:xfrm>
          <a:prstGeom prst="rect">
            <a:avLst/>
          </a:prstGeom>
        </p:spPr>
        <p:txBody>
          <a:bodyPr wrap="square">
            <a:spAutoFit/>
          </a:bodyPr>
          <a:lstStyle/>
          <a:p>
            <a:r>
              <a:rPr lang="de-CH" sz="2800" dirty="0"/>
              <a:t>"14 Und ihr fragt: »Warum?« Weil der HERR Zeuge war zwischen dir und der Frau deiner Jugend, der du nun untreu geworden bist, obwohl sie deine Gefährtin und die Frau deines Bundes ist! 15 Und hat Er sie nicht eins gemacht, ein Überrest des Geistes für Ihn? Und wonach soll das eine trachten? Nach göttlichem Samen! So hütet euch denn in eurem Geist, und niemand werde der Frau seiner Jugend untreu! 16 </a:t>
            </a:r>
            <a:r>
              <a:rPr lang="de-CH" sz="2800" u="sng" dirty="0"/>
              <a:t>Denn ich hasse die Ehescheidung, spricht der HERR, der Gott Israels,</a:t>
            </a:r>
            <a:r>
              <a:rPr lang="de-CH" sz="2800" dirty="0"/>
              <a:t> und dass man sein Gewand mit Frevel bedeckt, spricht der HERR der Heerscharen; darum hütet euch in eurem Geist und werdet nicht untreu!" </a:t>
            </a:r>
            <a:r>
              <a:rPr lang="de-CH" sz="2800" b="1" dirty="0"/>
              <a:t>Mal 2,14-16</a:t>
            </a:r>
          </a:p>
        </p:txBody>
      </p:sp>
    </p:spTree>
    <p:extLst>
      <p:ext uri="{BB962C8B-B14F-4D97-AF65-F5344CB8AC3E}">
        <p14:creationId xmlns:p14="http://schemas.microsoft.com/office/powerpoint/2010/main" val="58944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87290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Aufbau des Buches</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4" name="Tabelle 3">
            <a:extLst>
              <a:ext uri="{FF2B5EF4-FFF2-40B4-BE49-F238E27FC236}">
                <a16:creationId xmlns:a16="http://schemas.microsoft.com/office/drawing/2014/main" id="{7C146C97-19A2-439F-ADF5-902F4AC724E8}"/>
              </a:ext>
            </a:extLst>
          </p:cNvPr>
          <p:cNvGraphicFramePr>
            <a:graphicFrameLocks noGrp="1"/>
          </p:cNvGraphicFramePr>
          <p:nvPr>
            <p:extLst>
              <p:ext uri="{D42A27DB-BD31-4B8C-83A1-F6EECF244321}">
                <p14:modId xmlns:p14="http://schemas.microsoft.com/office/powerpoint/2010/main" val="2918034493"/>
              </p:ext>
            </p:extLst>
          </p:nvPr>
        </p:nvGraphicFramePr>
        <p:xfrm>
          <a:off x="432621" y="1425779"/>
          <a:ext cx="11326758" cy="4783195"/>
        </p:xfrm>
        <a:graphic>
          <a:graphicData uri="http://schemas.openxmlformats.org/drawingml/2006/table">
            <a:tbl>
              <a:tblPr firstRow="1" firstCol="1" bandRow="1"/>
              <a:tblGrid>
                <a:gridCol w="1187584">
                  <a:extLst>
                    <a:ext uri="{9D8B030D-6E8A-4147-A177-3AD203B41FA5}">
                      <a16:colId xmlns:a16="http://schemas.microsoft.com/office/drawing/2014/main" val="4285445291"/>
                    </a:ext>
                  </a:extLst>
                </a:gridCol>
                <a:gridCol w="4311700">
                  <a:extLst>
                    <a:ext uri="{9D8B030D-6E8A-4147-A177-3AD203B41FA5}">
                      <a16:colId xmlns:a16="http://schemas.microsoft.com/office/drawing/2014/main" val="3249764983"/>
                    </a:ext>
                  </a:extLst>
                </a:gridCol>
                <a:gridCol w="1504203">
                  <a:extLst>
                    <a:ext uri="{9D8B030D-6E8A-4147-A177-3AD203B41FA5}">
                      <a16:colId xmlns:a16="http://schemas.microsoft.com/office/drawing/2014/main" val="645908342"/>
                    </a:ext>
                  </a:extLst>
                </a:gridCol>
                <a:gridCol w="4323271">
                  <a:extLst>
                    <a:ext uri="{9D8B030D-6E8A-4147-A177-3AD203B41FA5}">
                      <a16:colId xmlns:a16="http://schemas.microsoft.com/office/drawing/2014/main" val="3286875562"/>
                    </a:ext>
                  </a:extLst>
                </a:gridCol>
              </a:tblGrid>
              <a:tr h="369299">
                <a:tc gridSpan="2">
                  <a:txBody>
                    <a:bodyPr/>
                    <a:lstStyle/>
                    <a:p>
                      <a:pPr algn="ct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tc gridSpan="2">
                  <a:txBody>
                    <a:bodyPr/>
                    <a:lstStyle/>
                    <a:p>
                      <a:pPr algn="ct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4-14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de-CH"/>
                    </a:p>
                  </a:txBody>
                  <a:tcPr/>
                </a:tc>
                <a:extLst>
                  <a:ext uri="{0D108BD9-81ED-4DB2-BD59-A6C34878D82A}">
                    <a16:rowId xmlns:a16="http://schemas.microsoft.com/office/drawing/2014/main" val="3955463999"/>
                  </a:ext>
                </a:extLst>
              </a:tr>
              <a:tr h="369299">
                <a:tc gridSpan="2">
                  <a:txBody>
                    <a:bodyPr/>
                    <a:lstStyle/>
                    <a:p>
                      <a:pPr algn="ct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Die untreue Ehefrau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tc gridSpan="2">
                  <a:txBody>
                    <a:bodyPr/>
                    <a:lstStyle/>
                    <a:p>
                      <a:pPr algn="ct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Das untreue Volk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de-CH"/>
                    </a:p>
                  </a:txBody>
                  <a:tcPr/>
                </a:tc>
                <a:extLst>
                  <a:ext uri="{0D108BD9-81ED-4DB2-BD59-A6C34878D82A}">
                    <a16:rowId xmlns:a16="http://schemas.microsoft.com/office/drawing/2014/main" val="508575865"/>
                  </a:ext>
                </a:extLst>
              </a:tr>
              <a:tr h="369299">
                <a:tc gridSpan="2">
                  <a:txBody>
                    <a:bodyPr/>
                    <a:lstStyle/>
                    <a:p>
                      <a:pPr algn="ct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Die ehebrecherische Frau und der treue Mann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tc gridSpan="2">
                  <a:txBody>
                    <a:bodyPr/>
                    <a:lstStyle/>
                    <a:p>
                      <a:pPr algn="ct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Das ehebrecherische Volk und der treue HERR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de-CH"/>
                    </a:p>
                  </a:txBody>
                  <a:tcPr/>
                </a:tc>
                <a:extLst>
                  <a:ext uri="{0D108BD9-81ED-4DB2-BD59-A6C34878D82A}">
                    <a16:rowId xmlns:a16="http://schemas.microsoft.com/office/drawing/2014/main" val="3604546014"/>
                  </a:ext>
                </a:extLst>
              </a:tr>
              <a:tr h="738599">
                <a:tc gridSpan="2">
                  <a:txBody>
                    <a:bodyPr/>
                    <a:lstStyle/>
                    <a:p>
                      <a:pPr algn="ct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Die prophetische Botschaft durch Hoseas Ehe und Familie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de-CH"/>
                    </a:p>
                  </a:txBody>
                  <a:tcPr/>
                </a:tc>
                <a:tc gridSpan="2">
                  <a:txBody>
                    <a:bodyPr/>
                    <a:lstStyle/>
                    <a:p>
                      <a:pPr algn="ct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Gottes unbegreifliche Liebe führt aus dem Sumpf der Sünde hin zum herrlichsten Segen!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de-CH"/>
                    </a:p>
                  </a:txBody>
                  <a:tcPr/>
                </a:tc>
                <a:extLst>
                  <a:ext uri="{0D108BD9-81ED-4DB2-BD59-A6C34878D82A}">
                    <a16:rowId xmlns:a16="http://schemas.microsoft.com/office/drawing/2014/main" val="1930138084"/>
                  </a:ext>
                </a:extLst>
              </a:tr>
              <a:tr h="738599">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1,1-9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Der Prophet und seine Kinder - </a:t>
                      </a:r>
                    </a:p>
                    <a:p>
                      <a:pPr marL="342900" lvl="0" indent="-342900">
                        <a:spcAft>
                          <a:spcPts val="0"/>
                        </a:spcAft>
                        <a:buFont typeface="Wingdings" panose="05000000000000000000" pitchFamily="2" charset="2"/>
                        <a:buChar char=""/>
                      </a:pPr>
                      <a:r>
                        <a:rPr lang="de-CH" sz="2400" dirty="0">
                          <a:effectLst/>
                          <a:latin typeface="Calibri" panose="020F0502020204030204" pitchFamily="34" charset="0"/>
                          <a:ea typeface="Calibri" panose="020F0502020204030204" pitchFamily="34" charset="0"/>
                          <a:cs typeface="Times New Roman" panose="02020603050405020304" pitchFamily="18" charset="0"/>
                        </a:rPr>
                        <a:t>Ein Zeichen in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4,1- 6,3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Gott nicht richtig zu kennen</a:t>
                      </a:r>
                    </a:p>
                    <a:p>
                      <a:pPr marL="0" lvl="0" indent="0">
                        <a:spcAft>
                          <a:spcPts val="0"/>
                        </a:spcAft>
                        <a:buFont typeface="+mj-lt"/>
                        <a:buNone/>
                      </a:pPr>
                      <a:r>
                        <a:rPr lang="de-CH" sz="2400" dirty="0">
                          <a:effectLst/>
                          <a:latin typeface="Calibri" panose="020F0502020204030204" pitchFamily="34" charset="0"/>
                          <a:ea typeface="Calibri" panose="020F0502020204030204" pitchFamily="34" charset="0"/>
                          <a:cs typeface="Times New Roman" panose="02020603050405020304" pitchFamily="18" charset="0"/>
                        </a:rPr>
                        <a:t>1. Anklage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3514871016"/>
                  </a:ext>
                </a:extLst>
              </a:tr>
              <a:tr h="738599">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2,1-25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Der HERR und sein Volk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6,4- 10,15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Den Bund mit Gott gebrochen zu haben</a:t>
                      </a:r>
                    </a:p>
                    <a:p>
                      <a:pPr marL="0" lvl="0" indent="0">
                        <a:spcAft>
                          <a:spcPts val="0"/>
                        </a:spcAft>
                        <a:buFont typeface="+mj-lt"/>
                        <a:buNone/>
                      </a:pPr>
                      <a:r>
                        <a:rPr lang="de-CH" sz="2400" dirty="0">
                          <a:effectLst/>
                          <a:latin typeface="Calibri" panose="020F0502020204030204" pitchFamily="34" charset="0"/>
                          <a:ea typeface="Calibri" panose="020F0502020204030204" pitchFamily="34" charset="0"/>
                          <a:cs typeface="Times New Roman" panose="02020603050405020304" pitchFamily="18" charset="0"/>
                        </a:rPr>
                        <a:t>2. Anklage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141488694"/>
                  </a:ext>
                </a:extLst>
              </a:tr>
              <a:tr h="738599">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Der Prophet und seine Frau – </a:t>
                      </a:r>
                    </a:p>
                    <a:p>
                      <a:pPr marL="342900" lvl="0" indent="-342900">
                        <a:spcAft>
                          <a:spcPts val="0"/>
                        </a:spcAft>
                        <a:buFont typeface="Wingdings" panose="05000000000000000000" pitchFamily="2" charset="2"/>
                        <a:buChar char=""/>
                      </a:pPr>
                      <a:r>
                        <a:rPr lang="de-CH" sz="2400">
                          <a:effectLst/>
                          <a:latin typeface="Calibri" panose="020F0502020204030204" pitchFamily="34" charset="0"/>
                          <a:ea typeface="Calibri" panose="020F0502020204030204" pitchFamily="34" charset="0"/>
                          <a:cs typeface="Times New Roman" panose="02020603050405020304" pitchFamily="18" charset="0"/>
                        </a:rPr>
                        <a:t>Zum Zeichen für 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400">
                          <a:effectLst/>
                          <a:latin typeface="Calibri" panose="020F0502020204030204" pitchFamily="34" charset="0"/>
                          <a:ea typeface="Calibri" panose="020F0502020204030204" pitchFamily="34" charset="0"/>
                          <a:cs typeface="Times New Roman" panose="02020603050405020304" pitchFamily="18" charset="0"/>
                        </a:rPr>
                        <a:t>11,1- 14,10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spcAft>
                          <a:spcPts val="0"/>
                        </a:spcAft>
                      </a:pPr>
                      <a:r>
                        <a:rPr lang="de-CH" sz="2400" dirty="0">
                          <a:effectLst/>
                          <a:latin typeface="Calibri" panose="020F0502020204030204" pitchFamily="34" charset="0"/>
                          <a:ea typeface="Calibri" panose="020F0502020204030204" pitchFamily="34" charset="0"/>
                          <a:cs typeface="Times New Roman" panose="02020603050405020304" pitchFamily="18" charset="0"/>
                        </a:rPr>
                        <a:t>Dem HERRN nicht treu zu sein</a:t>
                      </a:r>
                    </a:p>
                    <a:p>
                      <a:pPr marL="0" lvl="0" indent="0">
                        <a:spcAft>
                          <a:spcPts val="0"/>
                        </a:spcAft>
                        <a:buFont typeface="+mj-lt"/>
                        <a:buNone/>
                      </a:pPr>
                      <a:r>
                        <a:rPr lang="de-CH" sz="2400">
                          <a:effectLst/>
                          <a:latin typeface="Calibri" panose="020F0502020204030204" pitchFamily="34" charset="0"/>
                          <a:ea typeface="Calibri" panose="020F0502020204030204" pitchFamily="34" charset="0"/>
                          <a:cs typeface="Times New Roman" panose="02020603050405020304" pitchFamily="18" charset="0"/>
                        </a:rPr>
                        <a:t>3. Anklage</a:t>
                      </a:r>
                      <a:endParaRPr lang="de-CH"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2667438980"/>
                  </a:ext>
                </a:extLst>
              </a:tr>
            </a:tbl>
          </a:graphicData>
        </a:graphic>
      </p:graphicFrame>
    </p:spTree>
    <p:extLst>
      <p:ext uri="{BB962C8B-B14F-4D97-AF65-F5344CB8AC3E}">
        <p14:creationId xmlns:p14="http://schemas.microsoft.com/office/powerpoint/2010/main" val="284564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5746766" cy="523220"/>
          </a:xfrm>
          <a:prstGeom prst="rect">
            <a:avLst/>
          </a:prstGeom>
        </p:spPr>
        <p:txBody>
          <a:bodyPr wrap="none">
            <a:spAutoFit/>
          </a:bodyPr>
          <a:lstStyle/>
          <a:p>
            <a:r>
              <a:rPr lang="de-CH" sz="2800" dirty="0"/>
              <a:t>Verschiedene Namen des Volkes Israel</a:t>
            </a:r>
          </a:p>
        </p:txBody>
      </p:sp>
      <p:graphicFrame>
        <p:nvGraphicFramePr>
          <p:cNvPr id="5" name="Tabelle 4">
            <a:extLst>
              <a:ext uri="{FF2B5EF4-FFF2-40B4-BE49-F238E27FC236}">
                <a16:creationId xmlns:a16="http://schemas.microsoft.com/office/drawing/2014/main" id="{7E9523AE-0BAF-49D9-869E-C9F8E5246BEC}"/>
              </a:ext>
            </a:extLst>
          </p:cNvPr>
          <p:cNvGraphicFramePr>
            <a:graphicFrameLocks noGrp="1"/>
          </p:cNvGraphicFramePr>
          <p:nvPr>
            <p:extLst>
              <p:ext uri="{D42A27DB-BD31-4B8C-83A1-F6EECF244321}">
                <p14:modId xmlns:p14="http://schemas.microsoft.com/office/powerpoint/2010/main" val="1877647566"/>
              </p:ext>
            </p:extLst>
          </p:nvPr>
        </p:nvGraphicFramePr>
        <p:xfrm>
          <a:off x="902193" y="1935635"/>
          <a:ext cx="9076308" cy="3357074"/>
        </p:xfrm>
        <a:graphic>
          <a:graphicData uri="http://schemas.openxmlformats.org/drawingml/2006/table">
            <a:tbl>
              <a:tblPr firstRow="1" firstCol="1" bandRow="1"/>
              <a:tblGrid>
                <a:gridCol w="1566113">
                  <a:extLst>
                    <a:ext uri="{9D8B030D-6E8A-4147-A177-3AD203B41FA5}">
                      <a16:colId xmlns:a16="http://schemas.microsoft.com/office/drawing/2014/main" val="3819361754"/>
                    </a:ext>
                  </a:extLst>
                </a:gridCol>
                <a:gridCol w="873623">
                  <a:extLst>
                    <a:ext uri="{9D8B030D-6E8A-4147-A177-3AD203B41FA5}">
                      <a16:colId xmlns:a16="http://schemas.microsoft.com/office/drawing/2014/main" val="2373084864"/>
                    </a:ext>
                  </a:extLst>
                </a:gridCol>
                <a:gridCol w="6636572">
                  <a:extLst>
                    <a:ext uri="{9D8B030D-6E8A-4147-A177-3AD203B41FA5}">
                      <a16:colId xmlns:a16="http://schemas.microsoft.com/office/drawing/2014/main" val="1309158442"/>
                    </a:ext>
                  </a:extLst>
                </a:gridCol>
              </a:tblGrid>
              <a:tr h="616050">
                <a:tc>
                  <a:txBody>
                    <a:bodyPr/>
                    <a:lstStyle/>
                    <a:p>
                      <a:pPr>
                        <a:lnSpc>
                          <a:spcPct val="107000"/>
                        </a:lnSpc>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43x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Nordreich (fast immer die zehn Stämme)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241338"/>
                  </a:ext>
                </a:extLst>
              </a:tr>
              <a:tr h="616050">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Ephraim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36x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Nordreich (fast immer die zehn Stämme)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954554"/>
                  </a:ext>
                </a:extLst>
              </a:tr>
              <a:tr h="616050">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Juda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15x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Südreich, einschliesslich Benjamin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410146"/>
                  </a:ext>
                </a:extLst>
              </a:tr>
              <a:tr h="616050">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Israel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3x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12 Stämme (wiederhergestellte Israel der Zukunft)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892397"/>
                  </a:ext>
                </a:extLst>
              </a:tr>
              <a:tr h="616050">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Jakob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3x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12 Stämme unter der Führung Judas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254330"/>
                  </a:ext>
                </a:extLst>
              </a:tr>
            </a:tbl>
          </a:graphicData>
        </a:graphic>
      </p:graphicFrame>
    </p:spTree>
    <p:extLst>
      <p:ext uri="{BB962C8B-B14F-4D97-AF65-F5344CB8AC3E}">
        <p14:creationId xmlns:p14="http://schemas.microsoft.com/office/powerpoint/2010/main" val="54457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000869" cy="523220"/>
          </a:xfrm>
          <a:prstGeom prst="rect">
            <a:avLst/>
          </a:prstGeom>
        </p:spPr>
        <p:txBody>
          <a:bodyPr wrap="none">
            <a:spAutoFit/>
          </a:bodyPr>
          <a:lstStyle/>
          <a:p>
            <a:r>
              <a:rPr lang="de-CH" sz="2800" dirty="0"/>
              <a:t>Zitate im NT</a:t>
            </a:r>
          </a:p>
        </p:txBody>
      </p:sp>
      <p:graphicFrame>
        <p:nvGraphicFramePr>
          <p:cNvPr id="3" name="Tabelle 2">
            <a:extLst>
              <a:ext uri="{FF2B5EF4-FFF2-40B4-BE49-F238E27FC236}">
                <a16:creationId xmlns:a16="http://schemas.microsoft.com/office/drawing/2014/main" id="{8438F8BF-C180-4739-AC44-59C73ABDDBEB}"/>
              </a:ext>
            </a:extLst>
          </p:cNvPr>
          <p:cNvGraphicFramePr>
            <a:graphicFrameLocks noGrp="1"/>
          </p:cNvGraphicFramePr>
          <p:nvPr>
            <p:extLst>
              <p:ext uri="{D42A27DB-BD31-4B8C-83A1-F6EECF244321}">
                <p14:modId xmlns:p14="http://schemas.microsoft.com/office/powerpoint/2010/main" val="2078214847"/>
              </p:ext>
            </p:extLst>
          </p:nvPr>
        </p:nvGraphicFramePr>
        <p:xfrm>
          <a:off x="331365" y="1172246"/>
          <a:ext cx="11529269" cy="5504193"/>
        </p:xfrm>
        <a:graphic>
          <a:graphicData uri="http://schemas.openxmlformats.org/drawingml/2006/table">
            <a:tbl>
              <a:tblPr firstRow="1" firstCol="1" bandRow="1"/>
              <a:tblGrid>
                <a:gridCol w="851483">
                  <a:extLst>
                    <a:ext uri="{9D8B030D-6E8A-4147-A177-3AD203B41FA5}">
                      <a16:colId xmlns:a16="http://schemas.microsoft.com/office/drawing/2014/main" val="946445282"/>
                    </a:ext>
                  </a:extLst>
                </a:gridCol>
                <a:gridCol w="1434517">
                  <a:extLst>
                    <a:ext uri="{9D8B030D-6E8A-4147-A177-3AD203B41FA5}">
                      <a16:colId xmlns:a16="http://schemas.microsoft.com/office/drawing/2014/main" val="379057553"/>
                    </a:ext>
                  </a:extLst>
                </a:gridCol>
                <a:gridCol w="9243269">
                  <a:extLst>
                    <a:ext uri="{9D8B030D-6E8A-4147-A177-3AD203B41FA5}">
                      <a16:colId xmlns:a16="http://schemas.microsoft.com/office/drawing/2014/main" val="2016004799"/>
                    </a:ext>
                  </a:extLst>
                </a:gridCol>
              </a:tblGrid>
              <a:tr h="270091">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Hosea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62099965"/>
                  </a:ext>
                </a:extLst>
              </a:tr>
              <a:tr h="810273">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Mt 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"Und er blieb dort bis zum Tod des Herodes, damit erfüllt würde, was der Herr durch den Propheten geredet hat, der spricht: »Aus Ägypten habe ich meinen Sohn gerufen«."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3089917"/>
                  </a:ext>
                </a:extLst>
              </a:tr>
              <a:tr h="1350456">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 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Mt 9,13; 12,7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"Geht aber hin und lernt, was das heißt: »Ich will Barmherzigkeit und nicht Opfer«. Denn ich bin nicht gekommen, Gerechte zu berufen, sondern Sünder zur Buße."</a:t>
                      </a:r>
                    </a:p>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"Wenn ihr aber wüsstet, was das heißt: »Ich will Barmherzigkeit und nicht Opfer«, so hättet ihr nicht die Unschuldigen verurteilt."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4344764"/>
                  </a:ext>
                </a:extLst>
              </a:tr>
              <a:tr h="540182">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Röm 9,25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"wie er auch durch Hosea spricht: »Ich will das ›mein Volk‹ nennen, was nicht mein Volk war, und die ›Geliebte‹, die nicht Geliebte war."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5856355"/>
                  </a:ext>
                </a:extLst>
              </a:tr>
              <a:tr h="810273">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Röm 9,26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"Und es soll geschehen, an dem Ort, wo zu ihnen gesagt wurde: Ihr seid nicht mein Volk!, da sollen sie ›Söhne des lebendigen Gottes‹ genannt werden.«"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397109"/>
                  </a:ext>
                </a:extLst>
              </a:tr>
              <a:tr h="270091">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13,14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1 Kor 15,55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"Tod, wo ist dein Stachel? Totenreich, wo ist dein Sieg?«"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561692"/>
                  </a:ext>
                </a:extLst>
              </a:tr>
              <a:tr h="540182">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14,3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a:effectLst/>
                          <a:latin typeface="Calibri" panose="020F0502020204030204" pitchFamily="34" charset="0"/>
                          <a:ea typeface="Calibri" panose="020F0502020204030204" pitchFamily="34" charset="0"/>
                          <a:cs typeface="Times New Roman" panose="02020603050405020304" pitchFamily="18" charset="0"/>
                        </a:rPr>
                        <a:t>Heb 13,15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200" dirty="0">
                          <a:effectLst/>
                          <a:latin typeface="Calibri" panose="020F0502020204030204" pitchFamily="34" charset="0"/>
                          <a:ea typeface="Calibri" panose="020F0502020204030204" pitchFamily="34" charset="0"/>
                          <a:cs typeface="Times New Roman" panose="02020603050405020304" pitchFamily="18" charset="0"/>
                        </a:rPr>
                        <a:t>"Durch ihn lasst uns nun Gott beständig ein Opfer des Lobes darbringen, das ist die Frucht der Lippen, die seinen Namen bekennen!"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6288045"/>
                  </a:ext>
                </a:extLst>
              </a:tr>
            </a:tbl>
          </a:graphicData>
        </a:graphic>
      </p:graphicFrame>
    </p:spTree>
    <p:extLst>
      <p:ext uri="{BB962C8B-B14F-4D97-AF65-F5344CB8AC3E}">
        <p14:creationId xmlns:p14="http://schemas.microsoft.com/office/powerpoint/2010/main" val="78054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3130985"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Hosea und seine Zeit</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51FE5A32-8B21-4199-88F0-E906A3976888}"/>
              </a:ext>
            </a:extLst>
          </p:cNvPr>
          <p:cNvSpPr/>
          <p:nvPr/>
        </p:nvSpPr>
        <p:spPr>
          <a:xfrm>
            <a:off x="538210" y="1370165"/>
            <a:ext cx="11122487" cy="1384995"/>
          </a:xfrm>
          <a:prstGeom prst="rect">
            <a:avLst/>
          </a:prstGeom>
        </p:spPr>
        <p:txBody>
          <a:bodyPr wrap="square">
            <a:spAutoFit/>
          </a:bodyPr>
          <a:lstStyle/>
          <a:p>
            <a:r>
              <a:rPr lang="de-CH" sz="2800" dirty="0"/>
              <a:t>"1 Dies ist das Wort des HERRN, das an Hosea, den Sohn Beeris, erging in den Tagen Ussijas, Jotams, Ahas’ und Hiskias, der Könige von Juda, und in den Tagen Jerobeams, des Sohnes von Joas, des Königs von Israel." </a:t>
            </a:r>
            <a:r>
              <a:rPr lang="de-CH" sz="2800" b="1" dirty="0"/>
              <a:t>Hos 1,1</a:t>
            </a:r>
          </a:p>
        </p:txBody>
      </p:sp>
      <p:pic>
        <p:nvPicPr>
          <p:cNvPr id="4" name="Grafik 3">
            <a:extLst>
              <a:ext uri="{FF2B5EF4-FFF2-40B4-BE49-F238E27FC236}">
                <a16:creationId xmlns:a16="http://schemas.microsoft.com/office/drawing/2014/main" id="{7B8424A2-C638-4F40-BA08-78D3CFE5C412}"/>
              </a:ext>
            </a:extLst>
          </p:cNvPr>
          <p:cNvPicPr>
            <a:picLocks noChangeAspect="1"/>
          </p:cNvPicPr>
          <p:nvPr/>
        </p:nvPicPr>
        <p:blipFill>
          <a:blip r:embed="rId2"/>
          <a:stretch>
            <a:fillRect/>
          </a:stretch>
        </p:blipFill>
        <p:spPr>
          <a:xfrm>
            <a:off x="419449" y="3010509"/>
            <a:ext cx="11085328" cy="3641962"/>
          </a:xfrm>
          <a:prstGeom prst="rect">
            <a:avLst/>
          </a:prstGeom>
        </p:spPr>
      </p:pic>
      <p:sp>
        <p:nvSpPr>
          <p:cNvPr id="6" name="Rechteck 5">
            <a:extLst>
              <a:ext uri="{FF2B5EF4-FFF2-40B4-BE49-F238E27FC236}">
                <a16:creationId xmlns:a16="http://schemas.microsoft.com/office/drawing/2014/main" id="{06800127-2E7F-4CCC-88AC-EC075299450C}"/>
              </a:ext>
            </a:extLst>
          </p:cNvPr>
          <p:cNvSpPr/>
          <p:nvPr/>
        </p:nvSpPr>
        <p:spPr>
          <a:xfrm>
            <a:off x="5922628" y="3556932"/>
            <a:ext cx="2407640" cy="2583809"/>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288954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5301836" cy="523220"/>
          </a:xfrm>
          <a:prstGeom prst="rect">
            <a:avLst/>
          </a:prstGeom>
        </p:spPr>
        <p:txBody>
          <a:bodyPr wrap="none">
            <a:spAutoFit/>
          </a:bodyPr>
          <a:lstStyle/>
          <a:p>
            <a:r>
              <a:rPr lang="de-CH" sz="2800" dirty="0"/>
              <a:t>Gottlosigkeit führt in den Abgrund</a:t>
            </a:r>
          </a:p>
        </p:txBody>
      </p:sp>
      <p:sp>
        <p:nvSpPr>
          <p:cNvPr id="4" name="Rechteck 3">
            <a:extLst>
              <a:ext uri="{FF2B5EF4-FFF2-40B4-BE49-F238E27FC236}">
                <a16:creationId xmlns:a16="http://schemas.microsoft.com/office/drawing/2014/main" id="{3AFA5A5A-D42D-4B3D-9506-17352D20437B}"/>
              </a:ext>
            </a:extLst>
          </p:cNvPr>
          <p:cNvSpPr/>
          <p:nvPr/>
        </p:nvSpPr>
        <p:spPr>
          <a:xfrm>
            <a:off x="439719" y="1613118"/>
            <a:ext cx="9441432" cy="1815882"/>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Dennoch ließen sie nicht von den Sünden</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zu denen das Haus Jerobeams Israel verführt hatte, sondern wandelten darin. Auch blieb das Aschera-Standbild in Samaria stehen." </a:t>
            </a:r>
            <a:r>
              <a:rPr lang="de-CH" sz="2800" b="1" dirty="0">
                <a:latin typeface="Calibri" panose="020F0502020204030204" pitchFamily="34" charset="0"/>
                <a:ea typeface="Calibri" panose="020F0502020204030204" pitchFamily="34" charset="0"/>
                <a:cs typeface="Times New Roman" panose="02020603050405020304" pitchFamily="18" charset="0"/>
              </a:rPr>
              <a:t>2Kön 13,6</a:t>
            </a:r>
          </a:p>
        </p:txBody>
      </p:sp>
    </p:spTree>
    <p:extLst>
      <p:ext uri="{BB962C8B-B14F-4D97-AF65-F5344CB8AC3E}">
        <p14:creationId xmlns:p14="http://schemas.microsoft.com/office/powerpoint/2010/main" val="394788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3603038" cy="523220"/>
          </a:xfrm>
          <a:prstGeom prst="rect">
            <a:avLst/>
          </a:prstGeom>
        </p:spPr>
        <p:txBody>
          <a:bodyPr wrap="none">
            <a:spAutoFit/>
          </a:bodyPr>
          <a:lstStyle/>
          <a:p>
            <a:r>
              <a:rPr lang="de-CH" sz="2800" dirty="0"/>
              <a:t>Christus im Buch Hosea</a:t>
            </a:r>
          </a:p>
        </p:txBody>
      </p:sp>
      <p:sp>
        <p:nvSpPr>
          <p:cNvPr id="5" name="Rechteck 4">
            <a:extLst>
              <a:ext uri="{FF2B5EF4-FFF2-40B4-BE49-F238E27FC236}">
                <a16:creationId xmlns:a16="http://schemas.microsoft.com/office/drawing/2014/main" id="{72961426-82E1-49E2-8173-565B5C7D5F4C}"/>
              </a:ext>
            </a:extLst>
          </p:cNvPr>
          <p:cNvSpPr/>
          <p:nvPr/>
        </p:nvSpPr>
        <p:spPr>
          <a:xfrm>
            <a:off x="340132" y="1394379"/>
            <a:ext cx="6734216" cy="1384995"/>
          </a:xfrm>
          <a:prstGeom prst="rect">
            <a:avLst/>
          </a:prstGeom>
        </p:spPr>
        <p:txBody>
          <a:bodyPr wrap="non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Treuer Ehemann = Hosea (ein Bild auf Gott)</a:t>
            </a:r>
          </a:p>
          <a:p>
            <a:pPr>
              <a:spcAft>
                <a:spcPts val="0"/>
              </a:spcAft>
            </a:pP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2800" dirty="0">
                <a:latin typeface="Calibri" panose="020F0502020204030204" pitchFamily="34" charset="0"/>
                <a:ea typeface="Calibri" panose="020F0502020204030204" pitchFamily="34" charset="0"/>
                <a:cs typeface="Times New Roman" panose="02020603050405020304" pitchFamily="18" charset="0"/>
              </a:rPr>
              <a:t>Untreue Ehefrau = Gomer (ein Bild auf Israel)</a:t>
            </a:r>
          </a:p>
        </p:txBody>
      </p:sp>
      <p:sp>
        <p:nvSpPr>
          <p:cNvPr id="4" name="Rechteck 3">
            <a:extLst>
              <a:ext uri="{FF2B5EF4-FFF2-40B4-BE49-F238E27FC236}">
                <a16:creationId xmlns:a16="http://schemas.microsoft.com/office/drawing/2014/main" id="{3AFA5A5A-D42D-4B3D-9506-17352D20437B}"/>
              </a:ext>
            </a:extLst>
          </p:cNvPr>
          <p:cNvSpPr/>
          <p:nvPr/>
        </p:nvSpPr>
        <p:spPr>
          <a:xfrm>
            <a:off x="340132" y="3873044"/>
            <a:ext cx="9441432" cy="1384995"/>
          </a:xfrm>
          <a:prstGeom prst="rect">
            <a:avLst/>
          </a:prstGeom>
        </p:spPr>
        <p:txBody>
          <a:bodyPr wrap="square">
            <a:spAutoFit/>
          </a:bodyPr>
          <a:lstStyle/>
          <a:p>
            <a:r>
              <a:rPr lang="de-CH" sz="2800" dirty="0"/>
              <a:t>"4 Ich aber bin der HERR, dein Gott, vom Land Ägypten her, und außer mir kennst du keinen Gott, und es gibt keinen Retter als mich allein!" </a:t>
            </a:r>
            <a:r>
              <a:rPr lang="de-CH" sz="2800" b="1" dirty="0"/>
              <a:t>Hos 13,4</a:t>
            </a:r>
          </a:p>
        </p:txBody>
      </p:sp>
      <p:sp>
        <p:nvSpPr>
          <p:cNvPr id="6" name="Rechteck 5">
            <a:extLst>
              <a:ext uri="{FF2B5EF4-FFF2-40B4-BE49-F238E27FC236}">
                <a16:creationId xmlns:a16="http://schemas.microsoft.com/office/drawing/2014/main" id="{E34E4E59-0B91-47CC-8D82-91158F5CDE0C}"/>
              </a:ext>
            </a:extLst>
          </p:cNvPr>
          <p:cNvSpPr/>
          <p:nvPr/>
        </p:nvSpPr>
        <p:spPr>
          <a:xfrm>
            <a:off x="340132" y="3064599"/>
            <a:ext cx="4819268" cy="523220"/>
          </a:xfrm>
          <a:prstGeom prst="rect">
            <a:avLst/>
          </a:prstGeom>
        </p:spPr>
        <p:txBody>
          <a:bodyPr wrap="none">
            <a:spAutoFit/>
          </a:bodyPr>
          <a:lstStyle/>
          <a:p>
            <a:pPr>
              <a:spcAft>
                <a:spcPts val="0"/>
              </a:spcAft>
            </a:pPr>
            <a:r>
              <a:rPr lang="de-DE" sz="2800" dirty="0">
                <a:latin typeface="Calibri" panose="020F0502020204030204" pitchFamily="34" charset="0"/>
                <a:ea typeface="Calibri" panose="020F0502020204030204" pitchFamily="34" charset="0"/>
                <a:cs typeface="Times New Roman" panose="02020603050405020304" pitchFamily="18" charset="0"/>
              </a:rPr>
              <a:t>Christus als Retter seines Volkes</a:t>
            </a:r>
          </a:p>
        </p:txBody>
      </p:sp>
    </p:spTree>
    <p:extLst>
      <p:ext uri="{BB962C8B-B14F-4D97-AF65-F5344CB8AC3E}">
        <p14:creationId xmlns:p14="http://schemas.microsoft.com/office/powerpoint/2010/main" val="988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lke 1">
            <a:extLst>
              <a:ext uri="{FF2B5EF4-FFF2-40B4-BE49-F238E27FC236}">
                <a16:creationId xmlns:a16="http://schemas.microsoft.com/office/drawing/2014/main" id="{E8E8A352-B30B-4F6F-9044-61B363B61C2B}"/>
              </a:ext>
            </a:extLst>
          </p:cNvPr>
          <p:cNvSpPr/>
          <p:nvPr/>
        </p:nvSpPr>
        <p:spPr>
          <a:xfrm>
            <a:off x="1944970" y="113308"/>
            <a:ext cx="5325842" cy="3315691"/>
          </a:xfrm>
          <a:prstGeom prst="cloud">
            <a:avLst/>
          </a:prstGeom>
          <a:solidFill>
            <a:schemeClr val="accent3">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pic>
        <p:nvPicPr>
          <p:cNvPr id="3074" name="Picture 2" descr="Bildergebnis für löwe und lamm">
            <a:extLst>
              <a:ext uri="{FF2B5EF4-FFF2-40B4-BE49-F238E27FC236}">
                <a16:creationId xmlns:a16="http://schemas.microsoft.com/office/drawing/2014/main" id="{23508430-5C0A-4F0C-A3C3-B36D9CF9B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40695">
            <a:off x="2132487" y="611101"/>
            <a:ext cx="3083241" cy="17343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4" name="Gruppieren 23">
            <a:extLst>
              <a:ext uri="{FF2B5EF4-FFF2-40B4-BE49-F238E27FC236}">
                <a16:creationId xmlns:a16="http://schemas.microsoft.com/office/drawing/2014/main" id="{A56848B5-7A32-4482-BA77-CBAAF50DB77D}"/>
              </a:ext>
            </a:extLst>
          </p:cNvPr>
          <p:cNvGrpSpPr/>
          <p:nvPr/>
        </p:nvGrpSpPr>
        <p:grpSpPr>
          <a:xfrm>
            <a:off x="5212512" y="569392"/>
            <a:ext cx="1643244" cy="1703292"/>
            <a:chOff x="3816988" y="649451"/>
            <a:chExt cx="978016" cy="1040930"/>
          </a:xfrm>
        </p:grpSpPr>
        <p:pic>
          <p:nvPicPr>
            <p:cNvPr id="16" name="Grafik 15" descr="Gruppieren">
              <a:extLst>
                <a:ext uri="{FF2B5EF4-FFF2-40B4-BE49-F238E27FC236}">
                  <a16:creationId xmlns:a16="http://schemas.microsoft.com/office/drawing/2014/main" id="{BC1994A8-C988-4FC5-8488-B0A6BF6897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3340" y="813732"/>
              <a:ext cx="583035" cy="583035"/>
            </a:xfrm>
            <a:prstGeom prst="rect">
              <a:avLst/>
            </a:prstGeom>
          </p:spPr>
        </p:pic>
        <p:pic>
          <p:nvPicPr>
            <p:cNvPr id="18" name="Grafik 17" descr="Gruppenerfolg">
              <a:extLst>
                <a:ext uri="{FF2B5EF4-FFF2-40B4-BE49-F238E27FC236}">
                  <a16:creationId xmlns:a16="http://schemas.microsoft.com/office/drawing/2014/main" id="{08416B95-B444-487D-8C2D-E311F35B1D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7746" y="973123"/>
              <a:ext cx="717258" cy="717258"/>
            </a:xfrm>
            <a:prstGeom prst="rect">
              <a:avLst/>
            </a:prstGeom>
          </p:spPr>
        </p:pic>
        <p:pic>
          <p:nvPicPr>
            <p:cNvPr id="20" name="Grafik 19" descr="Gruppieren">
              <a:extLst>
                <a:ext uri="{FF2B5EF4-FFF2-40B4-BE49-F238E27FC236}">
                  <a16:creationId xmlns:a16="http://schemas.microsoft.com/office/drawing/2014/main" id="{CE532E68-57F2-416F-96D5-65687669FB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65864" y="649451"/>
              <a:ext cx="535494" cy="535494"/>
            </a:xfrm>
            <a:prstGeom prst="rect">
              <a:avLst/>
            </a:prstGeom>
          </p:spPr>
        </p:pic>
        <p:pic>
          <p:nvPicPr>
            <p:cNvPr id="21" name="Grafik 20" descr="Gruppieren">
              <a:extLst>
                <a:ext uri="{FF2B5EF4-FFF2-40B4-BE49-F238E27FC236}">
                  <a16:creationId xmlns:a16="http://schemas.microsoft.com/office/drawing/2014/main" id="{F751CDB7-5A60-413B-B0A1-0E5DC51663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16988" y="1004932"/>
              <a:ext cx="583035" cy="583035"/>
            </a:xfrm>
            <a:prstGeom prst="rect">
              <a:avLst/>
            </a:prstGeom>
          </p:spPr>
        </p:pic>
        <p:pic>
          <p:nvPicPr>
            <p:cNvPr id="22" name="Grafik 21" descr="Gruppieren">
              <a:extLst>
                <a:ext uri="{FF2B5EF4-FFF2-40B4-BE49-F238E27FC236}">
                  <a16:creationId xmlns:a16="http://schemas.microsoft.com/office/drawing/2014/main" id="{AFD5257F-6FE5-409B-BBBF-1D1212583B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583" y="832607"/>
              <a:ext cx="442517" cy="442517"/>
            </a:xfrm>
            <a:prstGeom prst="rect">
              <a:avLst/>
            </a:prstGeom>
          </p:spPr>
        </p:pic>
      </p:grpSp>
      <p:grpSp>
        <p:nvGrpSpPr>
          <p:cNvPr id="25" name="Gruppieren 24">
            <a:extLst>
              <a:ext uri="{FF2B5EF4-FFF2-40B4-BE49-F238E27FC236}">
                <a16:creationId xmlns:a16="http://schemas.microsoft.com/office/drawing/2014/main" id="{4283D04A-A786-48EB-9D2C-4F9F75058B8F}"/>
              </a:ext>
            </a:extLst>
          </p:cNvPr>
          <p:cNvGrpSpPr/>
          <p:nvPr/>
        </p:nvGrpSpPr>
        <p:grpSpPr>
          <a:xfrm>
            <a:off x="720478" y="2468451"/>
            <a:ext cx="2120236" cy="3995083"/>
            <a:chOff x="862661" y="3167864"/>
            <a:chExt cx="1486707" cy="3295211"/>
          </a:xfrm>
        </p:grpSpPr>
        <p:pic>
          <p:nvPicPr>
            <p:cNvPr id="3078" name="Picture 6" descr="Bildergebnis für israel karte">
              <a:extLst>
                <a:ext uri="{FF2B5EF4-FFF2-40B4-BE49-F238E27FC236}">
                  <a16:creationId xmlns:a16="http://schemas.microsoft.com/office/drawing/2014/main" id="{C8F81B5F-C1A6-4330-86EC-B6F7680469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661" y="3167864"/>
              <a:ext cx="1486707" cy="32952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Bildergebnis für israel land">
              <a:extLst>
                <a:ext uri="{FF2B5EF4-FFF2-40B4-BE49-F238E27FC236}">
                  <a16:creationId xmlns:a16="http://schemas.microsoft.com/office/drawing/2014/main" id="{E3A859F8-2AF2-45F3-9C4B-DABFE12F62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2445" y="5442025"/>
              <a:ext cx="943947" cy="5016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pieren 3">
            <a:extLst>
              <a:ext uri="{FF2B5EF4-FFF2-40B4-BE49-F238E27FC236}">
                <a16:creationId xmlns:a16="http://schemas.microsoft.com/office/drawing/2014/main" id="{1950E233-2802-404C-BC85-12624C02F96E}"/>
              </a:ext>
            </a:extLst>
          </p:cNvPr>
          <p:cNvGrpSpPr/>
          <p:nvPr/>
        </p:nvGrpSpPr>
        <p:grpSpPr>
          <a:xfrm>
            <a:off x="5799407" y="2553198"/>
            <a:ext cx="3065755" cy="3465865"/>
            <a:chOff x="5799407" y="2553198"/>
            <a:chExt cx="3065755" cy="3465865"/>
          </a:xfrm>
        </p:grpSpPr>
        <p:pic>
          <p:nvPicPr>
            <p:cNvPr id="23" name="Grafik 22" descr="Mann und Frau">
              <a:extLst>
                <a:ext uri="{FF2B5EF4-FFF2-40B4-BE49-F238E27FC236}">
                  <a16:creationId xmlns:a16="http://schemas.microsoft.com/office/drawing/2014/main" id="{79A8F587-5055-4BF5-B81E-BFAC6169AD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99407" y="2553198"/>
              <a:ext cx="3065755" cy="3065755"/>
            </a:xfrm>
            <a:prstGeom prst="rect">
              <a:avLst/>
            </a:prstGeom>
          </p:spPr>
        </p:pic>
        <p:sp>
          <p:nvSpPr>
            <p:cNvPr id="15" name="Textfeld 14">
              <a:extLst>
                <a:ext uri="{FF2B5EF4-FFF2-40B4-BE49-F238E27FC236}">
                  <a16:creationId xmlns:a16="http://schemas.microsoft.com/office/drawing/2014/main" id="{50E2354D-07CC-45EA-A14F-E157FFEEE7F5}"/>
                </a:ext>
              </a:extLst>
            </p:cNvPr>
            <p:cNvSpPr txBox="1"/>
            <p:nvPr/>
          </p:nvSpPr>
          <p:spPr>
            <a:xfrm>
              <a:off x="7456715" y="5618953"/>
              <a:ext cx="1017206" cy="400110"/>
            </a:xfrm>
            <a:prstGeom prst="rect">
              <a:avLst/>
            </a:prstGeom>
            <a:noFill/>
          </p:spPr>
          <p:txBody>
            <a:bodyPr wrap="square">
              <a:spAutoFit/>
            </a:bodyPr>
            <a:lstStyle/>
            <a:p>
              <a:r>
                <a:rPr lang="de-DE" sz="2000" b="1" dirty="0">
                  <a:latin typeface="Calibri" panose="020F0502020204030204" pitchFamily="34" charset="0"/>
                  <a:ea typeface="Calibri" panose="020F0502020204030204" pitchFamily="34" charset="0"/>
                  <a:cs typeface="Times New Roman" panose="02020603050405020304" pitchFamily="18" charset="0"/>
                </a:rPr>
                <a:t>Gomer</a:t>
              </a:r>
              <a:endParaRPr lang="de-CH" b="1" dirty="0"/>
            </a:p>
          </p:txBody>
        </p:sp>
        <p:sp>
          <p:nvSpPr>
            <p:cNvPr id="17" name="Textfeld 16">
              <a:extLst>
                <a:ext uri="{FF2B5EF4-FFF2-40B4-BE49-F238E27FC236}">
                  <a16:creationId xmlns:a16="http://schemas.microsoft.com/office/drawing/2014/main" id="{889DE4F8-EBBF-4E2F-B2D3-1BC9DE4D510C}"/>
                </a:ext>
              </a:extLst>
            </p:cNvPr>
            <p:cNvSpPr txBox="1"/>
            <p:nvPr/>
          </p:nvSpPr>
          <p:spPr>
            <a:xfrm>
              <a:off x="6347153" y="5618953"/>
              <a:ext cx="1017206" cy="400110"/>
            </a:xfrm>
            <a:prstGeom prst="rect">
              <a:avLst/>
            </a:prstGeom>
            <a:noFill/>
          </p:spPr>
          <p:txBody>
            <a:bodyPr wrap="square">
              <a:spAutoFit/>
            </a:bodyPr>
            <a:lstStyle/>
            <a:p>
              <a:r>
                <a:rPr lang="de-DE" sz="2000" b="1" dirty="0">
                  <a:latin typeface="Calibri" panose="020F0502020204030204" pitchFamily="34" charset="0"/>
                  <a:ea typeface="Calibri" panose="020F0502020204030204" pitchFamily="34" charset="0"/>
                  <a:cs typeface="Times New Roman" panose="02020603050405020304" pitchFamily="18" charset="0"/>
                </a:rPr>
                <a:t>Hosea</a:t>
              </a:r>
              <a:endParaRPr lang="de-CH" b="1" dirty="0"/>
            </a:p>
          </p:txBody>
        </p:sp>
      </p:grpSp>
    </p:spTree>
    <p:extLst>
      <p:ext uri="{BB962C8B-B14F-4D97-AF65-F5344CB8AC3E}">
        <p14:creationId xmlns:p14="http://schemas.microsoft.com/office/powerpoint/2010/main" val="37183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177965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Zwölf"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eck 2">
            <a:extLst>
              <a:ext uri="{FF2B5EF4-FFF2-40B4-BE49-F238E27FC236}">
                <a16:creationId xmlns:a16="http://schemas.microsoft.com/office/drawing/2014/main" id="{732D0C3B-1770-4BBA-A9A3-9E153454F0C0}"/>
              </a:ext>
            </a:extLst>
          </p:cNvPr>
          <p:cNvSpPr/>
          <p:nvPr/>
        </p:nvSpPr>
        <p:spPr>
          <a:xfrm>
            <a:off x="902194" y="1613118"/>
            <a:ext cx="10758503" cy="1815882"/>
          </a:xfrm>
          <a:prstGeom prst="rect">
            <a:avLst/>
          </a:prstGeom>
        </p:spPr>
        <p:txBody>
          <a:bodyPr wrap="square">
            <a:spAutoFit/>
          </a:bodyPr>
          <a:lstStyle/>
          <a:p>
            <a:r>
              <a:rPr lang="de-CH" sz="2800" dirty="0"/>
              <a:t>In unserer Bibel folgen die kleinen Propheten direkt nach Jesaja, Jeremia, Hesekiel und Daniel (grossen Propheten). Diese sind Hosea, Joel, Amos, Obadja, Jona, Micha, Nahum, Habakuk, Zephanja, Haggai, Sacharja und Maleachi. </a:t>
            </a:r>
            <a:endParaRPr lang="de-CH" sz="4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57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15956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Familie Hosea</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943E94-4B0A-4791-A78A-925BCE3CABBB}"/>
              </a:ext>
            </a:extLst>
          </p:cNvPr>
          <p:cNvSpPr/>
          <p:nvPr/>
        </p:nvSpPr>
        <p:spPr>
          <a:xfrm>
            <a:off x="902194" y="1279532"/>
            <a:ext cx="544251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Seine Frau Gomer (ein Bild auf Israel)</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41DA017F-84F9-4708-8AFC-B4A8D04C780E}"/>
              </a:ext>
            </a:extLst>
          </p:cNvPr>
          <p:cNvSpPr/>
          <p:nvPr/>
        </p:nvSpPr>
        <p:spPr>
          <a:xfrm>
            <a:off x="393577" y="2090172"/>
            <a:ext cx="10348404" cy="1815882"/>
          </a:xfrm>
          <a:prstGeom prst="rect">
            <a:avLst/>
          </a:prstGeom>
        </p:spPr>
        <p:txBody>
          <a:bodyPr wrap="square">
            <a:spAutoFit/>
          </a:bodyPr>
          <a:lstStyle/>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Als der HERR durch Hosea zu reden begann, da sprach der HERR zu ihm: Geh, erwirb dir eine hurerische Frau und Hurenkinder; denn das Land ist dem HERRN untreu geworden und hat sich der Hurerei hingegeben!" </a:t>
            </a:r>
            <a:r>
              <a:rPr lang="de-CH" sz="2800" b="1" dirty="0">
                <a:latin typeface="Calibri" panose="020F0502020204030204" pitchFamily="34" charset="0"/>
                <a:ea typeface="Calibri" panose="020F0502020204030204" pitchFamily="34" charset="0"/>
                <a:cs typeface="Times New Roman" panose="02020603050405020304" pitchFamily="18" charset="0"/>
              </a:rPr>
              <a:t>Hos 1,2</a:t>
            </a:r>
          </a:p>
        </p:txBody>
      </p:sp>
    </p:spTree>
    <p:extLst>
      <p:ext uri="{BB962C8B-B14F-4D97-AF65-F5344CB8AC3E}">
        <p14:creationId xmlns:p14="http://schemas.microsoft.com/office/powerpoint/2010/main" val="33033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15956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Familie Hosea</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943E94-4B0A-4791-A78A-925BCE3CABBB}"/>
              </a:ext>
            </a:extLst>
          </p:cNvPr>
          <p:cNvSpPr/>
          <p:nvPr/>
        </p:nvSpPr>
        <p:spPr>
          <a:xfrm>
            <a:off x="902194" y="1279532"/>
            <a:ext cx="9478877"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1. Kind / Sohn = Jesreel "Gott sät" oder "Gott zerbricht/ zerstreut"</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41DA017F-84F9-4708-8AFC-B4A8D04C780E}"/>
              </a:ext>
            </a:extLst>
          </p:cNvPr>
          <p:cNvSpPr/>
          <p:nvPr/>
        </p:nvSpPr>
        <p:spPr>
          <a:xfrm>
            <a:off x="393576" y="2090172"/>
            <a:ext cx="10641367" cy="1384995"/>
          </a:xfrm>
          <a:prstGeom prst="rect">
            <a:avLst/>
          </a:prstGeom>
        </p:spPr>
        <p:txBody>
          <a:bodyPr wrap="square">
            <a:spAutoFit/>
          </a:bodyPr>
          <a:lstStyle/>
          <a:p>
            <a:r>
              <a:rPr lang="de-CH" sz="2800" dirty="0"/>
              <a:t>"4 Der HERR aber sprach zu ihm: Gib ihm den Namen »Jesreel«; denn in Kurzem werde ich das in Jesreel vergossene Blut am Haus Jehus rächen und dem Königtum des Hauses Israel ein Ende machen!" </a:t>
            </a:r>
            <a:r>
              <a:rPr lang="de-CH" sz="2800" b="1" dirty="0"/>
              <a:t>Hos 1,4</a:t>
            </a:r>
          </a:p>
        </p:txBody>
      </p:sp>
    </p:spTree>
    <p:extLst>
      <p:ext uri="{BB962C8B-B14F-4D97-AF65-F5344CB8AC3E}">
        <p14:creationId xmlns:p14="http://schemas.microsoft.com/office/powerpoint/2010/main" val="10719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Grafik 1">
            <a:extLst>
              <a:ext uri="{FF2B5EF4-FFF2-40B4-BE49-F238E27FC236}">
                <a16:creationId xmlns:a16="http://schemas.microsoft.com/office/drawing/2014/main" id="{C6FA7DAC-22B9-4106-BE70-ED83AF4536CC}"/>
              </a:ext>
            </a:extLst>
          </p:cNvPr>
          <p:cNvPicPr>
            <a:picLocks noChangeAspect="1"/>
          </p:cNvPicPr>
          <p:nvPr/>
        </p:nvPicPr>
        <p:blipFill rotWithShape="1">
          <a:blip r:embed="rId2"/>
          <a:srcRect t="8614" b="10173"/>
          <a:stretch/>
        </p:blipFill>
        <p:spPr>
          <a:xfrm>
            <a:off x="-3586" y="883409"/>
            <a:ext cx="9746408" cy="5481339"/>
          </a:xfrm>
          <a:prstGeom prst="rect">
            <a:avLst/>
          </a:prstGeom>
        </p:spPr>
      </p:pic>
      <p:grpSp>
        <p:nvGrpSpPr>
          <p:cNvPr id="14" name="Gruppieren 13">
            <a:extLst>
              <a:ext uri="{FF2B5EF4-FFF2-40B4-BE49-F238E27FC236}">
                <a16:creationId xmlns:a16="http://schemas.microsoft.com/office/drawing/2014/main" id="{69B4F758-028B-4B94-92A8-391E9BCC4FD2}"/>
              </a:ext>
            </a:extLst>
          </p:cNvPr>
          <p:cNvGrpSpPr/>
          <p:nvPr/>
        </p:nvGrpSpPr>
        <p:grpSpPr>
          <a:xfrm>
            <a:off x="3000653" y="221971"/>
            <a:ext cx="9187866" cy="4793129"/>
            <a:chOff x="3000653" y="221971"/>
            <a:chExt cx="9187866" cy="4793129"/>
          </a:xfrm>
        </p:grpSpPr>
        <p:pic>
          <p:nvPicPr>
            <p:cNvPr id="10242" name="Picture 2" descr="Bildergebnis für ebene jesreel">
              <a:extLst>
                <a:ext uri="{FF2B5EF4-FFF2-40B4-BE49-F238E27FC236}">
                  <a16:creationId xmlns:a16="http://schemas.microsoft.com/office/drawing/2014/main" id="{83D439B0-9BE2-4383-AC9C-78EE57404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5186">
              <a:off x="4998825" y="221971"/>
              <a:ext cx="7189694" cy="47931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4" name="Gerader Verbinder 3">
              <a:extLst>
                <a:ext uri="{FF2B5EF4-FFF2-40B4-BE49-F238E27FC236}">
                  <a16:creationId xmlns:a16="http://schemas.microsoft.com/office/drawing/2014/main" id="{7AF26272-568D-4C4C-987F-3480C317E61C}"/>
                </a:ext>
              </a:extLst>
            </p:cNvPr>
            <p:cNvCxnSpPr>
              <a:cxnSpLocks/>
            </p:cNvCxnSpPr>
            <p:nvPr/>
          </p:nvCxnSpPr>
          <p:spPr>
            <a:xfrm flipH="1">
              <a:off x="3000654" y="390157"/>
              <a:ext cx="4367812" cy="1748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9A81F03A-128A-489B-B585-08D64F0BFB5A}"/>
                </a:ext>
              </a:extLst>
            </p:cNvPr>
            <p:cNvCxnSpPr>
              <a:cxnSpLocks/>
            </p:cNvCxnSpPr>
            <p:nvPr/>
          </p:nvCxnSpPr>
          <p:spPr>
            <a:xfrm flipH="1" flipV="1">
              <a:off x="3000653" y="3240351"/>
              <a:ext cx="5593019" cy="1670505"/>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Parallelogramm 14">
            <a:extLst>
              <a:ext uri="{FF2B5EF4-FFF2-40B4-BE49-F238E27FC236}">
                <a16:creationId xmlns:a16="http://schemas.microsoft.com/office/drawing/2014/main" id="{1C76125E-6A3F-4B36-9E0A-1B12E174BB83}"/>
              </a:ext>
            </a:extLst>
          </p:cNvPr>
          <p:cNvSpPr/>
          <p:nvPr/>
        </p:nvSpPr>
        <p:spPr>
          <a:xfrm rot="20900672">
            <a:off x="2487631" y="2108147"/>
            <a:ext cx="790112" cy="1253971"/>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84750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500" fill="hold"/>
                                        <p:tgtEl>
                                          <p:spTgt spid="14"/>
                                        </p:tgtEl>
                                        <p:attrNameLst>
                                          <p:attrName>ppt_w</p:attrName>
                                        </p:attrNameLst>
                                      </p:cBhvr>
                                      <p:tavLst>
                                        <p:tav tm="0">
                                          <p:val>
                                            <p:fltVal val="0"/>
                                          </p:val>
                                        </p:tav>
                                        <p:tav tm="100000">
                                          <p:val>
                                            <p:strVal val="#ppt_w"/>
                                          </p:val>
                                        </p:tav>
                                      </p:tavLst>
                                    </p:anim>
                                    <p:anim calcmode="lin" valueType="num">
                                      <p:cBhvr>
                                        <p:cTn id="8" dur="1500" fill="hold"/>
                                        <p:tgtEl>
                                          <p:spTgt spid="14"/>
                                        </p:tgtEl>
                                        <p:attrNameLst>
                                          <p:attrName>ppt_h</p:attrName>
                                        </p:attrNameLst>
                                      </p:cBhvr>
                                      <p:tavLst>
                                        <p:tav tm="0">
                                          <p:val>
                                            <p:fltVal val="0"/>
                                          </p:val>
                                        </p:tav>
                                        <p:tav tm="100000">
                                          <p:val>
                                            <p:strVal val="#ppt_h"/>
                                          </p:val>
                                        </p:tav>
                                      </p:tavLst>
                                    </p:anim>
                                    <p:animEffect transition="in" filter="fade">
                                      <p:cBhvr>
                                        <p:cTn id="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15956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Familie Hosea</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943E94-4B0A-4791-A78A-925BCE3CABBB}"/>
              </a:ext>
            </a:extLst>
          </p:cNvPr>
          <p:cNvSpPr/>
          <p:nvPr/>
        </p:nvSpPr>
        <p:spPr>
          <a:xfrm>
            <a:off x="902194" y="1279532"/>
            <a:ext cx="10552889"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2. Kind / Tochter = Lo-Ruchama "Nicht-Begnadigte" oder "Nicht-Geliebte"</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41DA017F-84F9-4708-8AFC-B4A8D04C780E}"/>
              </a:ext>
            </a:extLst>
          </p:cNvPr>
          <p:cNvSpPr/>
          <p:nvPr/>
        </p:nvSpPr>
        <p:spPr>
          <a:xfrm>
            <a:off x="393576" y="2090172"/>
            <a:ext cx="10641367" cy="1815882"/>
          </a:xfrm>
          <a:prstGeom prst="rect">
            <a:avLst/>
          </a:prstGeom>
        </p:spPr>
        <p:txBody>
          <a:bodyPr wrap="square">
            <a:spAutoFit/>
          </a:bodyPr>
          <a:lstStyle/>
          <a:p>
            <a:r>
              <a:rPr lang="de-CH" sz="2800" dirty="0"/>
              <a:t>"6 Und als sie wiederum schwanger wurde und eine Tochter gebar, da sprach Er zu ihm: Nenne sie »Lo-Ruchama«; denn ich werde mich über das Haus Israel künftig nicht mehr erbarmen, dass ich ihnen vergeben würde!" </a:t>
            </a:r>
            <a:r>
              <a:rPr lang="de-CH" sz="2800" b="1" dirty="0"/>
              <a:t>Hos 1,6</a:t>
            </a:r>
          </a:p>
        </p:txBody>
      </p:sp>
    </p:spTree>
    <p:extLst>
      <p:ext uri="{BB962C8B-B14F-4D97-AF65-F5344CB8AC3E}">
        <p14:creationId xmlns:p14="http://schemas.microsoft.com/office/powerpoint/2010/main" val="33747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2159566"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Familie Hosea</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A943E94-4B0A-4791-A78A-925BCE3CABBB}"/>
              </a:ext>
            </a:extLst>
          </p:cNvPr>
          <p:cNvSpPr/>
          <p:nvPr/>
        </p:nvSpPr>
        <p:spPr>
          <a:xfrm>
            <a:off x="902194" y="1279532"/>
            <a:ext cx="6423553"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3. Kind / Sohn = Lo-Ammi "Nicht-Mein-Volk"</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41DA017F-84F9-4708-8AFC-B4A8D04C780E}"/>
              </a:ext>
            </a:extLst>
          </p:cNvPr>
          <p:cNvSpPr/>
          <p:nvPr/>
        </p:nvSpPr>
        <p:spPr>
          <a:xfrm>
            <a:off x="393576" y="2090172"/>
            <a:ext cx="10641367" cy="1815882"/>
          </a:xfrm>
          <a:prstGeom prst="rect">
            <a:avLst/>
          </a:prstGeom>
        </p:spPr>
        <p:txBody>
          <a:bodyPr wrap="square">
            <a:spAutoFit/>
          </a:bodyPr>
          <a:lstStyle/>
          <a:p>
            <a:r>
              <a:rPr lang="de-CH" sz="2800" dirty="0"/>
              <a:t>"8 Als sie nun Lo-Ruchama entwöhnt hatte, wurde sie wieder schwanger und gebar einen Sohn.</a:t>
            </a:r>
          </a:p>
          <a:p>
            <a:r>
              <a:rPr lang="de-CH" sz="2800" dirty="0"/>
              <a:t>9 Da sprach Er: Nenne ihn »Lo-Ammi«; denn ihr seid nicht mein Volk, und ich bin nicht der Eure!" </a:t>
            </a:r>
            <a:r>
              <a:rPr lang="de-CH" sz="2800" b="1" dirty="0"/>
              <a:t>Hos 1,8-9</a:t>
            </a:r>
          </a:p>
        </p:txBody>
      </p:sp>
    </p:spTree>
    <p:extLst>
      <p:ext uri="{BB962C8B-B14F-4D97-AF65-F5344CB8AC3E}">
        <p14:creationId xmlns:p14="http://schemas.microsoft.com/office/powerpoint/2010/main" val="87242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5691751" cy="523220"/>
          </a:xfrm>
          <a:prstGeom prst="rect">
            <a:avLst/>
          </a:prstGeom>
        </p:spPr>
        <p:txBody>
          <a:bodyPr wrap="none">
            <a:spAutoFit/>
          </a:bodyPr>
          <a:lstStyle/>
          <a:p>
            <a:r>
              <a:rPr lang="de-DE" sz="2800" dirty="0"/>
              <a:t>Die Wiederherstellung durch Gerichte</a:t>
            </a:r>
            <a:endParaRPr lang="de-CH" sz="2800" dirty="0"/>
          </a:p>
        </p:txBody>
      </p:sp>
      <p:graphicFrame>
        <p:nvGraphicFramePr>
          <p:cNvPr id="4" name="Tabelle 3">
            <a:extLst>
              <a:ext uri="{FF2B5EF4-FFF2-40B4-BE49-F238E27FC236}">
                <a16:creationId xmlns:a16="http://schemas.microsoft.com/office/drawing/2014/main" id="{DCD1B3D4-3434-42A0-89E4-00268B845825}"/>
              </a:ext>
            </a:extLst>
          </p:cNvPr>
          <p:cNvGraphicFramePr>
            <a:graphicFrameLocks noGrp="1"/>
          </p:cNvGraphicFramePr>
          <p:nvPr>
            <p:extLst>
              <p:ext uri="{D42A27DB-BD31-4B8C-83A1-F6EECF244321}">
                <p14:modId xmlns:p14="http://schemas.microsoft.com/office/powerpoint/2010/main" val="3303630683"/>
              </p:ext>
            </p:extLst>
          </p:nvPr>
        </p:nvGraphicFramePr>
        <p:xfrm>
          <a:off x="1105688" y="1484409"/>
          <a:ext cx="5632311" cy="3889182"/>
        </p:xfrm>
        <a:graphic>
          <a:graphicData uri="http://schemas.openxmlformats.org/drawingml/2006/table">
            <a:tbl>
              <a:tblPr firstRow="1" firstCol="1" bandRow="1"/>
              <a:tblGrid>
                <a:gridCol w="2794965">
                  <a:extLst>
                    <a:ext uri="{9D8B030D-6E8A-4147-A177-3AD203B41FA5}">
                      <a16:colId xmlns:a16="http://schemas.microsoft.com/office/drawing/2014/main" val="1294615742"/>
                    </a:ext>
                  </a:extLst>
                </a:gridCol>
                <a:gridCol w="2837346">
                  <a:extLst>
                    <a:ext uri="{9D8B030D-6E8A-4147-A177-3AD203B41FA5}">
                      <a16:colId xmlns:a16="http://schemas.microsoft.com/office/drawing/2014/main" val="1644579458"/>
                    </a:ext>
                  </a:extLst>
                </a:gridCol>
              </a:tblGrid>
              <a:tr h="648197">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Gericht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65018654"/>
                  </a:ext>
                </a:extLst>
              </a:tr>
              <a:tr h="648197">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2,1-2,3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415682"/>
                  </a:ext>
                </a:extLst>
              </a:tr>
              <a:tr h="648197">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2,4-15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2,16-3,5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411568"/>
                  </a:ext>
                </a:extLst>
              </a:tr>
              <a:tr h="648197">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4,1-5,14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5,15-6,3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650901"/>
                  </a:ext>
                </a:extLst>
              </a:tr>
              <a:tr h="648197">
                <a:tc>
                  <a:txBody>
                    <a:bodyPr/>
                    <a:lstStyle/>
                    <a:p>
                      <a:pPr algn="ctr">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6,4-11,7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11,8-11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490557"/>
                  </a:ext>
                </a:extLst>
              </a:tr>
              <a:tr h="648197">
                <a:tc>
                  <a:txBody>
                    <a:bodyPr/>
                    <a:lstStyle/>
                    <a:p>
                      <a:pPr algn="ctr">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12,1-14,1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14,1-10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508148"/>
                  </a:ext>
                </a:extLst>
              </a:tr>
            </a:tbl>
          </a:graphicData>
        </a:graphic>
      </p:graphicFrame>
    </p:spTree>
    <p:extLst>
      <p:ext uri="{BB962C8B-B14F-4D97-AF65-F5344CB8AC3E}">
        <p14:creationId xmlns:p14="http://schemas.microsoft.com/office/powerpoint/2010/main" val="317573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5744906" cy="523220"/>
          </a:xfrm>
          <a:prstGeom prst="rect">
            <a:avLst/>
          </a:prstGeom>
        </p:spPr>
        <p:txBody>
          <a:bodyPr wrap="none">
            <a:spAutoFit/>
          </a:bodyPr>
          <a:lstStyle/>
          <a:p>
            <a:pPr lvl="0"/>
            <a:r>
              <a:rPr lang="de-CH" sz="2800" dirty="0"/>
              <a:t>Von "Nicht-mein-Volk" zu "Mein-Volk"</a:t>
            </a:r>
          </a:p>
        </p:txBody>
      </p:sp>
      <p:sp>
        <p:nvSpPr>
          <p:cNvPr id="3" name="Rechteck 2">
            <a:extLst>
              <a:ext uri="{FF2B5EF4-FFF2-40B4-BE49-F238E27FC236}">
                <a16:creationId xmlns:a16="http://schemas.microsoft.com/office/drawing/2014/main" id="{13AF2D53-A6AA-4E98-8166-E96497310DA2}"/>
              </a:ext>
            </a:extLst>
          </p:cNvPr>
          <p:cNvSpPr/>
          <p:nvPr/>
        </p:nvSpPr>
        <p:spPr>
          <a:xfrm>
            <a:off x="601433" y="1378798"/>
            <a:ext cx="10841883" cy="4832092"/>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Und doch wird die Zahl der Kinder Israels werden wie der Sand am Meer, den man nicht messen noch zählen kann; und es soll geschehen, an dem Ort, wo zu ihnen gesagt wurde: »Ihr seid nicht mein Volk«, da sollen sie »Söhne des lebendigen Gottes« genannt werden. </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 Dann werden die Söhne Judas und die Söhne Israels sich einmütig versammeln und über sich ein einziges Oberhaupt setzen und werden aus dem Land heraufziehen; denn der Tag von Jesreel wird groß sein. </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Nennt eure Brüder »Mein Volk«, und eure Schwestern: »Begnadigte«!" </a:t>
            </a:r>
            <a:r>
              <a:rPr lang="de-CH" sz="2800" b="1" dirty="0">
                <a:latin typeface="Calibri" panose="020F0502020204030204" pitchFamily="34" charset="0"/>
                <a:ea typeface="Calibri" panose="020F0502020204030204" pitchFamily="34" charset="0"/>
                <a:cs typeface="Times New Roman" panose="02020603050405020304" pitchFamily="18" charset="0"/>
              </a:rPr>
              <a:t>Hos 2,1-3</a:t>
            </a:r>
          </a:p>
        </p:txBody>
      </p:sp>
    </p:spTree>
    <p:extLst>
      <p:ext uri="{BB962C8B-B14F-4D97-AF65-F5344CB8AC3E}">
        <p14:creationId xmlns:p14="http://schemas.microsoft.com/office/powerpoint/2010/main" val="410362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5744906" cy="523220"/>
          </a:xfrm>
          <a:prstGeom prst="rect">
            <a:avLst/>
          </a:prstGeom>
        </p:spPr>
        <p:txBody>
          <a:bodyPr wrap="none">
            <a:spAutoFit/>
          </a:bodyPr>
          <a:lstStyle/>
          <a:p>
            <a:pPr lvl="0"/>
            <a:r>
              <a:rPr lang="de-CH" sz="2800" dirty="0"/>
              <a:t>Von "Nicht-mein-Volk" zu "Mein-Volk"</a:t>
            </a:r>
          </a:p>
        </p:txBody>
      </p:sp>
      <p:sp>
        <p:nvSpPr>
          <p:cNvPr id="3" name="Rechteck 2">
            <a:extLst>
              <a:ext uri="{FF2B5EF4-FFF2-40B4-BE49-F238E27FC236}">
                <a16:creationId xmlns:a16="http://schemas.microsoft.com/office/drawing/2014/main" id="{13AF2D53-A6AA-4E98-8166-E96497310DA2}"/>
              </a:ext>
            </a:extLst>
          </p:cNvPr>
          <p:cNvSpPr/>
          <p:nvPr/>
        </p:nvSpPr>
        <p:spPr>
          <a:xfrm>
            <a:off x="601433" y="1378798"/>
            <a:ext cx="10841883" cy="1815882"/>
          </a:xfrm>
          <a:prstGeom prst="rect">
            <a:avLst/>
          </a:prstGeom>
        </p:spPr>
        <p:txBody>
          <a:bodyPr wrap="square">
            <a:spAutoFit/>
          </a:bodyPr>
          <a:lstStyle/>
          <a:p>
            <a:r>
              <a:rPr lang="de-CH" sz="2800" dirty="0"/>
              <a:t>"9 Aber dieses [letzte] Drittel will ich ins Feuer bringen und es läutern, wie man Silber läutert, und ich will es prüfen, wie man Gold prüft. Es wird meinen Namen anrufen, und ich will ihm antworten; ich will sagen: »Das ist mein Volk!«, und es wird sagen: »Der HERR ist mein Gott!«" </a:t>
            </a:r>
            <a:r>
              <a:rPr lang="de-CH" sz="2800" b="1" dirty="0"/>
              <a:t>Sach 13,9</a:t>
            </a:r>
          </a:p>
        </p:txBody>
      </p:sp>
      <p:sp>
        <p:nvSpPr>
          <p:cNvPr id="4" name="Rechteck 3">
            <a:extLst>
              <a:ext uri="{FF2B5EF4-FFF2-40B4-BE49-F238E27FC236}">
                <a16:creationId xmlns:a16="http://schemas.microsoft.com/office/drawing/2014/main" id="{346AB593-5684-4BA9-A3B6-5759885BFE03}"/>
              </a:ext>
            </a:extLst>
          </p:cNvPr>
          <p:cNvSpPr/>
          <p:nvPr/>
        </p:nvSpPr>
        <p:spPr>
          <a:xfrm>
            <a:off x="601433" y="3416966"/>
            <a:ext cx="11090457" cy="3108543"/>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"24 Als solche hat er auch uns berufen, nicht allein aus den Juden, sondern auch aus den Heiden;</a:t>
            </a:r>
          </a:p>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25 wie er auch durch Hosea spricht: »Ich will das ›mein Volk nennen, was nicht mein Volk war, und die ›Geliebte‹, die nicht Geliebte war.</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26 Und es soll geschehen, an dem Ort, wo zu ihnen gesagt wurde: Ihr seid nicht mein Volk!, da sollen sie ›Söhne des lebendigen Gottes‹ genannt werden.«" </a:t>
            </a:r>
            <a:r>
              <a:rPr lang="de-CH" sz="2800" b="1" dirty="0">
                <a:latin typeface="Calibri" panose="020F0502020204030204" pitchFamily="34" charset="0"/>
                <a:ea typeface="Calibri" panose="020F0502020204030204" pitchFamily="34" charset="0"/>
                <a:cs typeface="Times New Roman" panose="02020603050405020304" pitchFamily="18" charset="0"/>
              </a:rPr>
              <a:t>Röm 9,24-26</a:t>
            </a:r>
          </a:p>
        </p:txBody>
      </p:sp>
    </p:spTree>
    <p:extLst>
      <p:ext uri="{BB962C8B-B14F-4D97-AF65-F5344CB8AC3E}">
        <p14:creationId xmlns:p14="http://schemas.microsoft.com/office/powerpoint/2010/main" val="180065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4916602" cy="523220"/>
          </a:xfrm>
          <a:prstGeom prst="rect">
            <a:avLst/>
          </a:prstGeom>
        </p:spPr>
        <p:txBody>
          <a:bodyPr wrap="none">
            <a:spAutoFit/>
          </a:bodyPr>
          <a:lstStyle/>
          <a:p>
            <a:pPr lvl="0"/>
            <a:r>
              <a:rPr lang="de-CH" sz="2800" dirty="0"/>
              <a:t>Die Strafe des HERRN über Israel</a:t>
            </a:r>
          </a:p>
        </p:txBody>
      </p:sp>
      <p:sp>
        <p:nvSpPr>
          <p:cNvPr id="3" name="Rechteck 2">
            <a:extLst>
              <a:ext uri="{FF2B5EF4-FFF2-40B4-BE49-F238E27FC236}">
                <a16:creationId xmlns:a16="http://schemas.microsoft.com/office/drawing/2014/main" id="{13AF2D53-A6AA-4E98-8166-E96497310DA2}"/>
              </a:ext>
            </a:extLst>
          </p:cNvPr>
          <p:cNvSpPr/>
          <p:nvPr/>
        </p:nvSpPr>
        <p:spPr>
          <a:xfrm>
            <a:off x="494901" y="1334410"/>
            <a:ext cx="6269884" cy="523220"/>
          </a:xfrm>
          <a:prstGeom prst="rect">
            <a:avLst/>
          </a:prstGeom>
        </p:spPr>
        <p:txBody>
          <a:bodyPr wrap="square">
            <a:spAutoFit/>
          </a:bodyPr>
          <a:lstStyle/>
          <a:p>
            <a:pPr marL="457200" indent="-457200">
              <a:buFont typeface="Arial" panose="020B0604020202020204" pitchFamily="34" charset="0"/>
              <a:buChar char="•"/>
            </a:pPr>
            <a:r>
              <a:rPr lang="de-CH" sz="2800" dirty="0"/>
              <a:t>Gott wird sich nicht erbarmen (2,4-6)</a:t>
            </a:r>
            <a:endParaRPr lang="de-CH" sz="2800" b="1" dirty="0"/>
          </a:p>
        </p:txBody>
      </p:sp>
      <p:sp>
        <p:nvSpPr>
          <p:cNvPr id="4" name="Rechteck 3">
            <a:extLst>
              <a:ext uri="{FF2B5EF4-FFF2-40B4-BE49-F238E27FC236}">
                <a16:creationId xmlns:a16="http://schemas.microsoft.com/office/drawing/2014/main" id="{346AB593-5684-4BA9-A3B6-5759885BFE03}"/>
              </a:ext>
            </a:extLst>
          </p:cNvPr>
          <p:cNvSpPr/>
          <p:nvPr/>
        </p:nvSpPr>
        <p:spPr>
          <a:xfrm>
            <a:off x="494901" y="2102861"/>
            <a:ext cx="11090457" cy="3539430"/>
          </a:xfrm>
          <a:prstGeom prst="rect">
            <a:avLst/>
          </a:prstGeom>
        </p:spPr>
        <p:txBody>
          <a:bodyPr wrap="square">
            <a:spAutoFit/>
          </a:bodyPr>
          <a:lstStyle/>
          <a:p>
            <a:r>
              <a:rPr lang="de-CH" sz="2800" dirty="0"/>
              <a:t>"</a:t>
            </a:r>
            <a:r>
              <a:rPr lang="de-DE" sz="2800" dirty="0"/>
              <a:t>4 </a:t>
            </a:r>
            <a:r>
              <a:rPr lang="de-DE" sz="2800" u="sng" dirty="0"/>
              <a:t>Weist</a:t>
            </a:r>
            <a:r>
              <a:rPr lang="de-DE" sz="2800" dirty="0"/>
              <a:t> eure Mutter </a:t>
            </a:r>
            <a:r>
              <a:rPr lang="de-DE" sz="2800" u="sng" dirty="0"/>
              <a:t>zurecht</a:t>
            </a:r>
            <a:r>
              <a:rPr lang="de-DE" sz="2800" dirty="0"/>
              <a:t>; </a:t>
            </a:r>
            <a:r>
              <a:rPr lang="de-DE" sz="2800" u="sng" dirty="0"/>
              <a:t>weist sie zurecht</a:t>
            </a:r>
            <a:r>
              <a:rPr lang="de-DE" sz="2800" dirty="0"/>
              <a:t> — denn sie ist nicht meine Frau, und ich bin nicht ihr Mann —, </a:t>
            </a:r>
            <a:r>
              <a:rPr lang="de-DE" sz="2800" u="sng" dirty="0"/>
              <a:t>damit sie</a:t>
            </a:r>
            <a:r>
              <a:rPr lang="de-DE" sz="2800" dirty="0"/>
              <a:t> ihre Hurerei von ihrem Angesicht wegschaffe und ihre Ehebrecherei von ihren Brüsten!</a:t>
            </a:r>
          </a:p>
          <a:p>
            <a:r>
              <a:rPr lang="de-CH" sz="2800" dirty="0"/>
              <a:t>5 </a:t>
            </a:r>
            <a:r>
              <a:rPr lang="de-CH" sz="2800" dirty="0">
                <a:solidFill>
                  <a:srgbClr val="FF0000"/>
                </a:solidFill>
              </a:rPr>
              <a:t>Sonst werde ich</a:t>
            </a:r>
            <a:r>
              <a:rPr lang="de-CH" sz="2800" dirty="0"/>
              <a:t> </a:t>
            </a:r>
            <a:r>
              <a:rPr lang="de-CH" sz="2800" u="sng" dirty="0"/>
              <a:t>sie nackt ausziehen und sie hinstellen</a:t>
            </a:r>
            <a:r>
              <a:rPr lang="de-CH" sz="2800" dirty="0"/>
              <a:t>, wie sie war am Tag ihrer Geburt, und </a:t>
            </a:r>
            <a:r>
              <a:rPr lang="de-CH" sz="2800" u="sng" dirty="0"/>
              <a:t>sie der Wüste gleichmachen, einem dürren Land</a:t>
            </a:r>
            <a:r>
              <a:rPr lang="de-CH" sz="2800" dirty="0"/>
              <a:t>, und sie sterben lassen vor Durst!</a:t>
            </a:r>
          </a:p>
          <a:p>
            <a:r>
              <a:rPr lang="de-CH" sz="2800" dirty="0"/>
              <a:t>6 Und </a:t>
            </a:r>
            <a:r>
              <a:rPr lang="de-CH" sz="2800" u="sng" dirty="0"/>
              <a:t>über ihre Kinder werde ich mich nicht erbarmen</a:t>
            </a:r>
            <a:r>
              <a:rPr lang="de-CH" sz="2800" dirty="0"/>
              <a:t>, weil sie Hurenkinder sind." </a:t>
            </a:r>
            <a:r>
              <a:rPr lang="de-CH" sz="2800" b="1" dirty="0"/>
              <a:t>Hos 2,4-6</a:t>
            </a:r>
          </a:p>
        </p:txBody>
      </p:sp>
    </p:spTree>
    <p:extLst>
      <p:ext uri="{BB962C8B-B14F-4D97-AF65-F5344CB8AC3E}">
        <p14:creationId xmlns:p14="http://schemas.microsoft.com/office/powerpoint/2010/main" val="84280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4916602" cy="523220"/>
          </a:xfrm>
          <a:prstGeom prst="rect">
            <a:avLst/>
          </a:prstGeom>
        </p:spPr>
        <p:txBody>
          <a:bodyPr wrap="none">
            <a:spAutoFit/>
          </a:bodyPr>
          <a:lstStyle/>
          <a:p>
            <a:pPr lvl="0"/>
            <a:r>
              <a:rPr lang="de-CH" sz="2800" dirty="0"/>
              <a:t>Die Strafe des HERRN über Israel</a:t>
            </a:r>
          </a:p>
        </p:txBody>
      </p:sp>
      <p:sp>
        <p:nvSpPr>
          <p:cNvPr id="3" name="Rechteck 2">
            <a:extLst>
              <a:ext uri="{FF2B5EF4-FFF2-40B4-BE49-F238E27FC236}">
                <a16:creationId xmlns:a16="http://schemas.microsoft.com/office/drawing/2014/main" id="{13AF2D53-A6AA-4E98-8166-E96497310DA2}"/>
              </a:ext>
            </a:extLst>
          </p:cNvPr>
          <p:cNvSpPr/>
          <p:nvPr/>
        </p:nvSpPr>
        <p:spPr>
          <a:xfrm>
            <a:off x="494901" y="1334410"/>
            <a:ext cx="6269884" cy="523220"/>
          </a:xfrm>
          <a:prstGeom prst="rect">
            <a:avLst/>
          </a:prstGeom>
        </p:spPr>
        <p:txBody>
          <a:bodyPr wrap="square">
            <a:spAutoFit/>
          </a:bodyPr>
          <a:lstStyle/>
          <a:p>
            <a:pPr marL="457200" indent="-457200">
              <a:buFont typeface="Arial" panose="020B0604020202020204" pitchFamily="34" charset="0"/>
              <a:buChar char="•"/>
            </a:pPr>
            <a:r>
              <a:rPr lang="de-CH" sz="2800" dirty="0"/>
              <a:t>Gott wird sie bestrafen (2,7-15)</a:t>
            </a:r>
            <a:endParaRPr lang="de-CH" sz="2800" b="1" dirty="0"/>
          </a:p>
        </p:txBody>
      </p:sp>
      <p:sp>
        <p:nvSpPr>
          <p:cNvPr id="4" name="Rechteck 3">
            <a:extLst>
              <a:ext uri="{FF2B5EF4-FFF2-40B4-BE49-F238E27FC236}">
                <a16:creationId xmlns:a16="http://schemas.microsoft.com/office/drawing/2014/main" id="{346AB593-5684-4BA9-A3B6-5759885BFE03}"/>
              </a:ext>
            </a:extLst>
          </p:cNvPr>
          <p:cNvSpPr/>
          <p:nvPr/>
        </p:nvSpPr>
        <p:spPr>
          <a:xfrm>
            <a:off x="494901" y="2102861"/>
            <a:ext cx="11090457" cy="1815882"/>
          </a:xfrm>
          <a:prstGeom prst="rect">
            <a:avLst/>
          </a:prstGeom>
        </p:spPr>
        <p:txBody>
          <a:bodyPr wrap="square">
            <a:spAutoFit/>
          </a:bodyPr>
          <a:lstStyle/>
          <a:p>
            <a:r>
              <a:rPr lang="de-CH" sz="2800" dirty="0"/>
              <a:t>"7 Denn ihre Mutter hat Hurerei getrieben; die sie geboren hat, bedeckte sich mit Schande; denn sie sprach: »Ich will doch meinen Liebhabern nachlaufen, die mir mein Brot und Wasser geben, meine Wolle, meinen Flachs, mein Öl und meinen Trank!«" </a:t>
            </a:r>
            <a:r>
              <a:rPr lang="de-CH" sz="2800" b="1" dirty="0"/>
              <a:t>Hos 2,7</a:t>
            </a:r>
          </a:p>
        </p:txBody>
      </p:sp>
      <p:sp>
        <p:nvSpPr>
          <p:cNvPr id="5" name="Rechteck 4">
            <a:extLst>
              <a:ext uri="{FF2B5EF4-FFF2-40B4-BE49-F238E27FC236}">
                <a16:creationId xmlns:a16="http://schemas.microsoft.com/office/drawing/2014/main" id="{CB91F787-A06F-4E0E-A078-6B0AEC74E1F6}"/>
              </a:ext>
            </a:extLst>
          </p:cNvPr>
          <p:cNvSpPr/>
          <p:nvPr/>
        </p:nvSpPr>
        <p:spPr>
          <a:xfrm>
            <a:off x="494900" y="4393098"/>
            <a:ext cx="7299693" cy="1384995"/>
          </a:xfrm>
          <a:prstGeom prst="rect">
            <a:avLst/>
          </a:prstGeom>
        </p:spPr>
        <p:txBody>
          <a:bodyPr wrap="square">
            <a:spAutoFit/>
          </a:bodyPr>
          <a:lstStyle/>
          <a:p>
            <a:pPr marL="285750" indent="-28575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physische Nahrung (Speise/Brot und Wasser)</a:t>
            </a:r>
          </a:p>
          <a:p>
            <a:pPr marL="285750" indent="-28575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Schutz (Wolle und Flachs) und </a:t>
            </a:r>
          </a:p>
          <a:p>
            <a:pPr marL="285750" indent="-285750">
              <a:buFontTx/>
              <a:buChar char="-"/>
            </a:pPr>
            <a:r>
              <a:rPr lang="de-CH" sz="2800" dirty="0">
                <a:latin typeface="Calibri" panose="020F0502020204030204" pitchFamily="34" charset="0"/>
                <a:ea typeface="Calibri" panose="020F0502020204030204" pitchFamily="34" charset="0"/>
                <a:cs typeface="Times New Roman" panose="02020603050405020304" pitchFamily="18" charset="0"/>
              </a:rPr>
              <a:t>Vergnügen (Öl und Trank) erwartete. </a:t>
            </a:r>
            <a:endParaRPr lang="de-CH" sz="2800" dirty="0"/>
          </a:p>
        </p:txBody>
      </p:sp>
    </p:spTree>
    <p:extLst>
      <p:ext uri="{BB962C8B-B14F-4D97-AF65-F5344CB8AC3E}">
        <p14:creationId xmlns:p14="http://schemas.microsoft.com/office/powerpoint/2010/main" val="213228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835082" y="321856"/>
            <a:ext cx="386035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Einteilung "Der Zwölf"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7A8AA653-6688-4B0D-9198-E1EB65B34B1A}"/>
              </a:ext>
            </a:extLst>
          </p:cNvPr>
          <p:cNvGraphicFramePr>
            <a:graphicFrameLocks noGrp="1"/>
          </p:cNvGraphicFramePr>
          <p:nvPr>
            <p:extLst>
              <p:ext uri="{D42A27DB-BD31-4B8C-83A1-F6EECF244321}">
                <p14:modId xmlns:p14="http://schemas.microsoft.com/office/powerpoint/2010/main" val="3255300913"/>
              </p:ext>
            </p:extLst>
          </p:nvPr>
        </p:nvGraphicFramePr>
        <p:xfrm>
          <a:off x="508932" y="1181929"/>
          <a:ext cx="11174136" cy="5547360"/>
        </p:xfrm>
        <a:graphic>
          <a:graphicData uri="http://schemas.openxmlformats.org/drawingml/2006/table">
            <a:tbl>
              <a:tblPr firstRow="1" firstCol="1" bandRow="1"/>
              <a:tblGrid>
                <a:gridCol w="4103880">
                  <a:extLst>
                    <a:ext uri="{9D8B030D-6E8A-4147-A177-3AD203B41FA5}">
                      <a16:colId xmlns:a16="http://schemas.microsoft.com/office/drawing/2014/main" val="952032545"/>
                    </a:ext>
                  </a:extLst>
                </a:gridCol>
                <a:gridCol w="3535820">
                  <a:extLst>
                    <a:ext uri="{9D8B030D-6E8A-4147-A177-3AD203B41FA5}">
                      <a16:colId xmlns:a16="http://schemas.microsoft.com/office/drawing/2014/main" val="3206929188"/>
                    </a:ext>
                  </a:extLst>
                </a:gridCol>
                <a:gridCol w="3534436">
                  <a:extLst>
                    <a:ext uri="{9D8B030D-6E8A-4147-A177-3AD203B41FA5}">
                      <a16:colId xmlns:a16="http://schemas.microsoft.com/office/drawing/2014/main" val="2667314122"/>
                    </a:ext>
                  </a:extLst>
                </a:gridCol>
              </a:tblGrid>
              <a:tr h="360727">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Zeitgeschichtliche Periode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Reihenfolge in der Bibel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Angenommene Abfolge</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872804179"/>
                  </a:ext>
                </a:extLst>
              </a:tr>
              <a:tr h="360727">
                <a:tc rowSpan="7">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Assyrische Bedrohung</a:t>
                      </a:r>
                    </a:p>
                    <a:p>
                      <a:pPr>
                        <a:spcAft>
                          <a:spcPts val="0"/>
                        </a:spcAft>
                      </a:pP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(Jesaja)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Hosea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Obadja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911237"/>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740171"/>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Amos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Jona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186443"/>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Obadja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Amos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65552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Jona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Hosea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12660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Micha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Micha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38826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Nahum</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Nahum</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513756"/>
                  </a:ext>
                </a:extLst>
              </a:tr>
              <a:tr h="360727">
                <a:tc rowSpan="2">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Babylonische Bedrohung </a:t>
                      </a:r>
                    </a:p>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(Jeremia)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Habakuk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Habakuk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41368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Zefanja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Zefanja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734635"/>
                  </a:ext>
                </a:extLst>
              </a:tr>
              <a:tr h="360727">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Babylonisches Exil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Daniel, Hesekiel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2148079"/>
                  </a:ext>
                </a:extLst>
              </a:tr>
              <a:tr h="360727">
                <a:tc rowSpan="3">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Persische Zeit</a:t>
                      </a:r>
                    </a:p>
                    <a:p>
                      <a:pPr>
                        <a:lnSpc>
                          <a:spcPct val="107000"/>
                        </a:lnSpc>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(Esra, Nehemia, Esther)</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Haggai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Haggai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135237"/>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Sacharja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Sacharja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39134"/>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Maleachi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Maleachi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862063"/>
                  </a:ext>
                </a:extLst>
              </a:tr>
            </a:tbl>
          </a:graphicData>
        </a:graphic>
      </p:graphicFrame>
      <p:sp>
        <p:nvSpPr>
          <p:cNvPr id="4" name="Rechteck 3">
            <a:extLst>
              <a:ext uri="{FF2B5EF4-FFF2-40B4-BE49-F238E27FC236}">
                <a16:creationId xmlns:a16="http://schemas.microsoft.com/office/drawing/2014/main" id="{55E0C064-4F48-4E06-A616-499C2B21D997}"/>
              </a:ext>
            </a:extLst>
          </p:cNvPr>
          <p:cNvSpPr/>
          <p:nvPr/>
        </p:nvSpPr>
        <p:spPr>
          <a:xfrm>
            <a:off x="4622334" y="1006679"/>
            <a:ext cx="7155809" cy="5788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49366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4916602" cy="523220"/>
          </a:xfrm>
          <a:prstGeom prst="rect">
            <a:avLst/>
          </a:prstGeom>
        </p:spPr>
        <p:txBody>
          <a:bodyPr wrap="none">
            <a:spAutoFit/>
          </a:bodyPr>
          <a:lstStyle/>
          <a:p>
            <a:pPr lvl="0"/>
            <a:r>
              <a:rPr lang="de-CH" sz="2800" dirty="0"/>
              <a:t>Die Strafe des HERRN über Israel</a:t>
            </a:r>
          </a:p>
        </p:txBody>
      </p:sp>
      <p:sp>
        <p:nvSpPr>
          <p:cNvPr id="3" name="Rechteck 2">
            <a:extLst>
              <a:ext uri="{FF2B5EF4-FFF2-40B4-BE49-F238E27FC236}">
                <a16:creationId xmlns:a16="http://schemas.microsoft.com/office/drawing/2014/main" id="{13AF2D53-A6AA-4E98-8166-E96497310DA2}"/>
              </a:ext>
            </a:extLst>
          </p:cNvPr>
          <p:cNvSpPr/>
          <p:nvPr/>
        </p:nvSpPr>
        <p:spPr>
          <a:xfrm>
            <a:off x="494901" y="1334410"/>
            <a:ext cx="6269884" cy="523220"/>
          </a:xfrm>
          <a:prstGeom prst="rect">
            <a:avLst/>
          </a:prstGeom>
        </p:spPr>
        <p:txBody>
          <a:bodyPr wrap="square">
            <a:spAutoFit/>
          </a:bodyPr>
          <a:lstStyle/>
          <a:p>
            <a:pPr marL="457200" indent="-457200">
              <a:buFont typeface="Arial" panose="020B0604020202020204" pitchFamily="34" charset="0"/>
              <a:buChar char="•"/>
            </a:pPr>
            <a:r>
              <a:rPr lang="de-CH" sz="2800" dirty="0"/>
              <a:t>Gott wird sie bestrafen (2,7-15)</a:t>
            </a:r>
            <a:endParaRPr lang="de-CH" sz="2800" b="1" dirty="0"/>
          </a:p>
        </p:txBody>
      </p:sp>
      <p:sp>
        <p:nvSpPr>
          <p:cNvPr id="4" name="Rechteck 3">
            <a:extLst>
              <a:ext uri="{FF2B5EF4-FFF2-40B4-BE49-F238E27FC236}">
                <a16:creationId xmlns:a16="http://schemas.microsoft.com/office/drawing/2014/main" id="{346AB593-5684-4BA9-A3B6-5759885BFE03}"/>
              </a:ext>
            </a:extLst>
          </p:cNvPr>
          <p:cNvSpPr/>
          <p:nvPr/>
        </p:nvSpPr>
        <p:spPr>
          <a:xfrm>
            <a:off x="494901" y="2102861"/>
            <a:ext cx="11090457" cy="1384995"/>
          </a:xfrm>
          <a:prstGeom prst="rect">
            <a:avLst/>
          </a:prstGeom>
        </p:spPr>
        <p:txBody>
          <a:bodyPr wrap="square">
            <a:spAutoFit/>
          </a:bodyPr>
          <a:lstStyle/>
          <a:p>
            <a:r>
              <a:rPr lang="de-CH" sz="2800" dirty="0"/>
              <a:t>"10 Sie erkannte ja nicht, </a:t>
            </a:r>
            <a:r>
              <a:rPr lang="de-CH" sz="2800" u="sng" dirty="0"/>
              <a:t>dass ich es war</a:t>
            </a:r>
            <a:r>
              <a:rPr lang="de-CH" sz="2800" dirty="0"/>
              <a:t>, der ihr das Korn, den Most und das Öl gab und ihr das Silber und Gold mehrte, das sie für den Baal verwendet haben." </a:t>
            </a:r>
            <a:r>
              <a:rPr lang="de-CH" sz="2800" b="1" dirty="0"/>
              <a:t>Hos 2,10</a:t>
            </a:r>
          </a:p>
        </p:txBody>
      </p:sp>
    </p:spTree>
    <p:extLst>
      <p:ext uri="{BB962C8B-B14F-4D97-AF65-F5344CB8AC3E}">
        <p14:creationId xmlns:p14="http://schemas.microsoft.com/office/powerpoint/2010/main" val="2227099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46AB593-5684-4BA9-A3B6-5759885BFE03}"/>
              </a:ext>
            </a:extLst>
          </p:cNvPr>
          <p:cNvSpPr/>
          <p:nvPr/>
        </p:nvSpPr>
        <p:spPr>
          <a:xfrm>
            <a:off x="512657" y="366623"/>
            <a:ext cx="11472198" cy="6124754"/>
          </a:xfrm>
          <a:prstGeom prst="rect">
            <a:avLst/>
          </a:prstGeom>
        </p:spPr>
        <p:txBody>
          <a:bodyPr wrap="square">
            <a:spAutoFit/>
          </a:bodyPr>
          <a:lstStyle/>
          <a:p>
            <a:r>
              <a:rPr lang="de-CH" sz="2800" dirty="0"/>
              <a:t>"11 </a:t>
            </a:r>
            <a:r>
              <a:rPr lang="de-CH" sz="2800" u="sng" dirty="0"/>
              <a:t>Darum will ich</a:t>
            </a:r>
            <a:r>
              <a:rPr lang="de-CH" sz="2800" dirty="0"/>
              <a:t> mein Korn zurücknehmen zu seiner Zeit und meinen Most zu seiner Frist und will ihr meine Wolle und meinen Flachs entziehen, womit sie ihre Blöße bedeckt.</a:t>
            </a:r>
          </a:p>
          <a:p>
            <a:r>
              <a:rPr lang="de-CH" sz="2800" dirty="0"/>
              <a:t>12 </a:t>
            </a:r>
            <a:r>
              <a:rPr lang="de-CH" sz="2800" u="sng" dirty="0"/>
              <a:t>Und ich will</a:t>
            </a:r>
            <a:r>
              <a:rPr lang="de-CH" sz="2800" dirty="0"/>
              <a:t> nun ihre Schande enthüllen vor den Augen ihrer Liebhaber; und niemand wird sie aus meiner Hand erretten.</a:t>
            </a:r>
          </a:p>
          <a:p>
            <a:r>
              <a:rPr lang="de-CH" sz="2800" dirty="0"/>
              <a:t>13 </a:t>
            </a:r>
            <a:r>
              <a:rPr lang="de-CH" sz="2800" u="sng" dirty="0"/>
              <a:t>Und ich will</a:t>
            </a:r>
            <a:r>
              <a:rPr lang="de-CH" sz="2800" dirty="0"/>
              <a:t> aller ihrer Freude ein Ende machen, ihren Festen, ihren Neumondfeiern und ihren Sabbaten und allen ihren Feiertagen.</a:t>
            </a:r>
          </a:p>
          <a:p>
            <a:r>
              <a:rPr lang="de-CH" sz="2800" dirty="0"/>
              <a:t>14 </a:t>
            </a:r>
            <a:r>
              <a:rPr lang="de-CH" sz="2800" u="sng" dirty="0"/>
              <a:t>Ich will</a:t>
            </a:r>
            <a:r>
              <a:rPr lang="de-CH" sz="2800" dirty="0"/>
              <a:t> auch ihren Weinstock und ihren Feigenbaum verwüsten, von denen sie sagt: »Das ist der Lohn, den mir meine Liebhaber gegeben haben!« Ja, </a:t>
            </a:r>
            <a:r>
              <a:rPr lang="de-CH" sz="2800" u="sng" dirty="0"/>
              <a:t>ich will</a:t>
            </a:r>
            <a:r>
              <a:rPr lang="de-CH" sz="2800" dirty="0"/>
              <a:t> sie in eine Wildnis verwandeln, dass sich die Tiere des Feldes davon nähren sollen.</a:t>
            </a:r>
          </a:p>
          <a:p>
            <a:r>
              <a:rPr lang="de-CH" sz="2800" dirty="0"/>
              <a:t>15 </a:t>
            </a:r>
            <a:r>
              <a:rPr lang="de-CH" sz="2800" u="sng" dirty="0"/>
              <a:t>Ich will</a:t>
            </a:r>
            <a:r>
              <a:rPr lang="de-CH" sz="2800" dirty="0"/>
              <a:t> sie strafen für die Festtage der Baale, an denen sie ihnen räucherte und sich mit ihren Ohrringen und ihrem Geschmeide schmückte und ihren Liebhabern nachlief und mich vergaß!, spricht der HERR." </a:t>
            </a:r>
            <a:r>
              <a:rPr lang="de-CH" sz="2800" b="1" dirty="0"/>
              <a:t>Hos 2,11-15</a:t>
            </a:r>
          </a:p>
        </p:txBody>
      </p:sp>
    </p:spTree>
    <p:extLst>
      <p:ext uri="{BB962C8B-B14F-4D97-AF65-F5344CB8AC3E}">
        <p14:creationId xmlns:p14="http://schemas.microsoft.com/office/powerpoint/2010/main" val="2607484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5019964" cy="523220"/>
          </a:xfrm>
          <a:prstGeom prst="rect">
            <a:avLst/>
          </a:prstGeom>
        </p:spPr>
        <p:txBody>
          <a:bodyPr wrap="none">
            <a:spAutoFit/>
          </a:bodyPr>
          <a:lstStyle/>
          <a:p>
            <a:pPr lvl="0"/>
            <a:r>
              <a:rPr lang="de-CH" sz="2800" dirty="0"/>
              <a:t>Die Gnade des HERRN über Israel</a:t>
            </a:r>
          </a:p>
        </p:txBody>
      </p:sp>
      <p:sp>
        <p:nvSpPr>
          <p:cNvPr id="3" name="Rechteck 2">
            <a:extLst>
              <a:ext uri="{FF2B5EF4-FFF2-40B4-BE49-F238E27FC236}">
                <a16:creationId xmlns:a16="http://schemas.microsoft.com/office/drawing/2014/main" id="{13AF2D53-A6AA-4E98-8166-E96497310DA2}"/>
              </a:ext>
            </a:extLst>
          </p:cNvPr>
          <p:cNvSpPr/>
          <p:nvPr/>
        </p:nvSpPr>
        <p:spPr>
          <a:xfrm>
            <a:off x="494901" y="1334410"/>
            <a:ext cx="6269884" cy="523220"/>
          </a:xfrm>
          <a:prstGeom prst="rect">
            <a:avLst/>
          </a:prstGeom>
        </p:spPr>
        <p:txBody>
          <a:bodyPr wrap="square">
            <a:spAutoFit/>
          </a:bodyPr>
          <a:lstStyle/>
          <a:p>
            <a:pPr marL="457200" indent="-457200">
              <a:buFont typeface="Arial" panose="020B0604020202020204" pitchFamily="34" charset="0"/>
              <a:buChar char="•"/>
            </a:pPr>
            <a:r>
              <a:rPr lang="de-CH" sz="2800" dirty="0"/>
              <a:t>Gott will sie locken (2,16-20)</a:t>
            </a:r>
            <a:endParaRPr lang="de-CH" sz="2800" b="1" dirty="0"/>
          </a:p>
        </p:txBody>
      </p:sp>
      <p:graphicFrame>
        <p:nvGraphicFramePr>
          <p:cNvPr id="4" name="Tabelle 3">
            <a:extLst>
              <a:ext uri="{FF2B5EF4-FFF2-40B4-BE49-F238E27FC236}">
                <a16:creationId xmlns:a16="http://schemas.microsoft.com/office/drawing/2014/main" id="{BE77B907-7364-491F-9AD1-A84B0F5E91F6}"/>
              </a:ext>
            </a:extLst>
          </p:cNvPr>
          <p:cNvGraphicFramePr>
            <a:graphicFrameLocks noGrp="1"/>
          </p:cNvGraphicFramePr>
          <p:nvPr>
            <p:extLst>
              <p:ext uri="{D42A27DB-BD31-4B8C-83A1-F6EECF244321}">
                <p14:modId xmlns:p14="http://schemas.microsoft.com/office/powerpoint/2010/main" val="2767771441"/>
              </p:ext>
            </p:extLst>
          </p:nvPr>
        </p:nvGraphicFramePr>
        <p:xfrm>
          <a:off x="562480" y="2308275"/>
          <a:ext cx="5632311" cy="3889182"/>
        </p:xfrm>
        <a:graphic>
          <a:graphicData uri="http://schemas.openxmlformats.org/drawingml/2006/table">
            <a:tbl>
              <a:tblPr firstRow="1" firstCol="1" bandRow="1"/>
              <a:tblGrid>
                <a:gridCol w="2794965">
                  <a:extLst>
                    <a:ext uri="{9D8B030D-6E8A-4147-A177-3AD203B41FA5}">
                      <a16:colId xmlns:a16="http://schemas.microsoft.com/office/drawing/2014/main" val="1294615742"/>
                    </a:ext>
                  </a:extLst>
                </a:gridCol>
                <a:gridCol w="2837346">
                  <a:extLst>
                    <a:ext uri="{9D8B030D-6E8A-4147-A177-3AD203B41FA5}">
                      <a16:colId xmlns:a16="http://schemas.microsoft.com/office/drawing/2014/main" val="1644579458"/>
                    </a:ext>
                  </a:extLst>
                </a:gridCol>
              </a:tblGrid>
              <a:tr h="648197">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Gericht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Wiederherstellung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65018654"/>
                  </a:ext>
                </a:extLst>
              </a:tr>
              <a:tr h="648197">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2,1-2,3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415682"/>
                  </a:ext>
                </a:extLst>
              </a:tr>
              <a:tr h="648197">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2,4-15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2,16-3,5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5411568"/>
                  </a:ext>
                </a:extLst>
              </a:tr>
              <a:tr h="648197">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4,1-5,14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5,15-6,3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650901"/>
                  </a:ext>
                </a:extLst>
              </a:tr>
              <a:tr h="648197">
                <a:tc>
                  <a:txBody>
                    <a:bodyPr/>
                    <a:lstStyle/>
                    <a:p>
                      <a:pPr algn="ctr">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6,4-11,7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11,8-11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3490557"/>
                  </a:ext>
                </a:extLst>
              </a:tr>
              <a:tr h="648197">
                <a:tc>
                  <a:txBody>
                    <a:bodyPr/>
                    <a:lstStyle/>
                    <a:p>
                      <a:pPr algn="ctr">
                        <a:spcAft>
                          <a:spcPts val="0"/>
                        </a:spcAft>
                      </a:pPr>
                      <a:r>
                        <a:rPr lang="de-CH" sz="2800">
                          <a:effectLst/>
                          <a:latin typeface="Calibri" panose="020F0502020204030204" pitchFamily="34" charset="0"/>
                          <a:ea typeface="Calibri" panose="020F0502020204030204" pitchFamily="34" charset="0"/>
                          <a:cs typeface="Times New Roman" panose="02020603050405020304" pitchFamily="18" charset="0"/>
                        </a:rPr>
                        <a:t>12,1-14,1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CH" sz="2800" dirty="0">
                          <a:effectLst/>
                          <a:latin typeface="Calibri" panose="020F0502020204030204" pitchFamily="34" charset="0"/>
                          <a:ea typeface="Calibri" panose="020F0502020204030204" pitchFamily="34" charset="0"/>
                          <a:cs typeface="Times New Roman" panose="02020603050405020304" pitchFamily="18" charset="0"/>
                        </a:rPr>
                        <a:t>14,1-10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7508148"/>
                  </a:ext>
                </a:extLst>
              </a:tr>
            </a:tbl>
          </a:graphicData>
        </a:graphic>
      </p:graphicFrame>
      <p:sp>
        <p:nvSpPr>
          <p:cNvPr id="5" name="Rechteck 4">
            <a:extLst>
              <a:ext uri="{FF2B5EF4-FFF2-40B4-BE49-F238E27FC236}">
                <a16:creationId xmlns:a16="http://schemas.microsoft.com/office/drawing/2014/main" id="{A6EEEB93-FE62-4687-97AC-F72B7918B340}"/>
              </a:ext>
            </a:extLst>
          </p:cNvPr>
          <p:cNvSpPr/>
          <p:nvPr/>
        </p:nvSpPr>
        <p:spPr>
          <a:xfrm>
            <a:off x="494901" y="3548958"/>
            <a:ext cx="5779150" cy="74238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422601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46AB593-5684-4BA9-A3B6-5759885BFE03}"/>
              </a:ext>
            </a:extLst>
          </p:cNvPr>
          <p:cNvSpPr/>
          <p:nvPr/>
        </p:nvSpPr>
        <p:spPr>
          <a:xfrm>
            <a:off x="550771" y="366623"/>
            <a:ext cx="11090457" cy="6124754"/>
          </a:xfrm>
          <a:prstGeom prst="rect">
            <a:avLst/>
          </a:prstGeom>
        </p:spPr>
        <p:txBody>
          <a:bodyPr wrap="square">
            <a:spAutoFit/>
          </a:bodyPr>
          <a:lstStyle/>
          <a:p>
            <a:r>
              <a:rPr lang="de-CH" sz="2800" dirty="0"/>
              <a:t>"16 Darum siehe, </a:t>
            </a:r>
            <a:r>
              <a:rPr lang="de-CH" sz="2800" u="sng" dirty="0"/>
              <a:t>ich will</a:t>
            </a:r>
            <a:r>
              <a:rPr lang="de-CH" sz="2800" dirty="0"/>
              <a:t> sie locken und in die Wüste führen und ihr zu Herzen reden;</a:t>
            </a:r>
          </a:p>
          <a:p>
            <a:r>
              <a:rPr lang="de-CH" sz="2800" dirty="0"/>
              <a:t>17 und </a:t>
            </a:r>
            <a:r>
              <a:rPr lang="de-CH" sz="2800" u="sng" dirty="0"/>
              <a:t>ich will</a:t>
            </a:r>
            <a:r>
              <a:rPr lang="de-CH" sz="2800" dirty="0"/>
              <a:t> ihr von dort aus ihre Weinberge wiedergeben und ihr das Tal Achor zu einer Tür der Hoffnung machen, dass sie dort singen soll wie in den Tagen ihrer Jugend und wie an dem Tag, als sie aus dem Land Ägypten zog.</a:t>
            </a:r>
          </a:p>
          <a:p>
            <a:r>
              <a:rPr lang="de-CH" sz="2800" dirty="0"/>
              <a:t>18 An jenem Tag wird es geschehen, spricht der HERR, dass du mich »mein Mann« und nicht mehr »mein Baal« nennen wirst;</a:t>
            </a:r>
          </a:p>
          <a:p>
            <a:r>
              <a:rPr lang="de-CH" sz="2800" dirty="0"/>
              <a:t>19 und </a:t>
            </a:r>
            <a:r>
              <a:rPr lang="de-CH" sz="2800" u="sng" dirty="0"/>
              <a:t>ich werde</a:t>
            </a:r>
            <a:r>
              <a:rPr lang="de-CH" sz="2800" dirty="0"/>
              <a:t> die Namen der Baale aus ihrem Mund entfernen, dass an ihre Namen nicht mehr gedacht werden soll.</a:t>
            </a:r>
          </a:p>
          <a:p>
            <a:r>
              <a:rPr lang="de-CH" sz="2800" dirty="0"/>
              <a:t>20 An jenem Tag </a:t>
            </a:r>
            <a:r>
              <a:rPr lang="de-CH" sz="2800" u="sng" dirty="0"/>
              <a:t>will ich</a:t>
            </a:r>
            <a:r>
              <a:rPr lang="de-CH" sz="2800" dirty="0"/>
              <a:t> auch zu ihren Gunsten einen Bund schließen mit den Tieren des Feldes und mit den Vögeln des Himmels und mit allem, was auf Erden kriecht; und </a:t>
            </a:r>
            <a:r>
              <a:rPr lang="de-CH" sz="2800" u="sng" dirty="0"/>
              <a:t>ich will</a:t>
            </a:r>
            <a:r>
              <a:rPr lang="de-CH" sz="2800" dirty="0"/>
              <a:t> Bogen, Schwert und alles Kriegsgerät im Land zerbrechen und sie sicher wohnen lassen." </a:t>
            </a:r>
            <a:r>
              <a:rPr lang="de-CH" sz="2800" b="1" dirty="0"/>
              <a:t>Hos 2,16-20</a:t>
            </a:r>
          </a:p>
        </p:txBody>
      </p:sp>
    </p:spTree>
    <p:extLst>
      <p:ext uri="{BB962C8B-B14F-4D97-AF65-F5344CB8AC3E}">
        <p14:creationId xmlns:p14="http://schemas.microsoft.com/office/powerpoint/2010/main" val="2377611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52528" y="585934"/>
            <a:ext cx="5019964" cy="523220"/>
          </a:xfrm>
          <a:prstGeom prst="rect">
            <a:avLst/>
          </a:prstGeom>
        </p:spPr>
        <p:txBody>
          <a:bodyPr wrap="none">
            <a:spAutoFit/>
          </a:bodyPr>
          <a:lstStyle/>
          <a:p>
            <a:pPr lvl="0"/>
            <a:r>
              <a:rPr lang="de-CH" sz="2800" dirty="0"/>
              <a:t>Die Gnade des HERRN über Israel</a:t>
            </a:r>
          </a:p>
        </p:txBody>
      </p:sp>
      <p:sp>
        <p:nvSpPr>
          <p:cNvPr id="3" name="Rechteck 2">
            <a:extLst>
              <a:ext uri="{FF2B5EF4-FFF2-40B4-BE49-F238E27FC236}">
                <a16:creationId xmlns:a16="http://schemas.microsoft.com/office/drawing/2014/main" id="{13AF2D53-A6AA-4E98-8166-E96497310DA2}"/>
              </a:ext>
            </a:extLst>
          </p:cNvPr>
          <p:cNvSpPr/>
          <p:nvPr/>
        </p:nvSpPr>
        <p:spPr>
          <a:xfrm>
            <a:off x="494901" y="1334410"/>
            <a:ext cx="6269884" cy="523220"/>
          </a:xfrm>
          <a:prstGeom prst="rect">
            <a:avLst/>
          </a:prstGeom>
        </p:spPr>
        <p:txBody>
          <a:bodyPr wrap="square">
            <a:spAutoFit/>
          </a:bodyPr>
          <a:lstStyle/>
          <a:p>
            <a:pPr marL="457200" indent="-457200">
              <a:buFont typeface="Arial" panose="020B0604020202020204" pitchFamily="34" charset="0"/>
              <a:buChar char="•"/>
            </a:pPr>
            <a:r>
              <a:rPr lang="de-CH" sz="2800" dirty="0"/>
              <a:t>Gott will sie pflanzen (2,21-26)</a:t>
            </a:r>
            <a:endParaRPr lang="de-CH" sz="2800" b="1" dirty="0"/>
          </a:p>
        </p:txBody>
      </p:sp>
      <p:sp>
        <p:nvSpPr>
          <p:cNvPr id="4" name="Rechteck 3">
            <a:extLst>
              <a:ext uri="{FF2B5EF4-FFF2-40B4-BE49-F238E27FC236}">
                <a16:creationId xmlns:a16="http://schemas.microsoft.com/office/drawing/2014/main" id="{99F35DF0-D3A4-4BA1-B677-7CFEA01B866D}"/>
              </a:ext>
            </a:extLst>
          </p:cNvPr>
          <p:cNvSpPr/>
          <p:nvPr/>
        </p:nvSpPr>
        <p:spPr>
          <a:xfrm>
            <a:off x="0" y="2151321"/>
            <a:ext cx="11913833" cy="4221092"/>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"21 Und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ich will</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dich mir verloben auf ewig, ich will dich mir verloben in Gerechtigkeit und Recht, in Gnade und Erbarmen; 22 ja,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ich will</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dich mir verloben in Treue, und du wirst den HERRN erkennen! 23 Und es soll geschehen an jenem Tag, spricht der HERR, da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will ich</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antworten;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ich will</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dem Himmel antworten, und er soll der Erde antworten; 24 und die Erde wird antworten mit Korn, Most und Öl, und diese werden Jesreel antworten. 25 Und </a:t>
            </a:r>
            <a:r>
              <a:rPr lang="de-CH" sz="28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ich will</a:t>
            </a: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sie mir im Land ansäen und mich über die »Unbegnadigte« erbarmen und zu »Nicht-mein-Volk« sagen: »Du bist mein Volk!«, und es wird sagen: »Du bist mein Gott!«" </a:t>
            </a:r>
            <a:r>
              <a:rPr lang="de-CH" sz="2800" b="1" dirty="0">
                <a:latin typeface="Calibri" panose="020F0502020204030204" pitchFamily="34" charset="0"/>
                <a:ea typeface="Calibri" panose="020F0502020204030204" pitchFamily="34" charset="0"/>
                <a:cs typeface="Times New Roman" panose="02020603050405020304" pitchFamily="18" charset="0"/>
              </a:rPr>
              <a:t>Hos 2,21-26</a:t>
            </a:r>
          </a:p>
        </p:txBody>
      </p:sp>
    </p:spTree>
    <p:extLst>
      <p:ext uri="{BB962C8B-B14F-4D97-AF65-F5344CB8AC3E}">
        <p14:creationId xmlns:p14="http://schemas.microsoft.com/office/powerpoint/2010/main" val="40179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265252" y="4855618"/>
            <a:ext cx="3661515" cy="938719"/>
          </a:xfrm>
          <a:prstGeom prst="rect">
            <a:avLst/>
          </a:prstGeom>
          <a:noFill/>
        </p:spPr>
        <p:txBody>
          <a:bodyPr wrap="none" rtlCol="0">
            <a:spAutoFit/>
          </a:bodyPr>
          <a:lstStyle/>
          <a:p>
            <a:pPr algn="ctr"/>
            <a:r>
              <a:rPr lang="de-CH" sz="5500" b="1" dirty="0"/>
              <a:t>Hosea Teil 1</a:t>
            </a:r>
          </a:p>
        </p:txBody>
      </p:sp>
    </p:spTree>
    <p:extLst>
      <p:ext uri="{BB962C8B-B14F-4D97-AF65-F5344CB8AC3E}">
        <p14:creationId xmlns:p14="http://schemas.microsoft.com/office/powerpoint/2010/main" val="4159644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835082" y="321856"/>
            <a:ext cx="386035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Einteilung "Der Zwölf"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7A8AA653-6688-4B0D-9198-E1EB65B34B1A}"/>
              </a:ext>
            </a:extLst>
          </p:cNvPr>
          <p:cNvGraphicFramePr>
            <a:graphicFrameLocks noGrp="1"/>
          </p:cNvGraphicFramePr>
          <p:nvPr>
            <p:extLst>
              <p:ext uri="{D42A27DB-BD31-4B8C-83A1-F6EECF244321}">
                <p14:modId xmlns:p14="http://schemas.microsoft.com/office/powerpoint/2010/main" val="1001265511"/>
              </p:ext>
            </p:extLst>
          </p:nvPr>
        </p:nvGraphicFramePr>
        <p:xfrm>
          <a:off x="508932" y="1181929"/>
          <a:ext cx="11174136" cy="5547360"/>
        </p:xfrm>
        <a:graphic>
          <a:graphicData uri="http://schemas.openxmlformats.org/drawingml/2006/table">
            <a:tbl>
              <a:tblPr firstRow="1" firstCol="1" bandRow="1"/>
              <a:tblGrid>
                <a:gridCol w="4103880">
                  <a:extLst>
                    <a:ext uri="{9D8B030D-6E8A-4147-A177-3AD203B41FA5}">
                      <a16:colId xmlns:a16="http://schemas.microsoft.com/office/drawing/2014/main" val="952032545"/>
                    </a:ext>
                  </a:extLst>
                </a:gridCol>
                <a:gridCol w="3535820">
                  <a:extLst>
                    <a:ext uri="{9D8B030D-6E8A-4147-A177-3AD203B41FA5}">
                      <a16:colId xmlns:a16="http://schemas.microsoft.com/office/drawing/2014/main" val="3206929188"/>
                    </a:ext>
                  </a:extLst>
                </a:gridCol>
                <a:gridCol w="3534436">
                  <a:extLst>
                    <a:ext uri="{9D8B030D-6E8A-4147-A177-3AD203B41FA5}">
                      <a16:colId xmlns:a16="http://schemas.microsoft.com/office/drawing/2014/main" val="2667314122"/>
                    </a:ext>
                  </a:extLst>
                </a:gridCol>
              </a:tblGrid>
              <a:tr h="360727">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Zeitgeschichtliche Periode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Reihenfolge in der Bibel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Angenommene Abfolge</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872804179"/>
                  </a:ext>
                </a:extLst>
              </a:tr>
              <a:tr h="360727">
                <a:tc rowSpan="7">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Assyrische Bedrohung</a:t>
                      </a:r>
                    </a:p>
                    <a:p>
                      <a:pPr>
                        <a:spcAft>
                          <a:spcPts val="0"/>
                        </a:spcAft>
                      </a:pP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(Jesaja)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Hosea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Obadja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911237"/>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740171"/>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Amos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Jona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186443"/>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Obadja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Amos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65552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Jona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Hosea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12660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Micha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Micha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38826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Nahum</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Nahum</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513756"/>
                  </a:ext>
                </a:extLst>
              </a:tr>
              <a:tr h="360727">
                <a:tc rowSpan="2">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Babylonische Bedrohung </a:t>
                      </a:r>
                    </a:p>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(Jeremia)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Habakuk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Habakuk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41368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Zefanja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Zefanja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734635"/>
                  </a:ext>
                </a:extLst>
              </a:tr>
              <a:tr h="360727">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Babylonisches Exil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(Hesekiel, Daniel)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2148079"/>
                  </a:ext>
                </a:extLst>
              </a:tr>
              <a:tr h="360727">
                <a:tc rowSpan="3">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Persische Zeit</a:t>
                      </a:r>
                    </a:p>
                    <a:p>
                      <a:pPr>
                        <a:lnSpc>
                          <a:spcPct val="107000"/>
                        </a:lnSpc>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(Esra, Nehemia, Esther)</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Haggai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Haggai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135237"/>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Sacharja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Sacharja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39134"/>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Maleachi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Maleachi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862063"/>
                  </a:ext>
                </a:extLst>
              </a:tr>
            </a:tbl>
          </a:graphicData>
        </a:graphic>
      </p:graphicFrame>
      <p:sp>
        <p:nvSpPr>
          <p:cNvPr id="4" name="Rechteck 3">
            <a:extLst>
              <a:ext uri="{FF2B5EF4-FFF2-40B4-BE49-F238E27FC236}">
                <a16:creationId xmlns:a16="http://schemas.microsoft.com/office/drawing/2014/main" id="{55E0C064-4F48-4E06-A616-499C2B21D997}"/>
              </a:ext>
            </a:extLst>
          </p:cNvPr>
          <p:cNvSpPr/>
          <p:nvPr/>
        </p:nvSpPr>
        <p:spPr>
          <a:xfrm>
            <a:off x="8154099" y="1006679"/>
            <a:ext cx="3624044" cy="5788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8212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835082" y="321856"/>
            <a:ext cx="3860352"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Die Einteilung "Der Zwölf"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graphicFrame>
        <p:nvGraphicFramePr>
          <p:cNvPr id="3" name="Tabelle 2">
            <a:extLst>
              <a:ext uri="{FF2B5EF4-FFF2-40B4-BE49-F238E27FC236}">
                <a16:creationId xmlns:a16="http://schemas.microsoft.com/office/drawing/2014/main" id="{7A8AA653-6688-4B0D-9198-E1EB65B34B1A}"/>
              </a:ext>
            </a:extLst>
          </p:cNvPr>
          <p:cNvGraphicFramePr>
            <a:graphicFrameLocks noGrp="1"/>
          </p:cNvGraphicFramePr>
          <p:nvPr>
            <p:extLst>
              <p:ext uri="{D42A27DB-BD31-4B8C-83A1-F6EECF244321}">
                <p14:modId xmlns:p14="http://schemas.microsoft.com/office/powerpoint/2010/main" val="3803445507"/>
              </p:ext>
            </p:extLst>
          </p:nvPr>
        </p:nvGraphicFramePr>
        <p:xfrm>
          <a:off x="508932" y="1181929"/>
          <a:ext cx="11174136" cy="5547360"/>
        </p:xfrm>
        <a:graphic>
          <a:graphicData uri="http://schemas.openxmlformats.org/drawingml/2006/table">
            <a:tbl>
              <a:tblPr firstRow="1" firstCol="1" bandRow="1"/>
              <a:tblGrid>
                <a:gridCol w="4103880">
                  <a:extLst>
                    <a:ext uri="{9D8B030D-6E8A-4147-A177-3AD203B41FA5}">
                      <a16:colId xmlns:a16="http://schemas.microsoft.com/office/drawing/2014/main" val="952032545"/>
                    </a:ext>
                  </a:extLst>
                </a:gridCol>
                <a:gridCol w="3535820">
                  <a:extLst>
                    <a:ext uri="{9D8B030D-6E8A-4147-A177-3AD203B41FA5}">
                      <a16:colId xmlns:a16="http://schemas.microsoft.com/office/drawing/2014/main" val="3206929188"/>
                    </a:ext>
                  </a:extLst>
                </a:gridCol>
                <a:gridCol w="3534436">
                  <a:extLst>
                    <a:ext uri="{9D8B030D-6E8A-4147-A177-3AD203B41FA5}">
                      <a16:colId xmlns:a16="http://schemas.microsoft.com/office/drawing/2014/main" val="2667314122"/>
                    </a:ext>
                  </a:extLst>
                </a:gridCol>
              </a:tblGrid>
              <a:tr h="360727">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Zeitgeschichtliche Periode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Reihenfolge in der Bibel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Angenommene Abfolge</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872804179"/>
                  </a:ext>
                </a:extLst>
              </a:tr>
              <a:tr h="360727">
                <a:tc rowSpan="7">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Assyrische Bedrohung</a:t>
                      </a:r>
                    </a:p>
                    <a:p>
                      <a:pPr>
                        <a:spcAft>
                          <a:spcPts val="0"/>
                        </a:spcAft>
                      </a:pP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DE"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CH" sz="2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(Jesaja)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Hosea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Obadja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9911237"/>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740171"/>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Amos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Jona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186443"/>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Obadja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Amos</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065552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Jona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Hosea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12660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Micha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Micha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538826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Nahum</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Nahum</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0513756"/>
                  </a:ext>
                </a:extLst>
              </a:tr>
              <a:tr h="360727">
                <a:tc rowSpan="2">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Babylonische Bedrohung </a:t>
                      </a:r>
                    </a:p>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(Jeremia)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Habakuk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Habakuk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7413688"/>
                  </a:ext>
                </a:extLst>
              </a:tr>
              <a:tr h="360727">
                <a:tc vMerge="1">
                  <a:txBody>
                    <a:bodyPr/>
                    <a:lstStyle/>
                    <a:p>
                      <a:endParaRPr lang="de-CH"/>
                    </a:p>
                  </a:txBody>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Zefanja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Zefanja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6734635"/>
                  </a:ext>
                </a:extLst>
              </a:tr>
              <a:tr h="360727">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Babylonisches Exil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(Hesekiel, Daniel)</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2148079"/>
                  </a:ext>
                </a:extLst>
              </a:tr>
              <a:tr h="360727">
                <a:tc rowSpan="3">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Persische Zeit</a:t>
                      </a:r>
                    </a:p>
                    <a:p>
                      <a:pPr>
                        <a:lnSpc>
                          <a:spcPct val="107000"/>
                        </a:lnSpc>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(Esra, Nehemia, Esther)</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Haggai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Haggai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135237"/>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Sacharja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Sacharja</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539134"/>
                  </a:ext>
                </a:extLst>
              </a:tr>
              <a:tr h="360727">
                <a:tc vMerge="1">
                  <a:txBody>
                    <a:bodyPr/>
                    <a:lstStyle/>
                    <a:p>
                      <a:endParaRPr lang="de-CH"/>
                    </a:p>
                  </a:txBody>
                  <a:tcPr/>
                </a:tc>
                <a:tc>
                  <a:txBody>
                    <a:bodyPr/>
                    <a:lstStyle/>
                    <a:p>
                      <a:pPr>
                        <a:spcAft>
                          <a:spcPts val="0"/>
                        </a:spcAft>
                      </a:pPr>
                      <a:r>
                        <a:rPr lang="de-CH" sz="2600">
                          <a:effectLst/>
                          <a:latin typeface="Calibri" panose="020F0502020204030204" pitchFamily="34" charset="0"/>
                          <a:ea typeface="Calibri" panose="020F0502020204030204" pitchFamily="34" charset="0"/>
                          <a:cs typeface="Times New Roman" panose="02020603050405020304" pitchFamily="18" charset="0"/>
                        </a:rPr>
                        <a:t>Maleachi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spcAft>
                          <a:spcPts val="0"/>
                        </a:spcAft>
                      </a:pPr>
                      <a:r>
                        <a:rPr lang="de-CH" sz="2600" dirty="0">
                          <a:effectLst/>
                          <a:latin typeface="Calibri" panose="020F0502020204030204" pitchFamily="34" charset="0"/>
                          <a:ea typeface="Calibri" panose="020F0502020204030204" pitchFamily="34" charset="0"/>
                          <a:cs typeface="Times New Roman" panose="02020603050405020304" pitchFamily="18" charset="0"/>
                        </a:rPr>
                        <a:t>Maleachi</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862063"/>
                  </a:ext>
                </a:extLst>
              </a:tr>
            </a:tbl>
          </a:graphicData>
        </a:graphic>
      </p:graphicFrame>
      <p:sp>
        <p:nvSpPr>
          <p:cNvPr id="4" name="Rechteck 3">
            <a:extLst>
              <a:ext uri="{FF2B5EF4-FFF2-40B4-BE49-F238E27FC236}">
                <a16:creationId xmlns:a16="http://schemas.microsoft.com/office/drawing/2014/main" id="{64C8DC24-53F9-46B1-BD0F-7ED8E9F3C819}"/>
              </a:ext>
            </a:extLst>
          </p:cNvPr>
          <p:cNvSpPr/>
          <p:nvPr/>
        </p:nvSpPr>
        <p:spPr>
          <a:xfrm>
            <a:off x="8066638" y="1511929"/>
            <a:ext cx="3675707" cy="208229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37690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3EA2F39-67C6-417C-93AA-140AD1011E89}"/>
              </a:ext>
            </a:extLst>
          </p:cNvPr>
          <p:cNvSpPr/>
          <p:nvPr/>
        </p:nvSpPr>
        <p:spPr>
          <a:xfrm>
            <a:off x="451607" y="1666916"/>
            <a:ext cx="11288785" cy="1384995"/>
          </a:xfrm>
          <a:prstGeom prst="rect">
            <a:avLst/>
          </a:prstGeom>
        </p:spPr>
        <p:txBody>
          <a:bodyPr wrap="square">
            <a:spAutoFit/>
          </a:bodyPr>
          <a:lstStyle/>
          <a:p>
            <a:r>
              <a:rPr lang="de-CH" sz="2800" dirty="0"/>
              <a:t>"2 Als der HERR durch Hosea zu reden begann, da sprach der HERR zu ihm: Geh, erwirb dir eine hurerische Frau und Hurenkinder; denn das Land ist dem HERRN untreu geworden und hat sich der Hurerei hingegeben!" </a:t>
            </a:r>
            <a:r>
              <a:rPr lang="de-CH" sz="2800" b="1" dirty="0"/>
              <a:t>Hos 1,2</a:t>
            </a:r>
          </a:p>
        </p:txBody>
      </p:sp>
      <p:sp>
        <p:nvSpPr>
          <p:cNvPr id="4" name="Rechteck 3">
            <a:extLst>
              <a:ext uri="{FF2B5EF4-FFF2-40B4-BE49-F238E27FC236}">
                <a16:creationId xmlns:a16="http://schemas.microsoft.com/office/drawing/2014/main" id="{F83D8F65-8A9D-420A-90C7-72A6BE7A0768}"/>
              </a:ext>
            </a:extLst>
          </p:cNvPr>
          <p:cNvSpPr/>
          <p:nvPr/>
        </p:nvSpPr>
        <p:spPr>
          <a:xfrm>
            <a:off x="902194" y="649026"/>
            <a:ext cx="6777817"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Warum steht Hosea an der Spitze "der Zwölf"?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28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83D8F65-8A9D-420A-90C7-72A6BE7A0768}"/>
              </a:ext>
            </a:extLst>
          </p:cNvPr>
          <p:cNvSpPr/>
          <p:nvPr/>
        </p:nvSpPr>
        <p:spPr>
          <a:xfrm>
            <a:off x="902194" y="649026"/>
            <a:ext cx="6777817"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Warum steht Hosea an der Spitze "der Zwölf"?</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FAAA317-6454-4E81-8B8F-856552096A7F}"/>
              </a:ext>
            </a:extLst>
          </p:cNvPr>
          <p:cNvSpPr/>
          <p:nvPr/>
        </p:nvSpPr>
        <p:spPr>
          <a:xfrm>
            <a:off x="451608" y="1505801"/>
            <a:ext cx="11288784" cy="3970318"/>
          </a:xfrm>
          <a:prstGeom prst="rect">
            <a:avLst/>
          </a:prstGeom>
        </p:spPr>
        <p:txBody>
          <a:bodyPr wrap="square">
            <a:spAutoFit/>
          </a:bodyPr>
          <a:lstStyle/>
          <a:p>
            <a:pPr>
              <a:spcAft>
                <a:spcPts val="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 Ausspruch, Wort des HERRN, an Israel durch Maleachi. 2 Ich habe euch geliebt, spricht der HERR. Aber ihr sagt: Worin hast du uns geliebt? Hatte Jakob nicht einen Bruder Esau?, spricht der HERR. Und ich habe Jakob geliebt; </a:t>
            </a:r>
          </a:p>
          <a:p>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Ein Sohn ehrt den Vater und ein Knecht seinen Herrn. Wenn ich nun Vater bin, wo ist meine Ehre? Und wenn ich Herr bin, wo ist meine Furcht?, spricht der HERR der Heerscharen zu euch, ihr Priester, die ihr meinen Namen verachtet. Doch ihr sagt: »Womit haben wir deinen Namen verachtet?«" </a:t>
            </a:r>
            <a:r>
              <a:rPr lang="de-CH" sz="2800" b="1" dirty="0">
                <a:latin typeface="Calibri" panose="020F0502020204030204" pitchFamily="34" charset="0"/>
                <a:ea typeface="Calibri" panose="020F0502020204030204" pitchFamily="34" charset="0"/>
                <a:cs typeface="Times New Roman" panose="02020603050405020304" pitchFamily="18" charset="0"/>
              </a:rPr>
              <a:t>Mal 1,1.6</a:t>
            </a:r>
          </a:p>
        </p:txBody>
      </p:sp>
    </p:spTree>
    <p:extLst>
      <p:ext uri="{BB962C8B-B14F-4D97-AF65-F5344CB8AC3E}">
        <p14:creationId xmlns:p14="http://schemas.microsoft.com/office/powerpoint/2010/main" val="275402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BC1ED3C-B0BD-4296-80B7-429562EDAB53}"/>
              </a:ext>
            </a:extLst>
          </p:cNvPr>
          <p:cNvSpPr/>
          <p:nvPr/>
        </p:nvSpPr>
        <p:spPr>
          <a:xfrm>
            <a:off x="902194" y="649026"/>
            <a:ext cx="8020144" cy="532903"/>
          </a:xfrm>
          <a:prstGeom prst="rect">
            <a:avLst/>
          </a:prstGeom>
        </p:spPr>
        <p:txBody>
          <a:bodyPr wrap="none">
            <a:spAutoFit/>
          </a:bodyPr>
          <a:lstStyle/>
          <a:p>
            <a:pPr>
              <a:lnSpc>
                <a:spcPct val="107000"/>
              </a:lnSpc>
              <a:spcBef>
                <a:spcPts val="1200"/>
              </a:spcBef>
              <a:spcAft>
                <a:spcPts val="0"/>
              </a:spcAft>
            </a:pPr>
            <a:r>
              <a:rPr lang="de-CH" sz="2800" b="1" kern="0" dirty="0">
                <a:latin typeface="Calibri Light" panose="020F0302020204030204" pitchFamily="34" charset="0"/>
                <a:ea typeface="Times New Roman" panose="02020603050405020304" pitchFamily="18" charset="0"/>
                <a:cs typeface="Times New Roman" panose="02020603050405020304" pitchFamily="18" charset="0"/>
              </a:rPr>
              <a:t>Wie lesen wir die Propheten mit dem meisten Gewinn?</a:t>
            </a:r>
            <a:endParaRPr lang="de-CH" b="1" kern="0" dirty="0">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345AB82F-A5FA-459A-8A31-0FF726E98376}"/>
              </a:ext>
            </a:extLst>
          </p:cNvPr>
          <p:cNvSpPr/>
          <p:nvPr/>
        </p:nvSpPr>
        <p:spPr>
          <a:xfrm>
            <a:off x="902194" y="2005004"/>
            <a:ext cx="10763064" cy="3539430"/>
          </a:xfrm>
          <a:prstGeom prst="rect">
            <a:avLst/>
          </a:prstGeom>
        </p:spPr>
        <p:txBody>
          <a:bodyPr wrap="square">
            <a:spAutoFit/>
          </a:bodyPr>
          <a:lstStyle/>
          <a:p>
            <a:pPr marL="457200" lvl="0" indent="-457200">
              <a:buFont typeface="Arial" panose="020B0604020202020204" pitchFamily="34" charset="0"/>
              <a:buChar char="•"/>
            </a:pPr>
            <a:r>
              <a:rPr lang="de-CH" sz="2800" dirty="0"/>
              <a:t>Was war die unmittelbare Bedeutung der Weissagung für die Zeitgenossen der Propheten?</a:t>
            </a:r>
          </a:p>
          <a:p>
            <a:pPr marL="457200" lvl="0" indent="-457200">
              <a:buFont typeface="Arial" panose="020B0604020202020204" pitchFamily="34" charset="0"/>
              <a:buChar char="•"/>
            </a:pPr>
            <a:r>
              <a:rPr lang="de-CH" sz="2800" dirty="0"/>
              <a:t>Was ist die endzeitliche Bedeutung der Aussprüche?</a:t>
            </a:r>
          </a:p>
          <a:p>
            <a:pPr marL="457200" lvl="0" indent="-457200">
              <a:buFont typeface="Arial" panose="020B0604020202020204" pitchFamily="34" charset="0"/>
              <a:buChar char="•"/>
            </a:pPr>
            <a:r>
              <a:rPr lang="de-CH" sz="2800" dirty="0"/>
              <a:t>Was lernen wir über Christus und das von Ihm gewirkte Heil?</a:t>
            </a:r>
          </a:p>
          <a:p>
            <a:pPr marL="457200" lvl="0" indent="-457200">
              <a:buFont typeface="Arial" panose="020B0604020202020204" pitchFamily="34" charset="0"/>
              <a:buChar char="•"/>
            </a:pPr>
            <a:r>
              <a:rPr lang="de-CH" sz="2800" dirty="0"/>
              <a:t>Was erfahren wir über das erste, was über das zweite Kommen Christi?</a:t>
            </a:r>
          </a:p>
          <a:p>
            <a:pPr marL="457200" lvl="0" indent="-457200">
              <a:buFont typeface="Arial" panose="020B0604020202020204" pitchFamily="34" charset="0"/>
              <a:buChar char="•"/>
            </a:pPr>
            <a:r>
              <a:rPr lang="de-CH" sz="2800" dirty="0"/>
              <a:t>Wie können wir die Weissagungen auf unser Glaubensleben anwenden?</a:t>
            </a:r>
          </a:p>
        </p:txBody>
      </p:sp>
    </p:spTree>
    <p:extLst>
      <p:ext uri="{BB962C8B-B14F-4D97-AF65-F5344CB8AC3E}">
        <p14:creationId xmlns:p14="http://schemas.microsoft.com/office/powerpoint/2010/main" val="40886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0C2A17B-4E85-400B-94B8-73DEF1008FB6}"/>
              </a:ext>
            </a:extLst>
          </p:cNvPr>
          <p:cNvSpPr/>
          <p:nvPr/>
        </p:nvSpPr>
        <p:spPr>
          <a:xfrm>
            <a:off x="785044" y="1630782"/>
            <a:ext cx="3993594" cy="1354217"/>
          </a:xfrm>
          <a:prstGeom prst="rect">
            <a:avLst/>
          </a:prstGeom>
        </p:spPr>
        <p:txBody>
          <a:bodyPr wrap="none">
            <a:spAutoFit/>
          </a:bodyPr>
          <a:lstStyle/>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Hosea: 	Kapitel 14 </a:t>
            </a:r>
          </a:p>
          <a:p>
            <a:pPr>
              <a:lnSpc>
                <a:spcPct val="107000"/>
              </a:lnSpc>
              <a:spcAft>
                <a:spcPts val="800"/>
              </a:spcAft>
            </a:pPr>
            <a:r>
              <a:rPr lang="de-CH" sz="3600" dirty="0">
                <a:latin typeface="Calibri" panose="020F0502020204030204" pitchFamily="34" charset="0"/>
                <a:ea typeface="Calibri" panose="020F0502020204030204" pitchFamily="34" charset="0"/>
                <a:cs typeface="Times New Roman" panose="02020603050405020304" pitchFamily="18" charset="0"/>
              </a:rPr>
              <a:t>		Verse 197</a:t>
            </a:r>
          </a:p>
        </p:txBody>
      </p:sp>
    </p:spTree>
    <p:extLst>
      <p:ext uri="{BB962C8B-B14F-4D97-AF65-F5344CB8AC3E}">
        <p14:creationId xmlns:p14="http://schemas.microsoft.com/office/powerpoint/2010/main" val="18900928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2639</Words>
  <Application>Microsoft Office PowerPoint</Application>
  <PresentationFormat>Breitbild</PresentationFormat>
  <Paragraphs>302</Paragraphs>
  <Slides>35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35</vt:i4>
      </vt:variant>
    </vt:vector>
  </HeadingPairs>
  <TitlesOfParts>
    <vt:vector size="40" baseType="lpstr">
      <vt:lpstr>Arial</vt:lpstr>
      <vt:lpstr>Calibri</vt:lpstr>
      <vt:lpstr>Calibri Light</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Mätthu</dc:creator>
  <cp:lastModifiedBy>Mätthu</cp:lastModifiedBy>
  <cp:revision>18</cp:revision>
  <dcterms:created xsi:type="dcterms:W3CDTF">2021-02-04T12:45:11Z</dcterms:created>
  <dcterms:modified xsi:type="dcterms:W3CDTF">2021-02-25T09:57:30Z</dcterms:modified>
</cp:coreProperties>
</file>