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259" r:id="rId3"/>
    <p:sldId id="350" r:id="rId4"/>
    <p:sldId id="338" r:id="rId5"/>
    <p:sldId id="351" r:id="rId6"/>
    <p:sldId id="339" r:id="rId7"/>
    <p:sldId id="364" r:id="rId8"/>
    <p:sldId id="352" r:id="rId9"/>
    <p:sldId id="365" r:id="rId10"/>
    <p:sldId id="354" r:id="rId11"/>
    <p:sldId id="355" r:id="rId12"/>
    <p:sldId id="356" r:id="rId13"/>
    <p:sldId id="353" r:id="rId14"/>
    <p:sldId id="357" r:id="rId15"/>
    <p:sldId id="358" r:id="rId16"/>
    <p:sldId id="360" r:id="rId17"/>
    <p:sldId id="359" r:id="rId18"/>
    <p:sldId id="363" r:id="rId19"/>
    <p:sldId id="361" r:id="rId20"/>
    <p:sldId id="362" r:id="rId21"/>
    <p:sldId id="335"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99"/>
    <a:srgbClr val="DEEBF7"/>
    <a:srgbClr val="FF4B00"/>
    <a:srgbClr val="E2F0D9"/>
    <a:srgbClr val="FEA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37" d="100"/>
          <a:sy n="137" d="100"/>
        </p:scale>
        <p:origin x="82"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14.08.2021</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66541471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DF089-39DA-47E3-A74C-E64C6DBBD5AE}" type="datetimeFigureOut">
              <a:rPr lang="de-CH" smtClean="0"/>
              <a:t>14.08.2021</a:t>
            </a:fld>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E9142-EC7B-4178-ABB6-310B1AAD4A55}" type="slidenum">
              <a:rPr lang="de-CH" smtClean="0"/>
              <a:t>‹Nr.›</a:t>
            </a:fld>
            <a:endParaRPr lang="de-CH"/>
          </a:p>
        </p:txBody>
      </p:sp>
    </p:spTree>
    <p:extLst>
      <p:ext uri="{BB962C8B-B14F-4D97-AF65-F5344CB8AC3E}">
        <p14:creationId xmlns:p14="http://schemas.microsoft.com/office/powerpoint/2010/main" val="365145962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vc-at.org/de/302-beitraege-deutsch/aktuell-de/news/a-verfolgte/1186-madagaskar-bibelverbrennung"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4153137" y="4855618"/>
            <a:ext cx="4132863" cy="938719"/>
          </a:xfrm>
          <a:prstGeom prst="rect">
            <a:avLst/>
          </a:prstGeom>
          <a:noFill/>
        </p:spPr>
        <p:txBody>
          <a:bodyPr wrap="none" rtlCol="0">
            <a:spAutoFit/>
          </a:bodyPr>
          <a:lstStyle/>
          <a:p>
            <a:r>
              <a:rPr lang="de-CH" sz="5500" b="1" dirty="0"/>
              <a:t>Jeremia Teil 3</a:t>
            </a:r>
          </a:p>
        </p:txBody>
      </p:sp>
    </p:spTree>
    <p:extLst>
      <p:ext uri="{BB962C8B-B14F-4D97-AF65-F5344CB8AC3E}">
        <p14:creationId xmlns:p14="http://schemas.microsoft.com/office/powerpoint/2010/main" val="3980444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7363" y="461932"/>
            <a:ext cx="10714342" cy="553998"/>
          </a:xfrm>
          <a:prstGeom prst="rect">
            <a:avLst/>
          </a:prstGeom>
          <a:noFill/>
        </p:spPr>
        <p:txBody>
          <a:bodyPr wrap="square" rtlCol="0">
            <a:spAutoFit/>
          </a:bodyPr>
          <a:lstStyle/>
          <a:p>
            <a:r>
              <a:rPr lang="de-DE" sz="3000" b="1" dirty="0"/>
              <a:t>Kampf um die Niederschreibung der Worte Jeremias </a:t>
            </a:r>
            <a:endParaRPr lang="de-CH" sz="3000" b="1" dirty="0"/>
          </a:p>
        </p:txBody>
      </p:sp>
      <p:sp>
        <p:nvSpPr>
          <p:cNvPr id="4" name="Textfeld 3">
            <a:extLst>
              <a:ext uri="{FF2B5EF4-FFF2-40B4-BE49-F238E27FC236}">
                <a16:creationId xmlns:a16="http://schemas.microsoft.com/office/drawing/2014/main" id="{68ED05E0-9824-45E0-A498-3F646B4EDCB5}"/>
              </a:ext>
            </a:extLst>
          </p:cNvPr>
          <p:cNvSpPr txBox="1"/>
          <p:nvPr/>
        </p:nvSpPr>
        <p:spPr>
          <a:xfrm>
            <a:off x="437363" y="1063579"/>
            <a:ext cx="10714342" cy="4062651"/>
          </a:xfrm>
          <a:prstGeom prst="rect">
            <a:avLst/>
          </a:prstGeom>
          <a:noFill/>
        </p:spPr>
        <p:txBody>
          <a:bodyPr wrap="square" rtlCol="0">
            <a:spAutoFit/>
          </a:bodyPr>
          <a:lstStyle/>
          <a:p>
            <a:r>
              <a:rPr lang="de-DE" sz="3000" dirty="0"/>
              <a:t>Ausländische Imame haben in Madagaskar eine Aktion gestartet, in der Bibeln aufgekauft werden, nur um sie anschließend zu vernichten. Eine Bibel wurde ihrem Besitzer für 100 Euro abgekauft – hier ein Vermögen. Für evangelische Gesangbücher werden 25 Euro gezahlt. Ganze Gruppen von Moslems, unter ihnen zahlreiche Ausländer, haben auf diese Art ganze Regionen durchquert: Alle dabei eingesammelten Bibeln und Gesangbücher wurden anschließend verbrannt.</a:t>
            </a:r>
          </a:p>
          <a:p>
            <a:r>
              <a:rPr lang="de-DE" sz="1400" u="sng" dirty="0">
                <a:hlinkClick r:id="rId2"/>
              </a:rPr>
              <a:t>https://avc-at.org/de/302-beitraege-deutsch/aktuell-de/news/a-verfolgte/1186-madagaskar-bibelverbrennung</a:t>
            </a:r>
            <a:endParaRPr lang="de-CH" sz="1400" dirty="0"/>
          </a:p>
        </p:txBody>
      </p:sp>
    </p:spTree>
    <p:extLst>
      <p:ext uri="{BB962C8B-B14F-4D97-AF65-F5344CB8AC3E}">
        <p14:creationId xmlns:p14="http://schemas.microsoft.com/office/powerpoint/2010/main" val="266044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7363" y="461932"/>
            <a:ext cx="10714342" cy="553998"/>
          </a:xfrm>
          <a:prstGeom prst="rect">
            <a:avLst/>
          </a:prstGeom>
          <a:noFill/>
        </p:spPr>
        <p:txBody>
          <a:bodyPr wrap="square" rtlCol="0">
            <a:spAutoFit/>
          </a:bodyPr>
          <a:lstStyle/>
          <a:p>
            <a:r>
              <a:rPr lang="de-DE" sz="3000" b="1" dirty="0"/>
              <a:t>Kampf um die Niederschreibung der Worte Jeremias </a:t>
            </a:r>
            <a:endParaRPr lang="de-CH" sz="3000" b="1" dirty="0"/>
          </a:p>
        </p:txBody>
      </p:sp>
      <p:sp>
        <p:nvSpPr>
          <p:cNvPr id="4" name="Textfeld 3">
            <a:extLst>
              <a:ext uri="{FF2B5EF4-FFF2-40B4-BE49-F238E27FC236}">
                <a16:creationId xmlns:a16="http://schemas.microsoft.com/office/drawing/2014/main" id="{68ED05E0-9824-45E0-A498-3F646B4EDCB5}"/>
              </a:ext>
            </a:extLst>
          </p:cNvPr>
          <p:cNvSpPr txBox="1"/>
          <p:nvPr/>
        </p:nvSpPr>
        <p:spPr>
          <a:xfrm>
            <a:off x="437363" y="1063579"/>
            <a:ext cx="10714342" cy="2400657"/>
          </a:xfrm>
          <a:prstGeom prst="rect">
            <a:avLst/>
          </a:prstGeom>
          <a:noFill/>
        </p:spPr>
        <p:txBody>
          <a:bodyPr wrap="square" rtlCol="0">
            <a:spAutoFit/>
          </a:bodyPr>
          <a:lstStyle/>
          <a:p>
            <a:r>
              <a:rPr lang="de-CH" sz="3000" dirty="0"/>
              <a:t>Wie ist unsere Haltung Gottes Wort gegenüber? Lassen wir es zu, dass das gesamte Wort Gottes Richter sein darf in unserem Leben. Oder haben wir "Lieblingsverse" und "schneiden" andere, vielleicht "unangenehme" Texte Stück für Stück weg bis am Ende fast alles im Feuer unseres Ungehorsams und Eigenwillens verbrennt.</a:t>
            </a:r>
          </a:p>
        </p:txBody>
      </p:sp>
    </p:spTree>
    <p:extLst>
      <p:ext uri="{BB962C8B-B14F-4D97-AF65-F5344CB8AC3E}">
        <p14:creationId xmlns:p14="http://schemas.microsoft.com/office/powerpoint/2010/main" val="131772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8189086" y="461932"/>
            <a:ext cx="4084092" cy="553998"/>
          </a:xfrm>
          <a:prstGeom prst="rect">
            <a:avLst/>
          </a:prstGeom>
          <a:noFill/>
        </p:spPr>
        <p:txBody>
          <a:bodyPr wrap="square" rtlCol="0">
            <a:spAutoFit/>
          </a:bodyPr>
          <a:lstStyle/>
          <a:p>
            <a:r>
              <a:rPr lang="de-DE" sz="3000" b="1" dirty="0"/>
              <a:t>Politische Situation</a:t>
            </a:r>
            <a:endParaRPr lang="de-CH" sz="3000" b="1" dirty="0"/>
          </a:p>
        </p:txBody>
      </p:sp>
      <p:pic>
        <p:nvPicPr>
          <p:cNvPr id="5" name="Grafik 4">
            <a:extLst>
              <a:ext uri="{FF2B5EF4-FFF2-40B4-BE49-F238E27FC236}">
                <a16:creationId xmlns:a16="http://schemas.microsoft.com/office/drawing/2014/main" id="{AF6499B8-3474-46EA-A2BF-7A2D3DD1F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7783887" cy="6955329"/>
          </a:xfrm>
          <a:prstGeom prst="rect">
            <a:avLst/>
          </a:prstGeom>
        </p:spPr>
      </p:pic>
    </p:spTree>
    <p:extLst>
      <p:ext uri="{BB962C8B-B14F-4D97-AF65-F5344CB8AC3E}">
        <p14:creationId xmlns:p14="http://schemas.microsoft.com/office/powerpoint/2010/main" val="115845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10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7363" y="461932"/>
            <a:ext cx="5412040" cy="553998"/>
          </a:xfrm>
          <a:prstGeom prst="rect">
            <a:avLst/>
          </a:prstGeom>
          <a:noFill/>
        </p:spPr>
        <p:txBody>
          <a:bodyPr wrap="square" rtlCol="0">
            <a:spAutoFit/>
          </a:bodyPr>
          <a:lstStyle/>
          <a:p>
            <a:r>
              <a:rPr lang="de-DE" sz="3000" b="1" dirty="0"/>
              <a:t>Vier Helden | Vier Biographien</a:t>
            </a:r>
            <a:endParaRPr lang="de-CH" sz="3000" b="1" dirty="0"/>
          </a:p>
        </p:txBody>
      </p:sp>
      <p:grpSp>
        <p:nvGrpSpPr>
          <p:cNvPr id="8" name="Gruppieren 7">
            <a:extLst>
              <a:ext uri="{FF2B5EF4-FFF2-40B4-BE49-F238E27FC236}">
                <a16:creationId xmlns:a16="http://schemas.microsoft.com/office/drawing/2014/main" id="{43E15D71-070B-4B1F-AA10-4BD3D214AB26}"/>
              </a:ext>
            </a:extLst>
          </p:cNvPr>
          <p:cNvGrpSpPr/>
          <p:nvPr/>
        </p:nvGrpSpPr>
        <p:grpSpPr>
          <a:xfrm>
            <a:off x="400469" y="1304996"/>
            <a:ext cx="12277524" cy="5553004"/>
            <a:chOff x="400469" y="1304996"/>
            <a:chExt cx="12277524" cy="5553004"/>
          </a:xfrm>
        </p:grpSpPr>
        <p:pic>
          <p:nvPicPr>
            <p:cNvPr id="5" name="Grafik 4">
              <a:extLst>
                <a:ext uri="{FF2B5EF4-FFF2-40B4-BE49-F238E27FC236}">
                  <a16:creationId xmlns:a16="http://schemas.microsoft.com/office/drawing/2014/main" id="{6AB44171-040D-4DEA-9CE4-0AEAA1016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723" y="1304996"/>
              <a:ext cx="7876602" cy="5553004"/>
            </a:xfrm>
            <a:prstGeom prst="rect">
              <a:avLst/>
            </a:prstGeom>
          </p:spPr>
        </p:pic>
        <p:sp>
          <p:nvSpPr>
            <p:cNvPr id="6" name="Textfeld 5">
              <a:extLst>
                <a:ext uri="{FF2B5EF4-FFF2-40B4-BE49-F238E27FC236}">
                  <a16:creationId xmlns:a16="http://schemas.microsoft.com/office/drawing/2014/main" id="{759D1338-5F88-4553-9037-93A16E54293C}"/>
                </a:ext>
              </a:extLst>
            </p:cNvPr>
            <p:cNvSpPr txBox="1"/>
            <p:nvPr/>
          </p:nvSpPr>
          <p:spPr>
            <a:xfrm>
              <a:off x="7007327" y="2557634"/>
              <a:ext cx="5670666" cy="1015663"/>
            </a:xfrm>
            <a:prstGeom prst="rect">
              <a:avLst/>
            </a:prstGeom>
            <a:noFill/>
          </p:spPr>
          <p:txBody>
            <a:bodyPr wrap="square" rtlCol="0">
              <a:spAutoFit/>
            </a:bodyPr>
            <a:lstStyle/>
            <a:p>
              <a:r>
                <a:rPr lang="de-DE" sz="3000" b="1" dirty="0"/>
                <a:t>Prophet Jeremia</a:t>
              </a:r>
            </a:p>
            <a:p>
              <a:r>
                <a:rPr lang="de-DE" sz="3000" b="1" dirty="0"/>
                <a:t>Unerschrocken und bibelfest</a:t>
              </a:r>
              <a:endParaRPr lang="de-CH" sz="3000" b="1" dirty="0"/>
            </a:p>
          </p:txBody>
        </p:sp>
        <p:sp>
          <p:nvSpPr>
            <p:cNvPr id="7" name="Textfeld 6">
              <a:extLst>
                <a:ext uri="{FF2B5EF4-FFF2-40B4-BE49-F238E27FC236}">
                  <a16:creationId xmlns:a16="http://schemas.microsoft.com/office/drawing/2014/main" id="{2CCF4EEF-F975-4C5F-860F-BEAA290E9B90}"/>
                </a:ext>
              </a:extLst>
            </p:cNvPr>
            <p:cNvSpPr txBox="1"/>
            <p:nvPr/>
          </p:nvSpPr>
          <p:spPr>
            <a:xfrm>
              <a:off x="400469" y="2664456"/>
              <a:ext cx="3450119" cy="1015663"/>
            </a:xfrm>
            <a:prstGeom prst="rect">
              <a:avLst/>
            </a:prstGeom>
            <a:noFill/>
          </p:spPr>
          <p:txBody>
            <a:bodyPr wrap="square" rtlCol="0">
              <a:spAutoFit/>
            </a:bodyPr>
            <a:lstStyle/>
            <a:p>
              <a:r>
                <a:rPr lang="de-DE" sz="3000" b="1" dirty="0"/>
                <a:t>König Josia</a:t>
              </a:r>
            </a:p>
            <a:p>
              <a:r>
                <a:rPr lang="de-DE" sz="3000" b="1" dirty="0"/>
                <a:t>Ein König räumt auf</a:t>
              </a:r>
              <a:endParaRPr lang="de-CH" sz="3000" b="1" dirty="0"/>
            </a:p>
          </p:txBody>
        </p:sp>
      </p:grpSp>
    </p:spTree>
    <p:extLst>
      <p:ext uri="{BB962C8B-B14F-4D97-AF65-F5344CB8AC3E}">
        <p14:creationId xmlns:p14="http://schemas.microsoft.com/office/powerpoint/2010/main" val="161635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10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7363" y="461932"/>
            <a:ext cx="10714342" cy="553998"/>
          </a:xfrm>
          <a:prstGeom prst="rect">
            <a:avLst/>
          </a:prstGeom>
          <a:noFill/>
        </p:spPr>
        <p:txBody>
          <a:bodyPr wrap="square" rtlCol="0">
            <a:spAutoFit/>
          </a:bodyPr>
          <a:lstStyle/>
          <a:p>
            <a:r>
              <a:rPr lang="de-CH" sz="3000" b="1" dirty="0"/>
              <a:t>Baruch (Wichtiger Teil des Jeremia-Prophetenteams)</a:t>
            </a:r>
            <a:endParaRPr lang="de-CH" sz="3000" dirty="0"/>
          </a:p>
        </p:txBody>
      </p:sp>
      <p:sp>
        <p:nvSpPr>
          <p:cNvPr id="4" name="Textfeld 3">
            <a:extLst>
              <a:ext uri="{FF2B5EF4-FFF2-40B4-BE49-F238E27FC236}">
                <a16:creationId xmlns:a16="http://schemas.microsoft.com/office/drawing/2014/main" id="{68ED05E0-9824-45E0-A498-3F646B4EDCB5}"/>
              </a:ext>
            </a:extLst>
          </p:cNvPr>
          <p:cNvSpPr txBox="1"/>
          <p:nvPr/>
        </p:nvSpPr>
        <p:spPr>
          <a:xfrm>
            <a:off x="437362" y="1063579"/>
            <a:ext cx="10811135" cy="1815882"/>
          </a:xfrm>
          <a:prstGeom prst="rect">
            <a:avLst/>
          </a:prstGeom>
          <a:noFill/>
        </p:spPr>
        <p:txBody>
          <a:bodyPr wrap="square" rtlCol="0">
            <a:spAutoFit/>
          </a:bodyPr>
          <a:lstStyle/>
          <a:p>
            <a:r>
              <a:rPr lang="de-CH" sz="2800" dirty="0"/>
              <a:t>"Das Wort, das der Prophet Jeremia zu Baruch, dem Sohn des </a:t>
            </a:r>
            <a:r>
              <a:rPr lang="de-CH" sz="2800" dirty="0" err="1"/>
              <a:t>Nerija</a:t>
            </a:r>
            <a:r>
              <a:rPr lang="de-CH" sz="2800" dirty="0"/>
              <a:t>, redete, als er diese Worte aus dem Mund Jeremias in ein Buch schrieb, im vierten Jahr Jojakims, des Sohnes Josias, des Königs von Juda, als er sagte: 2 So spricht der HERR, der Gott Israels, über dich, Baruch:" </a:t>
            </a:r>
            <a:r>
              <a:rPr lang="de-CH" sz="2800" b="1" dirty="0"/>
              <a:t>(45,1-2)</a:t>
            </a:r>
            <a:endParaRPr lang="de-CH" sz="2800" dirty="0"/>
          </a:p>
        </p:txBody>
      </p:sp>
    </p:spTree>
    <p:extLst>
      <p:ext uri="{BB962C8B-B14F-4D97-AF65-F5344CB8AC3E}">
        <p14:creationId xmlns:p14="http://schemas.microsoft.com/office/powerpoint/2010/main" val="152215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7363" y="461932"/>
            <a:ext cx="10714342" cy="553998"/>
          </a:xfrm>
          <a:prstGeom prst="rect">
            <a:avLst/>
          </a:prstGeom>
          <a:noFill/>
        </p:spPr>
        <p:txBody>
          <a:bodyPr wrap="square" rtlCol="0">
            <a:spAutoFit/>
          </a:bodyPr>
          <a:lstStyle/>
          <a:p>
            <a:r>
              <a:rPr lang="de-CH" sz="3000" b="1" dirty="0"/>
              <a:t>Baruch (Wichtiger Teil des Jeremia-Prophetenteams)</a:t>
            </a:r>
            <a:endParaRPr lang="de-CH" sz="3000" dirty="0"/>
          </a:p>
        </p:txBody>
      </p:sp>
      <p:sp>
        <p:nvSpPr>
          <p:cNvPr id="4" name="Textfeld 3">
            <a:extLst>
              <a:ext uri="{FF2B5EF4-FFF2-40B4-BE49-F238E27FC236}">
                <a16:creationId xmlns:a16="http://schemas.microsoft.com/office/drawing/2014/main" id="{68ED05E0-9824-45E0-A498-3F646B4EDCB5}"/>
              </a:ext>
            </a:extLst>
          </p:cNvPr>
          <p:cNvSpPr txBox="1"/>
          <p:nvPr/>
        </p:nvSpPr>
        <p:spPr>
          <a:xfrm>
            <a:off x="437363" y="1063579"/>
            <a:ext cx="10714342" cy="3539430"/>
          </a:xfrm>
          <a:prstGeom prst="rect">
            <a:avLst/>
          </a:prstGeom>
          <a:noFill/>
        </p:spPr>
        <p:txBody>
          <a:bodyPr wrap="square" rtlCol="0">
            <a:spAutoFit/>
          </a:bodyPr>
          <a:lstStyle/>
          <a:p>
            <a:r>
              <a:rPr lang="de-CH" sz="2800" dirty="0"/>
              <a:t>"Du hast gesagt: Wehe mir! Denn der HERR hat Kummer zu meinem Schmerz hinzugefügt. Ich bin müde von meinem Seufzen, und Ruhe finde ich nicht. 4 So sollst du zu ihm sagen: So spricht der HERR: Siehe, was ich gebaut habe, breche ich ab; und was ich gepflanzt habe, reiße ich aus, und zwar das ganze Land. 5 Und du, du trachtest nach großen Dingen für dich? Trachte nicht danach! Denn siehe, ich bringe Unheil über alles Fleisch, spricht der HERR, aber dir gebe ich dein Leben zur Beute an allen Orten, wohin du ziehen wirst." </a:t>
            </a:r>
            <a:r>
              <a:rPr lang="de-CH" sz="2800" b="1" dirty="0"/>
              <a:t>(45,3-5)</a:t>
            </a:r>
            <a:endParaRPr lang="de-CH" sz="2800" dirty="0"/>
          </a:p>
        </p:txBody>
      </p:sp>
    </p:spTree>
    <p:extLst>
      <p:ext uri="{BB962C8B-B14F-4D97-AF65-F5344CB8AC3E}">
        <p14:creationId xmlns:p14="http://schemas.microsoft.com/office/powerpoint/2010/main" val="31623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7363" y="461932"/>
            <a:ext cx="10714342" cy="553998"/>
          </a:xfrm>
          <a:prstGeom prst="rect">
            <a:avLst/>
          </a:prstGeom>
          <a:noFill/>
        </p:spPr>
        <p:txBody>
          <a:bodyPr wrap="square" rtlCol="0">
            <a:spAutoFit/>
          </a:bodyPr>
          <a:lstStyle/>
          <a:p>
            <a:r>
              <a:rPr lang="de-CH" sz="3000" b="1" dirty="0"/>
              <a:t>Baruch (Wichtiger Teil des Jeremia-Prophetenteams)</a:t>
            </a:r>
            <a:endParaRPr lang="de-CH" sz="3000" dirty="0"/>
          </a:p>
        </p:txBody>
      </p:sp>
      <p:sp>
        <p:nvSpPr>
          <p:cNvPr id="4" name="Textfeld 3">
            <a:extLst>
              <a:ext uri="{FF2B5EF4-FFF2-40B4-BE49-F238E27FC236}">
                <a16:creationId xmlns:a16="http://schemas.microsoft.com/office/drawing/2014/main" id="{68ED05E0-9824-45E0-A498-3F646B4EDCB5}"/>
              </a:ext>
            </a:extLst>
          </p:cNvPr>
          <p:cNvSpPr txBox="1"/>
          <p:nvPr/>
        </p:nvSpPr>
        <p:spPr>
          <a:xfrm>
            <a:off x="437363" y="1063579"/>
            <a:ext cx="10714342" cy="3785652"/>
          </a:xfrm>
          <a:prstGeom prst="rect">
            <a:avLst/>
          </a:prstGeom>
          <a:noFill/>
        </p:spPr>
        <p:txBody>
          <a:bodyPr wrap="square" rtlCol="0">
            <a:spAutoFit/>
          </a:bodyPr>
          <a:lstStyle/>
          <a:p>
            <a:r>
              <a:rPr lang="de-CH" sz="3000" b="1" dirty="0"/>
              <a:t>Fazit:</a:t>
            </a:r>
            <a:r>
              <a:rPr lang="de-CH" sz="3000" dirty="0"/>
              <a:t> Sind auch wir bereit, Verachtung, Verzicht und Leiden um des Herrn willen in Kauf zu nehmen? Sind wir im Glauben so verwurzelt, dass wir treu und ausdauernd festhalten am Herrn und Seinem Evangelium?</a:t>
            </a:r>
          </a:p>
          <a:p>
            <a:r>
              <a:rPr lang="de-CH" sz="3000" dirty="0"/>
              <a:t>Im Blick auf das kommende Gericht, ist es für alle Gläubigen zu allen Zeiten, das Gebot der Stunde, zuerst nach Gott und seinem Reich zu trachten, denn … "… die Welt vergeht</a:t>
            </a:r>
            <a:r>
              <a:rPr lang="de-CH" sz="3000" b="1" dirty="0"/>
              <a:t> </a:t>
            </a:r>
            <a:r>
              <a:rPr lang="de-CH" sz="3000" dirty="0"/>
              <a:t>und ihre Begierde; wer aber den Willen Gottes tut, bleibt in Ewigkeit." </a:t>
            </a:r>
            <a:r>
              <a:rPr lang="de-CH" sz="3000" b="1" dirty="0"/>
              <a:t>(1Joh 2,17)</a:t>
            </a:r>
            <a:endParaRPr lang="de-CH" sz="3000" dirty="0"/>
          </a:p>
        </p:txBody>
      </p:sp>
    </p:spTree>
    <p:extLst>
      <p:ext uri="{BB962C8B-B14F-4D97-AF65-F5344CB8AC3E}">
        <p14:creationId xmlns:p14="http://schemas.microsoft.com/office/powerpoint/2010/main" val="96987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7363" y="461932"/>
            <a:ext cx="10714342" cy="553998"/>
          </a:xfrm>
          <a:prstGeom prst="rect">
            <a:avLst/>
          </a:prstGeom>
          <a:noFill/>
        </p:spPr>
        <p:txBody>
          <a:bodyPr wrap="square" rtlCol="0">
            <a:spAutoFit/>
          </a:bodyPr>
          <a:lstStyle/>
          <a:p>
            <a:r>
              <a:rPr lang="de-CH" sz="3000" b="1" dirty="0"/>
              <a:t>Ebed-Melech der Äthiopier | 38,1-13 (Heldenhaft und mitfühlend)</a:t>
            </a:r>
            <a:endParaRPr lang="de-CH" sz="3000" dirty="0"/>
          </a:p>
        </p:txBody>
      </p:sp>
      <p:sp>
        <p:nvSpPr>
          <p:cNvPr id="4" name="Textfeld 3">
            <a:extLst>
              <a:ext uri="{FF2B5EF4-FFF2-40B4-BE49-F238E27FC236}">
                <a16:creationId xmlns:a16="http://schemas.microsoft.com/office/drawing/2014/main" id="{68ED05E0-9824-45E0-A498-3F646B4EDCB5}"/>
              </a:ext>
            </a:extLst>
          </p:cNvPr>
          <p:cNvSpPr txBox="1"/>
          <p:nvPr/>
        </p:nvSpPr>
        <p:spPr>
          <a:xfrm>
            <a:off x="437363" y="1206024"/>
            <a:ext cx="10714342" cy="3323987"/>
          </a:xfrm>
          <a:prstGeom prst="rect">
            <a:avLst/>
          </a:prstGeom>
          <a:noFill/>
        </p:spPr>
        <p:txBody>
          <a:bodyPr wrap="square" rtlCol="0">
            <a:spAutoFit/>
          </a:bodyPr>
          <a:lstStyle/>
          <a:p>
            <a:r>
              <a:rPr lang="de-CH" sz="3000" dirty="0"/>
              <a:t>Wir lesen von Ebed-Melech zur Zeit des Königs Zedekia, kurz vor der Zerstörung Jerusalems im Jahr 586 v.Chr.. Jeremia (62-jährig) verkündet schon lange (42 Jahre) die unbequeme Botschaft, dass die Juden sich dem König von Babel unterwerfen sollen, damit Stadt und Leute verschont bleiben. Die Obersten aber sahen in Jeremia einen Landesverräter, der aus ist, die Leute zu demoralisieren. Darum wollten sie Jeremia töten.</a:t>
            </a:r>
          </a:p>
        </p:txBody>
      </p:sp>
    </p:spTree>
    <p:extLst>
      <p:ext uri="{BB962C8B-B14F-4D97-AF65-F5344CB8AC3E}">
        <p14:creationId xmlns:p14="http://schemas.microsoft.com/office/powerpoint/2010/main" val="416736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7363" y="461932"/>
            <a:ext cx="10714342" cy="553998"/>
          </a:xfrm>
          <a:prstGeom prst="rect">
            <a:avLst/>
          </a:prstGeom>
          <a:noFill/>
        </p:spPr>
        <p:txBody>
          <a:bodyPr wrap="square" rtlCol="0">
            <a:spAutoFit/>
          </a:bodyPr>
          <a:lstStyle/>
          <a:p>
            <a:r>
              <a:rPr lang="de-CH" sz="3000" b="1" dirty="0"/>
              <a:t>Ebed-Melech der Äthiopier | 38,1-13 (Heldenhaft und mitfühlend)</a:t>
            </a:r>
            <a:endParaRPr lang="de-CH" sz="3000" dirty="0"/>
          </a:p>
        </p:txBody>
      </p:sp>
      <p:pic>
        <p:nvPicPr>
          <p:cNvPr id="5" name="Grafik 4">
            <a:extLst>
              <a:ext uri="{FF2B5EF4-FFF2-40B4-BE49-F238E27FC236}">
                <a16:creationId xmlns:a16="http://schemas.microsoft.com/office/drawing/2014/main" id="{55620C3A-DBA9-4E43-8C75-960CA7FF31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909" y="1015930"/>
            <a:ext cx="7789427" cy="5842070"/>
          </a:xfrm>
          <a:prstGeom prst="rect">
            <a:avLst/>
          </a:prstGeom>
        </p:spPr>
      </p:pic>
    </p:spTree>
    <p:extLst>
      <p:ext uri="{BB962C8B-B14F-4D97-AF65-F5344CB8AC3E}">
        <p14:creationId xmlns:p14="http://schemas.microsoft.com/office/powerpoint/2010/main" val="297556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7363" y="461932"/>
            <a:ext cx="10714342" cy="553998"/>
          </a:xfrm>
          <a:prstGeom prst="rect">
            <a:avLst/>
          </a:prstGeom>
          <a:noFill/>
        </p:spPr>
        <p:txBody>
          <a:bodyPr wrap="square" rtlCol="0">
            <a:spAutoFit/>
          </a:bodyPr>
          <a:lstStyle/>
          <a:p>
            <a:r>
              <a:rPr lang="de-CH" sz="3000" b="1" dirty="0"/>
              <a:t>Ebed-Melech der Äthiopier | 38,1-13 (Mutig und mitfühlend)</a:t>
            </a:r>
            <a:endParaRPr lang="de-CH" sz="3000" dirty="0"/>
          </a:p>
        </p:txBody>
      </p:sp>
      <p:sp>
        <p:nvSpPr>
          <p:cNvPr id="4" name="Textfeld 3">
            <a:extLst>
              <a:ext uri="{FF2B5EF4-FFF2-40B4-BE49-F238E27FC236}">
                <a16:creationId xmlns:a16="http://schemas.microsoft.com/office/drawing/2014/main" id="{68ED05E0-9824-45E0-A498-3F646B4EDCB5}"/>
              </a:ext>
            </a:extLst>
          </p:cNvPr>
          <p:cNvSpPr txBox="1"/>
          <p:nvPr/>
        </p:nvSpPr>
        <p:spPr>
          <a:xfrm>
            <a:off x="437363" y="1274949"/>
            <a:ext cx="10926010" cy="3785652"/>
          </a:xfrm>
          <a:prstGeom prst="rect">
            <a:avLst/>
          </a:prstGeom>
          <a:noFill/>
        </p:spPr>
        <p:txBody>
          <a:bodyPr wrap="square" rtlCol="0">
            <a:spAutoFit/>
          </a:bodyPr>
          <a:lstStyle/>
          <a:p>
            <a:r>
              <a:rPr lang="de-CH" sz="3000" b="1" dirty="0"/>
              <a:t>Action-Step:</a:t>
            </a:r>
            <a:r>
              <a:rPr lang="de-CH" sz="3000" dirty="0"/>
              <a:t> </a:t>
            </a:r>
            <a:r>
              <a:rPr lang="de-CH" sz="3000" dirty="0">
                <a:highlight>
                  <a:srgbClr val="FFFF00"/>
                </a:highlight>
              </a:rPr>
              <a:t>Die Gemeinde Jesu braucht solche Ebed-Melechs! </a:t>
            </a:r>
            <a:r>
              <a:rPr lang="de-CH" sz="3000" dirty="0"/>
              <a:t>Stehen wir mutig für solche ein, die Hilfe brauchen? Haben wir Mitgefühl mit denen, die sich in der "Schlammgrube" befinden? Die Lumpen und Lappen, die Ebed-Melech für seine Rettungs-Aktion einsetzte, waren an sich wertlos, aber sie zeigen deutlich seine Freundlichkeit. Welche Möglichkeiten haben wir, Freundlichkeit und Barmherzigkeit zu zeigen? Paulus schrieb: "Alle Menschen sollen eure Güte und Freundlichkeit erfahren. Der Herr kommt bald!" </a:t>
            </a:r>
            <a:r>
              <a:rPr lang="de-CH" sz="3000" b="1" dirty="0"/>
              <a:t>(Phil 4,5)</a:t>
            </a:r>
            <a:endParaRPr lang="de-CH" sz="3000" dirty="0"/>
          </a:p>
        </p:txBody>
      </p:sp>
    </p:spTree>
    <p:extLst>
      <p:ext uri="{BB962C8B-B14F-4D97-AF65-F5344CB8AC3E}">
        <p14:creationId xmlns:p14="http://schemas.microsoft.com/office/powerpoint/2010/main" val="181303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53480" y="313038"/>
            <a:ext cx="2254976" cy="861774"/>
          </a:xfrm>
          <a:prstGeom prst="rect">
            <a:avLst/>
          </a:prstGeom>
          <a:noFill/>
        </p:spPr>
        <p:txBody>
          <a:bodyPr wrap="none" rtlCol="0">
            <a:spAutoFit/>
          </a:bodyPr>
          <a:lstStyle/>
          <a:p>
            <a:r>
              <a:rPr lang="de-CH" sz="5000" b="1" dirty="0"/>
              <a:t>Jeremia</a:t>
            </a:r>
            <a:endParaRPr lang="de-CH" sz="5000" dirty="0">
              <a:latin typeface="Trebuchet MS" panose="020B0603020202020204" pitchFamily="34" charset="0"/>
            </a:endParaRPr>
          </a:p>
        </p:txBody>
      </p:sp>
      <p:sp>
        <p:nvSpPr>
          <p:cNvPr id="4" name="Textfeld 3"/>
          <p:cNvSpPr txBox="1"/>
          <p:nvPr/>
        </p:nvSpPr>
        <p:spPr>
          <a:xfrm>
            <a:off x="553480" y="1549904"/>
            <a:ext cx="4620752" cy="615553"/>
          </a:xfrm>
          <a:prstGeom prst="rect">
            <a:avLst/>
          </a:prstGeom>
          <a:noFill/>
        </p:spPr>
        <p:txBody>
          <a:bodyPr wrap="none" rtlCol="0">
            <a:spAutoFit/>
          </a:bodyPr>
          <a:lstStyle/>
          <a:p>
            <a:pPr lvl="0"/>
            <a:r>
              <a:rPr lang="de-CH" sz="3400" dirty="0"/>
              <a:t>Kapitel: 52 | Verse:  1364</a:t>
            </a:r>
          </a:p>
        </p:txBody>
      </p:sp>
    </p:spTree>
    <p:extLst>
      <p:ext uri="{BB962C8B-B14F-4D97-AF65-F5344CB8AC3E}">
        <p14:creationId xmlns:p14="http://schemas.microsoft.com/office/powerpoint/2010/main" val="61118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7363" y="461932"/>
            <a:ext cx="5259747" cy="553998"/>
          </a:xfrm>
          <a:prstGeom prst="rect">
            <a:avLst/>
          </a:prstGeom>
          <a:noFill/>
        </p:spPr>
        <p:txBody>
          <a:bodyPr wrap="square" rtlCol="0">
            <a:spAutoFit/>
          </a:bodyPr>
          <a:lstStyle/>
          <a:p>
            <a:r>
              <a:rPr lang="de-CH" sz="3000" b="1" dirty="0"/>
              <a:t>Abschluss der Worte Jeremias</a:t>
            </a:r>
            <a:endParaRPr lang="de-CH" sz="3000" dirty="0"/>
          </a:p>
        </p:txBody>
      </p:sp>
      <p:pic>
        <p:nvPicPr>
          <p:cNvPr id="7" name="Grafik 6">
            <a:extLst>
              <a:ext uri="{FF2B5EF4-FFF2-40B4-BE49-F238E27FC236}">
                <a16:creationId xmlns:a16="http://schemas.microsoft.com/office/drawing/2014/main" id="{98DD1F37-F34A-4A63-AF3D-7275E2748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74" y="1073852"/>
            <a:ext cx="5064097" cy="5784148"/>
          </a:xfrm>
          <a:prstGeom prst="rect">
            <a:avLst/>
          </a:prstGeom>
        </p:spPr>
      </p:pic>
    </p:spTree>
    <p:extLst>
      <p:ext uri="{BB962C8B-B14F-4D97-AF65-F5344CB8AC3E}">
        <p14:creationId xmlns:p14="http://schemas.microsoft.com/office/powerpoint/2010/main" val="71662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10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4153137" y="4855618"/>
            <a:ext cx="4132863" cy="938719"/>
          </a:xfrm>
          <a:prstGeom prst="rect">
            <a:avLst/>
          </a:prstGeom>
          <a:noFill/>
        </p:spPr>
        <p:txBody>
          <a:bodyPr wrap="none" rtlCol="0">
            <a:spAutoFit/>
          </a:bodyPr>
          <a:lstStyle/>
          <a:p>
            <a:r>
              <a:rPr lang="de-CH" sz="5500" b="1" dirty="0"/>
              <a:t>Jeremia </a:t>
            </a:r>
            <a:r>
              <a:rPr lang="de-CH" sz="5500" b="1"/>
              <a:t>Teil 3</a:t>
            </a:r>
            <a:endParaRPr lang="de-CH" sz="5500" b="1" dirty="0"/>
          </a:p>
        </p:txBody>
      </p:sp>
    </p:spTree>
    <p:extLst>
      <p:ext uri="{BB962C8B-B14F-4D97-AF65-F5344CB8AC3E}">
        <p14:creationId xmlns:p14="http://schemas.microsoft.com/office/powerpoint/2010/main" val="4294582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7363" y="1288558"/>
            <a:ext cx="10714342" cy="553998"/>
          </a:xfrm>
          <a:prstGeom prst="rect">
            <a:avLst/>
          </a:prstGeom>
          <a:noFill/>
        </p:spPr>
        <p:txBody>
          <a:bodyPr wrap="square" rtlCol="0">
            <a:spAutoFit/>
          </a:bodyPr>
          <a:lstStyle/>
          <a:p>
            <a:r>
              <a:rPr lang="de-CH" sz="3000" b="1" dirty="0"/>
              <a:t>Auftrag (Schlüsselvers)</a:t>
            </a:r>
            <a:endParaRPr lang="de-CH" sz="3000" dirty="0"/>
          </a:p>
        </p:txBody>
      </p:sp>
      <p:sp>
        <p:nvSpPr>
          <p:cNvPr id="4" name="Textfeld 3">
            <a:extLst>
              <a:ext uri="{FF2B5EF4-FFF2-40B4-BE49-F238E27FC236}">
                <a16:creationId xmlns:a16="http://schemas.microsoft.com/office/drawing/2014/main" id="{68ED05E0-9824-45E0-A498-3F646B4EDCB5}"/>
              </a:ext>
            </a:extLst>
          </p:cNvPr>
          <p:cNvSpPr txBox="1"/>
          <p:nvPr/>
        </p:nvSpPr>
        <p:spPr>
          <a:xfrm>
            <a:off x="437363" y="2089304"/>
            <a:ext cx="10575194" cy="1938992"/>
          </a:xfrm>
          <a:prstGeom prst="rect">
            <a:avLst/>
          </a:prstGeom>
          <a:noFill/>
        </p:spPr>
        <p:txBody>
          <a:bodyPr wrap="square" rtlCol="0">
            <a:spAutoFit/>
          </a:bodyPr>
          <a:lstStyle/>
          <a:p>
            <a:r>
              <a:rPr lang="de-CH" sz="3000" dirty="0"/>
              <a:t>"Siehe, ich habe dich an diesem Tag über die Nationen und über die Königreiche bestellt, um </a:t>
            </a:r>
            <a:r>
              <a:rPr lang="de-CH" sz="3000" u="sng" dirty="0"/>
              <a:t>auszureißen</a:t>
            </a:r>
            <a:r>
              <a:rPr lang="de-CH" sz="3000" dirty="0"/>
              <a:t> und </a:t>
            </a:r>
            <a:r>
              <a:rPr lang="de-CH" sz="3000" u="sng" dirty="0"/>
              <a:t>niederzureißen</a:t>
            </a:r>
            <a:r>
              <a:rPr lang="de-CH" sz="3000" dirty="0"/>
              <a:t>, </a:t>
            </a:r>
            <a:r>
              <a:rPr lang="de-CH" sz="3000" u="sng" dirty="0"/>
              <a:t>zugrunde zu richten</a:t>
            </a:r>
            <a:r>
              <a:rPr lang="de-CH" sz="3000" dirty="0"/>
              <a:t> und </a:t>
            </a:r>
            <a:r>
              <a:rPr lang="de-CH" sz="3000" u="sng" dirty="0"/>
              <a:t>abzubrechen</a:t>
            </a:r>
            <a:r>
              <a:rPr lang="de-CH" sz="3000" dirty="0"/>
              <a:t>, um </a:t>
            </a:r>
            <a:r>
              <a:rPr lang="de-CH" sz="3000" u="sng" dirty="0"/>
              <a:t>zu bauen</a:t>
            </a:r>
            <a:r>
              <a:rPr lang="de-CH" sz="3000" dirty="0"/>
              <a:t> und </a:t>
            </a:r>
            <a:r>
              <a:rPr lang="de-CH" sz="3000" u="sng" dirty="0"/>
              <a:t>zu pflanzen."</a:t>
            </a:r>
            <a:r>
              <a:rPr lang="de-CH" sz="3000" dirty="0"/>
              <a:t> </a:t>
            </a:r>
            <a:r>
              <a:rPr lang="de-CH" sz="3000" b="1" dirty="0"/>
              <a:t>(1,10)</a:t>
            </a:r>
            <a:endParaRPr lang="de-CH" sz="3000" dirty="0"/>
          </a:p>
        </p:txBody>
      </p:sp>
    </p:spTree>
    <p:extLst>
      <p:ext uri="{BB962C8B-B14F-4D97-AF65-F5344CB8AC3E}">
        <p14:creationId xmlns:p14="http://schemas.microsoft.com/office/powerpoint/2010/main" val="363855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100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EF8DFE8-89A9-43B2-A180-0B5A7A663CC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05339" y="-299802"/>
            <a:ext cx="9581322" cy="7187205"/>
          </a:xfrm>
          <a:prstGeom prst="rect">
            <a:avLst/>
          </a:prstGeom>
          <a:noFill/>
          <a:ln>
            <a:noFill/>
          </a:ln>
        </p:spPr>
      </p:pic>
      <p:grpSp>
        <p:nvGrpSpPr>
          <p:cNvPr id="7" name="Gruppieren 6">
            <a:extLst>
              <a:ext uri="{FF2B5EF4-FFF2-40B4-BE49-F238E27FC236}">
                <a16:creationId xmlns:a16="http://schemas.microsoft.com/office/drawing/2014/main" id="{2AE3C820-A6EC-4D1F-B98F-7E54420F419A}"/>
              </a:ext>
            </a:extLst>
          </p:cNvPr>
          <p:cNvGrpSpPr/>
          <p:nvPr/>
        </p:nvGrpSpPr>
        <p:grpSpPr>
          <a:xfrm>
            <a:off x="3621820" y="1413858"/>
            <a:ext cx="5227960" cy="4593352"/>
            <a:chOff x="3621820" y="1413858"/>
            <a:chExt cx="5227960" cy="4593352"/>
          </a:xfrm>
        </p:grpSpPr>
        <p:pic>
          <p:nvPicPr>
            <p:cNvPr id="5" name="Grafik 4">
              <a:extLst>
                <a:ext uri="{FF2B5EF4-FFF2-40B4-BE49-F238E27FC236}">
                  <a16:creationId xmlns:a16="http://schemas.microsoft.com/office/drawing/2014/main" id="{DDE6AA9E-8E0B-47BE-AA7A-AD37EF1EA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820" y="1413858"/>
              <a:ext cx="5227960" cy="4593352"/>
            </a:xfrm>
            <a:prstGeom prst="rect">
              <a:avLst/>
            </a:prstGeom>
          </p:spPr>
        </p:pic>
        <p:sp>
          <p:nvSpPr>
            <p:cNvPr id="6" name="Textfeld 5">
              <a:extLst>
                <a:ext uri="{FF2B5EF4-FFF2-40B4-BE49-F238E27FC236}">
                  <a16:creationId xmlns:a16="http://schemas.microsoft.com/office/drawing/2014/main" id="{C18A377A-5D7B-4997-853B-D43D5D84309E}"/>
                </a:ext>
              </a:extLst>
            </p:cNvPr>
            <p:cNvSpPr txBox="1"/>
            <p:nvPr/>
          </p:nvSpPr>
          <p:spPr>
            <a:xfrm>
              <a:off x="4227302" y="2644144"/>
              <a:ext cx="4232762" cy="1446550"/>
            </a:xfrm>
            <a:prstGeom prst="rect">
              <a:avLst/>
            </a:prstGeom>
            <a:noFill/>
          </p:spPr>
          <p:txBody>
            <a:bodyPr wrap="none" rtlCol="0">
              <a:spAutoFit/>
            </a:bodyPr>
            <a:lstStyle/>
            <a:p>
              <a:pPr algn="ctr"/>
              <a:r>
                <a:rPr lang="de-CH" sz="4400" b="1" dirty="0">
                  <a:ln w="19050">
                    <a:solidFill>
                      <a:schemeClr val="bg1"/>
                    </a:solidFill>
                  </a:ln>
                </a:rPr>
                <a:t>Buch der Rettung</a:t>
              </a:r>
            </a:p>
            <a:p>
              <a:pPr algn="ctr"/>
              <a:r>
                <a:rPr lang="de-CH" sz="4400" b="1" dirty="0">
                  <a:ln w="19050">
                    <a:solidFill>
                      <a:schemeClr val="bg1"/>
                    </a:solidFill>
                  </a:ln>
                </a:rPr>
                <a:t>30 - 33</a:t>
              </a:r>
            </a:p>
          </p:txBody>
        </p:sp>
      </p:grpSp>
    </p:spTree>
    <p:extLst>
      <p:ext uri="{BB962C8B-B14F-4D97-AF65-F5344CB8AC3E}">
        <p14:creationId xmlns:p14="http://schemas.microsoft.com/office/powerpoint/2010/main" val="5275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EF8DFE8-89A9-43B2-A180-0B5A7A663CC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05339" y="-299802"/>
            <a:ext cx="9581322" cy="7187205"/>
          </a:xfrm>
          <a:prstGeom prst="rect">
            <a:avLst/>
          </a:prstGeom>
          <a:noFill/>
          <a:ln>
            <a:noFill/>
          </a:ln>
        </p:spPr>
      </p:pic>
      <p:pic>
        <p:nvPicPr>
          <p:cNvPr id="5" name="Grafik 4">
            <a:extLst>
              <a:ext uri="{FF2B5EF4-FFF2-40B4-BE49-F238E27FC236}">
                <a16:creationId xmlns:a16="http://schemas.microsoft.com/office/drawing/2014/main" id="{DDE6AA9E-8E0B-47BE-AA7A-AD37EF1EA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820" y="1413858"/>
            <a:ext cx="5227960" cy="4593352"/>
          </a:xfrm>
          <a:prstGeom prst="rect">
            <a:avLst/>
          </a:prstGeom>
        </p:spPr>
      </p:pic>
      <p:sp>
        <p:nvSpPr>
          <p:cNvPr id="6" name="Textfeld 5">
            <a:extLst>
              <a:ext uri="{FF2B5EF4-FFF2-40B4-BE49-F238E27FC236}">
                <a16:creationId xmlns:a16="http://schemas.microsoft.com/office/drawing/2014/main" id="{C18A377A-5D7B-4997-853B-D43D5D84309E}"/>
              </a:ext>
            </a:extLst>
          </p:cNvPr>
          <p:cNvSpPr txBox="1"/>
          <p:nvPr/>
        </p:nvSpPr>
        <p:spPr>
          <a:xfrm>
            <a:off x="902591" y="533665"/>
            <a:ext cx="10386818" cy="4708981"/>
          </a:xfrm>
          <a:prstGeom prst="rect">
            <a:avLst/>
          </a:prstGeom>
          <a:solidFill>
            <a:schemeClr val="bg1">
              <a:alpha val="87000"/>
            </a:schemeClr>
          </a:solidFill>
        </p:spPr>
        <p:txBody>
          <a:bodyPr wrap="none" rtlCol="0">
            <a:spAutoFit/>
          </a:bodyPr>
          <a:lstStyle/>
          <a:p>
            <a:pPr algn="ctr"/>
            <a:r>
              <a:rPr lang="de-CH" sz="3000" dirty="0"/>
              <a:t>"Siehe, Tage kommen, spricht der HERR, da schließe ich mit dem </a:t>
            </a:r>
          </a:p>
          <a:p>
            <a:pPr algn="ctr"/>
            <a:r>
              <a:rPr lang="de-CH" sz="3000" dirty="0"/>
              <a:t>Haus Israel und mit dem Haus Juda einen neuen Bund: 32 nicht </a:t>
            </a:r>
          </a:p>
          <a:p>
            <a:pPr algn="ctr"/>
            <a:r>
              <a:rPr lang="de-CH" sz="3000" dirty="0"/>
              <a:t>wie der Bund, den ich mit ihren Vätern geschlossen habe an dem </a:t>
            </a:r>
          </a:p>
          <a:p>
            <a:pPr algn="ctr"/>
            <a:r>
              <a:rPr lang="de-CH" sz="3000" dirty="0"/>
              <a:t>Tag, als ich sie bei der Hand fasste, um sie aus dem Land Ägypten </a:t>
            </a:r>
          </a:p>
          <a:p>
            <a:pPr algn="ctr"/>
            <a:r>
              <a:rPr lang="de-CH" sz="3000" dirty="0"/>
              <a:t>herauszuführen – diesen meinen Bund haben sie gebrochen, </a:t>
            </a:r>
          </a:p>
          <a:p>
            <a:pPr algn="ctr"/>
            <a:r>
              <a:rPr lang="de-CH" sz="3000" dirty="0"/>
              <a:t>obwohl ich doch ihr Herr war, spricht der HERR. 33 Sondern das </a:t>
            </a:r>
          </a:p>
          <a:p>
            <a:pPr algn="ctr"/>
            <a:r>
              <a:rPr lang="de-CH" sz="3000" dirty="0"/>
              <a:t>ist der Bund, den ich mit dem Haus Israel nach jenen Tagen </a:t>
            </a:r>
          </a:p>
          <a:p>
            <a:pPr algn="ctr"/>
            <a:r>
              <a:rPr lang="de-CH" sz="3000" dirty="0"/>
              <a:t>schließen werde, spricht der HERR: Ich lege mein Gesetz in ihr </a:t>
            </a:r>
          </a:p>
          <a:p>
            <a:pPr algn="ctr"/>
            <a:r>
              <a:rPr lang="de-CH" sz="3000" dirty="0"/>
              <a:t>Inneres und werde es auf ihr Herz schreiben. Und ich werde ihr </a:t>
            </a:r>
          </a:p>
          <a:p>
            <a:pPr algn="ctr"/>
            <a:r>
              <a:rPr lang="de-CH" sz="3000" dirty="0"/>
              <a:t>Gott sein, und sie werden mein Volk sein." </a:t>
            </a:r>
            <a:r>
              <a:rPr lang="de-CH" sz="3000" b="1" dirty="0"/>
              <a:t>(31,31-33)</a:t>
            </a:r>
            <a:endParaRPr lang="de-CH" sz="3000" dirty="0"/>
          </a:p>
        </p:txBody>
      </p:sp>
    </p:spTree>
    <p:extLst>
      <p:ext uri="{BB962C8B-B14F-4D97-AF65-F5344CB8AC3E}">
        <p14:creationId xmlns:p14="http://schemas.microsoft.com/office/powerpoint/2010/main" val="128076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7363" y="461932"/>
            <a:ext cx="10714342" cy="553998"/>
          </a:xfrm>
          <a:prstGeom prst="rect">
            <a:avLst/>
          </a:prstGeom>
          <a:noFill/>
        </p:spPr>
        <p:txBody>
          <a:bodyPr wrap="square" rtlCol="0">
            <a:spAutoFit/>
          </a:bodyPr>
          <a:lstStyle/>
          <a:p>
            <a:r>
              <a:rPr lang="de-DE" sz="3000" b="1" dirty="0"/>
              <a:t>Kampf um die Niederschreibung der Worte Jeremias </a:t>
            </a:r>
            <a:endParaRPr lang="de-CH" sz="3000" b="1" dirty="0"/>
          </a:p>
        </p:txBody>
      </p:sp>
      <p:sp>
        <p:nvSpPr>
          <p:cNvPr id="4" name="Textfeld 3">
            <a:extLst>
              <a:ext uri="{FF2B5EF4-FFF2-40B4-BE49-F238E27FC236}">
                <a16:creationId xmlns:a16="http://schemas.microsoft.com/office/drawing/2014/main" id="{68ED05E0-9824-45E0-A498-3F646B4EDCB5}"/>
              </a:ext>
            </a:extLst>
          </p:cNvPr>
          <p:cNvSpPr txBox="1"/>
          <p:nvPr/>
        </p:nvSpPr>
        <p:spPr>
          <a:xfrm>
            <a:off x="437363" y="1063579"/>
            <a:ext cx="10714342" cy="1477328"/>
          </a:xfrm>
          <a:prstGeom prst="rect">
            <a:avLst/>
          </a:prstGeom>
          <a:noFill/>
        </p:spPr>
        <p:txBody>
          <a:bodyPr wrap="square" rtlCol="0">
            <a:spAutoFit/>
          </a:bodyPr>
          <a:lstStyle/>
          <a:p>
            <a:r>
              <a:rPr lang="de-CH" sz="3000" dirty="0"/>
              <a:t>"Und es geschah im vierten Jahr Jojakims, des Sohnes Josias, des Königs von Juda, da geschah dieses Wort von dem HERRN zu Jeremia: …</a:t>
            </a:r>
          </a:p>
        </p:txBody>
      </p:sp>
    </p:spTree>
    <p:extLst>
      <p:ext uri="{BB962C8B-B14F-4D97-AF65-F5344CB8AC3E}">
        <p14:creationId xmlns:p14="http://schemas.microsoft.com/office/powerpoint/2010/main" val="188479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7363" y="461932"/>
            <a:ext cx="10714342" cy="553998"/>
          </a:xfrm>
          <a:prstGeom prst="rect">
            <a:avLst/>
          </a:prstGeom>
          <a:noFill/>
        </p:spPr>
        <p:txBody>
          <a:bodyPr wrap="square" rtlCol="0">
            <a:spAutoFit/>
          </a:bodyPr>
          <a:lstStyle/>
          <a:p>
            <a:r>
              <a:rPr lang="de-DE" sz="3000" b="1" dirty="0"/>
              <a:t>Kampf um die Niederschreibung der Worte Jeremias </a:t>
            </a:r>
            <a:endParaRPr lang="de-CH" sz="3000" b="1" dirty="0"/>
          </a:p>
        </p:txBody>
      </p:sp>
      <p:sp>
        <p:nvSpPr>
          <p:cNvPr id="4" name="Textfeld 3">
            <a:extLst>
              <a:ext uri="{FF2B5EF4-FFF2-40B4-BE49-F238E27FC236}">
                <a16:creationId xmlns:a16="http://schemas.microsoft.com/office/drawing/2014/main" id="{68ED05E0-9824-45E0-A498-3F646B4EDCB5}"/>
              </a:ext>
            </a:extLst>
          </p:cNvPr>
          <p:cNvSpPr txBox="1"/>
          <p:nvPr/>
        </p:nvSpPr>
        <p:spPr>
          <a:xfrm>
            <a:off x="437363" y="1063579"/>
            <a:ext cx="10714342" cy="3970318"/>
          </a:xfrm>
          <a:prstGeom prst="rect">
            <a:avLst/>
          </a:prstGeom>
          <a:noFill/>
        </p:spPr>
        <p:txBody>
          <a:bodyPr wrap="square" rtlCol="0">
            <a:spAutoFit/>
          </a:bodyPr>
          <a:lstStyle/>
          <a:p>
            <a:r>
              <a:rPr lang="de-CH" sz="2800" dirty="0"/>
              <a:t>"Nimm dir eine Schriftrolle und schreib darauf all die Worte, die ich zu dir geredet habe über Israel und über Juda und über alle Nationen, von dem Tag an, da ich zu dir geredet habe, von den Tagen Josias an bis auf diesen Tag! 3 Vielleicht wird das Haus Juda auf all das Unheil hören, das ich ihnen zu tun gedenke, dass sie umkehren, jeder von seinem bösen Weg, und ich ihre Schuld und ihre Sünde vergebe. – 4 Da rief Jeremia Baruch herbei, den Sohn des </a:t>
            </a:r>
            <a:r>
              <a:rPr lang="de-CH" sz="2800" dirty="0" err="1"/>
              <a:t>Nerija</a:t>
            </a:r>
            <a:r>
              <a:rPr lang="de-CH" sz="2800" dirty="0"/>
              <a:t>. Und Baruch schrieb aus dem Mund Jeremias all die Worte des HERRN, die er zu ihm geredet hatte, auf eine Schriftrolle." </a:t>
            </a:r>
            <a:r>
              <a:rPr lang="de-CH" sz="2800" b="1" dirty="0"/>
              <a:t>(36,1-4)</a:t>
            </a:r>
            <a:endParaRPr lang="de-CH" sz="2800" dirty="0"/>
          </a:p>
        </p:txBody>
      </p:sp>
    </p:spTree>
    <p:extLst>
      <p:ext uri="{BB962C8B-B14F-4D97-AF65-F5344CB8AC3E}">
        <p14:creationId xmlns:p14="http://schemas.microsoft.com/office/powerpoint/2010/main" val="313847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7363" y="461932"/>
            <a:ext cx="10714342" cy="553998"/>
          </a:xfrm>
          <a:prstGeom prst="rect">
            <a:avLst/>
          </a:prstGeom>
          <a:noFill/>
        </p:spPr>
        <p:txBody>
          <a:bodyPr wrap="square" rtlCol="0">
            <a:spAutoFit/>
          </a:bodyPr>
          <a:lstStyle/>
          <a:p>
            <a:r>
              <a:rPr lang="de-DE" sz="3000" b="1" dirty="0"/>
              <a:t>Kampf um die Niederschreibung der Worte Jeremias </a:t>
            </a:r>
            <a:endParaRPr lang="de-CH" sz="3000" b="1" dirty="0"/>
          </a:p>
        </p:txBody>
      </p:sp>
      <p:sp>
        <p:nvSpPr>
          <p:cNvPr id="4" name="Textfeld 3">
            <a:extLst>
              <a:ext uri="{FF2B5EF4-FFF2-40B4-BE49-F238E27FC236}">
                <a16:creationId xmlns:a16="http://schemas.microsoft.com/office/drawing/2014/main" id="{68ED05E0-9824-45E0-A498-3F646B4EDCB5}"/>
              </a:ext>
            </a:extLst>
          </p:cNvPr>
          <p:cNvSpPr txBox="1"/>
          <p:nvPr/>
        </p:nvSpPr>
        <p:spPr>
          <a:xfrm>
            <a:off x="437363" y="1063579"/>
            <a:ext cx="10714342" cy="2677656"/>
          </a:xfrm>
          <a:prstGeom prst="rect">
            <a:avLst/>
          </a:prstGeom>
          <a:noFill/>
        </p:spPr>
        <p:txBody>
          <a:bodyPr wrap="square" rtlCol="0">
            <a:spAutoFit/>
          </a:bodyPr>
          <a:lstStyle/>
          <a:p>
            <a:r>
              <a:rPr lang="de-CH" sz="2800" dirty="0"/>
              <a:t>"Da sandte der König den Jehudi, die Rolle zu holen. Und er holte sie aus der Zelle des Schreibers </a:t>
            </a:r>
            <a:r>
              <a:rPr lang="de-CH" sz="2800" dirty="0" err="1"/>
              <a:t>Elischama</a:t>
            </a:r>
            <a:r>
              <a:rPr lang="de-CH" sz="2800" dirty="0"/>
              <a:t>. Und Jehudi las sie vor den Ohren des Königs und vor den Ohren aller Obersten, die um den König standen. 22 Der König aber saß im Winterhaus – ⟨es war⟩ im neunten Monat (Nov/Dez) –, und das Feuer im Kohlenbecken war] vor ihm angezündet. </a:t>
            </a:r>
            <a:r>
              <a:rPr lang="de-CH" sz="2800" b="1" dirty="0"/>
              <a:t>(36,21-22)</a:t>
            </a:r>
            <a:endParaRPr lang="de-CH" sz="2800" dirty="0"/>
          </a:p>
        </p:txBody>
      </p:sp>
    </p:spTree>
    <p:extLst>
      <p:ext uri="{BB962C8B-B14F-4D97-AF65-F5344CB8AC3E}">
        <p14:creationId xmlns:p14="http://schemas.microsoft.com/office/powerpoint/2010/main" val="349507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7363" y="461932"/>
            <a:ext cx="10714342" cy="553998"/>
          </a:xfrm>
          <a:prstGeom prst="rect">
            <a:avLst/>
          </a:prstGeom>
          <a:noFill/>
        </p:spPr>
        <p:txBody>
          <a:bodyPr wrap="square" rtlCol="0">
            <a:spAutoFit/>
          </a:bodyPr>
          <a:lstStyle/>
          <a:p>
            <a:r>
              <a:rPr lang="de-DE" sz="3000" b="1" dirty="0"/>
              <a:t>Kampf um die Niederschreibung der Worte Jeremias </a:t>
            </a:r>
            <a:endParaRPr lang="de-CH" sz="3000" b="1" dirty="0"/>
          </a:p>
        </p:txBody>
      </p:sp>
      <p:sp>
        <p:nvSpPr>
          <p:cNvPr id="4" name="Textfeld 3">
            <a:extLst>
              <a:ext uri="{FF2B5EF4-FFF2-40B4-BE49-F238E27FC236}">
                <a16:creationId xmlns:a16="http://schemas.microsoft.com/office/drawing/2014/main" id="{68ED05E0-9824-45E0-A498-3F646B4EDCB5}"/>
              </a:ext>
            </a:extLst>
          </p:cNvPr>
          <p:cNvSpPr txBox="1"/>
          <p:nvPr/>
        </p:nvSpPr>
        <p:spPr>
          <a:xfrm>
            <a:off x="437363" y="1063579"/>
            <a:ext cx="10714342" cy="3539430"/>
          </a:xfrm>
          <a:prstGeom prst="rect">
            <a:avLst/>
          </a:prstGeom>
          <a:noFill/>
        </p:spPr>
        <p:txBody>
          <a:bodyPr wrap="square" rtlCol="0">
            <a:spAutoFit/>
          </a:bodyPr>
          <a:lstStyle/>
          <a:p>
            <a:r>
              <a:rPr lang="de-CH" sz="2800" dirty="0"/>
              <a:t>"Und es geschah, sooft Jehudi drei oder vier Spalten vorgelesen hatte, zerschnitt sie der König mit dem Schreibermesser und warf sie in das Feuer, das auf dem Kohlenbecken war, bis die ganze Rolle im Feuer auf dem Kohlenbecken vernichtet war. 24 Aber der König und alle seine Knechte, die all diese Worte hörten, erschraken nicht und zerrissen ihre Kleider nicht. 25 Und obwohl </a:t>
            </a:r>
            <a:r>
              <a:rPr lang="de-CH" sz="2800" dirty="0" err="1"/>
              <a:t>Elnatan</a:t>
            </a:r>
            <a:r>
              <a:rPr lang="de-CH" sz="2800" dirty="0"/>
              <a:t>, </a:t>
            </a:r>
            <a:r>
              <a:rPr lang="de-CH" sz="2800" dirty="0" err="1"/>
              <a:t>Delaja</a:t>
            </a:r>
            <a:r>
              <a:rPr lang="de-CH" sz="2800" dirty="0"/>
              <a:t> und </a:t>
            </a:r>
            <a:r>
              <a:rPr lang="de-CH" sz="2800" dirty="0" err="1"/>
              <a:t>Gemarja</a:t>
            </a:r>
            <a:r>
              <a:rPr lang="de-CH" sz="2800" dirty="0"/>
              <a:t> in den König drangen, dass er die Rolle nicht verbrennen solle, hörte er nicht auf sie." </a:t>
            </a:r>
            <a:r>
              <a:rPr lang="de-CH" sz="2800" b="1" dirty="0"/>
              <a:t>(36,23-25)</a:t>
            </a:r>
            <a:endParaRPr lang="de-CH" sz="2800" dirty="0"/>
          </a:p>
        </p:txBody>
      </p:sp>
    </p:spTree>
    <p:extLst>
      <p:ext uri="{BB962C8B-B14F-4D97-AF65-F5344CB8AC3E}">
        <p14:creationId xmlns:p14="http://schemas.microsoft.com/office/powerpoint/2010/main" val="200966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1249</Words>
  <Application>Microsoft Office PowerPoint</Application>
  <PresentationFormat>Breitbild</PresentationFormat>
  <Paragraphs>50</Paragraphs>
  <Slides>21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Arial</vt:lpstr>
      <vt:lpstr>Calibri</vt:lpstr>
      <vt:lpstr>Calibri Light</vt:lpstr>
      <vt:lpstr>Trebuchet MS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Reinhard</dc:creator>
  <cp:lastModifiedBy>RB</cp:lastModifiedBy>
  <cp:revision>147</cp:revision>
  <dcterms:created xsi:type="dcterms:W3CDTF">2018-05-19T05:14:58Z</dcterms:created>
  <dcterms:modified xsi:type="dcterms:W3CDTF">2021-08-14T15:34:07Z</dcterms:modified>
</cp:coreProperties>
</file>