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66" r:id="rId4"/>
    <p:sldId id="370" r:id="rId5"/>
    <p:sldId id="371" r:id="rId6"/>
    <p:sldId id="373" r:id="rId7"/>
    <p:sldId id="374" r:id="rId8"/>
    <p:sldId id="375" r:id="rId9"/>
    <p:sldId id="376" r:id="rId10"/>
    <p:sldId id="377" r:id="rId11"/>
    <p:sldId id="378" r:id="rId12"/>
    <p:sldId id="379" r:id="rId13"/>
    <p:sldId id="372" r:id="rId14"/>
    <p:sldId id="380" r:id="rId15"/>
    <p:sldId id="382" r:id="rId16"/>
    <p:sldId id="381" r:id="rId17"/>
    <p:sldId id="385" r:id="rId18"/>
    <p:sldId id="383" r:id="rId19"/>
    <p:sldId id="364" r:id="rId20"/>
    <p:sldId id="367" r:id="rId21"/>
    <p:sldId id="388" r:id="rId22"/>
    <p:sldId id="387" r:id="rId23"/>
    <p:sldId id="384" r:id="rId24"/>
    <p:sldId id="329" r:id="rId2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B3FF"/>
    <a:srgbClr val="E2F0D9"/>
    <a:srgbClr val="DEEBF7"/>
    <a:srgbClr val="FFE699"/>
    <a:srgbClr val="FF4B00"/>
    <a:srgbClr val="FEA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72" y="70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02.08.2020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02.08.2020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297302" y="4855618"/>
            <a:ext cx="359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Jesaja Teil 3</a:t>
            </a:r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15338" y="141245"/>
            <a:ext cx="103888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Buch Immanuel: Glaubt ihr nicht, dann bleibt ihr nicht! (7,9)</a:t>
            </a:r>
            <a:endParaRPr lang="de-CH" sz="30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0FED673-78B7-407F-A0AB-09ED0F719A8C}"/>
              </a:ext>
            </a:extLst>
          </p:cNvPr>
          <p:cNvGraphicFramePr>
            <a:graphicFrameLocks noGrp="1"/>
          </p:cNvGraphicFramePr>
          <p:nvPr/>
        </p:nvGraphicFramePr>
        <p:xfrm>
          <a:off x="127221" y="695242"/>
          <a:ext cx="11815638" cy="6134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0380">
                  <a:extLst>
                    <a:ext uri="{9D8B030D-6E8A-4147-A177-3AD203B41FA5}">
                      <a16:colId xmlns:a16="http://schemas.microsoft.com/office/drawing/2014/main" val="752048032"/>
                    </a:ext>
                  </a:extLst>
                </a:gridCol>
                <a:gridCol w="1606566">
                  <a:extLst>
                    <a:ext uri="{9D8B030D-6E8A-4147-A177-3AD203B41FA5}">
                      <a16:colId xmlns:a16="http://schemas.microsoft.com/office/drawing/2014/main" val="1072484192"/>
                    </a:ext>
                  </a:extLst>
                </a:gridCol>
                <a:gridCol w="6528692">
                  <a:extLst>
                    <a:ext uri="{9D8B030D-6E8A-4147-A177-3AD203B41FA5}">
                      <a16:colId xmlns:a16="http://schemas.microsoft.com/office/drawing/2014/main" val="648130629"/>
                    </a:ext>
                  </a:extLst>
                </a:gridCol>
              </a:tblGrid>
              <a:tr h="814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Epilog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7,1-9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Hintergrund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46699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angekündigt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7,10-15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Das Zeichen des Herrn: Jungfrauenschwangerschaft/Immanuel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38427"/>
                  </a:ext>
                </a:extLst>
              </a:tr>
              <a:tr h="514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7,16-8,10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Werkzeug in Gottes Hand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12587"/>
                  </a:ext>
                </a:extLst>
              </a:tr>
              <a:tr h="520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geboren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8,23-9,6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Messias, sein Wesen und sein Wirken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19888"/>
                  </a:ext>
                </a:extLst>
              </a:tr>
              <a:tr h="629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Gericht über 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95897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herrschen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11,1-10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Friedefürst tritt seine Herrschaft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18686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kommt zurück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11,11-16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Zweites Kommen des Messias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41255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gepriesen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Israel betet im Friedensreich seinen Messias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23869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7FCFBFE-1D73-43BA-B842-1D10152CC152}"/>
              </a:ext>
            </a:extLst>
          </p:cNvPr>
          <p:cNvSpPr/>
          <p:nvPr/>
        </p:nvSpPr>
        <p:spPr>
          <a:xfrm>
            <a:off x="0" y="4980842"/>
            <a:ext cx="12064779" cy="18771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471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15338" y="141245"/>
            <a:ext cx="103888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Buch Immanuel: Glaubt ihr nicht, dann bleibt ihr nicht! (7,9)</a:t>
            </a:r>
            <a:endParaRPr lang="de-CH" sz="30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0FED673-78B7-407F-A0AB-09ED0F719A8C}"/>
              </a:ext>
            </a:extLst>
          </p:cNvPr>
          <p:cNvGraphicFramePr>
            <a:graphicFrameLocks noGrp="1"/>
          </p:cNvGraphicFramePr>
          <p:nvPr/>
        </p:nvGraphicFramePr>
        <p:xfrm>
          <a:off x="127221" y="695242"/>
          <a:ext cx="11815638" cy="6134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0380">
                  <a:extLst>
                    <a:ext uri="{9D8B030D-6E8A-4147-A177-3AD203B41FA5}">
                      <a16:colId xmlns:a16="http://schemas.microsoft.com/office/drawing/2014/main" val="752048032"/>
                    </a:ext>
                  </a:extLst>
                </a:gridCol>
                <a:gridCol w="1606566">
                  <a:extLst>
                    <a:ext uri="{9D8B030D-6E8A-4147-A177-3AD203B41FA5}">
                      <a16:colId xmlns:a16="http://schemas.microsoft.com/office/drawing/2014/main" val="1072484192"/>
                    </a:ext>
                  </a:extLst>
                </a:gridCol>
                <a:gridCol w="6528692">
                  <a:extLst>
                    <a:ext uri="{9D8B030D-6E8A-4147-A177-3AD203B41FA5}">
                      <a16:colId xmlns:a16="http://schemas.microsoft.com/office/drawing/2014/main" val="648130629"/>
                    </a:ext>
                  </a:extLst>
                </a:gridCol>
              </a:tblGrid>
              <a:tr h="814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Epilog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7,1-9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Hintergrund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46699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angekündigt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7,10-15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Das Zeichen des Herrn: Jungfrauenschwangerschaft/Immanuel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38427"/>
                  </a:ext>
                </a:extLst>
              </a:tr>
              <a:tr h="514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7,16-8,10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Werkzeug in Gottes Hand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12587"/>
                  </a:ext>
                </a:extLst>
              </a:tr>
              <a:tr h="520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geboren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8,23-9,6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Messias, sein Wesen und sein Wirken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19888"/>
                  </a:ext>
                </a:extLst>
              </a:tr>
              <a:tr h="629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Gericht über 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95897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herrschen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11,1-10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Friedefürst tritt seine Herrschaft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18686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kommt zurück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11,11-16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Zweites Kommen des Messias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41255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gepriesen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Israel betet im Friedensreich seinen Messias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23869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7FCFBFE-1D73-43BA-B842-1D10152CC152}"/>
              </a:ext>
            </a:extLst>
          </p:cNvPr>
          <p:cNvSpPr/>
          <p:nvPr/>
        </p:nvSpPr>
        <p:spPr>
          <a:xfrm>
            <a:off x="0" y="5912826"/>
            <a:ext cx="12064779" cy="9451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22657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15338" y="141245"/>
            <a:ext cx="103888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Buch Immanuel: Glaubt ihr nicht, dann bleibt ihr nicht! (7,9)</a:t>
            </a:r>
            <a:endParaRPr lang="de-CH" sz="30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0FED673-78B7-407F-A0AB-09ED0F719A8C}"/>
              </a:ext>
            </a:extLst>
          </p:cNvPr>
          <p:cNvGraphicFramePr>
            <a:graphicFrameLocks noGrp="1"/>
          </p:cNvGraphicFramePr>
          <p:nvPr/>
        </p:nvGraphicFramePr>
        <p:xfrm>
          <a:off x="127221" y="695242"/>
          <a:ext cx="11815638" cy="6134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0380">
                  <a:extLst>
                    <a:ext uri="{9D8B030D-6E8A-4147-A177-3AD203B41FA5}">
                      <a16:colId xmlns:a16="http://schemas.microsoft.com/office/drawing/2014/main" val="752048032"/>
                    </a:ext>
                  </a:extLst>
                </a:gridCol>
                <a:gridCol w="1606566">
                  <a:extLst>
                    <a:ext uri="{9D8B030D-6E8A-4147-A177-3AD203B41FA5}">
                      <a16:colId xmlns:a16="http://schemas.microsoft.com/office/drawing/2014/main" val="1072484192"/>
                    </a:ext>
                  </a:extLst>
                </a:gridCol>
                <a:gridCol w="6528692">
                  <a:extLst>
                    <a:ext uri="{9D8B030D-6E8A-4147-A177-3AD203B41FA5}">
                      <a16:colId xmlns:a16="http://schemas.microsoft.com/office/drawing/2014/main" val="648130629"/>
                    </a:ext>
                  </a:extLst>
                </a:gridCol>
              </a:tblGrid>
              <a:tr h="814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Epilog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7,1-9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Hintergrund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46699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angekündigt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7,10-15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Das Zeichen des Herrn: Jungfrauenschwangerschaft/Immanuel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38427"/>
                  </a:ext>
                </a:extLst>
              </a:tr>
              <a:tr h="514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7,16-8,10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Werkzeug in Gottes Hand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12587"/>
                  </a:ext>
                </a:extLst>
              </a:tr>
              <a:tr h="520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geboren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8,23-9,6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Messias, sein Wesen und sein Wirken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19888"/>
                  </a:ext>
                </a:extLst>
              </a:tr>
              <a:tr h="629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Gericht über 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95897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herrschen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11,1-10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Friedefürst tritt seine Herrschaft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18686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kommt zurück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11,11-16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Zweites Kommen des Messias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41255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gepriesen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Israel betet im Friedensreich seinen Messias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23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035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6293" y="514961"/>
            <a:ext cx="2316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Epilog | 7,1-9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528789" y="1454276"/>
            <a:ext cx="1032026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"Und es geschah zur Zeit des Ahas, des Sohnes Jotams, </a:t>
            </a:r>
          </a:p>
          <a:p>
            <a:r>
              <a:rPr lang="de-DE" sz="3000" dirty="0"/>
              <a:t>des Sohnes Ussijas, des Königs von Juda, da zog Rezin, der </a:t>
            </a:r>
          </a:p>
          <a:p>
            <a:r>
              <a:rPr lang="de-DE" sz="3000" dirty="0"/>
              <a:t>König von Aram, mit Pekach, dem Sohn </a:t>
            </a:r>
            <a:r>
              <a:rPr lang="de-DE" sz="3000" dirty="0" err="1"/>
              <a:t>Remaljas</a:t>
            </a:r>
            <a:r>
              <a:rPr lang="de-DE" sz="3000" dirty="0"/>
              <a:t>, dem König </a:t>
            </a:r>
          </a:p>
          <a:p>
            <a:r>
              <a:rPr lang="de-DE" sz="3000" dirty="0"/>
              <a:t>von Israel, hinauf zum Krieg gegen Jerusalem; er konnte es </a:t>
            </a:r>
          </a:p>
          <a:p>
            <a:r>
              <a:rPr lang="de-DE" sz="3000" dirty="0"/>
              <a:t>aber nicht erobern. 2 Als nun dem Haus Davids berichtet wurde: </a:t>
            </a:r>
          </a:p>
          <a:p>
            <a:r>
              <a:rPr lang="de-DE" sz="3000" dirty="0"/>
              <a:t>"Der Aramäer hat sich in Ephraim niedergelassen!«, da bebte </a:t>
            </a:r>
          </a:p>
          <a:p>
            <a:r>
              <a:rPr lang="de-DE" sz="3000" dirty="0"/>
              <a:t>sein Herz und das Herz seines Volkes, wie die Bäume des Waldes </a:t>
            </a:r>
          </a:p>
          <a:p>
            <a:r>
              <a:rPr lang="de-DE" sz="3000" dirty="0"/>
              <a:t>vor dem Wind beben." (7,1-2)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4089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6293" y="514961"/>
            <a:ext cx="2316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Epilog | 7,1-9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528789" y="1454276"/>
            <a:ext cx="10248511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"Der HERR aber sprach zu Jesaja: Geh doch hinaus, dem Ahas </a:t>
            </a:r>
          </a:p>
          <a:p>
            <a:r>
              <a:rPr lang="de-DE" sz="3000" dirty="0"/>
              <a:t>entgegen, du und dein Sohn </a:t>
            </a:r>
            <a:r>
              <a:rPr lang="de-DE" sz="3000" dirty="0" err="1"/>
              <a:t>Schear-Jaschub</a:t>
            </a:r>
            <a:r>
              <a:rPr lang="de-DE" sz="3000" dirty="0"/>
              <a:t>, an das Ende der </a:t>
            </a:r>
          </a:p>
          <a:p>
            <a:r>
              <a:rPr lang="de-DE" sz="3000" dirty="0"/>
              <a:t>Wasserleitung des oberen Teiches, zur </a:t>
            </a:r>
            <a:r>
              <a:rPr lang="de-DE" sz="3000" dirty="0" err="1"/>
              <a:t>Strasse</a:t>
            </a:r>
            <a:r>
              <a:rPr lang="de-DE" sz="3000" dirty="0"/>
              <a:t> des Walkerfeldes, </a:t>
            </a:r>
          </a:p>
          <a:p>
            <a:r>
              <a:rPr lang="de-DE" sz="3000" dirty="0"/>
              <a:t>4 und sprich zu ihm: Hüte dich und sei ruhig; fürchte dich nicht, </a:t>
            </a:r>
          </a:p>
          <a:p>
            <a:r>
              <a:rPr lang="de-DE" sz="3000" dirty="0"/>
              <a:t>und dein Herz verzage nicht vor diesen zwei rauchenden </a:t>
            </a:r>
          </a:p>
          <a:p>
            <a:r>
              <a:rPr lang="de-DE" sz="3000" dirty="0"/>
              <a:t>Feuerbrandstummeln, vor der </a:t>
            </a:r>
            <a:r>
              <a:rPr lang="de-DE" sz="3000" dirty="0" err="1"/>
              <a:t>Zornglut</a:t>
            </a:r>
            <a:r>
              <a:rPr lang="de-DE" sz="3000" dirty="0"/>
              <a:t> </a:t>
            </a:r>
            <a:r>
              <a:rPr lang="de-DE" sz="3000" dirty="0" err="1"/>
              <a:t>Rezins</a:t>
            </a:r>
            <a:r>
              <a:rPr lang="de-DE" sz="3000" dirty="0"/>
              <a:t> und der Aramäer </a:t>
            </a:r>
          </a:p>
          <a:p>
            <a:r>
              <a:rPr lang="de-DE" sz="3000" dirty="0"/>
              <a:t>und des Sohnes </a:t>
            </a:r>
            <a:r>
              <a:rPr lang="de-DE" sz="3000" dirty="0" err="1"/>
              <a:t>Remaljas</a:t>
            </a:r>
            <a:r>
              <a:rPr lang="de-DE" sz="3000" dirty="0"/>
              <a:t>! 5 Weil der Aramäer Böses gegen dich </a:t>
            </a:r>
          </a:p>
          <a:p>
            <a:r>
              <a:rPr lang="de-DE" sz="3000" dirty="0"/>
              <a:t>geplant hat [samt] Ephraim und dem Sohn </a:t>
            </a:r>
            <a:r>
              <a:rPr lang="de-DE" sz="3000" dirty="0" err="1"/>
              <a:t>Remaljas</a:t>
            </a:r>
            <a:r>
              <a:rPr lang="de-DE" sz="3000" dirty="0"/>
              <a:t>, die sagen: </a:t>
            </a:r>
          </a:p>
          <a:p>
            <a:r>
              <a:rPr lang="de-DE" sz="3000" dirty="0"/>
              <a:t>6 "Wir wollen nach Juda hinaufziehen und es in Schrecken </a:t>
            </a:r>
          </a:p>
          <a:p>
            <a:r>
              <a:rPr lang="de-DE" sz="3000" dirty="0"/>
              <a:t>versetzen und es für uns erobern und dort den Sohn </a:t>
            </a:r>
            <a:r>
              <a:rPr lang="de-DE" sz="3000" dirty="0" err="1"/>
              <a:t>Tabeels</a:t>
            </a:r>
            <a:r>
              <a:rPr lang="de-DE" sz="3000" dirty="0"/>
              <a:t> </a:t>
            </a:r>
          </a:p>
          <a:p>
            <a:r>
              <a:rPr lang="de-DE" sz="3000" dirty="0"/>
              <a:t>zum König einsetzen!«, 7 [deshalb] spricht GOTT, der Herr: …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78153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6293" y="514961"/>
            <a:ext cx="231666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Epilog | 7,1-9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528789" y="1454276"/>
            <a:ext cx="10807574" cy="2862322"/>
          </a:xfrm>
          <a:prstGeom prst="rect">
            <a:avLst/>
          </a:prstGeom>
          <a:solidFill>
            <a:srgbClr val="D4B3FF"/>
          </a:solidFill>
        </p:spPr>
        <p:txBody>
          <a:bodyPr wrap="none" rtlCol="0">
            <a:spAutoFit/>
          </a:bodyPr>
          <a:lstStyle/>
          <a:p>
            <a:r>
              <a:rPr lang="de-DE" sz="3000" dirty="0"/>
              <a:t>"…. Es soll nicht zustande kommen und nicht geschehen! 8 Denn </a:t>
            </a:r>
          </a:p>
          <a:p>
            <a:r>
              <a:rPr lang="de-DE" sz="3000" dirty="0"/>
              <a:t>Damaskus ist das Haupt von Aram, und Rezin ist das Haupt von </a:t>
            </a:r>
          </a:p>
          <a:p>
            <a:r>
              <a:rPr lang="de-DE" sz="3000" dirty="0"/>
              <a:t>Damaskus; und binnen 65 Jahren wird Ephraim zertrümmert sein, </a:t>
            </a:r>
          </a:p>
          <a:p>
            <a:r>
              <a:rPr lang="de-DE" sz="3000" dirty="0"/>
              <a:t>sodass es kein Volk mehr ist. 9 Und das Haupt Ephraims ist Samaria, </a:t>
            </a:r>
          </a:p>
          <a:p>
            <a:r>
              <a:rPr lang="de-DE" sz="3000" dirty="0"/>
              <a:t>und das Haupt Samarias ist der Sohn </a:t>
            </a:r>
            <a:r>
              <a:rPr lang="de-DE" sz="3000" dirty="0" err="1"/>
              <a:t>Remaljas</a:t>
            </a:r>
            <a:r>
              <a:rPr lang="de-DE" sz="3000" dirty="0"/>
              <a:t>. Glaubt ihr nicht, </a:t>
            </a:r>
          </a:p>
          <a:p>
            <a:r>
              <a:rPr lang="de-DE" sz="3000" dirty="0"/>
              <a:t>bleibt ihr nicht!" (7,3-9)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95100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6293" y="514961"/>
            <a:ext cx="57369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Messias angekündigt | 7,10-15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528789" y="1454276"/>
            <a:ext cx="1035674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"Weiter redete der HERR zu Ahas und sprach: 11 Erbitte ein </a:t>
            </a:r>
          </a:p>
          <a:p>
            <a:r>
              <a:rPr lang="de-DE" sz="3000" dirty="0"/>
              <a:t>Zeichen von dem HERRN, deinem Gott; erbitte es in der Tiefe </a:t>
            </a:r>
          </a:p>
          <a:p>
            <a:r>
              <a:rPr lang="de-DE" sz="3000" dirty="0"/>
              <a:t>oder droben in der Höhe! 12 Da antwortete Ahas: Ich will nichts </a:t>
            </a:r>
          </a:p>
          <a:p>
            <a:r>
              <a:rPr lang="de-DE" sz="3000" dirty="0"/>
              <a:t>erbitten, damit ich den HERRN nicht versuche! 13 Darauf sprach </a:t>
            </a:r>
          </a:p>
          <a:p>
            <a:r>
              <a:rPr lang="de-DE" sz="3000" dirty="0"/>
              <a:t>[Jesaja]: Höre doch, Haus David! Ist es euch nicht genug, dass </a:t>
            </a:r>
          </a:p>
          <a:p>
            <a:r>
              <a:rPr lang="de-DE" sz="3000" dirty="0"/>
              <a:t>ihr Menschen ermüdet, müsst ihr auch meinen Gott ermüden? …</a:t>
            </a:r>
          </a:p>
        </p:txBody>
      </p:sp>
    </p:spTree>
    <p:extLst>
      <p:ext uri="{BB962C8B-B14F-4D97-AF65-F5344CB8AC3E}">
        <p14:creationId xmlns:p14="http://schemas.microsoft.com/office/powerpoint/2010/main" val="406787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6293" y="514961"/>
            <a:ext cx="57369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Messias angekündigt | 7,10-15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528789" y="1454276"/>
            <a:ext cx="10571997" cy="1477328"/>
          </a:xfrm>
          <a:prstGeom prst="rect">
            <a:avLst/>
          </a:prstGeom>
          <a:solidFill>
            <a:srgbClr val="E2F0D9"/>
          </a:solidFill>
        </p:spPr>
        <p:txBody>
          <a:bodyPr wrap="none" rtlCol="0">
            <a:spAutoFit/>
          </a:bodyPr>
          <a:lstStyle/>
          <a:p>
            <a:r>
              <a:rPr lang="de-DE" sz="3000" dirty="0"/>
              <a:t>"… 14 Darum wird euch der Herr selbst ein Zeichen geben: Siehe, </a:t>
            </a:r>
          </a:p>
          <a:p>
            <a:r>
              <a:rPr lang="de-DE" sz="3000" dirty="0"/>
              <a:t>die Jungfrau wird schwanger werden und einen Sohn gebären und </a:t>
            </a:r>
          </a:p>
          <a:p>
            <a:r>
              <a:rPr lang="de-DE" sz="3000" dirty="0"/>
              <a:t>wird ihm den Namen Immanuel geben. …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218546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6293" y="514961"/>
            <a:ext cx="57369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Messias angekündigt | 7,10-15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528789" y="1454276"/>
            <a:ext cx="10401694" cy="3785652"/>
          </a:xfrm>
          <a:prstGeom prst="rect">
            <a:avLst/>
          </a:prstGeom>
          <a:solidFill>
            <a:srgbClr val="D4B3FF"/>
          </a:solidFill>
        </p:spPr>
        <p:txBody>
          <a:bodyPr wrap="none" rtlCol="0">
            <a:spAutoFit/>
          </a:bodyPr>
          <a:lstStyle/>
          <a:p>
            <a:r>
              <a:rPr lang="de-DE" sz="3000" dirty="0"/>
              <a:t>"… Dickmilch und Wildhonig wird er essen, bis er versteht, </a:t>
            </a:r>
          </a:p>
          <a:p>
            <a:r>
              <a:rPr lang="de-DE" sz="3000" dirty="0"/>
              <a:t>das Böse zu verwerfen und das Gute zu erwählen. 16 Denn </a:t>
            </a:r>
          </a:p>
          <a:p>
            <a:r>
              <a:rPr lang="de-DE" sz="3000" dirty="0"/>
              <a:t>ehe der Knabe versteht, das Böse zu verwerfen und das Gute </a:t>
            </a:r>
          </a:p>
          <a:p>
            <a:r>
              <a:rPr lang="de-DE" sz="3000" dirty="0"/>
              <a:t>zu erwählen, wird das Land, vor dessen beiden Königen dir graut, </a:t>
            </a:r>
          </a:p>
          <a:p>
            <a:r>
              <a:rPr lang="de-DE" sz="3000" dirty="0"/>
              <a:t>verlassen sein. 17 Der HERR aber wird über dich, über dein </a:t>
            </a:r>
          </a:p>
          <a:p>
            <a:r>
              <a:rPr lang="de-DE" sz="3000" dirty="0"/>
              <a:t>Volk und über das Haus deines Vaters Tage bringen, wie sie </a:t>
            </a:r>
          </a:p>
          <a:p>
            <a:r>
              <a:rPr lang="de-DE" sz="3000" dirty="0"/>
              <a:t>niemals gekommen sind, seitdem Ephraim von Juda abgefallen </a:t>
            </a:r>
          </a:p>
          <a:p>
            <a:r>
              <a:rPr lang="de-DE" sz="3000" dirty="0"/>
              <a:t>ist — nämlich den König von Assyrien." (7,10-17)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11946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6293" y="514961"/>
            <a:ext cx="930498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Ahas war mit einer realen, tödlichen Gefahr konfrontiert!</a:t>
            </a:r>
          </a:p>
        </p:txBody>
      </p:sp>
    </p:spTree>
    <p:extLst>
      <p:ext uri="{BB962C8B-B14F-4D97-AF65-F5344CB8AC3E}">
        <p14:creationId xmlns:p14="http://schemas.microsoft.com/office/powerpoint/2010/main" val="172958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177003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/>
              <a:t>Jesaja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62075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/>
              <a:t>Kapitel: 66 | Verse:  1292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https://wol.jw.org/de/wol/ml/r10/lp-x/5">
            <a:extLst>
              <a:ext uri="{FF2B5EF4-FFF2-40B4-BE49-F238E27FC236}">
                <a16:creationId xmlns:a16="http://schemas.microsoft.com/office/drawing/2014/main" id="{905C43F0-72F4-4D17-9A00-602F07EEFE8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66" y="0"/>
            <a:ext cx="11190546" cy="68628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321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6293" y="514961"/>
            <a:ext cx="8121903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Auch für uns gibt es reale und "tödliche" Gefahren:</a:t>
            </a:r>
          </a:p>
          <a:p>
            <a:endParaRPr lang="de-CH" sz="1200" dirty="0"/>
          </a:p>
          <a:p>
            <a:pPr marL="1371600" lvl="2" indent="-457200">
              <a:buFont typeface="Wingdings" panose="05000000000000000000" pitchFamily="2" charset="2"/>
              <a:buChar char="à"/>
            </a:pPr>
            <a:r>
              <a:rPr lang="de-CH" sz="3000" dirty="0"/>
              <a:t>Sünde</a:t>
            </a:r>
          </a:p>
          <a:p>
            <a:endParaRPr lang="de-CH" sz="1000" dirty="0"/>
          </a:p>
          <a:p>
            <a:pPr marL="1371600" lvl="2" indent="-457200">
              <a:buFont typeface="Wingdings" panose="05000000000000000000" pitchFamily="2" charset="2"/>
              <a:buChar char="à"/>
            </a:pPr>
            <a:r>
              <a:rPr lang="de-CH" sz="3000" dirty="0"/>
              <a:t>Unglaube</a:t>
            </a:r>
          </a:p>
          <a:p>
            <a:endParaRPr lang="de-CH" sz="1000" dirty="0"/>
          </a:p>
          <a:p>
            <a:pPr marL="1371600" lvl="2" indent="-457200">
              <a:buFont typeface="Wingdings" panose="05000000000000000000" pitchFamily="2" charset="2"/>
              <a:buChar char="à"/>
            </a:pPr>
            <a:r>
              <a:rPr lang="de-CH" sz="3000" dirty="0"/>
              <a:t>Satan/Dämonie</a:t>
            </a:r>
          </a:p>
          <a:p>
            <a:endParaRPr lang="de-CH" sz="1000" dirty="0"/>
          </a:p>
          <a:p>
            <a:pPr marL="1371600" lvl="2" indent="-457200">
              <a:buFont typeface="Wingdings" panose="05000000000000000000" pitchFamily="2" charset="2"/>
              <a:buChar char="à"/>
            </a:pPr>
            <a:r>
              <a:rPr lang="de-CH" sz="3000" dirty="0"/>
              <a:t>Nachlässigkeit</a:t>
            </a:r>
          </a:p>
          <a:p>
            <a:endParaRPr lang="de-CH" sz="1000" dirty="0"/>
          </a:p>
          <a:p>
            <a:pPr marL="1371600" lvl="2" indent="-457200">
              <a:buFont typeface="Wingdings" panose="05000000000000000000" pitchFamily="2" charset="2"/>
              <a:buChar char="à"/>
            </a:pPr>
            <a:r>
              <a:rPr lang="de-CH" sz="3000" dirty="0"/>
              <a:t>Menschenfurcht</a:t>
            </a:r>
          </a:p>
          <a:p>
            <a:endParaRPr lang="de-CH" sz="1000" dirty="0"/>
          </a:p>
          <a:p>
            <a:pPr marL="1371600" lvl="2" indent="-457200">
              <a:buFont typeface="Wingdings" panose="05000000000000000000" pitchFamily="2" charset="2"/>
              <a:buChar char="à"/>
            </a:pPr>
            <a:r>
              <a:rPr lang="de-CH" sz="3000" dirty="0"/>
              <a:t>Kompromisse</a:t>
            </a:r>
          </a:p>
          <a:p>
            <a:endParaRPr lang="de-CH" sz="1000" dirty="0"/>
          </a:p>
          <a:p>
            <a:r>
              <a:rPr lang="de-CH" sz="3000" dirty="0">
                <a:sym typeface="Wingdings" panose="05000000000000000000" pitchFamily="2" charset="2"/>
              </a:rPr>
              <a:t>	 </a:t>
            </a:r>
            <a:r>
              <a:rPr lang="de-CH" sz="3000" dirty="0"/>
              <a:t>Halbherzigkeit, etc..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528789" y="5835489"/>
            <a:ext cx="62980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b="1" dirty="0"/>
              <a:t>Glaubt ihr nicht, dann bleibt ihr nicht!</a:t>
            </a:r>
            <a:r>
              <a:rPr lang="de-DE" sz="3000" dirty="0"/>
              <a:t> 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380185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6293" y="475204"/>
            <a:ext cx="1020067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Das Buch Immanuel beschreibt uns den Fokus des Glaubens </a:t>
            </a:r>
          </a:p>
          <a:p>
            <a:r>
              <a:rPr lang="de-CH" sz="3000" dirty="0"/>
              <a:t>des Volkes Gottes. Wer ist der Anker des Glaubens, </a:t>
            </a:r>
          </a:p>
          <a:p>
            <a:r>
              <a:rPr lang="de-CH" sz="3000" dirty="0"/>
              <a:t>wer der Fels der Ewigkeit auf welchen wir unseren Glauben </a:t>
            </a:r>
          </a:p>
          <a:p>
            <a:r>
              <a:rPr lang="de-CH" sz="3000" dirty="0"/>
              <a:t>gründen? Das Buch Immanuel (wie auch das ganze Buch Jesaja) </a:t>
            </a:r>
          </a:p>
          <a:p>
            <a:r>
              <a:rPr lang="de-CH" sz="3000" dirty="0"/>
              <a:t>gibt uns hierauf eine eindeutige und klare Antwort: </a:t>
            </a:r>
          </a:p>
          <a:p>
            <a:r>
              <a:rPr lang="de-CH" sz="3000" dirty="0"/>
              <a:t>Der Messias (Jesus Christus)!</a:t>
            </a:r>
          </a:p>
          <a:p>
            <a:endParaRPr lang="de-CH" sz="3000" dirty="0"/>
          </a:p>
          <a:p>
            <a:r>
              <a:rPr lang="de-CH" sz="3000" dirty="0"/>
              <a:t>"Jesus Christus ist derselbe </a:t>
            </a:r>
            <a:r>
              <a:rPr lang="de-CH" sz="3000" b="1" dirty="0"/>
              <a:t>gestern </a:t>
            </a:r>
            <a:r>
              <a:rPr lang="de-CH" sz="3000" dirty="0"/>
              <a:t>und</a:t>
            </a:r>
            <a:r>
              <a:rPr lang="de-CH" sz="3000" b="1" dirty="0"/>
              <a:t> heute </a:t>
            </a:r>
            <a:r>
              <a:rPr lang="de-CH" sz="3000" dirty="0"/>
              <a:t>und </a:t>
            </a:r>
          </a:p>
          <a:p>
            <a:r>
              <a:rPr lang="de-CH" sz="3000" dirty="0"/>
              <a:t>auch </a:t>
            </a:r>
            <a:r>
              <a:rPr lang="de-CH" sz="3000" b="1" dirty="0"/>
              <a:t>in Ewigkeit</a:t>
            </a:r>
            <a:r>
              <a:rPr lang="de-CH" sz="3000" dirty="0"/>
              <a:t>!" (Hebr 13,8) </a:t>
            </a:r>
          </a:p>
          <a:p>
            <a:endParaRPr lang="de-CH" sz="3000" dirty="0"/>
          </a:p>
          <a:p>
            <a:r>
              <a:rPr lang="de-CH" sz="3000" dirty="0"/>
              <a:t>Jesaja hat den HERRN Jesus gesehen (Kp 6) und war überwältigt </a:t>
            </a:r>
          </a:p>
          <a:p>
            <a:r>
              <a:rPr lang="de-CH" sz="3000" dirty="0"/>
              <a:t>von seiner Herrlichkeit und Heiligkeit.</a:t>
            </a:r>
          </a:p>
        </p:txBody>
      </p:sp>
    </p:spTree>
    <p:extLst>
      <p:ext uri="{BB962C8B-B14F-4D97-AF65-F5344CB8AC3E}">
        <p14:creationId xmlns:p14="http://schemas.microsoft.com/office/powerpoint/2010/main" val="64677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86293" y="932593"/>
            <a:ext cx="529465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Messias geboren | 8,23-9,6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91F1BF7-A86F-4669-A31B-5F0B0A2CDA8B}"/>
              </a:ext>
            </a:extLst>
          </p:cNvPr>
          <p:cNvSpPr txBox="1"/>
          <p:nvPr/>
        </p:nvSpPr>
        <p:spPr>
          <a:xfrm>
            <a:off x="489229" y="1858715"/>
            <a:ext cx="615290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Messias wird herrschen | 11,1-10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02881BF-8FCF-4EDC-8C4F-DBB6CEBA1A13}"/>
              </a:ext>
            </a:extLst>
          </p:cNvPr>
          <p:cNvSpPr txBox="1"/>
          <p:nvPr/>
        </p:nvSpPr>
        <p:spPr>
          <a:xfrm>
            <a:off x="492165" y="2784835"/>
            <a:ext cx="613148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Messias kommt zurück| 11,11-16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8D85BC8-01DE-4D58-B2FC-D964B676A992}"/>
              </a:ext>
            </a:extLst>
          </p:cNvPr>
          <p:cNvSpPr txBox="1"/>
          <p:nvPr/>
        </p:nvSpPr>
        <p:spPr>
          <a:xfrm>
            <a:off x="495101" y="3697763"/>
            <a:ext cx="583929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Der Messias wird gepriesen| 12,1-6</a:t>
            </a:r>
          </a:p>
        </p:txBody>
      </p:sp>
    </p:spTree>
    <p:extLst>
      <p:ext uri="{BB962C8B-B14F-4D97-AF65-F5344CB8AC3E}">
        <p14:creationId xmlns:p14="http://schemas.microsoft.com/office/powerpoint/2010/main" val="58753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297302" y="4855618"/>
            <a:ext cx="359739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/>
              <a:t>Jesaja Teil 3</a:t>
            </a:r>
          </a:p>
        </p:txBody>
      </p:sp>
    </p:spTree>
    <p:extLst>
      <p:ext uri="{BB962C8B-B14F-4D97-AF65-F5344CB8AC3E}">
        <p14:creationId xmlns:p14="http://schemas.microsoft.com/office/powerpoint/2010/main" val="179742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9E4364-75D6-4B12-853F-9F33C8136D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5012"/>
            <a:ext cx="12192000" cy="536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4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F1AA8BD-5272-4CDA-A9A3-61A409112EC7}"/>
              </a:ext>
            </a:extLst>
          </p:cNvPr>
          <p:cNvSpPr txBox="1"/>
          <p:nvPr/>
        </p:nvSpPr>
        <p:spPr>
          <a:xfrm>
            <a:off x="528789" y="1454276"/>
            <a:ext cx="10228634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 dirty="0"/>
              <a:t>"Glauben" ist eines der Hauptthemen im Buch Jesaja. </a:t>
            </a:r>
          </a:p>
          <a:p>
            <a:r>
              <a:rPr lang="de-DE" sz="3000" dirty="0"/>
              <a:t>Götzendienst, Aberglaube und Menschenfurcht werden </a:t>
            </a:r>
          </a:p>
          <a:p>
            <a:r>
              <a:rPr lang="de-DE" sz="3000" dirty="0"/>
              <a:t>angeprangert. "Glaubt ihr nicht, dann bleibt ihr nicht" </a:t>
            </a:r>
            <a:r>
              <a:rPr lang="de-DE" sz="3000" b="1" dirty="0"/>
              <a:t>(7,9)</a:t>
            </a:r>
            <a:r>
              <a:rPr lang="de-DE" sz="3000" dirty="0"/>
              <a:t> </a:t>
            </a:r>
          </a:p>
          <a:p>
            <a:r>
              <a:rPr lang="de-DE" sz="3000" dirty="0"/>
              <a:t>Diesen Vers könnte man als </a:t>
            </a:r>
            <a:r>
              <a:rPr lang="de-DE" sz="3000" dirty="0" err="1"/>
              <a:t>Leitvers</a:t>
            </a:r>
            <a:r>
              <a:rPr lang="de-DE" sz="3000" dirty="0"/>
              <a:t> des ganzen Buches nennen. </a:t>
            </a:r>
          </a:p>
          <a:p>
            <a:r>
              <a:rPr lang="de-DE" sz="3000" dirty="0"/>
              <a:t>Die Botschaft des Jesaja ist zeitlos und spricht uns alle an!</a:t>
            </a:r>
            <a:endParaRPr lang="de-CH" sz="3000" dirty="0"/>
          </a:p>
        </p:txBody>
      </p:sp>
    </p:spTree>
    <p:extLst>
      <p:ext uri="{BB962C8B-B14F-4D97-AF65-F5344CB8AC3E}">
        <p14:creationId xmlns:p14="http://schemas.microsoft.com/office/powerpoint/2010/main" val="182410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15338" y="141245"/>
            <a:ext cx="103888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Buch Immanuel: Glaubt ihr nicht, dann bleibt ihr nicht! (7,9)</a:t>
            </a:r>
            <a:endParaRPr lang="de-CH" sz="30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0FED673-78B7-407F-A0AB-09ED0F719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850110"/>
              </p:ext>
            </p:extLst>
          </p:nvPr>
        </p:nvGraphicFramePr>
        <p:xfrm>
          <a:off x="127221" y="695242"/>
          <a:ext cx="11815638" cy="6134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0380">
                  <a:extLst>
                    <a:ext uri="{9D8B030D-6E8A-4147-A177-3AD203B41FA5}">
                      <a16:colId xmlns:a16="http://schemas.microsoft.com/office/drawing/2014/main" val="752048032"/>
                    </a:ext>
                  </a:extLst>
                </a:gridCol>
                <a:gridCol w="1606566">
                  <a:extLst>
                    <a:ext uri="{9D8B030D-6E8A-4147-A177-3AD203B41FA5}">
                      <a16:colId xmlns:a16="http://schemas.microsoft.com/office/drawing/2014/main" val="1072484192"/>
                    </a:ext>
                  </a:extLst>
                </a:gridCol>
                <a:gridCol w="6528692">
                  <a:extLst>
                    <a:ext uri="{9D8B030D-6E8A-4147-A177-3AD203B41FA5}">
                      <a16:colId xmlns:a16="http://schemas.microsoft.com/office/drawing/2014/main" val="648130629"/>
                    </a:ext>
                  </a:extLst>
                </a:gridCol>
              </a:tblGrid>
              <a:tr h="814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Epilog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7,1-9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Hintergrund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46699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angekündigt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7,10-15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Das Zeichen des Herrn: Jungfrauenschwangerschaft/Immanuel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38427"/>
                  </a:ext>
                </a:extLst>
              </a:tr>
              <a:tr h="514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7,16-8,10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Werkzeug in Gottes Hand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12587"/>
                  </a:ext>
                </a:extLst>
              </a:tr>
              <a:tr h="520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geboren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8,23-9,6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Messias, sein Wesen und sein Wirken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19888"/>
                  </a:ext>
                </a:extLst>
              </a:tr>
              <a:tr h="629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Gericht über 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95897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herrschen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11,1-10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Friedefürst tritt seine Herrschaft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18686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kommt zurück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11,11-16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Zweites Kommen des Messias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41255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gepriesen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Israel betet im Friedensreich seinen Messias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23869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7FCFBFE-1D73-43BA-B842-1D10152CC152}"/>
              </a:ext>
            </a:extLst>
          </p:cNvPr>
          <p:cNvSpPr/>
          <p:nvPr/>
        </p:nvSpPr>
        <p:spPr>
          <a:xfrm>
            <a:off x="0" y="1530626"/>
            <a:ext cx="12064779" cy="53273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86500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15338" y="141245"/>
            <a:ext cx="103888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Buch Immanuel: Glaubt ihr nicht, dann bleibt ihr nicht! (7,9)</a:t>
            </a:r>
            <a:endParaRPr lang="de-CH" sz="30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0FED673-78B7-407F-A0AB-09ED0F719A8C}"/>
              </a:ext>
            </a:extLst>
          </p:cNvPr>
          <p:cNvGraphicFramePr>
            <a:graphicFrameLocks noGrp="1"/>
          </p:cNvGraphicFramePr>
          <p:nvPr/>
        </p:nvGraphicFramePr>
        <p:xfrm>
          <a:off x="127221" y="695242"/>
          <a:ext cx="11815638" cy="6134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0380">
                  <a:extLst>
                    <a:ext uri="{9D8B030D-6E8A-4147-A177-3AD203B41FA5}">
                      <a16:colId xmlns:a16="http://schemas.microsoft.com/office/drawing/2014/main" val="752048032"/>
                    </a:ext>
                  </a:extLst>
                </a:gridCol>
                <a:gridCol w="1606566">
                  <a:extLst>
                    <a:ext uri="{9D8B030D-6E8A-4147-A177-3AD203B41FA5}">
                      <a16:colId xmlns:a16="http://schemas.microsoft.com/office/drawing/2014/main" val="1072484192"/>
                    </a:ext>
                  </a:extLst>
                </a:gridCol>
                <a:gridCol w="6528692">
                  <a:extLst>
                    <a:ext uri="{9D8B030D-6E8A-4147-A177-3AD203B41FA5}">
                      <a16:colId xmlns:a16="http://schemas.microsoft.com/office/drawing/2014/main" val="648130629"/>
                    </a:ext>
                  </a:extLst>
                </a:gridCol>
              </a:tblGrid>
              <a:tr h="814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Epilog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7,1-9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Hintergrund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46699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angekündigt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7,10-15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Das Zeichen des Herrn: Jungfrauenschwangerschaft/Immanuel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38427"/>
                  </a:ext>
                </a:extLst>
              </a:tr>
              <a:tr h="514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7,16-8,10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Werkzeug in Gottes Hand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12587"/>
                  </a:ext>
                </a:extLst>
              </a:tr>
              <a:tr h="520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geboren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8,23-9,6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Messias, sein Wesen und sein Wirken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19888"/>
                  </a:ext>
                </a:extLst>
              </a:tr>
              <a:tr h="629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Gericht über 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95897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herrschen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11,1-10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Friedefürst tritt seine Herrschaft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18686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kommt zurück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11,11-16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Zweites Kommen des Messias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41255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gepriesen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Israel betet im Friedensreich seinen Messias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23869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7FCFBFE-1D73-43BA-B842-1D10152CC152}"/>
              </a:ext>
            </a:extLst>
          </p:cNvPr>
          <p:cNvSpPr/>
          <p:nvPr/>
        </p:nvSpPr>
        <p:spPr>
          <a:xfrm>
            <a:off x="0" y="2431072"/>
            <a:ext cx="12064779" cy="4426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67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15338" y="141245"/>
            <a:ext cx="103888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Buch Immanuel: Glaubt ihr nicht, dann bleibt ihr nicht! (7,9)</a:t>
            </a:r>
            <a:endParaRPr lang="de-CH" sz="30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0FED673-78B7-407F-A0AB-09ED0F719A8C}"/>
              </a:ext>
            </a:extLst>
          </p:cNvPr>
          <p:cNvGraphicFramePr>
            <a:graphicFrameLocks noGrp="1"/>
          </p:cNvGraphicFramePr>
          <p:nvPr/>
        </p:nvGraphicFramePr>
        <p:xfrm>
          <a:off x="127221" y="695242"/>
          <a:ext cx="11815638" cy="6134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0380">
                  <a:extLst>
                    <a:ext uri="{9D8B030D-6E8A-4147-A177-3AD203B41FA5}">
                      <a16:colId xmlns:a16="http://schemas.microsoft.com/office/drawing/2014/main" val="752048032"/>
                    </a:ext>
                  </a:extLst>
                </a:gridCol>
                <a:gridCol w="1606566">
                  <a:extLst>
                    <a:ext uri="{9D8B030D-6E8A-4147-A177-3AD203B41FA5}">
                      <a16:colId xmlns:a16="http://schemas.microsoft.com/office/drawing/2014/main" val="1072484192"/>
                    </a:ext>
                  </a:extLst>
                </a:gridCol>
                <a:gridCol w="6528692">
                  <a:extLst>
                    <a:ext uri="{9D8B030D-6E8A-4147-A177-3AD203B41FA5}">
                      <a16:colId xmlns:a16="http://schemas.microsoft.com/office/drawing/2014/main" val="648130629"/>
                    </a:ext>
                  </a:extLst>
                </a:gridCol>
              </a:tblGrid>
              <a:tr h="814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Epilog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7,1-9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Hintergrund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46699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angekündigt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7,10-15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Das Zeichen des Herrn: Jungfrauenschwangerschaft/Immanuel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38427"/>
                  </a:ext>
                </a:extLst>
              </a:tr>
              <a:tr h="514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7,16-8,10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Werkzeug in Gottes Hand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12587"/>
                  </a:ext>
                </a:extLst>
              </a:tr>
              <a:tr h="520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geboren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8,23-9,6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Messias, sein Wesen und sein Wirken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19888"/>
                  </a:ext>
                </a:extLst>
              </a:tr>
              <a:tr h="629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Gericht über 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95897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herrschen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11,1-10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Friedefürst tritt seine Herrschaft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18686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kommt zurück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11,11-16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Zweites Kommen des Messias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41255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gepriesen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Israel betet im Friedensreich seinen Messias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23869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7FCFBFE-1D73-43BA-B842-1D10152CC152}"/>
              </a:ext>
            </a:extLst>
          </p:cNvPr>
          <p:cNvSpPr/>
          <p:nvPr/>
        </p:nvSpPr>
        <p:spPr>
          <a:xfrm>
            <a:off x="0" y="2936631"/>
            <a:ext cx="12064779" cy="39213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1556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15338" y="141245"/>
            <a:ext cx="103888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Buch Immanuel: Glaubt ihr nicht, dann bleibt ihr nicht! (7,9)</a:t>
            </a:r>
            <a:endParaRPr lang="de-CH" sz="30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0FED673-78B7-407F-A0AB-09ED0F719A8C}"/>
              </a:ext>
            </a:extLst>
          </p:cNvPr>
          <p:cNvGraphicFramePr>
            <a:graphicFrameLocks noGrp="1"/>
          </p:cNvGraphicFramePr>
          <p:nvPr/>
        </p:nvGraphicFramePr>
        <p:xfrm>
          <a:off x="127221" y="695242"/>
          <a:ext cx="11815638" cy="6134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0380">
                  <a:extLst>
                    <a:ext uri="{9D8B030D-6E8A-4147-A177-3AD203B41FA5}">
                      <a16:colId xmlns:a16="http://schemas.microsoft.com/office/drawing/2014/main" val="752048032"/>
                    </a:ext>
                  </a:extLst>
                </a:gridCol>
                <a:gridCol w="1606566">
                  <a:extLst>
                    <a:ext uri="{9D8B030D-6E8A-4147-A177-3AD203B41FA5}">
                      <a16:colId xmlns:a16="http://schemas.microsoft.com/office/drawing/2014/main" val="1072484192"/>
                    </a:ext>
                  </a:extLst>
                </a:gridCol>
                <a:gridCol w="6528692">
                  <a:extLst>
                    <a:ext uri="{9D8B030D-6E8A-4147-A177-3AD203B41FA5}">
                      <a16:colId xmlns:a16="http://schemas.microsoft.com/office/drawing/2014/main" val="648130629"/>
                    </a:ext>
                  </a:extLst>
                </a:gridCol>
              </a:tblGrid>
              <a:tr h="814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Epilog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7,1-9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Hintergrund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46699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angekündigt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7,10-15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Das Zeichen des Herrn: Jungfrauenschwangerschaft/Immanuel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38427"/>
                  </a:ext>
                </a:extLst>
              </a:tr>
              <a:tr h="514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7,16-8,10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Werkzeug in Gottes Hand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12587"/>
                  </a:ext>
                </a:extLst>
              </a:tr>
              <a:tr h="520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geboren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8,23-9,6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Messias, sein Wesen und sein Wirken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19888"/>
                  </a:ext>
                </a:extLst>
              </a:tr>
              <a:tr h="629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Gericht über 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95897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herrschen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11,1-10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Friedefürst tritt seine Herrschaft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18686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kommt zurück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11,11-16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Zweites Kommen des Messias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41255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gepriesen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Israel betet im Friedensreich seinen Messias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23869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7FCFBFE-1D73-43BA-B842-1D10152CC152}"/>
              </a:ext>
            </a:extLst>
          </p:cNvPr>
          <p:cNvSpPr/>
          <p:nvPr/>
        </p:nvSpPr>
        <p:spPr>
          <a:xfrm>
            <a:off x="0" y="3472961"/>
            <a:ext cx="12064779" cy="3385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9397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15338" y="141245"/>
            <a:ext cx="103888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b="1" dirty="0"/>
              <a:t>Das Buch Immanuel: Glaubt ihr nicht, dann bleibt ihr nicht! (7,9)</a:t>
            </a:r>
            <a:endParaRPr lang="de-CH" sz="3000" dirty="0"/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80FED673-78B7-407F-A0AB-09ED0F719A8C}"/>
              </a:ext>
            </a:extLst>
          </p:cNvPr>
          <p:cNvGraphicFramePr>
            <a:graphicFrameLocks noGrp="1"/>
          </p:cNvGraphicFramePr>
          <p:nvPr/>
        </p:nvGraphicFramePr>
        <p:xfrm>
          <a:off x="127221" y="695242"/>
          <a:ext cx="11815638" cy="6134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0380">
                  <a:extLst>
                    <a:ext uri="{9D8B030D-6E8A-4147-A177-3AD203B41FA5}">
                      <a16:colId xmlns:a16="http://schemas.microsoft.com/office/drawing/2014/main" val="752048032"/>
                    </a:ext>
                  </a:extLst>
                </a:gridCol>
                <a:gridCol w="1606566">
                  <a:extLst>
                    <a:ext uri="{9D8B030D-6E8A-4147-A177-3AD203B41FA5}">
                      <a16:colId xmlns:a16="http://schemas.microsoft.com/office/drawing/2014/main" val="1072484192"/>
                    </a:ext>
                  </a:extLst>
                </a:gridCol>
                <a:gridCol w="6528692">
                  <a:extLst>
                    <a:ext uri="{9D8B030D-6E8A-4147-A177-3AD203B41FA5}">
                      <a16:colId xmlns:a16="http://schemas.microsoft.com/office/drawing/2014/main" val="648130629"/>
                    </a:ext>
                  </a:extLst>
                </a:gridCol>
              </a:tblGrid>
              <a:tr h="8148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Epilog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7,1-9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Hintergrund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446699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angekündigt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7,10-15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Das Zeichen des Herrn: Jungfrauenschwangerschaft/Immanuel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338427"/>
                  </a:ext>
                </a:extLst>
              </a:tr>
              <a:tr h="5145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7,16-8,10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Werkzeug in Gottes Hand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812587"/>
                  </a:ext>
                </a:extLst>
              </a:tr>
              <a:tr h="520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geboren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8,23-9,6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Messias, sein Wesen und sein Wirken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619888"/>
                  </a:ext>
                </a:extLst>
              </a:tr>
              <a:tr h="6296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600" b="0" dirty="0">
                          <a:solidFill>
                            <a:schemeClr val="tx1"/>
                          </a:solidFill>
                          <a:effectLst/>
                        </a:rPr>
                        <a:t>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Gericht über Assyrien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095897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herrschen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11,1-10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Friedefürst tritt seine Herrschaft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818686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kommt zurück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11,11-16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Zweites Kommen des Messias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841255"/>
                  </a:ext>
                </a:extLst>
              </a:tr>
              <a:tr h="9138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Der Messias wird gepriesen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CH" sz="2600" b="0" dirty="0">
                          <a:solidFill>
                            <a:schemeClr val="tx1"/>
                          </a:solidFill>
                          <a:effectLst/>
                        </a:rPr>
                        <a:t>Israel betet im Friedensreich seinen Messias an</a:t>
                      </a:r>
                      <a:endParaRPr lang="de-CH" sz="2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989" marR="69989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723869"/>
                  </a:ext>
                </a:extLst>
              </a:tr>
            </a:tbl>
          </a:graphicData>
        </a:graphic>
      </p:graphicFrame>
      <p:sp>
        <p:nvSpPr>
          <p:cNvPr id="6" name="Rechteck 5">
            <a:extLst>
              <a:ext uri="{FF2B5EF4-FFF2-40B4-BE49-F238E27FC236}">
                <a16:creationId xmlns:a16="http://schemas.microsoft.com/office/drawing/2014/main" id="{D7FCFBFE-1D73-43BA-B842-1D10152CC152}"/>
              </a:ext>
            </a:extLst>
          </p:cNvPr>
          <p:cNvSpPr/>
          <p:nvPr/>
        </p:nvSpPr>
        <p:spPr>
          <a:xfrm>
            <a:off x="0" y="4097215"/>
            <a:ext cx="12064779" cy="2760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0268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1457</Words>
  <Application>Microsoft Office PowerPoint</Application>
  <PresentationFormat>Breitbild</PresentationFormat>
  <Paragraphs>290</Paragraphs>
  <Slides>24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Trebuchet MS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RB</cp:lastModifiedBy>
  <cp:revision>143</cp:revision>
  <dcterms:created xsi:type="dcterms:W3CDTF">2018-05-19T05:14:58Z</dcterms:created>
  <dcterms:modified xsi:type="dcterms:W3CDTF">2020-08-02T09:19:04Z</dcterms:modified>
</cp:coreProperties>
</file>