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93" r:id="rId4"/>
    <p:sldId id="392" r:id="rId5"/>
    <p:sldId id="395" r:id="rId6"/>
    <p:sldId id="396" r:id="rId7"/>
    <p:sldId id="397" r:id="rId8"/>
    <p:sldId id="394" r:id="rId9"/>
    <p:sldId id="365" r:id="rId10"/>
    <p:sldId id="399" r:id="rId11"/>
    <p:sldId id="400" r:id="rId12"/>
    <p:sldId id="398" r:id="rId13"/>
    <p:sldId id="401" r:id="rId14"/>
    <p:sldId id="402" r:id="rId15"/>
    <p:sldId id="403" r:id="rId16"/>
    <p:sldId id="405" r:id="rId17"/>
    <p:sldId id="404" r:id="rId18"/>
    <p:sldId id="38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268"/>
    <a:srgbClr val="DEEBF7"/>
    <a:srgbClr val="FF4B00"/>
    <a:srgbClr val="D4B3FF"/>
    <a:srgbClr val="E2F0D9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120" d="100"/>
          <a:sy n="120" d="100"/>
        </p:scale>
        <p:origin x="230" y="8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22.08.2020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CD364-4700-4021-8F2E-36B08830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06AB2-998A-4A8A-BB3F-E86453B8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6E1858-1D4C-4ADD-B509-1F04E752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B1AF-C5F1-46A7-8E1D-2AF154C39C49}" type="datetimeFigureOut">
              <a:rPr lang="de-CH" smtClean="0"/>
              <a:t>22.08.2020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59EC5-C91E-46FC-8100-8D0AB9B5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01D86-82B7-4B9B-912E-5DEABD98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F7E-EA6C-4221-906A-7DBFB559F1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508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22.08.2020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5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62643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verdrängte Kapitel des Judentums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636056"/>
            <a:ext cx="1122717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Es passiert heute oft, dass Rabbiner behaupten, dass dieser </a:t>
            </a:r>
          </a:p>
          <a:p>
            <a:r>
              <a:rPr lang="de-CH" sz="3000" dirty="0"/>
              <a:t>Abschnitt nicht vom Messias spricht, sondern davon, dass Israel </a:t>
            </a:r>
          </a:p>
          <a:p>
            <a:r>
              <a:rPr lang="de-CH" sz="3000" dirty="0"/>
              <a:t>in einer heidnischen Welt leidet. Manche von ihnen gehen sogar </a:t>
            </a:r>
          </a:p>
          <a:p>
            <a:r>
              <a:rPr lang="de-CH" sz="3000" dirty="0"/>
              <a:t>so weit zu sagen, dass dies immer die traditionelle Sichtweise des </a:t>
            </a:r>
          </a:p>
          <a:p>
            <a:r>
              <a:rPr lang="de-CH" sz="3000" dirty="0"/>
              <a:t>Judentums war. Dabei rechnen sie mit der Unwissenheit ihrer Zuhörer. </a:t>
            </a:r>
          </a:p>
          <a:p>
            <a:r>
              <a:rPr lang="de-CH" sz="3000" dirty="0"/>
              <a:t>Alle alten jüdischen Schriften – die Mischna und die Gemara </a:t>
            </a:r>
          </a:p>
          <a:p>
            <a:r>
              <a:rPr lang="de-CH" sz="3000" dirty="0"/>
              <a:t>(also der Talmud), die Midraschim und viele andere – bezogen </a:t>
            </a:r>
          </a:p>
          <a:p>
            <a:r>
              <a:rPr lang="de-CH" sz="3000" dirty="0"/>
              <a:t>Jes 52,13-53,12 auf die messianische Person. Der erste Rabbiner, </a:t>
            </a:r>
          </a:p>
          <a:p>
            <a:r>
              <a:rPr lang="de-CH" sz="3000" dirty="0"/>
              <a:t>der etwas anderes behauptete, war </a:t>
            </a:r>
            <a:r>
              <a:rPr lang="de-CH" sz="3000" dirty="0" err="1"/>
              <a:t>Raschi</a:t>
            </a:r>
            <a:r>
              <a:rPr lang="de-CH" sz="3000" dirty="0"/>
              <a:t> (um 1050 n. Chr.).</a:t>
            </a:r>
          </a:p>
          <a:p>
            <a:r>
              <a:rPr lang="de-CH" sz="3000" dirty="0"/>
              <a:t>							(Arnold Fruchtenbaum)</a:t>
            </a:r>
          </a:p>
        </p:txBody>
      </p:sp>
    </p:spTree>
    <p:extLst>
      <p:ext uri="{BB962C8B-B14F-4D97-AF65-F5344CB8AC3E}">
        <p14:creationId xmlns:p14="http://schemas.microsoft.com/office/powerpoint/2010/main" val="22162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62643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verdrängte Kapitel des Judentums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636056"/>
            <a:ext cx="106704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Darum wird dieses Kp 53 "Das verdrängte Kapitel des Judentums </a:t>
            </a:r>
          </a:p>
          <a:p>
            <a:r>
              <a:rPr lang="de-CH" sz="3000" dirty="0"/>
              <a:t>genannt." Doch für Menschen, die mit Juden zu tun haben, ist </a:t>
            </a:r>
          </a:p>
          <a:p>
            <a:r>
              <a:rPr lang="de-CH" sz="3000" dirty="0"/>
              <a:t>dieses Kp 53 eine sehr gute Möglichkeit aufzuzeigen, dass der </a:t>
            </a:r>
          </a:p>
          <a:p>
            <a:r>
              <a:rPr lang="de-CH" sz="3000" dirty="0"/>
              <a:t>Messias bei seinem ersten Kommen gekommen ist, um das </a:t>
            </a:r>
          </a:p>
          <a:p>
            <a:r>
              <a:rPr lang="de-CH" sz="3000" dirty="0"/>
              <a:t>persönliche Sünden-, bzw. Herrschaftsproblem zu lösen. Beim </a:t>
            </a:r>
          </a:p>
          <a:p>
            <a:r>
              <a:rPr lang="de-CH" sz="3000" dirty="0"/>
              <a:t>zweiten Kommen des Messias wird das politische Problem gelöst </a:t>
            </a:r>
          </a:p>
          <a:p>
            <a:r>
              <a:rPr lang="de-CH" sz="3000" dirty="0"/>
              <a:t>werden. Herrschaft und Segen wird dann von Jerusalem ausgehen </a:t>
            </a:r>
          </a:p>
          <a:p>
            <a:r>
              <a:rPr lang="de-CH" sz="3000" dirty="0"/>
              <a:t>und der Messias (Gottesknecht) wird in seinem Friedensreich 1000 </a:t>
            </a:r>
          </a:p>
          <a:p>
            <a:r>
              <a:rPr lang="de-CH" sz="3000" dirty="0"/>
              <a:t>Jahre mit eisernem Zepter über die ganze Welt regieren.</a:t>
            </a:r>
          </a:p>
        </p:txBody>
      </p:sp>
    </p:spTree>
    <p:extLst>
      <p:ext uri="{BB962C8B-B14F-4D97-AF65-F5344CB8AC3E}">
        <p14:creationId xmlns:p14="http://schemas.microsoft.com/office/powerpoint/2010/main" val="38891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835384"/>
            <a:ext cx="7886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Jes 52,13-15 fasst das gesamte Kp 53 zusammen, </a:t>
            </a:r>
          </a:p>
          <a:p>
            <a:r>
              <a:rPr lang="de-CH" sz="3000" dirty="0"/>
              <a:t>und Jes 53,1-12 geht auf diese drei Verse ein.</a:t>
            </a:r>
          </a:p>
        </p:txBody>
      </p:sp>
    </p:spTree>
    <p:extLst>
      <p:ext uri="{BB962C8B-B14F-4D97-AF65-F5344CB8AC3E}">
        <p14:creationId xmlns:p14="http://schemas.microsoft.com/office/powerpoint/2010/main" val="38036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86844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Siehe, mein Knecht wird weise handeln - Jes 52,13-15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636056"/>
            <a:ext cx="1077673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Siehe, mein Knecht wird einsichtig handeln, er wird erhoben </a:t>
            </a:r>
          </a:p>
          <a:p>
            <a:r>
              <a:rPr lang="de-DE" sz="3000" dirty="0"/>
              <a:t>sein, erhöht werden und sehr erhaben sein. 14 Gleichwie sich </a:t>
            </a:r>
          </a:p>
          <a:p>
            <a:r>
              <a:rPr lang="de-DE" sz="3000" dirty="0"/>
              <a:t>viele über dich entsetzten — so sehr war sein Angesicht entstellt, </a:t>
            </a:r>
          </a:p>
          <a:p>
            <a:r>
              <a:rPr lang="de-DE" sz="3000" dirty="0"/>
              <a:t>mehr als das irgendeines Mannes, und seine Gestalt mehr als die </a:t>
            </a:r>
          </a:p>
          <a:p>
            <a:r>
              <a:rPr lang="de-DE" sz="3000" dirty="0"/>
              <a:t>der Menschenkinder —, 15 genauso wird er viele Heidenvölker in </a:t>
            </a:r>
          </a:p>
          <a:p>
            <a:r>
              <a:rPr lang="de-DE" sz="3000" dirty="0"/>
              <a:t>Erstaunen setzen, und Könige werden vor ihm den Mund schließen. </a:t>
            </a:r>
          </a:p>
          <a:p>
            <a:r>
              <a:rPr lang="de-DE" sz="3000" dirty="0"/>
              <a:t>Denn was ihnen nie erzählt worden war, das werden sie sehen, </a:t>
            </a:r>
          </a:p>
          <a:p>
            <a:r>
              <a:rPr lang="de-DE" sz="3000" dirty="0"/>
              <a:t>und was sie nie gehört hatten, werden sie wahrnehmen.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8622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857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Wer hat unserer Verkündigung geglaubt? - Jes 53,1-3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636056"/>
            <a:ext cx="105373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Wer hat unserer Verkündigung geglaubt, und der Arm des </a:t>
            </a:r>
          </a:p>
          <a:p>
            <a:r>
              <a:rPr lang="de-DE" sz="3000" dirty="0"/>
              <a:t>HERRN, wem ist er geoffenbart worden? 2 Er wuchs auf vor ihm </a:t>
            </a:r>
          </a:p>
          <a:p>
            <a:r>
              <a:rPr lang="de-DE" sz="3000" dirty="0"/>
              <a:t>wie ein Schössling, wie ein Wurzelspross aus dürrem Erdreich. </a:t>
            </a:r>
          </a:p>
          <a:p>
            <a:r>
              <a:rPr lang="de-DE" sz="3000" dirty="0"/>
              <a:t>Er hatte keine Gestalt und keine Pracht; wir sahen ihn, aber sein </a:t>
            </a:r>
          </a:p>
          <a:p>
            <a:r>
              <a:rPr lang="de-DE" sz="3000" dirty="0"/>
              <a:t>Anblick gefiel uns nicht. 3 Verachtet war er und verlassen von </a:t>
            </a:r>
          </a:p>
          <a:p>
            <a:r>
              <a:rPr lang="de-DE" sz="3000" dirty="0"/>
              <a:t>den Menschen, ein Mann der Schmerzen und mit Leiden vertraut; </a:t>
            </a:r>
          </a:p>
          <a:p>
            <a:r>
              <a:rPr lang="de-DE" sz="3000" dirty="0"/>
              <a:t>wie einer, vor dem man das Angesicht verbirgt, so verachtet war </a:t>
            </a:r>
          </a:p>
          <a:p>
            <a:r>
              <a:rPr lang="de-DE" sz="3000" dirty="0"/>
              <a:t>er, und wir achteten ihn nicht.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131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7703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Fürwahr, er hat unsere Krankheit getragen und </a:t>
            </a:r>
          </a:p>
          <a:p>
            <a:r>
              <a:rPr lang="de-CH" sz="3000" b="1" dirty="0"/>
              <a:t>unsere Schmerzen auf sich geladen – Jes 53,4-6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2172870"/>
            <a:ext cx="108148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Fürwahr, er hat unsere Krankheit [Leiden] getragen und unsere </a:t>
            </a:r>
          </a:p>
          <a:p>
            <a:r>
              <a:rPr lang="de-DE" sz="3000" dirty="0"/>
              <a:t>Schmerzen auf sich geladen; wir aber hielten ihn für bestraft, </a:t>
            </a:r>
          </a:p>
          <a:p>
            <a:r>
              <a:rPr lang="de-DE" sz="3000" dirty="0"/>
              <a:t>von Gott geschlagen und niedergebeugt. 5 Doch er wurde um </a:t>
            </a:r>
          </a:p>
          <a:p>
            <a:r>
              <a:rPr lang="de-DE" sz="3000" dirty="0"/>
              <a:t>unserer Übertretungen willen durchbohrt, wegen unserer </a:t>
            </a:r>
          </a:p>
          <a:p>
            <a:r>
              <a:rPr lang="de-DE" sz="3000" dirty="0"/>
              <a:t>Missetaten zerschlagen; die Strafe lag auf ihm, damit wir Frieden </a:t>
            </a:r>
          </a:p>
          <a:p>
            <a:r>
              <a:rPr lang="de-DE" sz="3000" dirty="0"/>
              <a:t>hätten, und durch seine Wunden sind wir geheilt worden. 6 Wir </a:t>
            </a:r>
          </a:p>
          <a:p>
            <a:r>
              <a:rPr lang="de-DE" sz="3000" dirty="0"/>
              <a:t>alle gingen in die Irre wie Schafe, jeder wandte sich auf seinen Weg; </a:t>
            </a:r>
          </a:p>
          <a:p>
            <a:r>
              <a:rPr lang="de-DE" sz="3000" dirty="0"/>
              <a:t>aber der HERR warf unser aller Schuld auf ihn.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153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7674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Er wurde misshandelt, aber er beugte sich und </a:t>
            </a:r>
          </a:p>
          <a:p>
            <a:r>
              <a:rPr lang="de-CH" sz="3000" b="1" dirty="0"/>
              <a:t>tat seinen Mund nicht auf – Jes 53,7-9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918112"/>
            <a:ext cx="1025178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Er wurde misshandelt, aber er beugte sich und tat seinen Mund </a:t>
            </a:r>
          </a:p>
          <a:p>
            <a:r>
              <a:rPr lang="de-DE" sz="3000" dirty="0"/>
              <a:t>nicht auf, wie ein Lamm, das zur Schlachtbank geführt wird, und </a:t>
            </a:r>
          </a:p>
          <a:p>
            <a:r>
              <a:rPr lang="de-DE" sz="3000" dirty="0"/>
              <a:t>wie ein Schaf, das verstummt vor seinem Scherer und seinen </a:t>
            </a:r>
          </a:p>
          <a:p>
            <a:r>
              <a:rPr lang="de-DE" sz="3000" dirty="0"/>
              <a:t>Mund nicht auftut. 8 Infolge von Drangsal und Gericht wurde </a:t>
            </a:r>
          </a:p>
          <a:p>
            <a:r>
              <a:rPr lang="de-DE" sz="3000" dirty="0"/>
              <a:t>er weggenommen; wer will aber sein Geschlecht beschreiben? </a:t>
            </a:r>
          </a:p>
          <a:p>
            <a:r>
              <a:rPr lang="de-DE" sz="3000" dirty="0"/>
              <a:t>Denn er wurde aus dem Land der Lebendigen weggerissen; </a:t>
            </a:r>
          </a:p>
          <a:p>
            <a:r>
              <a:rPr lang="de-DE" sz="3000" dirty="0"/>
              <a:t>wegen der Übertretung meines Volkes hat ihn Strafe getroffen. </a:t>
            </a:r>
          </a:p>
          <a:p>
            <a:r>
              <a:rPr lang="de-DE" sz="3000" dirty="0"/>
              <a:t>9 Und man bestimmte sein Grab bei Gottlosen, aber bei einem </a:t>
            </a:r>
          </a:p>
          <a:p>
            <a:r>
              <a:rPr lang="de-DE" sz="3000" dirty="0"/>
              <a:t>Reichen [war er] in seinem Tod, weil er kein Unrecht getan hatte </a:t>
            </a:r>
          </a:p>
          <a:p>
            <a:r>
              <a:rPr lang="de-DE" sz="3000" dirty="0"/>
              <a:t>und kein Betrug in seinem Mund gewesen war.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203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F1AA8BD-5272-4CDA-A9A3-61A409112EC7}"/>
              </a:ext>
            </a:extLst>
          </p:cNvPr>
          <p:cNvSpPr txBox="1"/>
          <p:nvPr/>
        </p:nvSpPr>
        <p:spPr>
          <a:xfrm>
            <a:off x="449100" y="724434"/>
            <a:ext cx="9747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Aber dem HERRN gefiel es, ihn zu zerschlagen – Jes 53,10-12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1517779"/>
            <a:ext cx="106502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Aber dem HERRN gefiel es, ihn zu zerschlagen; er ließ ihn leiden. </a:t>
            </a:r>
          </a:p>
          <a:p>
            <a:r>
              <a:rPr lang="de-DE" sz="3000" dirty="0"/>
              <a:t>Wenn er sein Leben zum Schuldopfer gegeben hat, so wird er </a:t>
            </a:r>
          </a:p>
          <a:p>
            <a:r>
              <a:rPr lang="de-DE" sz="3000" dirty="0"/>
              <a:t>Nachkommen sehen und seine Tage verlängern; und das Vorhaben </a:t>
            </a:r>
          </a:p>
          <a:p>
            <a:r>
              <a:rPr lang="de-DE" sz="3000" dirty="0"/>
              <a:t>des HERRN wird in seiner Hand gelingen. 11 Nachdem seine Seele </a:t>
            </a:r>
          </a:p>
          <a:p>
            <a:r>
              <a:rPr lang="de-DE" sz="3000" dirty="0"/>
              <a:t>Mühsal erlitten hat, wird er seine Lust sehen und die Fülle haben; </a:t>
            </a:r>
          </a:p>
          <a:p>
            <a:r>
              <a:rPr lang="de-DE" sz="3000" dirty="0"/>
              <a:t>durch seine Erkenntnis wird mein Knecht, der Gerechte, viele </a:t>
            </a:r>
          </a:p>
          <a:p>
            <a:r>
              <a:rPr lang="de-DE" sz="3000" dirty="0"/>
              <a:t>gerecht machen, und ihre Sünden wird er tragen. 12 Darum will </a:t>
            </a:r>
          </a:p>
          <a:p>
            <a:r>
              <a:rPr lang="de-DE" sz="3000" dirty="0"/>
              <a:t>ich ihm die Vielen zum Anteil geben, und er wird Starke zum Raub </a:t>
            </a:r>
          </a:p>
          <a:p>
            <a:r>
              <a:rPr lang="de-DE" sz="3000" dirty="0"/>
              <a:t>erhalten, dafür, dass er seine Seele dem Tod preisgegeben hat und </a:t>
            </a:r>
          </a:p>
          <a:p>
            <a:r>
              <a:rPr lang="de-DE" sz="3000" dirty="0"/>
              <a:t>sich unter die Übeltäter zählen ließ und die Sünde vieler getragen </a:t>
            </a:r>
          </a:p>
          <a:p>
            <a:r>
              <a:rPr lang="de-DE" sz="3000" dirty="0"/>
              <a:t>und für die Übeltäter gebetet hat.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692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97302" y="4855618"/>
            <a:ext cx="359739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Jesaja Teil 5</a:t>
            </a:r>
          </a:p>
        </p:txBody>
      </p:sp>
    </p:spTree>
    <p:extLst>
      <p:ext uri="{BB962C8B-B14F-4D97-AF65-F5344CB8AC3E}">
        <p14:creationId xmlns:p14="http://schemas.microsoft.com/office/powerpoint/2010/main" val="189948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770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Jesaja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6207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66 | Verse:  1292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59E4364-75D6-4B12-853F-9F33C8136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012"/>
            <a:ext cx="12192000" cy="536797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5A1F892-831F-414E-8FB1-44BF2AA8B35C}"/>
              </a:ext>
            </a:extLst>
          </p:cNvPr>
          <p:cNvSpPr/>
          <p:nvPr/>
        </p:nvSpPr>
        <p:spPr>
          <a:xfrm>
            <a:off x="7760473" y="3923968"/>
            <a:ext cx="2079265" cy="2349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3DC7C3A-82EA-447F-8A32-71CD17DE0D8F}"/>
              </a:ext>
            </a:extLst>
          </p:cNvPr>
          <p:cNvGrpSpPr/>
          <p:nvPr/>
        </p:nvGrpSpPr>
        <p:grpSpPr>
          <a:xfrm>
            <a:off x="-11909" y="-42308"/>
            <a:ext cx="12263841" cy="6941009"/>
            <a:chOff x="-11909" y="-42308"/>
            <a:chExt cx="12263841" cy="6941009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3C7AF35-B021-4169-B9E8-5B65E703C617}"/>
                </a:ext>
              </a:extLst>
            </p:cNvPr>
            <p:cNvSpPr/>
            <p:nvPr/>
          </p:nvSpPr>
          <p:spPr>
            <a:xfrm>
              <a:off x="-11909" y="1390"/>
              <a:ext cx="7756697" cy="685661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6AC2C5D-44E4-4D7D-ABE3-1A26F8CB086F}"/>
                </a:ext>
              </a:extLst>
            </p:cNvPr>
            <p:cNvSpPr/>
            <p:nvPr/>
          </p:nvSpPr>
          <p:spPr>
            <a:xfrm>
              <a:off x="9859616" y="-42308"/>
              <a:ext cx="2392316" cy="6903445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86A178C-EA63-47FE-BC22-BFE2B941CAF4}"/>
                </a:ext>
              </a:extLst>
            </p:cNvPr>
            <p:cNvSpPr/>
            <p:nvPr/>
          </p:nvSpPr>
          <p:spPr>
            <a:xfrm>
              <a:off x="7744788" y="-21337"/>
              <a:ext cx="2114828" cy="3934470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9BAEE59-9821-4200-A257-93D4B86DEA92}"/>
                </a:ext>
              </a:extLst>
            </p:cNvPr>
            <p:cNvSpPr/>
            <p:nvPr/>
          </p:nvSpPr>
          <p:spPr>
            <a:xfrm>
              <a:off x="7744788" y="6291559"/>
              <a:ext cx="2114828" cy="607142"/>
            </a:xfrm>
            <a:prstGeom prst="rect">
              <a:avLst/>
            </a:pr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6816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26C76B6-8CA9-4AA7-9A23-B0D642F23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96705"/>
              </p:ext>
            </p:extLst>
          </p:nvPr>
        </p:nvGraphicFramePr>
        <p:xfrm>
          <a:off x="205530" y="385903"/>
          <a:ext cx="11207692" cy="617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572">
                  <a:extLst>
                    <a:ext uri="{9D8B030D-6E8A-4147-A177-3AD203B41FA5}">
                      <a16:colId xmlns:a16="http://schemas.microsoft.com/office/drawing/2014/main" val="2060745213"/>
                    </a:ext>
                  </a:extLst>
                </a:gridCol>
                <a:gridCol w="9108120">
                  <a:extLst>
                    <a:ext uri="{9D8B030D-6E8A-4147-A177-3AD203B41FA5}">
                      <a16:colId xmlns:a16="http://schemas.microsoft.com/office/drawing/2014/main" val="2069892266"/>
                    </a:ext>
                  </a:extLst>
                </a:gridCol>
              </a:tblGrid>
              <a:tr h="1016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42,1-7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Beschreibung der Sendung und Berufung des Gottesknechtes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57304"/>
                  </a:ext>
                </a:extLst>
              </a:tr>
              <a:tr h="152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49,1-13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Dienst (Berufung) des Gottesknechtes wird begleitet von Schwierigkeiten und wird von Israel abgelehnt.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3338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50,4-9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Gottesknecht wird dargestellt als körperlich leidend, aber nicht als tot beschrieben. Es wird keinen Grund für sein Leiden angegeben.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003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52,13-53,12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Hier wird offenbart, dass die Leiden des Gottesknechtes zu seinem Tod führen wird. Auch wird der Grund der Leiden offenbart.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358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8614BF5-7E24-402C-B692-7A1DCB516DF7}"/>
              </a:ext>
            </a:extLst>
          </p:cNvPr>
          <p:cNvSpPr/>
          <p:nvPr/>
        </p:nvSpPr>
        <p:spPr>
          <a:xfrm>
            <a:off x="79695" y="1392572"/>
            <a:ext cx="11564224" cy="5465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267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26C76B6-8CA9-4AA7-9A23-B0D642F2389C}"/>
              </a:ext>
            </a:extLst>
          </p:cNvPr>
          <p:cNvGraphicFramePr>
            <a:graphicFrameLocks noGrp="1"/>
          </p:cNvGraphicFramePr>
          <p:nvPr/>
        </p:nvGraphicFramePr>
        <p:xfrm>
          <a:off x="205530" y="385903"/>
          <a:ext cx="11207692" cy="617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572">
                  <a:extLst>
                    <a:ext uri="{9D8B030D-6E8A-4147-A177-3AD203B41FA5}">
                      <a16:colId xmlns:a16="http://schemas.microsoft.com/office/drawing/2014/main" val="2060745213"/>
                    </a:ext>
                  </a:extLst>
                </a:gridCol>
                <a:gridCol w="9108120">
                  <a:extLst>
                    <a:ext uri="{9D8B030D-6E8A-4147-A177-3AD203B41FA5}">
                      <a16:colId xmlns:a16="http://schemas.microsoft.com/office/drawing/2014/main" val="2069892266"/>
                    </a:ext>
                  </a:extLst>
                </a:gridCol>
              </a:tblGrid>
              <a:tr h="1016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42,1-7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Beschreibung der Sendung und Berufung des Gottesknechtes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57304"/>
                  </a:ext>
                </a:extLst>
              </a:tr>
              <a:tr h="152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49,1-13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Dienst (Berufung) des Gottesknechtes wird begleitet von Schwierigkeiten und wird von Israel abgelehnt.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3338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50,4-9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Gottesknecht wird dargestellt als körperlich leidend, aber nicht als tot beschrieben. Es wird keinen Grund für sein Leiden angegeben.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003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52,13-53,12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Hier wird offenbart, dass die Leiden des Gottesknechtes zu seinem Tod führen wird. Auch wird der Grund der Leiden offenbart.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358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8614BF5-7E24-402C-B692-7A1DCB516DF7}"/>
              </a:ext>
            </a:extLst>
          </p:cNvPr>
          <p:cNvSpPr/>
          <p:nvPr/>
        </p:nvSpPr>
        <p:spPr>
          <a:xfrm>
            <a:off x="79695" y="2915174"/>
            <a:ext cx="11564224" cy="394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876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26C76B6-8CA9-4AA7-9A23-B0D642F2389C}"/>
              </a:ext>
            </a:extLst>
          </p:cNvPr>
          <p:cNvGraphicFramePr>
            <a:graphicFrameLocks noGrp="1"/>
          </p:cNvGraphicFramePr>
          <p:nvPr/>
        </p:nvGraphicFramePr>
        <p:xfrm>
          <a:off x="205530" y="385903"/>
          <a:ext cx="11207692" cy="617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572">
                  <a:extLst>
                    <a:ext uri="{9D8B030D-6E8A-4147-A177-3AD203B41FA5}">
                      <a16:colId xmlns:a16="http://schemas.microsoft.com/office/drawing/2014/main" val="2060745213"/>
                    </a:ext>
                  </a:extLst>
                </a:gridCol>
                <a:gridCol w="9108120">
                  <a:extLst>
                    <a:ext uri="{9D8B030D-6E8A-4147-A177-3AD203B41FA5}">
                      <a16:colId xmlns:a16="http://schemas.microsoft.com/office/drawing/2014/main" val="2069892266"/>
                    </a:ext>
                  </a:extLst>
                </a:gridCol>
              </a:tblGrid>
              <a:tr h="1016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42,1-7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Beschreibung der Sendung und Berufung des Gottesknechtes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57304"/>
                  </a:ext>
                </a:extLst>
              </a:tr>
              <a:tr h="152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49,1-13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Dienst (Berufung) des Gottesknechtes wird begleitet von Schwierigkeiten und wird von Israel abgelehnt.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3338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50,4-9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Gottesknecht wird dargestellt als körperlich leidend, aber nicht als tot beschrieben. Es wird keinen Grund für sein Leiden angegeben.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003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52,13-53,12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Hier wird offenbart, dass die Leiden des Gottesknechtes zu seinem Tod führen wird. Auch wird der Grund der Leiden offenbart.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358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8614BF5-7E24-402C-B692-7A1DCB516DF7}"/>
              </a:ext>
            </a:extLst>
          </p:cNvPr>
          <p:cNvSpPr/>
          <p:nvPr/>
        </p:nvSpPr>
        <p:spPr>
          <a:xfrm>
            <a:off x="79695" y="4727196"/>
            <a:ext cx="11564224" cy="2130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485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26C76B6-8CA9-4AA7-9A23-B0D642F2389C}"/>
              </a:ext>
            </a:extLst>
          </p:cNvPr>
          <p:cNvGraphicFramePr>
            <a:graphicFrameLocks noGrp="1"/>
          </p:cNvGraphicFramePr>
          <p:nvPr/>
        </p:nvGraphicFramePr>
        <p:xfrm>
          <a:off x="205530" y="385903"/>
          <a:ext cx="11207692" cy="617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572">
                  <a:extLst>
                    <a:ext uri="{9D8B030D-6E8A-4147-A177-3AD203B41FA5}">
                      <a16:colId xmlns:a16="http://schemas.microsoft.com/office/drawing/2014/main" val="2060745213"/>
                    </a:ext>
                  </a:extLst>
                </a:gridCol>
                <a:gridCol w="9108120">
                  <a:extLst>
                    <a:ext uri="{9D8B030D-6E8A-4147-A177-3AD203B41FA5}">
                      <a16:colId xmlns:a16="http://schemas.microsoft.com/office/drawing/2014/main" val="2069892266"/>
                    </a:ext>
                  </a:extLst>
                </a:gridCol>
              </a:tblGrid>
              <a:tr h="1016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42,1-7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Beschreibung der Sendung und Berufung des Gottesknechtes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57304"/>
                  </a:ext>
                </a:extLst>
              </a:tr>
              <a:tr h="152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49,1-13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Dienst (Berufung) des Gottesknechtes wird begleitet von Schwierigkeiten und wird von Israel abgelehnt.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3338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50,4-9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Der Gottesknecht wird dargestellt als körperlich leidend, aber nicht als tot beschrieben. Es wird keinen Grund für sein Leiden angegeben.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0030"/>
                  </a:ext>
                </a:extLst>
              </a:tr>
              <a:tr h="1815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effectLst/>
                        </a:rPr>
                        <a:t>52,13-53,12</a:t>
                      </a:r>
                      <a:endParaRPr lang="de-CH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Hier wird offenbart, dass die Leiden des Gottesknechtes zu seinem Tod führen wird. Auch wird der Grund der Leiden offenbart.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5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51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6448F38-1CF0-427C-B535-0EBA083D516F}"/>
              </a:ext>
            </a:extLst>
          </p:cNvPr>
          <p:cNvSpPr txBox="1"/>
          <p:nvPr/>
        </p:nvSpPr>
        <p:spPr>
          <a:xfrm>
            <a:off x="433713" y="843305"/>
            <a:ext cx="1112426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Evangelium von Jesus hat eine andere Botschaft: "Jeder </a:t>
            </a:r>
          </a:p>
          <a:p>
            <a:r>
              <a:rPr lang="de-CH" sz="3000" dirty="0"/>
              <a:t>Mensch ist sündig und ermangelt die Herrlichkeit Gottes." </a:t>
            </a:r>
            <a:r>
              <a:rPr lang="de-CH" sz="3000" b="1" dirty="0"/>
              <a:t>(Röm 3,23)</a:t>
            </a:r>
            <a:r>
              <a:rPr lang="de-CH" sz="3000" dirty="0"/>
              <a:t> </a:t>
            </a:r>
          </a:p>
          <a:p>
            <a:r>
              <a:rPr lang="de-CH" sz="3000" dirty="0"/>
              <a:t>Das Kreuz hat die Botschaft, dass ein sündloser Mensch </a:t>
            </a:r>
          </a:p>
          <a:p>
            <a:r>
              <a:rPr lang="de-CH" sz="3000" dirty="0"/>
              <a:t>stellvertretend für die Sünden der Menschen sterben </a:t>
            </a:r>
            <a:r>
              <a:rPr lang="de-CH" sz="3000" b="1" u="sng" dirty="0"/>
              <a:t>muss</a:t>
            </a:r>
            <a:r>
              <a:rPr lang="de-CH" sz="3000" dirty="0"/>
              <a:t>. </a:t>
            </a:r>
          </a:p>
          <a:p>
            <a:r>
              <a:rPr lang="de-CH" sz="3000" dirty="0"/>
              <a:t>Erlösung ist nicht möglich durch Zugehörigkeit eines Glaubens </a:t>
            </a:r>
          </a:p>
          <a:p>
            <a:r>
              <a:rPr lang="de-CH" sz="3000" dirty="0"/>
              <a:t>oder eines Volkes durch natürliche Geburt, sondern durch </a:t>
            </a:r>
          </a:p>
          <a:p>
            <a:r>
              <a:rPr lang="de-CH" sz="3000" dirty="0"/>
              <a:t>persönliche Umkehr und Sündenbekenntnis allein. </a:t>
            </a:r>
          </a:p>
          <a:p>
            <a:r>
              <a:rPr lang="de-CH" sz="3000" dirty="0"/>
              <a:t>Gotteskindschaft kommt allein durch das Anrufen (Flehen) </a:t>
            </a:r>
          </a:p>
          <a:p>
            <a:r>
              <a:rPr lang="de-CH" sz="3000" dirty="0"/>
              <a:t>des Erlösers Jesus Christus um </a:t>
            </a:r>
            <a:r>
              <a:rPr lang="de-CH" sz="3000" b="1" dirty="0"/>
              <a:t>Vergebung </a:t>
            </a:r>
            <a:r>
              <a:rPr lang="de-CH" sz="3000" dirty="0"/>
              <a:t>und </a:t>
            </a:r>
            <a:r>
              <a:rPr lang="de-CH" sz="3000" b="1" dirty="0"/>
              <a:t>Herrschaft</a:t>
            </a:r>
            <a:r>
              <a:rPr lang="de-CH" sz="3000" dirty="0"/>
              <a:t>. "Jeder, </a:t>
            </a:r>
          </a:p>
          <a:p>
            <a:r>
              <a:rPr lang="de-CH" sz="3000" dirty="0"/>
              <a:t>der den </a:t>
            </a:r>
            <a:r>
              <a:rPr lang="de-CH" sz="3000" b="1" dirty="0"/>
              <a:t>Namen des Herrn anruft</a:t>
            </a:r>
            <a:r>
              <a:rPr lang="de-CH" sz="3000" dirty="0"/>
              <a:t>, wird gerettet werden." </a:t>
            </a:r>
            <a:r>
              <a:rPr lang="de-CH" sz="3000" b="1" dirty="0"/>
              <a:t>(Röm 10,13)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463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28" y="0"/>
            <a:ext cx="6765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925050" y="5827930"/>
            <a:ext cx="1901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Die historischen und </a:t>
            </a:r>
          </a:p>
          <a:p>
            <a:r>
              <a:rPr lang="de-CH" sz="1400" dirty="0"/>
              <a:t>geographischen Karten </a:t>
            </a:r>
          </a:p>
          <a:p>
            <a:r>
              <a:rPr lang="de-CH" sz="1400" dirty="0"/>
              <a:t>Israels S. 168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8905875" y="408382"/>
            <a:ext cx="790571" cy="2547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Breitbild</PresentationFormat>
  <Paragraphs>140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169</cp:revision>
  <dcterms:created xsi:type="dcterms:W3CDTF">2018-05-19T05:14:58Z</dcterms:created>
  <dcterms:modified xsi:type="dcterms:W3CDTF">2020-08-22T13:37:33Z</dcterms:modified>
</cp:coreProperties>
</file>