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1" r:id="rId3"/>
    <p:sldId id="531" r:id="rId4"/>
    <p:sldId id="569" r:id="rId5"/>
    <p:sldId id="256" r:id="rId6"/>
    <p:sldId id="616" r:id="rId7"/>
    <p:sldId id="640" r:id="rId8"/>
    <p:sldId id="625" r:id="rId9"/>
    <p:sldId id="654" r:id="rId10"/>
    <p:sldId id="655" r:id="rId11"/>
    <p:sldId id="639" r:id="rId12"/>
    <p:sldId id="675" r:id="rId13"/>
    <p:sldId id="656" r:id="rId14"/>
    <p:sldId id="637" r:id="rId15"/>
    <p:sldId id="657" r:id="rId16"/>
    <p:sldId id="678" r:id="rId17"/>
    <p:sldId id="628" r:id="rId18"/>
    <p:sldId id="679" r:id="rId19"/>
    <p:sldId id="680" r:id="rId20"/>
    <p:sldId id="681" r:id="rId21"/>
    <p:sldId id="643" r:id="rId22"/>
    <p:sldId id="638" r:id="rId23"/>
    <p:sldId id="682" r:id="rId24"/>
    <p:sldId id="685" r:id="rId25"/>
    <p:sldId id="677" r:id="rId26"/>
    <p:sldId id="663" r:id="rId27"/>
    <p:sldId id="683" r:id="rId28"/>
    <p:sldId id="665" r:id="rId29"/>
    <p:sldId id="666" r:id="rId30"/>
    <p:sldId id="667" r:id="rId31"/>
    <p:sldId id="669" r:id="rId32"/>
    <p:sldId id="684" r:id="rId33"/>
    <p:sldId id="668" r:id="rId34"/>
    <p:sldId id="621" r:id="rId3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8" d="100"/>
          <a:sy n="108" d="100"/>
        </p:scale>
        <p:origin x="114" y="40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22.05.2021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22.05.2021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22.05.2021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4CF9F8A-6FEF-4265-A4FC-5EF5479FE218}"/>
              </a:ext>
            </a:extLst>
          </p:cNvPr>
          <p:cNvPicPr>
            <a:picLocks noChangeAspect="1"/>
          </p:cNvPicPr>
          <p:nvPr/>
        </p:nvPicPr>
        <p:blipFill>
          <a:blip r:embed="rId2"/>
          <a:stretch>
            <a:fillRect/>
          </a:stretch>
        </p:blipFill>
        <p:spPr>
          <a:xfrm rot="5400000">
            <a:off x="2379987" y="-2943018"/>
            <a:ext cx="7432025" cy="12192002"/>
          </a:xfrm>
          <a:prstGeom prst="rect">
            <a:avLst/>
          </a:prstGeom>
        </p:spPr>
      </p:pic>
    </p:spTree>
    <p:extLst>
      <p:ext uri="{BB962C8B-B14F-4D97-AF65-F5344CB8AC3E}">
        <p14:creationId xmlns:p14="http://schemas.microsoft.com/office/powerpoint/2010/main" val="161636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2344715"/>
            <a:ext cx="467307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Was wollte Gott Israel mitteilen</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7A4EDB5A-DA23-40B0-B4F7-A58291920B42}"/>
              </a:ext>
            </a:extLst>
          </p:cNvPr>
          <p:cNvSpPr txBox="1"/>
          <p:nvPr/>
        </p:nvSpPr>
        <p:spPr>
          <a:xfrm>
            <a:off x="902194" y="3335675"/>
            <a:ext cx="10016286" cy="3108543"/>
          </a:xfrm>
          <a:prstGeom prst="rect">
            <a:avLst/>
          </a:prstGeom>
          <a:noFill/>
        </p:spPr>
        <p:txBody>
          <a:bodyPr wrap="square">
            <a:spAutoFit/>
          </a:bodyPr>
          <a:lstStyle/>
          <a:p>
            <a:pPr marL="457200" indent="-457200">
              <a:buFont typeface="Wingdings" panose="05000000000000000000" pitchFamily="2" charset="2"/>
              <a:buChar char="Ø"/>
            </a:pPr>
            <a:r>
              <a:rPr lang="de-CH" sz="2800" dirty="0">
                <a:effectLst/>
                <a:ea typeface="Calibri" panose="020F0502020204030204" pitchFamily="34" charset="0"/>
                <a:cs typeface="Times New Roman" panose="02020603050405020304" pitchFamily="18" charset="0"/>
              </a:rPr>
              <a:t>Missionsauftrag</a:t>
            </a:r>
          </a:p>
          <a:p>
            <a:endParaRPr lang="de-CH" sz="2800" dirty="0">
              <a:effectLst/>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de-CH" sz="2800" dirty="0">
                <a:cs typeface="Times New Roman" panose="02020603050405020304" pitchFamily="18" charset="0"/>
              </a:rPr>
              <a:t>Gottes Souveränität</a:t>
            </a:r>
          </a:p>
          <a:p>
            <a:pPr marL="457200" indent="-457200">
              <a:buFont typeface="Wingdings" panose="05000000000000000000" pitchFamily="2" charset="2"/>
              <a:buChar char="Ø"/>
            </a:pPr>
            <a:endParaRPr lang="de-CH" sz="2800" dirty="0">
              <a:cs typeface="Times New Roman" panose="02020603050405020304" pitchFamily="18" charset="0"/>
            </a:endParaRPr>
          </a:p>
          <a:p>
            <a:pPr marL="457200" indent="-457200">
              <a:buFont typeface="Wingdings" panose="05000000000000000000" pitchFamily="2" charset="2"/>
              <a:buChar char="Ø"/>
            </a:pPr>
            <a:r>
              <a:rPr lang="de-CH" sz="2800" dirty="0">
                <a:cs typeface="Times New Roman" panose="02020603050405020304" pitchFamily="18" charset="0"/>
              </a:rPr>
              <a:t>Zurechtweisung Israels</a:t>
            </a:r>
          </a:p>
          <a:p>
            <a:pPr marL="457200" indent="-457200">
              <a:buFont typeface="Wingdings" panose="05000000000000000000" pitchFamily="2" charset="2"/>
              <a:buChar char="Ø"/>
            </a:pPr>
            <a:endParaRPr lang="de-CH" sz="2800" dirty="0">
              <a:cs typeface="Times New Roman" panose="02020603050405020304" pitchFamily="18" charset="0"/>
            </a:endParaRPr>
          </a:p>
          <a:p>
            <a:pPr marL="457200" indent="-457200">
              <a:buFont typeface="Wingdings" panose="05000000000000000000" pitchFamily="2" charset="2"/>
              <a:buChar char="Ø"/>
            </a:pPr>
            <a:r>
              <a:rPr lang="de-CH" sz="2800" dirty="0">
                <a:cs typeface="Times New Roman" panose="02020603050405020304" pitchFamily="18" charset="0"/>
              </a:rPr>
              <a:t>Ein Spiegel für Israel</a:t>
            </a:r>
            <a:endParaRPr lang="de-CH" sz="2800" dirty="0"/>
          </a:p>
        </p:txBody>
      </p:sp>
      <p:sp>
        <p:nvSpPr>
          <p:cNvPr id="5" name="Rechteck 4">
            <a:extLst>
              <a:ext uri="{FF2B5EF4-FFF2-40B4-BE49-F238E27FC236}">
                <a16:creationId xmlns:a16="http://schemas.microsoft.com/office/drawing/2014/main" id="{7B2333FB-D76C-4473-8841-FE4CD6845E14}"/>
              </a:ext>
            </a:extLst>
          </p:cNvPr>
          <p:cNvSpPr/>
          <p:nvPr/>
        </p:nvSpPr>
        <p:spPr>
          <a:xfrm>
            <a:off x="902194" y="738844"/>
            <a:ext cx="4153701" cy="1147815"/>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GRÖSSER und BESSER</a:t>
            </a:r>
          </a:p>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Gott hat alles in der Hand!!!</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3F46AB0-818A-427E-9463-1342BABB4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34" y="2290527"/>
            <a:ext cx="3527833" cy="4266584"/>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rechts 1">
            <a:extLst>
              <a:ext uri="{FF2B5EF4-FFF2-40B4-BE49-F238E27FC236}">
                <a16:creationId xmlns:a16="http://schemas.microsoft.com/office/drawing/2014/main" id="{95819A7C-540A-47DA-8A6C-0E23A91FC076}"/>
              </a:ext>
            </a:extLst>
          </p:cNvPr>
          <p:cNvSpPr/>
          <p:nvPr/>
        </p:nvSpPr>
        <p:spPr>
          <a:xfrm rot="18327014">
            <a:off x="1805698" y="2813407"/>
            <a:ext cx="746642" cy="101263"/>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150DBB1-7BF4-450D-BD7F-04D437B5E608}"/>
              </a:ext>
            </a:extLst>
          </p:cNvPr>
          <p:cNvSpPr txBox="1"/>
          <p:nvPr/>
        </p:nvSpPr>
        <p:spPr>
          <a:xfrm>
            <a:off x="4033779" y="429809"/>
            <a:ext cx="7161291" cy="2677656"/>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Und das Wort des HERRN erging an Jona, den Sohn Amittais, folgendermassen:</a:t>
            </a:r>
            <a:r>
              <a:rPr lang="de-CH" dirty="0"/>
              <a:t> </a:t>
            </a:r>
            <a:r>
              <a:rPr lang="de-CH" sz="2800" dirty="0"/>
              <a:t>2 Mache dich auf, geh nach Ninive, in die große Stadt, und verkündige gegen sie; denn ihre Bosheit ist vor mein Angesicht heraufgekommen!</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Jon 1,1-2</a:t>
            </a:r>
          </a:p>
        </p:txBody>
      </p:sp>
      <p:sp>
        <p:nvSpPr>
          <p:cNvPr id="13" name="Pfeil: nach rechts 12">
            <a:extLst>
              <a:ext uri="{FF2B5EF4-FFF2-40B4-BE49-F238E27FC236}">
                <a16:creationId xmlns:a16="http://schemas.microsoft.com/office/drawing/2014/main" id="{1FE8ACB6-F2C5-43B1-8D01-DF5090B8F06C}"/>
              </a:ext>
            </a:extLst>
          </p:cNvPr>
          <p:cNvSpPr/>
          <p:nvPr/>
        </p:nvSpPr>
        <p:spPr>
          <a:xfrm rot="7551713">
            <a:off x="989947" y="3764413"/>
            <a:ext cx="1021739" cy="10365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Ellipse 13">
            <a:extLst>
              <a:ext uri="{FF2B5EF4-FFF2-40B4-BE49-F238E27FC236}">
                <a16:creationId xmlns:a16="http://schemas.microsoft.com/office/drawing/2014/main" id="{F830926E-11AA-4587-8756-ABDF9D50DB17}"/>
              </a:ext>
            </a:extLst>
          </p:cNvPr>
          <p:cNvSpPr/>
          <p:nvPr/>
        </p:nvSpPr>
        <p:spPr>
          <a:xfrm>
            <a:off x="861705" y="4303967"/>
            <a:ext cx="261613" cy="1714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a:extLst>
              <a:ext uri="{FF2B5EF4-FFF2-40B4-BE49-F238E27FC236}">
                <a16:creationId xmlns:a16="http://schemas.microsoft.com/office/drawing/2014/main" id="{B2274988-F35A-465F-83B3-408BCFC5E047}"/>
              </a:ext>
            </a:extLst>
          </p:cNvPr>
          <p:cNvSpPr txBox="1"/>
          <p:nvPr/>
        </p:nvSpPr>
        <p:spPr>
          <a:xfrm>
            <a:off x="4033779" y="3338944"/>
            <a:ext cx="7582901" cy="1384995"/>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"3 Aber Jona machte sich auf, um nach Tarsis zu fliehen, </a:t>
            </a:r>
            <a:r>
              <a:rPr lang="de-CH" sz="2800" u="sng" spc="75" dirty="0">
                <a:solidFill>
                  <a:srgbClr val="000000"/>
                </a:solidFill>
                <a:effectLst/>
                <a:ea typeface="Times New Roman" panose="02020603050405020304" pitchFamily="18" charset="0"/>
                <a:cs typeface="Times New Roman" panose="02020603050405020304" pitchFamily="18" charset="0"/>
              </a:rPr>
              <a:t>weg vom Angesicht des HERRN.</a:t>
            </a:r>
            <a:r>
              <a:rPr lang="de-CH" sz="2800" spc="75" dirty="0">
                <a:solidFill>
                  <a:srgbClr val="000000"/>
                </a:solidFill>
                <a:effectLst/>
                <a:ea typeface="Times New Roman" panose="02020603050405020304" pitchFamily="18" charset="0"/>
                <a:cs typeface="Times New Roman" panose="02020603050405020304" pitchFamily="18" charset="0"/>
              </a:rPr>
              <a:t> … …, </a:t>
            </a:r>
            <a:r>
              <a:rPr lang="de-CH" sz="2800" u="sng" spc="75" dirty="0">
                <a:solidFill>
                  <a:srgbClr val="000000"/>
                </a:solidFill>
                <a:effectLst/>
                <a:ea typeface="Times New Roman" panose="02020603050405020304" pitchFamily="18" charset="0"/>
                <a:cs typeface="Times New Roman" panose="02020603050405020304" pitchFamily="18" charset="0"/>
              </a:rPr>
              <a:t>weg vom Angesicht des HERRN.</a:t>
            </a:r>
            <a:r>
              <a:rPr lang="de-CH" sz="2800" spc="75" dirty="0">
                <a:solidFill>
                  <a:srgbClr val="000000"/>
                </a:solidFill>
                <a:effectLst/>
                <a:ea typeface="Times New Roman" panose="02020603050405020304" pitchFamily="18" charset="0"/>
                <a:cs typeface="Times New Roman" panose="02020603050405020304" pitchFamily="18" charset="0"/>
              </a:rPr>
              <a:t>" </a:t>
            </a:r>
            <a:r>
              <a:rPr lang="de-CH" sz="2800" b="1" dirty="0">
                <a:ea typeface="Calibri" panose="020F0502020204030204" pitchFamily="34" charset="0"/>
                <a:cs typeface="Times New Roman" panose="02020603050405020304" pitchFamily="18" charset="0"/>
              </a:rPr>
              <a:t>Jon 1,3 </a:t>
            </a:r>
            <a:r>
              <a:rPr lang="de-CH" sz="2800" dirty="0">
                <a:ea typeface="Calibri" panose="020F0502020204030204" pitchFamily="34" charset="0"/>
                <a:cs typeface="Times New Roman" panose="02020603050405020304" pitchFamily="18" charset="0"/>
              </a:rPr>
              <a:t>(Elb)</a:t>
            </a:r>
          </a:p>
        </p:txBody>
      </p:sp>
      <p:grpSp>
        <p:nvGrpSpPr>
          <p:cNvPr id="4" name="Gruppieren 3">
            <a:extLst>
              <a:ext uri="{FF2B5EF4-FFF2-40B4-BE49-F238E27FC236}">
                <a16:creationId xmlns:a16="http://schemas.microsoft.com/office/drawing/2014/main" id="{A8A9A817-EF16-4835-8DC8-E4B8A5B91421}"/>
              </a:ext>
            </a:extLst>
          </p:cNvPr>
          <p:cNvGrpSpPr/>
          <p:nvPr/>
        </p:nvGrpSpPr>
        <p:grpSpPr>
          <a:xfrm>
            <a:off x="67883" y="141147"/>
            <a:ext cx="3965896" cy="2029365"/>
            <a:chOff x="157334" y="192911"/>
            <a:chExt cx="3965896" cy="2029365"/>
          </a:xfrm>
        </p:grpSpPr>
        <p:grpSp>
          <p:nvGrpSpPr>
            <p:cNvPr id="5" name="Gruppieren 4">
              <a:extLst>
                <a:ext uri="{FF2B5EF4-FFF2-40B4-BE49-F238E27FC236}">
                  <a16:creationId xmlns:a16="http://schemas.microsoft.com/office/drawing/2014/main" id="{4C4811B8-E0A2-44BA-A8B5-C456136CF128}"/>
                </a:ext>
              </a:extLst>
            </p:cNvPr>
            <p:cNvGrpSpPr/>
            <p:nvPr/>
          </p:nvGrpSpPr>
          <p:grpSpPr>
            <a:xfrm>
              <a:off x="157334" y="192911"/>
              <a:ext cx="3965896" cy="1977601"/>
              <a:chOff x="486060" y="2146155"/>
              <a:chExt cx="3965896" cy="1977601"/>
            </a:xfrm>
          </p:grpSpPr>
          <p:pic>
            <p:nvPicPr>
              <p:cNvPr id="6" name="Picture 6" descr="Segelschiff auf stürmischer See. Tinte schwarz und weiß Abbildung  Stockfotografie - Alamy">
                <a:extLst>
                  <a:ext uri="{FF2B5EF4-FFF2-40B4-BE49-F238E27FC236}">
                    <a16:creationId xmlns:a16="http://schemas.microsoft.com/office/drawing/2014/main" id="{B5AC15DC-2069-41FD-B6DF-B500849CC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2" b="14111"/>
              <a:stretch/>
            </p:blipFill>
            <p:spPr bwMode="auto">
              <a:xfrm>
                <a:off x="1779059" y="2146155"/>
                <a:ext cx="2672897" cy="1977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2002227F-C754-421C-8DC0-E264290E111C}"/>
                  </a:ext>
                </a:extLst>
              </p:cNvPr>
              <p:cNvSpPr txBox="1"/>
              <p:nvPr/>
            </p:nvSpPr>
            <p:spPr>
              <a:xfrm>
                <a:off x="992462" y="2198387"/>
                <a:ext cx="593047" cy="369332"/>
              </a:xfrm>
              <a:prstGeom prst="rect">
                <a:avLst/>
              </a:prstGeom>
              <a:noFill/>
            </p:spPr>
            <p:txBody>
              <a:bodyPr wrap="none" rtlCol="0">
                <a:spAutoFit/>
              </a:bodyPr>
              <a:lstStyle/>
              <a:p>
                <a:r>
                  <a:rPr lang="de-CH" dirty="0"/>
                  <a:t>Kp 1</a:t>
                </a:r>
              </a:p>
            </p:txBody>
          </p:sp>
          <p:grpSp>
            <p:nvGrpSpPr>
              <p:cNvPr id="8" name="Gruppieren 7">
                <a:extLst>
                  <a:ext uri="{FF2B5EF4-FFF2-40B4-BE49-F238E27FC236}">
                    <a16:creationId xmlns:a16="http://schemas.microsoft.com/office/drawing/2014/main" id="{E5C5D7DB-99BC-4668-8CF0-512FCC300A82}"/>
                  </a:ext>
                </a:extLst>
              </p:cNvPr>
              <p:cNvGrpSpPr/>
              <p:nvPr/>
            </p:nvGrpSpPr>
            <p:grpSpPr>
              <a:xfrm>
                <a:off x="486060" y="2594222"/>
                <a:ext cx="1775486" cy="429620"/>
                <a:chOff x="7934258" y="2324054"/>
                <a:chExt cx="1775486" cy="429620"/>
              </a:xfrm>
            </p:grpSpPr>
            <p:sp>
              <p:nvSpPr>
                <p:cNvPr id="11" name="Ellipse 10">
                  <a:extLst>
                    <a:ext uri="{FF2B5EF4-FFF2-40B4-BE49-F238E27FC236}">
                      <a16:creationId xmlns:a16="http://schemas.microsoft.com/office/drawing/2014/main" id="{748DF7D5-7A5F-4A23-A895-48E673256ACD}"/>
                    </a:ext>
                  </a:extLst>
                </p:cNvPr>
                <p:cNvSpPr/>
                <p:nvPr/>
              </p:nvSpPr>
              <p:spPr>
                <a:xfrm>
                  <a:off x="8282870"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72CC1F5D-466A-480A-8C92-C9C0E2740E2C}"/>
                    </a:ext>
                  </a:extLst>
                </p:cNvPr>
                <p:cNvSpPr txBox="1"/>
                <p:nvPr/>
              </p:nvSpPr>
              <p:spPr>
                <a:xfrm>
                  <a:off x="7934258" y="2348291"/>
                  <a:ext cx="1775486" cy="369332"/>
                </a:xfrm>
                <a:prstGeom prst="rect">
                  <a:avLst/>
                </a:prstGeom>
                <a:noFill/>
              </p:spPr>
              <p:txBody>
                <a:bodyPr wrap="none" rtlCol="0">
                  <a:spAutoFit/>
                </a:bodyPr>
                <a:lstStyle/>
                <a:p>
                  <a:r>
                    <a:rPr lang="de-CH" dirty="0"/>
                    <a:t>Weg vom HERRN</a:t>
                  </a:r>
                </a:p>
              </p:txBody>
            </p:sp>
          </p:grpSp>
          <p:sp>
            <p:nvSpPr>
              <p:cNvPr id="10" name="Textfeld 9">
                <a:extLst>
                  <a:ext uri="{FF2B5EF4-FFF2-40B4-BE49-F238E27FC236}">
                    <a16:creationId xmlns:a16="http://schemas.microsoft.com/office/drawing/2014/main" id="{0546474C-34FB-4C74-8698-461CCFAE1F89}"/>
                  </a:ext>
                </a:extLst>
              </p:cNvPr>
              <p:cNvSpPr txBox="1"/>
              <p:nvPr/>
            </p:nvSpPr>
            <p:spPr>
              <a:xfrm>
                <a:off x="617802" y="3055649"/>
                <a:ext cx="1525867" cy="646331"/>
              </a:xfrm>
              <a:prstGeom prst="rect">
                <a:avLst/>
              </a:prstGeom>
              <a:noFill/>
            </p:spPr>
            <p:txBody>
              <a:bodyPr wrap="none" rtlCol="0">
                <a:spAutoFit/>
              </a:bodyPr>
              <a:lstStyle/>
              <a:p>
                <a:pPr algn="ctr"/>
                <a:r>
                  <a:rPr lang="de-CH" dirty="0"/>
                  <a:t>Immer tiefer!</a:t>
                </a:r>
              </a:p>
              <a:p>
                <a:pPr algn="ctr"/>
                <a:r>
                  <a:rPr lang="de-CH" dirty="0"/>
                  <a:t>Grosser Sturm</a:t>
                </a:r>
              </a:p>
            </p:txBody>
          </p:sp>
        </p:grpSp>
        <p:sp>
          <p:nvSpPr>
            <p:cNvPr id="3" name="Rechteck 2">
              <a:extLst>
                <a:ext uri="{FF2B5EF4-FFF2-40B4-BE49-F238E27FC236}">
                  <a16:creationId xmlns:a16="http://schemas.microsoft.com/office/drawing/2014/main" id="{16D3EFAD-573B-4D1A-9A9C-1DA673520B02}"/>
                </a:ext>
              </a:extLst>
            </p:cNvPr>
            <p:cNvSpPr/>
            <p:nvPr/>
          </p:nvSpPr>
          <p:spPr>
            <a:xfrm>
              <a:off x="170397" y="222860"/>
              <a:ext cx="3863382" cy="1999416"/>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7" name="Rechteck 16">
            <a:extLst>
              <a:ext uri="{FF2B5EF4-FFF2-40B4-BE49-F238E27FC236}">
                <a16:creationId xmlns:a16="http://schemas.microsoft.com/office/drawing/2014/main" id="{6ACE1186-C7CE-4F33-B5DF-1090EADE61B1}"/>
              </a:ext>
            </a:extLst>
          </p:cNvPr>
          <p:cNvSpPr/>
          <p:nvPr/>
        </p:nvSpPr>
        <p:spPr>
          <a:xfrm>
            <a:off x="4033779" y="4956871"/>
            <a:ext cx="7412607" cy="1147815"/>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Jona und ICH</a:t>
            </a:r>
          </a:p>
          <a:p>
            <a:pPr>
              <a:lnSpc>
                <a:spcPct val="107000"/>
              </a:lnSpc>
              <a:spcBef>
                <a:spcPts val="1200"/>
              </a:spcBef>
              <a:spcAft>
                <a:spcPts val="0"/>
              </a:spcAft>
            </a:pPr>
            <a:r>
              <a:rPr lang="de-CH" sz="2800" kern="0" dirty="0">
                <a:ea typeface="Times New Roman" panose="02020603050405020304" pitchFamily="18" charset="0"/>
                <a:cs typeface="Times New Roman" panose="02020603050405020304" pitchFamily="18" charset="0"/>
              </a:rPr>
              <a:t>Hebräerbrief: Heute wenn ihr seine Stimme hört</a:t>
            </a:r>
            <a:endParaRPr lang="de-CH" kern="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34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12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3" grpId="0" animBg="1"/>
      <p:bldP spid="14"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A8A9A817-EF16-4835-8DC8-E4B8A5B91421}"/>
              </a:ext>
            </a:extLst>
          </p:cNvPr>
          <p:cNvGrpSpPr/>
          <p:nvPr/>
        </p:nvGrpSpPr>
        <p:grpSpPr>
          <a:xfrm>
            <a:off x="157334" y="192911"/>
            <a:ext cx="3965896" cy="2029365"/>
            <a:chOff x="157334" y="192911"/>
            <a:chExt cx="3965896" cy="2029365"/>
          </a:xfrm>
        </p:grpSpPr>
        <p:grpSp>
          <p:nvGrpSpPr>
            <p:cNvPr id="5" name="Gruppieren 4">
              <a:extLst>
                <a:ext uri="{FF2B5EF4-FFF2-40B4-BE49-F238E27FC236}">
                  <a16:creationId xmlns:a16="http://schemas.microsoft.com/office/drawing/2014/main" id="{4C4811B8-E0A2-44BA-A8B5-C456136CF128}"/>
                </a:ext>
              </a:extLst>
            </p:cNvPr>
            <p:cNvGrpSpPr/>
            <p:nvPr/>
          </p:nvGrpSpPr>
          <p:grpSpPr>
            <a:xfrm>
              <a:off x="157334" y="192911"/>
              <a:ext cx="3965896" cy="1977601"/>
              <a:chOff x="486060" y="2146155"/>
              <a:chExt cx="3965896" cy="1977601"/>
            </a:xfrm>
          </p:grpSpPr>
          <p:pic>
            <p:nvPicPr>
              <p:cNvPr id="6" name="Picture 6" descr="Segelschiff auf stürmischer See. Tinte schwarz und weiß Abbildung  Stockfotografie - Alamy">
                <a:extLst>
                  <a:ext uri="{FF2B5EF4-FFF2-40B4-BE49-F238E27FC236}">
                    <a16:creationId xmlns:a16="http://schemas.microsoft.com/office/drawing/2014/main" id="{B5AC15DC-2069-41FD-B6DF-B500849CC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82" b="14111"/>
              <a:stretch/>
            </p:blipFill>
            <p:spPr bwMode="auto">
              <a:xfrm>
                <a:off x="1779059" y="2146155"/>
                <a:ext cx="2672897" cy="1977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2002227F-C754-421C-8DC0-E264290E111C}"/>
                  </a:ext>
                </a:extLst>
              </p:cNvPr>
              <p:cNvSpPr txBox="1"/>
              <p:nvPr/>
            </p:nvSpPr>
            <p:spPr>
              <a:xfrm>
                <a:off x="992462" y="2198387"/>
                <a:ext cx="593047" cy="369332"/>
              </a:xfrm>
              <a:prstGeom prst="rect">
                <a:avLst/>
              </a:prstGeom>
              <a:noFill/>
            </p:spPr>
            <p:txBody>
              <a:bodyPr wrap="none" rtlCol="0">
                <a:spAutoFit/>
              </a:bodyPr>
              <a:lstStyle/>
              <a:p>
                <a:r>
                  <a:rPr lang="de-CH" dirty="0"/>
                  <a:t>Kp 1</a:t>
                </a:r>
              </a:p>
            </p:txBody>
          </p:sp>
          <p:grpSp>
            <p:nvGrpSpPr>
              <p:cNvPr id="8" name="Gruppieren 7">
                <a:extLst>
                  <a:ext uri="{FF2B5EF4-FFF2-40B4-BE49-F238E27FC236}">
                    <a16:creationId xmlns:a16="http://schemas.microsoft.com/office/drawing/2014/main" id="{E5C5D7DB-99BC-4668-8CF0-512FCC300A82}"/>
                  </a:ext>
                </a:extLst>
              </p:cNvPr>
              <p:cNvGrpSpPr/>
              <p:nvPr/>
            </p:nvGrpSpPr>
            <p:grpSpPr>
              <a:xfrm>
                <a:off x="486060" y="2594222"/>
                <a:ext cx="1775486" cy="429620"/>
                <a:chOff x="7934258" y="2324054"/>
                <a:chExt cx="1775486" cy="429620"/>
              </a:xfrm>
            </p:grpSpPr>
            <p:sp>
              <p:nvSpPr>
                <p:cNvPr id="11" name="Ellipse 10">
                  <a:extLst>
                    <a:ext uri="{FF2B5EF4-FFF2-40B4-BE49-F238E27FC236}">
                      <a16:creationId xmlns:a16="http://schemas.microsoft.com/office/drawing/2014/main" id="{748DF7D5-7A5F-4A23-A895-48E673256ACD}"/>
                    </a:ext>
                  </a:extLst>
                </p:cNvPr>
                <p:cNvSpPr/>
                <p:nvPr/>
              </p:nvSpPr>
              <p:spPr>
                <a:xfrm>
                  <a:off x="8282870"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72CC1F5D-466A-480A-8C92-C9C0E2740E2C}"/>
                    </a:ext>
                  </a:extLst>
                </p:cNvPr>
                <p:cNvSpPr txBox="1"/>
                <p:nvPr/>
              </p:nvSpPr>
              <p:spPr>
                <a:xfrm>
                  <a:off x="7934258" y="2348291"/>
                  <a:ext cx="1775486" cy="369332"/>
                </a:xfrm>
                <a:prstGeom prst="rect">
                  <a:avLst/>
                </a:prstGeom>
                <a:noFill/>
              </p:spPr>
              <p:txBody>
                <a:bodyPr wrap="none" rtlCol="0">
                  <a:spAutoFit/>
                </a:bodyPr>
                <a:lstStyle/>
                <a:p>
                  <a:r>
                    <a:rPr lang="de-CH" dirty="0"/>
                    <a:t>Weg vom HERRN</a:t>
                  </a:r>
                </a:p>
              </p:txBody>
            </p:sp>
          </p:grpSp>
          <p:sp>
            <p:nvSpPr>
              <p:cNvPr id="10" name="Textfeld 9">
                <a:extLst>
                  <a:ext uri="{FF2B5EF4-FFF2-40B4-BE49-F238E27FC236}">
                    <a16:creationId xmlns:a16="http://schemas.microsoft.com/office/drawing/2014/main" id="{0546474C-34FB-4C74-8698-461CCFAE1F89}"/>
                  </a:ext>
                </a:extLst>
              </p:cNvPr>
              <p:cNvSpPr txBox="1"/>
              <p:nvPr/>
            </p:nvSpPr>
            <p:spPr>
              <a:xfrm>
                <a:off x="617802" y="3055649"/>
                <a:ext cx="1525867" cy="646331"/>
              </a:xfrm>
              <a:prstGeom prst="rect">
                <a:avLst/>
              </a:prstGeom>
              <a:noFill/>
            </p:spPr>
            <p:txBody>
              <a:bodyPr wrap="none" rtlCol="0">
                <a:spAutoFit/>
              </a:bodyPr>
              <a:lstStyle/>
              <a:p>
                <a:pPr algn="ctr"/>
                <a:r>
                  <a:rPr lang="de-CH" dirty="0"/>
                  <a:t>Immer tiefer!</a:t>
                </a:r>
              </a:p>
              <a:p>
                <a:pPr algn="ctr"/>
                <a:r>
                  <a:rPr lang="de-CH" dirty="0"/>
                  <a:t>Grosser Sturm</a:t>
                </a:r>
              </a:p>
            </p:txBody>
          </p:sp>
        </p:grpSp>
        <p:sp>
          <p:nvSpPr>
            <p:cNvPr id="3" name="Rechteck 2">
              <a:extLst>
                <a:ext uri="{FF2B5EF4-FFF2-40B4-BE49-F238E27FC236}">
                  <a16:creationId xmlns:a16="http://schemas.microsoft.com/office/drawing/2014/main" id="{16D3EFAD-573B-4D1A-9A9C-1DA673520B02}"/>
                </a:ext>
              </a:extLst>
            </p:cNvPr>
            <p:cNvSpPr/>
            <p:nvPr/>
          </p:nvSpPr>
          <p:spPr>
            <a:xfrm>
              <a:off x="170397" y="222860"/>
              <a:ext cx="3863382" cy="1999416"/>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7" name="Textfeld 16">
            <a:extLst>
              <a:ext uri="{FF2B5EF4-FFF2-40B4-BE49-F238E27FC236}">
                <a16:creationId xmlns:a16="http://schemas.microsoft.com/office/drawing/2014/main" id="{18AC4B36-0465-4C9C-ADDD-0773A2E8A461}"/>
              </a:ext>
            </a:extLst>
          </p:cNvPr>
          <p:cNvSpPr txBox="1"/>
          <p:nvPr/>
        </p:nvSpPr>
        <p:spPr>
          <a:xfrm>
            <a:off x="4862010" y="429809"/>
            <a:ext cx="6413524" cy="5262979"/>
          </a:xfrm>
          <a:prstGeom prst="rect">
            <a:avLst/>
          </a:prstGeom>
          <a:noFill/>
        </p:spPr>
        <p:txBody>
          <a:bodyPr wrap="square">
            <a:spAutoFit/>
          </a:bodyPr>
          <a:lstStyle/>
          <a:p>
            <a:r>
              <a:rPr lang="de-CH" sz="2800" dirty="0"/>
              <a:t>"3 Da stand </a:t>
            </a:r>
            <a:r>
              <a:rPr lang="de-CH" sz="2800" b="1" dirty="0"/>
              <a:t>Jona auf </a:t>
            </a:r>
            <a:r>
              <a:rPr lang="de-CH" sz="2800" dirty="0"/>
              <a:t>um nach Tarsis zu fliehen, von dem Angesicht des HERRN weg. </a:t>
            </a:r>
            <a:r>
              <a:rPr lang="de-CH" sz="2800" b="1" dirty="0"/>
              <a:t>Und er</a:t>
            </a:r>
            <a:r>
              <a:rPr lang="de-CH" sz="2800" dirty="0"/>
              <a:t> ging </a:t>
            </a:r>
            <a:r>
              <a:rPr lang="de-CH" sz="2800" dirty="0">
                <a:solidFill>
                  <a:srgbClr val="FF0000"/>
                </a:solidFill>
              </a:rPr>
              <a:t>hinab</a:t>
            </a:r>
            <a:r>
              <a:rPr lang="de-CH" sz="2800" dirty="0"/>
              <a:t> nach Japho. </a:t>
            </a:r>
            <a:r>
              <a:rPr lang="de-CH" sz="2800" b="1" dirty="0"/>
              <a:t>Und er</a:t>
            </a:r>
            <a:r>
              <a:rPr lang="de-CH" sz="2800" dirty="0"/>
              <a:t> fand ein Schiff, dass im Begriff stand, nach Tarsis zu fahren. </a:t>
            </a:r>
            <a:r>
              <a:rPr lang="de-CH" sz="2800" b="1" dirty="0"/>
              <a:t>Und er</a:t>
            </a:r>
            <a:r>
              <a:rPr lang="de-CH" sz="2800" dirty="0"/>
              <a:t> bezahlte den Fahrpreis. </a:t>
            </a:r>
            <a:r>
              <a:rPr lang="de-CH" sz="2800" b="1" dirty="0"/>
              <a:t>Und er</a:t>
            </a:r>
            <a:r>
              <a:rPr lang="de-CH" sz="2800" dirty="0"/>
              <a:t> ging in es </a:t>
            </a:r>
            <a:r>
              <a:rPr lang="de-CH" sz="2800" dirty="0">
                <a:solidFill>
                  <a:srgbClr val="FF0000"/>
                </a:solidFill>
              </a:rPr>
              <a:t>hinab</a:t>
            </a:r>
            <a:r>
              <a:rPr lang="de-CH" sz="2800" dirty="0"/>
              <a:t>, um mit ihnen nach Tarsis zu fahren, weg von dem Angesicht des HERRN."</a:t>
            </a:r>
          </a:p>
          <a:p>
            <a:r>
              <a:rPr lang="de-CH" sz="2800" dirty="0"/>
              <a:t>"5b </a:t>
            </a:r>
            <a:r>
              <a:rPr lang="de-CH" sz="2800" b="1" dirty="0"/>
              <a:t>Jona aber war </a:t>
            </a:r>
            <a:r>
              <a:rPr lang="de-CH" sz="2800" dirty="0"/>
              <a:t>in den untersten Schiffsraum </a:t>
            </a:r>
            <a:r>
              <a:rPr lang="de-CH" sz="2800" dirty="0">
                <a:solidFill>
                  <a:srgbClr val="FF0000"/>
                </a:solidFill>
              </a:rPr>
              <a:t>hinabgestiegen</a:t>
            </a:r>
            <a:r>
              <a:rPr lang="de-CH" sz="2800" dirty="0"/>
              <a:t>, hatte sich </a:t>
            </a:r>
            <a:r>
              <a:rPr lang="de-CH" sz="2800" dirty="0">
                <a:solidFill>
                  <a:srgbClr val="FF0000"/>
                </a:solidFill>
              </a:rPr>
              <a:t>niedergelegt</a:t>
            </a:r>
            <a:r>
              <a:rPr lang="de-CH" sz="2800" dirty="0"/>
              <a:t> und war </a:t>
            </a:r>
            <a:r>
              <a:rPr lang="de-CH" sz="2800" dirty="0">
                <a:solidFill>
                  <a:srgbClr val="FF0000"/>
                </a:solidFill>
              </a:rPr>
              <a:t>fest eingeschlafen</a:t>
            </a:r>
            <a:r>
              <a:rPr lang="de-CH" sz="2800" dirty="0"/>
              <a:t>."</a:t>
            </a:r>
          </a:p>
          <a:p>
            <a:r>
              <a:rPr lang="de-CH" sz="2800" b="1" dirty="0">
                <a:latin typeface="Calibri" panose="020F0502020204030204" pitchFamily="34" charset="0"/>
                <a:ea typeface="Calibri" panose="020F0502020204030204" pitchFamily="34" charset="0"/>
                <a:cs typeface="Times New Roman" panose="02020603050405020304" pitchFamily="18" charset="0"/>
              </a:rPr>
              <a:t>Jon 1,3.5b</a:t>
            </a:r>
          </a:p>
        </p:txBody>
      </p:sp>
    </p:spTree>
    <p:extLst>
      <p:ext uri="{BB962C8B-B14F-4D97-AF65-F5344CB8AC3E}">
        <p14:creationId xmlns:p14="http://schemas.microsoft.com/office/powerpoint/2010/main" val="406305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119491"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Jona und ICH</a:t>
            </a:r>
            <a:endParaRPr lang="de-CH" b="1" kern="0" dirty="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7A4EDB5A-DA23-40B0-B4F7-A58291920B42}"/>
              </a:ext>
            </a:extLst>
          </p:cNvPr>
          <p:cNvSpPr txBox="1"/>
          <p:nvPr/>
        </p:nvSpPr>
        <p:spPr>
          <a:xfrm>
            <a:off x="902193" y="1768185"/>
            <a:ext cx="10016286" cy="523220"/>
          </a:xfrm>
          <a:prstGeom prst="rect">
            <a:avLst/>
          </a:prstGeom>
          <a:noFill/>
        </p:spPr>
        <p:txBody>
          <a:bodyPr wrap="square">
            <a:spAutoFit/>
          </a:bodyPr>
          <a:lstStyle/>
          <a:p>
            <a:pPr marL="457200" indent="-457200">
              <a:buFont typeface="Wingdings" panose="05000000000000000000" pitchFamily="2" charset="2"/>
              <a:buChar char="Ø"/>
            </a:pPr>
            <a:r>
              <a:rPr lang="de-CH" sz="2800" dirty="0">
                <a:ea typeface="Calibri" panose="020F0502020204030204" pitchFamily="34" charset="0"/>
                <a:cs typeface="Times New Roman" panose="02020603050405020304" pitchFamily="18" charset="0"/>
              </a:rPr>
              <a:t>Wohin mein eigener Weg führt</a:t>
            </a:r>
            <a:endParaRPr lang="de-CH" sz="2800" dirty="0">
              <a:effectLst/>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6F7742E9-6961-42FE-AD39-102EF3FBE58C}"/>
              </a:ext>
            </a:extLst>
          </p:cNvPr>
          <p:cNvSpPr txBox="1"/>
          <p:nvPr/>
        </p:nvSpPr>
        <p:spPr>
          <a:xfrm>
            <a:off x="902193" y="2476170"/>
            <a:ext cx="10016286" cy="1384995"/>
          </a:xfrm>
          <a:prstGeom prst="rect">
            <a:avLst/>
          </a:prstGeom>
          <a:noFill/>
        </p:spPr>
        <p:txBody>
          <a:bodyPr wrap="square">
            <a:spAutoFit/>
          </a:bodyPr>
          <a:lstStyle/>
          <a:p>
            <a:r>
              <a:rPr lang="de-CH" sz="2800" dirty="0">
                <a:effectLst/>
                <a:ea typeface="Calibri" panose="020F0502020204030204" pitchFamily="34" charset="0"/>
                <a:cs typeface="Times New Roman" panose="02020603050405020304" pitchFamily="18" charset="0"/>
              </a:rPr>
              <a:t>Wenn wir uns von Gott entfernen, geht es immer tiefer runter. Wie bei Jona. Gat-Hepher =&gt; Japho =&gt; Schiffsbauch =&gt; Hinlegen =&gt; Tiefschlaf =&gt; Meeresgrund =&gt; Fisch (Grab)</a:t>
            </a:r>
          </a:p>
        </p:txBody>
      </p:sp>
    </p:spTree>
    <p:extLst>
      <p:ext uri="{BB962C8B-B14F-4D97-AF65-F5344CB8AC3E}">
        <p14:creationId xmlns:p14="http://schemas.microsoft.com/office/powerpoint/2010/main" val="15302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25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F0058336-53B1-41AE-8258-E44940318094}"/>
              </a:ext>
            </a:extLst>
          </p:cNvPr>
          <p:cNvGrpSpPr/>
          <p:nvPr/>
        </p:nvGrpSpPr>
        <p:grpSpPr>
          <a:xfrm>
            <a:off x="321579" y="793881"/>
            <a:ext cx="11548842" cy="4058776"/>
            <a:chOff x="238125" y="1211713"/>
            <a:chExt cx="11548842" cy="4058776"/>
          </a:xfrm>
        </p:grpSpPr>
        <p:pic>
          <p:nvPicPr>
            <p:cNvPr id="2050" name="Picture 2" descr="Jonah's journey | The Wild Ride...">
              <a:extLst>
                <a:ext uri="{FF2B5EF4-FFF2-40B4-BE49-F238E27FC236}">
                  <a16:creationId xmlns:a16="http://schemas.microsoft.com/office/drawing/2014/main" id="{C7101CFA-73A7-4D29-817D-9A005D3693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4"/>
            <a:stretch/>
          </p:blipFill>
          <p:spPr bwMode="auto">
            <a:xfrm>
              <a:off x="238125" y="1211713"/>
              <a:ext cx="11548842" cy="40587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a:extLst>
                <a:ext uri="{FF2B5EF4-FFF2-40B4-BE49-F238E27FC236}">
                  <a16:creationId xmlns:a16="http://schemas.microsoft.com/office/drawing/2014/main" id="{6C80ACD4-E343-465F-BD1D-9001EC18CD37}"/>
                </a:ext>
              </a:extLst>
            </p:cNvPr>
            <p:cNvCxnSpPr/>
            <p:nvPr/>
          </p:nvCxnSpPr>
          <p:spPr>
            <a:xfrm flipH="1" flipV="1">
              <a:off x="528320" y="2905760"/>
              <a:ext cx="9083040" cy="1056640"/>
            </a:xfrm>
            <a:prstGeom prst="straightConnector1">
              <a:avLst/>
            </a:prstGeom>
            <a:ln w="38100">
              <a:solidFill>
                <a:srgbClr val="CC0066"/>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5593EEE-BC87-4E22-B375-EADEB82C1D61}"/>
                </a:ext>
              </a:extLst>
            </p:cNvPr>
            <p:cNvSpPr txBox="1"/>
            <p:nvPr/>
          </p:nvSpPr>
          <p:spPr>
            <a:xfrm rot="372895">
              <a:off x="5465761" y="2905760"/>
              <a:ext cx="1093569" cy="400110"/>
            </a:xfrm>
            <a:prstGeom prst="rect">
              <a:avLst/>
            </a:prstGeom>
            <a:noFill/>
          </p:spPr>
          <p:txBody>
            <a:bodyPr wrap="none" rtlCol="0">
              <a:spAutoFit/>
            </a:bodyPr>
            <a:lstStyle/>
            <a:p>
              <a:r>
                <a:rPr lang="de-CH" sz="2000" b="1" dirty="0">
                  <a:solidFill>
                    <a:srgbClr val="CC0066"/>
                  </a:solidFill>
                </a:rPr>
                <a:t>3000 km</a:t>
              </a:r>
            </a:p>
          </p:txBody>
        </p:sp>
        <p:sp>
          <p:nvSpPr>
            <p:cNvPr id="10" name="Textfeld 9">
              <a:extLst>
                <a:ext uri="{FF2B5EF4-FFF2-40B4-BE49-F238E27FC236}">
                  <a16:creationId xmlns:a16="http://schemas.microsoft.com/office/drawing/2014/main" id="{6CAD291E-B621-4C0C-8861-B1B8F5A3A014}"/>
                </a:ext>
              </a:extLst>
            </p:cNvPr>
            <p:cNvSpPr txBox="1"/>
            <p:nvPr/>
          </p:nvSpPr>
          <p:spPr>
            <a:xfrm rot="19852862">
              <a:off x="10308548" y="3007360"/>
              <a:ext cx="963725" cy="400110"/>
            </a:xfrm>
            <a:prstGeom prst="rect">
              <a:avLst/>
            </a:prstGeom>
            <a:noFill/>
          </p:spPr>
          <p:txBody>
            <a:bodyPr wrap="none" rtlCol="0">
              <a:spAutoFit/>
            </a:bodyPr>
            <a:lstStyle/>
            <a:p>
              <a:r>
                <a:rPr lang="de-CH" sz="2000" b="1" dirty="0">
                  <a:solidFill>
                    <a:srgbClr val="FFC000"/>
                  </a:solidFill>
                </a:rPr>
                <a:t>800 km</a:t>
              </a:r>
            </a:p>
          </p:txBody>
        </p:sp>
        <p:sp>
          <p:nvSpPr>
            <p:cNvPr id="9" name="Diagonaler Streifen 8">
              <a:extLst>
                <a:ext uri="{FF2B5EF4-FFF2-40B4-BE49-F238E27FC236}">
                  <a16:creationId xmlns:a16="http://schemas.microsoft.com/office/drawing/2014/main" id="{78C8A61E-93DC-4315-8F86-EC584813D0B6}"/>
                </a:ext>
              </a:extLst>
            </p:cNvPr>
            <p:cNvSpPr/>
            <p:nvPr/>
          </p:nvSpPr>
          <p:spPr>
            <a:xfrm rot="14273478">
              <a:off x="8262597" y="3265035"/>
              <a:ext cx="467360" cy="599032"/>
            </a:xfrm>
            <a:prstGeom prst="diagStrip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nvGrpSpPr>
            <p:cNvPr id="19" name="Gruppieren 18">
              <a:extLst>
                <a:ext uri="{FF2B5EF4-FFF2-40B4-BE49-F238E27FC236}">
                  <a16:creationId xmlns:a16="http://schemas.microsoft.com/office/drawing/2014/main" id="{6E77CB56-1AFD-4FA7-BF42-21C3D07D80C0}"/>
                </a:ext>
              </a:extLst>
            </p:cNvPr>
            <p:cNvGrpSpPr/>
            <p:nvPr/>
          </p:nvGrpSpPr>
          <p:grpSpPr>
            <a:xfrm>
              <a:off x="7255406" y="2724550"/>
              <a:ext cx="1270863" cy="968859"/>
              <a:chOff x="7255406" y="2724550"/>
              <a:chExt cx="1270863" cy="968859"/>
            </a:xfrm>
          </p:grpSpPr>
          <p:sp>
            <p:nvSpPr>
              <p:cNvPr id="11" name="Wolke 10">
                <a:extLst>
                  <a:ext uri="{FF2B5EF4-FFF2-40B4-BE49-F238E27FC236}">
                    <a16:creationId xmlns:a16="http://schemas.microsoft.com/office/drawing/2014/main" id="{78023FE2-1600-4D3A-8B99-1F7DCF5462FA}"/>
                  </a:ext>
                </a:extLst>
              </p:cNvPr>
              <p:cNvSpPr/>
              <p:nvPr/>
            </p:nvSpPr>
            <p:spPr>
              <a:xfrm>
                <a:off x="7255406" y="2799534"/>
                <a:ext cx="957037" cy="6875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Gewitterblitz 11">
                <a:extLst>
                  <a:ext uri="{FF2B5EF4-FFF2-40B4-BE49-F238E27FC236}">
                    <a16:creationId xmlns:a16="http://schemas.microsoft.com/office/drawing/2014/main" id="{A5E99AB5-9C98-44C8-83E3-1A83EE544CCB}"/>
                  </a:ext>
                </a:extLst>
              </p:cNvPr>
              <p:cNvSpPr/>
              <p:nvPr/>
            </p:nvSpPr>
            <p:spPr>
              <a:xfrm>
                <a:off x="8122356" y="2724550"/>
                <a:ext cx="278465" cy="68754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 name="Gruppieren 15">
                <a:extLst>
                  <a:ext uri="{FF2B5EF4-FFF2-40B4-BE49-F238E27FC236}">
                    <a16:creationId xmlns:a16="http://schemas.microsoft.com/office/drawing/2014/main" id="{EBC29E8F-E08A-4649-A3B5-EEDF675C5968}"/>
                  </a:ext>
                </a:extLst>
              </p:cNvPr>
              <p:cNvGrpSpPr/>
              <p:nvPr/>
            </p:nvGrpSpPr>
            <p:grpSpPr>
              <a:xfrm>
                <a:off x="7813585" y="3053028"/>
                <a:ext cx="712684" cy="640381"/>
                <a:chOff x="7813585" y="3053028"/>
                <a:chExt cx="712684" cy="640381"/>
              </a:xfrm>
            </p:grpSpPr>
            <p:grpSp>
              <p:nvGrpSpPr>
                <p:cNvPr id="15" name="Gruppieren 14">
                  <a:extLst>
                    <a:ext uri="{FF2B5EF4-FFF2-40B4-BE49-F238E27FC236}">
                      <a16:creationId xmlns:a16="http://schemas.microsoft.com/office/drawing/2014/main" id="{74CBF682-FBDE-4A00-86F5-31A688736D7E}"/>
                    </a:ext>
                  </a:extLst>
                </p:cNvPr>
                <p:cNvGrpSpPr/>
                <p:nvPr/>
              </p:nvGrpSpPr>
              <p:grpSpPr>
                <a:xfrm>
                  <a:off x="8027262" y="3053028"/>
                  <a:ext cx="499007" cy="416560"/>
                  <a:chOff x="6908800" y="579120"/>
                  <a:chExt cx="499007" cy="416560"/>
                </a:xfrm>
              </p:grpSpPr>
              <p:cxnSp>
                <p:nvCxnSpPr>
                  <p:cNvPr id="14" name="Gerader Verbinder 13">
                    <a:extLst>
                      <a:ext uri="{FF2B5EF4-FFF2-40B4-BE49-F238E27FC236}">
                        <a16:creationId xmlns:a16="http://schemas.microsoft.com/office/drawing/2014/main" id="{EDA2153D-7CBC-4BDB-B3CC-08EFBAF464A6}"/>
                      </a:ext>
                    </a:extLst>
                  </p:cNvPr>
                  <p:cNvCxnSpPr/>
                  <p:nvPr/>
                </p:nvCxnSpPr>
                <p:spPr>
                  <a:xfrm>
                    <a:off x="6908800" y="579120"/>
                    <a:ext cx="346607"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D22F6D4A-DDA9-4941-956F-32DB013EE19F}"/>
                      </a:ext>
                    </a:extLst>
                  </p:cNvPr>
                  <p:cNvCxnSpPr/>
                  <p:nvPr/>
                </p:nvCxnSpPr>
                <p:spPr>
                  <a:xfrm>
                    <a:off x="7061200" y="731520"/>
                    <a:ext cx="346607"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A7FDDBD-1821-4204-B9A1-DA0AFA17FF90}"/>
                      </a:ext>
                    </a:extLst>
                  </p:cNvPr>
                  <p:cNvCxnSpPr/>
                  <p:nvPr/>
                </p:nvCxnSpPr>
                <p:spPr>
                  <a:xfrm>
                    <a:off x="6909383" y="680812"/>
                    <a:ext cx="346607" cy="2641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uppieren 19">
                  <a:extLst>
                    <a:ext uri="{FF2B5EF4-FFF2-40B4-BE49-F238E27FC236}">
                      <a16:creationId xmlns:a16="http://schemas.microsoft.com/office/drawing/2014/main" id="{99F9CCE9-B475-4729-98FA-D73AC0CC2C05}"/>
                    </a:ext>
                  </a:extLst>
                </p:cNvPr>
                <p:cNvGrpSpPr/>
                <p:nvPr/>
              </p:nvGrpSpPr>
              <p:grpSpPr>
                <a:xfrm rot="322215">
                  <a:off x="7925662" y="3154628"/>
                  <a:ext cx="499007" cy="416560"/>
                  <a:chOff x="6908800" y="579120"/>
                  <a:chExt cx="499007" cy="416560"/>
                </a:xfrm>
              </p:grpSpPr>
              <p:cxnSp>
                <p:nvCxnSpPr>
                  <p:cNvPr id="21" name="Gerader Verbinder 20">
                    <a:extLst>
                      <a:ext uri="{FF2B5EF4-FFF2-40B4-BE49-F238E27FC236}">
                        <a16:creationId xmlns:a16="http://schemas.microsoft.com/office/drawing/2014/main" id="{5C899688-59F9-41E0-9E09-AB55043E5F46}"/>
                      </a:ext>
                    </a:extLst>
                  </p:cNvPr>
                  <p:cNvCxnSpPr/>
                  <p:nvPr/>
                </p:nvCxnSpPr>
                <p:spPr>
                  <a:xfrm>
                    <a:off x="6908800" y="579120"/>
                    <a:ext cx="346607"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3830AE2-9861-4F33-87A8-61FCA78CC208}"/>
                      </a:ext>
                    </a:extLst>
                  </p:cNvPr>
                  <p:cNvCxnSpPr/>
                  <p:nvPr/>
                </p:nvCxnSpPr>
                <p:spPr>
                  <a:xfrm>
                    <a:off x="7061200" y="731520"/>
                    <a:ext cx="346607"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C9618075-F9A9-4687-95CA-C6A7BFD98EC4}"/>
                      </a:ext>
                    </a:extLst>
                  </p:cNvPr>
                  <p:cNvCxnSpPr/>
                  <p:nvPr/>
                </p:nvCxnSpPr>
                <p:spPr>
                  <a:xfrm>
                    <a:off x="6909383" y="680812"/>
                    <a:ext cx="346607" cy="2641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uppieren 23">
                  <a:extLst>
                    <a:ext uri="{FF2B5EF4-FFF2-40B4-BE49-F238E27FC236}">
                      <a16:creationId xmlns:a16="http://schemas.microsoft.com/office/drawing/2014/main" id="{EA795AF8-E014-4774-B34E-C9F6393E0F41}"/>
                    </a:ext>
                  </a:extLst>
                </p:cNvPr>
                <p:cNvGrpSpPr/>
                <p:nvPr/>
              </p:nvGrpSpPr>
              <p:grpSpPr>
                <a:xfrm rot="322215">
                  <a:off x="7813585" y="3276849"/>
                  <a:ext cx="499007" cy="416560"/>
                  <a:chOff x="6908800" y="579120"/>
                  <a:chExt cx="499007" cy="416560"/>
                </a:xfrm>
              </p:grpSpPr>
              <p:cxnSp>
                <p:nvCxnSpPr>
                  <p:cNvPr id="25" name="Gerader Verbinder 24">
                    <a:extLst>
                      <a:ext uri="{FF2B5EF4-FFF2-40B4-BE49-F238E27FC236}">
                        <a16:creationId xmlns:a16="http://schemas.microsoft.com/office/drawing/2014/main" id="{B9FEE811-93BC-4166-A110-13A28815C39C}"/>
                      </a:ext>
                    </a:extLst>
                  </p:cNvPr>
                  <p:cNvCxnSpPr/>
                  <p:nvPr/>
                </p:nvCxnSpPr>
                <p:spPr>
                  <a:xfrm>
                    <a:off x="6908800" y="579120"/>
                    <a:ext cx="346607"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1313592A-3AAE-4463-8EED-8E9DE1275268}"/>
                      </a:ext>
                    </a:extLst>
                  </p:cNvPr>
                  <p:cNvCxnSpPr/>
                  <p:nvPr/>
                </p:nvCxnSpPr>
                <p:spPr>
                  <a:xfrm>
                    <a:off x="7061200" y="731520"/>
                    <a:ext cx="346607"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80E4A1-1CE0-40F9-8454-CE019A77FB97}"/>
                      </a:ext>
                    </a:extLst>
                  </p:cNvPr>
                  <p:cNvCxnSpPr/>
                  <p:nvPr/>
                </p:nvCxnSpPr>
                <p:spPr>
                  <a:xfrm>
                    <a:off x="6909383" y="680812"/>
                    <a:ext cx="346607" cy="26416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sp>
        <p:nvSpPr>
          <p:cNvPr id="2" name="Bogen 1">
            <a:extLst>
              <a:ext uri="{FF2B5EF4-FFF2-40B4-BE49-F238E27FC236}">
                <a16:creationId xmlns:a16="http://schemas.microsoft.com/office/drawing/2014/main" id="{3FD2CDC3-0D92-4767-BE82-BEF5523A0981}"/>
              </a:ext>
            </a:extLst>
          </p:cNvPr>
          <p:cNvSpPr/>
          <p:nvPr/>
        </p:nvSpPr>
        <p:spPr>
          <a:xfrm rot="17763170">
            <a:off x="9857362" y="2375376"/>
            <a:ext cx="2335032" cy="1984988"/>
          </a:xfrm>
          <a:prstGeom prst="arc">
            <a:avLst>
              <a:gd name="adj1" fmla="val 14607178"/>
              <a:gd name="adj2" fmla="val 670024"/>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sp>
        <p:nvSpPr>
          <p:cNvPr id="28" name="Textfeld 27">
            <a:extLst>
              <a:ext uri="{FF2B5EF4-FFF2-40B4-BE49-F238E27FC236}">
                <a16:creationId xmlns:a16="http://schemas.microsoft.com/office/drawing/2014/main" id="{11D4C97B-041A-486D-A7EC-2DA4EA204739}"/>
              </a:ext>
            </a:extLst>
          </p:cNvPr>
          <p:cNvSpPr txBox="1"/>
          <p:nvPr/>
        </p:nvSpPr>
        <p:spPr>
          <a:xfrm>
            <a:off x="389694" y="5060912"/>
            <a:ext cx="9302310" cy="1384995"/>
          </a:xfrm>
          <a:prstGeom prst="rect">
            <a:avLst/>
          </a:prstGeom>
          <a:noFill/>
        </p:spPr>
        <p:txBody>
          <a:bodyPr wrap="square">
            <a:spAutoFit/>
          </a:bodyPr>
          <a:lstStyle/>
          <a:p>
            <a:r>
              <a:rPr lang="de-CH" sz="2800" dirty="0"/>
              <a:t>"4 Aber </a:t>
            </a:r>
            <a:r>
              <a:rPr lang="de-CH" sz="2800" u="sng" dirty="0"/>
              <a:t>der HERR </a:t>
            </a:r>
            <a:r>
              <a:rPr lang="de-CH" sz="2800" dirty="0"/>
              <a:t>schleuderte einen starken Wind auf das Meer, sodass ein großer Sturm auf dem Meer entstand und das Schiff zu zerbrechen drohte." </a:t>
            </a:r>
            <a:r>
              <a:rPr lang="de-CH" sz="2800" b="1" dirty="0"/>
              <a:t>Jon 1,4</a:t>
            </a:r>
            <a:endParaRPr lang="de-CH" sz="2800" dirty="0"/>
          </a:p>
        </p:txBody>
      </p:sp>
      <p:sp>
        <p:nvSpPr>
          <p:cNvPr id="29" name="Rechteck 28">
            <a:extLst>
              <a:ext uri="{FF2B5EF4-FFF2-40B4-BE49-F238E27FC236}">
                <a16:creationId xmlns:a16="http://schemas.microsoft.com/office/drawing/2014/main" id="{242EDBF2-978B-401B-A48F-75CFD34CFE77}"/>
              </a:ext>
            </a:extLst>
          </p:cNvPr>
          <p:cNvSpPr/>
          <p:nvPr/>
        </p:nvSpPr>
        <p:spPr>
          <a:xfrm>
            <a:off x="902194" y="260978"/>
            <a:ext cx="27238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Erziehung Gottes</a:t>
            </a:r>
            <a:endParaRPr lang="de-CH" b="1" kern="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01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7238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Erziehung Gottes</a:t>
            </a:r>
            <a:endParaRPr lang="de-CH" b="1" kern="0" dirty="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6F7742E9-6961-42FE-AD39-102EF3FBE58C}"/>
              </a:ext>
            </a:extLst>
          </p:cNvPr>
          <p:cNvSpPr txBox="1"/>
          <p:nvPr/>
        </p:nvSpPr>
        <p:spPr>
          <a:xfrm>
            <a:off x="902193" y="1396910"/>
            <a:ext cx="10016286" cy="1815882"/>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"6 Da trat der Kapitän an ihn heran und sagte zu ihm: Was ist mit dir, du Schläfer? Steh auf, ruf deinen Gott an! Vielleicht wird der Gott sich auf uns besinnen, sodass wir nicht umkommen." </a:t>
            </a:r>
            <a:r>
              <a:rPr lang="de-CH" sz="2800" b="1" dirty="0">
                <a:ea typeface="Calibri" panose="020F0502020204030204" pitchFamily="34" charset="0"/>
                <a:cs typeface="Times New Roman" panose="02020603050405020304" pitchFamily="18" charset="0"/>
              </a:rPr>
              <a:t>Jon 1,6 </a:t>
            </a:r>
            <a:r>
              <a:rPr lang="de-CH" sz="2800" dirty="0">
                <a:ea typeface="Calibri" panose="020F0502020204030204" pitchFamily="34" charset="0"/>
                <a:cs typeface="Times New Roman" panose="02020603050405020304" pitchFamily="18" charset="0"/>
              </a:rPr>
              <a:t>(Elb)</a:t>
            </a:r>
          </a:p>
        </p:txBody>
      </p:sp>
      <p:sp>
        <p:nvSpPr>
          <p:cNvPr id="6" name="Textfeld 5">
            <a:extLst>
              <a:ext uri="{FF2B5EF4-FFF2-40B4-BE49-F238E27FC236}">
                <a16:creationId xmlns:a16="http://schemas.microsoft.com/office/drawing/2014/main" id="{2C49CEDC-8CFE-4533-8523-37E7F72F437D}"/>
              </a:ext>
            </a:extLst>
          </p:cNvPr>
          <p:cNvSpPr txBox="1"/>
          <p:nvPr/>
        </p:nvSpPr>
        <p:spPr>
          <a:xfrm>
            <a:off x="466769" y="5100645"/>
            <a:ext cx="10451709" cy="1454950"/>
          </a:xfrm>
          <a:prstGeom prst="rect">
            <a:avLst/>
          </a:prstGeom>
          <a:noFill/>
        </p:spPr>
        <p:txBody>
          <a:bodyPr wrap="square">
            <a:spAutoFit/>
          </a:bodyPr>
          <a:lstStyle/>
          <a:p>
            <a:pPr marL="449580">
              <a:lnSpc>
                <a:spcPct val="107000"/>
              </a:lnSpc>
              <a:spcAft>
                <a:spcPts val="200"/>
              </a:spcAft>
            </a:pPr>
            <a:r>
              <a:rPr lang="de-CH" sz="2800" spc="75" dirty="0">
                <a:solidFill>
                  <a:srgbClr val="000000"/>
                </a:solidFill>
                <a:effectLst/>
                <a:ea typeface="Times New Roman" panose="02020603050405020304" pitchFamily="18" charset="0"/>
                <a:cs typeface="Times New Roman" panose="02020603050405020304" pitchFamily="18" charset="0"/>
              </a:rPr>
              <a:t>"9 Er aber sprach zu ihnen: Ich bin ein Hebräer; und ich fürchte den HERRN, den Gott des Himmels, der das Meer und das Trockene gemacht hat." </a:t>
            </a:r>
            <a:r>
              <a:rPr lang="de-CH" sz="2800" b="1" spc="75" dirty="0">
                <a:solidFill>
                  <a:srgbClr val="000000"/>
                </a:solidFill>
                <a:effectLst/>
                <a:ea typeface="Times New Roman" panose="02020603050405020304" pitchFamily="18" charset="0"/>
                <a:cs typeface="Times New Roman" panose="02020603050405020304" pitchFamily="18" charset="0"/>
              </a:rPr>
              <a:t>Jon 1,9</a:t>
            </a:r>
          </a:p>
        </p:txBody>
      </p:sp>
      <p:sp>
        <p:nvSpPr>
          <p:cNvPr id="7" name="Textfeld 6">
            <a:extLst>
              <a:ext uri="{FF2B5EF4-FFF2-40B4-BE49-F238E27FC236}">
                <a16:creationId xmlns:a16="http://schemas.microsoft.com/office/drawing/2014/main" id="{B4CDFF19-88FC-4E08-B00C-DF6FDD183BB7}"/>
              </a:ext>
            </a:extLst>
          </p:cNvPr>
          <p:cNvSpPr txBox="1"/>
          <p:nvPr/>
        </p:nvSpPr>
        <p:spPr>
          <a:xfrm>
            <a:off x="902193" y="3284763"/>
            <a:ext cx="10016285" cy="1815882"/>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Da sprachen sie zu ihm: Sage uns doch, um wessentwillen uns dieses Unglück getroffen hat! Was ist dein Gewerbe, und wo kommst du her? Was ist dein Land, und von welchem Volk bist du?" </a:t>
            </a:r>
            <a:r>
              <a:rPr lang="de-CH" sz="2800" b="1" dirty="0">
                <a:latin typeface="Calibri" panose="020F0502020204030204" pitchFamily="34" charset="0"/>
                <a:ea typeface="Calibri" panose="020F0502020204030204" pitchFamily="34" charset="0"/>
                <a:cs typeface="Times New Roman" panose="02020603050405020304" pitchFamily="18" charset="0"/>
              </a:rPr>
              <a:t>Jon 1,8</a:t>
            </a:r>
          </a:p>
        </p:txBody>
      </p:sp>
    </p:spTree>
    <p:extLst>
      <p:ext uri="{BB962C8B-B14F-4D97-AF65-F5344CB8AC3E}">
        <p14:creationId xmlns:p14="http://schemas.microsoft.com/office/powerpoint/2010/main" val="31911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247F8B5E-B3B4-4831-A1CD-9642922EE37A}"/>
              </a:ext>
            </a:extLst>
          </p:cNvPr>
          <p:cNvGrpSpPr/>
          <p:nvPr/>
        </p:nvGrpSpPr>
        <p:grpSpPr>
          <a:xfrm>
            <a:off x="208350" y="208964"/>
            <a:ext cx="2720051" cy="2349043"/>
            <a:chOff x="3494449" y="4190653"/>
            <a:chExt cx="3230295" cy="2626864"/>
          </a:xfrm>
        </p:grpSpPr>
        <p:sp>
          <p:nvSpPr>
            <p:cNvPr id="13" name="Textfeld 12">
              <a:extLst>
                <a:ext uri="{FF2B5EF4-FFF2-40B4-BE49-F238E27FC236}">
                  <a16:creationId xmlns:a16="http://schemas.microsoft.com/office/drawing/2014/main" id="{8721C9C0-182F-45ED-9641-804F2761D11E}"/>
                </a:ext>
              </a:extLst>
            </p:cNvPr>
            <p:cNvSpPr txBox="1"/>
            <p:nvPr/>
          </p:nvSpPr>
          <p:spPr>
            <a:xfrm>
              <a:off x="4494503" y="5350757"/>
              <a:ext cx="593047" cy="369332"/>
            </a:xfrm>
            <a:prstGeom prst="rect">
              <a:avLst/>
            </a:prstGeom>
            <a:noFill/>
          </p:spPr>
          <p:txBody>
            <a:bodyPr wrap="none" rtlCol="0">
              <a:spAutoFit/>
            </a:bodyPr>
            <a:lstStyle/>
            <a:p>
              <a:r>
                <a:rPr lang="de-CH" dirty="0"/>
                <a:t>Kp 2</a:t>
              </a:r>
            </a:p>
          </p:txBody>
        </p:sp>
        <p:sp>
          <p:nvSpPr>
            <p:cNvPr id="22" name="Textfeld 21">
              <a:extLst>
                <a:ext uri="{FF2B5EF4-FFF2-40B4-BE49-F238E27FC236}">
                  <a16:creationId xmlns:a16="http://schemas.microsoft.com/office/drawing/2014/main" id="{87481FAF-BA8A-4BAF-83C9-0CF36797BF30}"/>
                </a:ext>
              </a:extLst>
            </p:cNvPr>
            <p:cNvSpPr txBox="1"/>
            <p:nvPr/>
          </p:nvSpPr>
          <p:spPr>
            <a:xfrm>
              <a:off x="3892511" y="6171186"/>
              <a:ext cx="1930080" cy="646331"/>
            </a:xfrm>
            <a:prstGeom prst="rect">
              <a:avLst/>
            </a:prstGeom>
            <a:noFill/>
          </p:spPr>
          <p:txBody>
            <a:bodyPr wrap="none" rtlCol="0">
              <a:spAutoFit/>
            </a:bodyPr>
            <a:lstStyle/>
            <a:p>
              <a:pPr algn="ctr"/>
              <a:r>
                <a:rPr lang="de-CH" dirty="0"/>
                <a:t>Gründe der Berge!</a:t>
              </a:r>
            </a:p>
            <a:p>
              <a:pPr algn="ctr"/>
              <a:r>
                <a:rPr lang="de-CH" dirty="0"/>
                <a:t>Grosser Fisch</a:t>
              </a:r>
            </a:p>
          </p:txBody>
        </p:sp>
        <p:grpSp>
          <p:nvGrpSpPr>
            <p:cNvPr id="23" name="Gruppieren 22">
              <a:extLst>
                <a:ext uri="{FF2B5EF4-FFF2-40B4-BE49-F238E27FC236}">
                  <a16:creationId xmlns:a16="http://schemas.microsoft.com/office/drawing/2014/main" id="{657CA97E-3FDB-4431-9D26-87A4EC650DFE}"/>
                </a:ext>
              </a:extLst>
            </p:cNvPr>
            <p:cNvGrpSpPr/>
            <p:nvPr/>
          </p:nvGrpSpPr>
          <p:grpSpPr>
            <a:xfrm>
              <a:off x="4358243" y="5647434"/>
              <a:ext cx="951448" cy="516470"/>
              <a:chOff x="8318382" y="2324054"/>
              <a:chExt cx="951448" cy="429620"/>
            </a:xfrm>
          </p:grpSpPr>
          <p:sp>
            <p:nvSpPr>
              <p:cNvPr id="24" name="Ellipse 23">
                <a:extLst>
                  <a:ext uri="{FF2B5EF4-FFF2-40B4-BE49-F238E27FC236}">
                    <a16:creationId xmlns:a16="http://schemas.microsoft.com/office/drawing/2014/main" id="{F4F232BD-D9A6-4FC2-8F58-60DF083E28EB}"/>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Textfeld 24">
                <a:extLst>
                  <a:ext uri="{FF2B5EF4-FFF2-40B4-BE49-F238E27FC236}">
                    <a16:creationId xmlns:a16="http://schemas.microsoft.com/office/drawing/2014/main" id="{BD1DCF4B-4676-4942-BE39-DA76906BAF3F}"/>
                  </a:ext>
                </a:extLst>
              </p:cNvPr>
              <p:cNvSpPr txBox="1"/>
              <p:nvPr/>
            </p:nvSpPr>
            <p:spPr>
              <a:xfrm>
                <a:off x="8339191" y="2357839"/>
                <a:ext cx="930639" cy="369332"/>
              </a:xfrm>
              <a:prstGeom prst="rect">
                <a:avLst/>
              </a:prstGeom>
              <a:noFill/>
            </p:spPr>
            <p:txBody>
              <a:bodyPr wrap="none" rtlCol="0">
                <a:spAutoFit/>
              </a:bodyPr>
              <a:lstStyle/>
              <a:p>
                <a:r>
                  <a:rPr lang="de-CH" dirty="0"/>
                  <a:t>Umkehr</a:t>
                </a:r>
              </a:p>
            </p:txBody>
          </p:sp>
        </p:grpSp>
        <p:pic>
          <p:nvPicPr>
            <p:cNvPr id="5" name="Picture 2" descr="Wal-PNG Bildersammlung zum kostenlosen Download - Crazy Png-Png Bilder  kostenlos herunterladen-Crazy Png--Png Bilder kostenlos herunterladen">
              <a:extLst>
                <a:ext uri="{FF2B5EF4-FFF2-40B4-BE49-F238E27FC236}">
                  <a16:creationId xmlns:a16="http://schemas.microsoft.com/office/drawing/2014/main" id="{B10DED9D-92EC-4EA6-B621-3F1331320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494449" y="4190653"/>
              <a:ext cx="2629457" cy="1397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ände Beten Christliche - Kostenlose Vektorgrafik auf Pixabay">
              <a:extLst>
                <a:ext uri="{FF2B5EF4-FFF2-40B4-BE49-F238E27FC236}">
                  <a16:creationId xmlns:a16="http://schemas.microsoft.com/office/drawing/2014/main" id="{2B6612DA-3FC1-4E04-A675-EB2D17179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325" y="4849881"/>
              <a:ext cx="665419" cy="85225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hteck 38">
            <a:extLst>
              <a:ext uri="{FF2B5EF4-FFF2-40B4-BE49-F238E27FC236}">
                <a16:creationId xmlns:a16="http://schemas.microsoft.com/office/drawing/2014/main" id="{25DBC38E-431D-43F5-86B7-4C97A2B63C4D}"/>
              </a:ext>
            </a:extLst>
          </p:cNvPr>
          <p:cNvSpPr/>
          <p:nvPr/>
        </p:nvSpPr>
        <p:spPr>
          <a:xfrm>
            <a:off x="80946" y="171096"/>
            <a:ext cx="2910145" cy="2421914"/>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feld 29">
            <a:extLst>
              <a:ext uri="{FF2B5EF4-FFF2-40B4-BE49-F238E27FC236}">
                <a16:creationId xmlns:a16="http://schemas.microsoft.com/office/drawing/2014/main" id="{F6752B7D-AEF0-41B2-ACB9-66CAA571AB19}"/>
              </a:ext>
            </a:extLst>
          </p:cNvPr>
          <p:cNvSpPr txBox="1"/>
          <p:nvPr/>
        </p:nvSpPr>
        <p:spPr>
          <a:xfrm>
            <a:off x="1050440" y="3177907"/>
            <a:ext cx="7423721" cy="1815882"/>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"1 Und der HERR entsandte einen großen Fisch, der Jona verschlingen sollte; und Jona war im Bauch des Fisches drei Tage und drei Nächte lang." </a:t>
            </a:r>
            <a:r>
              <a:rPr lang="de-CH" sz="2800" b="1" dirty="0">
                <a:ea typeface="Calibri" panose="020F0502020204030204" pitchFamily="34" charset="0"/>
                <a:cs typeface="Times New Roman" panose="02020603050405020304" pitchFamily="18" charset="0"/>
              </a:rPr>
              <a:t>Jon 2,1</a:t>
            </a:r>
          </a:p>
        </p:txBody>
      </p:sp>
    </p:spTree>
    <p:extLst>
      <p:ext uri="{BB962C8B-B14F-4D97-AF65-F5344CB8AC3E}">
        <p14:creationId xmlns:p14="http://schemas.microsoft.com/office/powerpoint/2010/main" val="160997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32674" y="141026"/>
            <a:ext cx="5727145" cy="523220"/>
          </a:xfrm>
          <a:prstGeom prst="rect">
            <a:avLst/>
          </a:prstGeom>
        </p:spPr>
        <p:txBody>
          <a:bodyPr wrap="none">
            <a:spAutoFit/>
          </a:bodyPr>
          <a:lstStyle/>
          <a:p>
            <a:r>
              <a:rPr lang="de-CH" sz="2800" b="1" dirty="0"/>
              <a:t>Jona wird im NT von Jesus beglaubigt</a:t>
            </a:r>
          </a:p>
        </p:txBody>
      </p:sp>
      <p:graphicFrame>
        <p:nvGraphicFramePr>
          <p:cNvPr id="3" name="Tabelle 2">
            <a:extLst>
              <a:ext uri="{FF2B5EF4-FFF2-40B4-BE49-F238E27FC236}">
                <a16:creationId xmlns:a16="http://schemas.microsoft.com/office/drawing/2014/main" id="{8438F8BF-C180-4739-AC44-59C73ABDDBEB}"/>
              </a:ext>
            </a:extLst>
          </p:cNvPr>
          <p:cNvGraphicFramePr>
            <a:graphicFrameLocks noGrp="1"/>
          </p:cNvGraphicFramePr>
          <p:nvPr>
            <p:extLst>
              <p:ext uri="{D42A27DB-BD31-4B8C-83A1-F6EECF244321}">
                <p14:modId xmlns:p14="http://schemas.microsoft.com/office/powerpoint/2010/main" val="2254891383"/>
              </p:ext>
            </p:extLst>
          </p:nvPr>
        </p:nvGraphicFramePr>
        <p:xfrm>
          <a:off x="280564" y="745526"/>
          <a:ext cx="11515195" cy="4023360"/>
        </p:xfrm>
        <a:graphic>
          <a:graphicData uri="http://schemas.openxmlformats.org/drawingml/2006/table">
            <a:tbl>
              <a:tblPr firstRow="1" firstCol="1" bandRow="1"/>
              <a:tblGrid>
                <a:gridCol w="1781916">
                  <a:extLst>
                    <a:ext uri="{9D8B030D-6E8A-4147-A177-3AD203B41FA5}">
                      <a16:colId xmlns:a16="http://schemas.microsoft.com/office/drawing/2014/main" val="379057553"/>
                    </a:ext>
                  </a:extLst>
                </a:gridCol>
                <a:gridCol w="9733279">
                  <a:extLst>
                    <a:ext uri="{9D8B030D-6E8A-4147-A177-3AD203B41FA5}">
                      <a16:colId xmlns:a16="http://schemas.microsoft.com/office/drawing/2014/main" val="2016004799"/>
                    </a:ext>
                  </a:extLst>
                </a:gridCol>
              </a:tblGrid>
              <a:tr h="270091">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62099965"/>
                  </a:ext>
                </a:extLst>
              </a:tr>
              <a:tr h="810273">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Mt 12,38-41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38 Da antworteten etliche der Schriftgelehrten und Pharisäer und sprachen: Meister, wir wollen von dir ein Zeichen sehen! 39 Er aber erwiderte und sprach zu ihnen: Ein böses und ehebrecherisches Geschlecht begehrt ein Zeichen; aber es wird ihm kein Zeichen gegeben werden als nur das Zeichen des Propheten Jona. </a:t>
                      </a:r>
                      <a:r>
                        <a:rPr lang="de-DE" sz="2400" u="sng" dirty="0">
                          <a:effectLst/>
                          <a:latin typeface="Calibri" panose="020F0502020204030204" pitchFamily="34" charset="0"/>
                          <a:ea typeface="Calibri" panose="020F0502020204030204" pitchFamily="34" charset="0"/>
                          <a:cs typeface="Times New Roman" panose="02020603050405020304" pitchFamily="18" charset="0"/>
                        </a:rPr>
                        <a:t>40 Denn gleichwie Jona drei Tage und drei Nächte im Bauch des Riesenfisches war, so wird der Sohn des Menschen drei Tage und drei Nächte im Schoß der Erde sein.</a:t>
                      </a:r>
                      <a:r>
                        <a:rPr lang="de-DE" sz="2400" dirty="0">
                          <a:effectLst/>
                          <a:latin typeface="Calibri" panose="020F0502020204030204" pitchFamily="34" charset="0"/>
                          <a:ea typeface="Calibri" panose="020F0502020204030204" pitchFamily="34" charset="0"/>
                          <a:cs typeface="Times New Roman" panose="02020603050405020304" pitchFamily="18" charset="0"/>
                        </a:rPr>
                        <a:t> 41 Die Männer von Ninive werden im Gericht auftreten gegen dieses Geschlecht und werden es verurteilen, denn sie taten Buße auf die Verkündigung des Jona hin; und siehe, hier ist einer, der größer ist als Jona!</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089917"/>
                  </a:ext>
                </a:extLst>
              </a:tr>
            </a:tbl>
          </a:graphicData>
        </a:graphic>
      </p:graphicFrame>
    </p:spTree>
    <p:extLst>
      <p:ext uri="{BB962C8B-B14F-4D97-AF65-F5344CB8AC3E}">
        <p14:creationId xmlns:p14="http://schemas.microsoft.com/office/powerpoint/2010/main" val="78054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247F8B5E-B3B4-4831-A1CD-9642922EE37A}"/>
              </a:ext>
            </a:extLst>
          </p:cNvPr>
          <p:cNvGrpSpPr/>
          <p:nvPr/>
        </p:nvGrpSpPr>
        <p:grpSpPr>
          <a:xfrm>
            <a:off x="208350" y="208964"/>
            <a:ext cx="2720051" cy="2349043"/>
            <a:chOff x="3494449" y="4190653"/>
            <a:chExt cx="3230295" cy="2626864"/>
          </a:xfrm>
        </p:grpSpPr>
        <p:sp>
          <p:nvSpPr>
            <p:cNvPr id="13" name="Textfeld 12">
              <a:extLst>
                <a:ext uri="{FF2B5EF4-FFF2-40B4-BE49-F238E27FC236}">
                  <a16:creationId xmlns:a16="http://schemas.microsoft.com/office/drawing/2014/main" id="{8721C9C0-182F-45ED-9641-804F2761D11E}"/>
                </a:ext>
              </a:extLst>
            </p:cNvPr>
            <p:cNvSpPr txBox="1"/>
            <p:nvPr/>
          </p:nvSpPr>
          <p:spPr>
            <a:xfrm>
              <a:off x="4494503" y="5350757"/>
              <a:ext cx="593047" cy="369332"/>
            </a:xfrm>
            <a:prstGeom prst="rect">
              <a:avLst/>
            </a:prstGeom>
            <a:noFill/>
          </p:spPr>
          <p:txBody>
            <a:bodyPr wrap="none" rtlCol="0">
              <a:spAutoFit/>
            </a:bodyPr>
            <a:lstStyle/>
            <a:p>
              <a:r>
                <a:rPr lang="de-CH" dirty="0"/>
                <a:t>Kp 2</a:t>
              </a:r>
            </a:p>
          </p:txBody>
        </p:sp>
        <p:sp>
          <p:nvSpPr>
            <p:cNvPr id="22" name="Textfeld 21">
              <a:extLst>
                <a:ext uri="{FF2B5EF4-FFF2-40B4-BE49-F238E27FC236}">
                  <a16:creationId xmlns:a16="http://schemas.microsoft.com/office/drawing/2014/main" id="{87481FAF-BA8A-4BAF-83C9-0CF36797BF30}"/>
                </a:ext>
              </a:extLst>
            </p:cNvPr>
            <p:cNvSpPr txBox="1"/>
            <p:nvPr/>
          </p:nvSpPr>
          <p:spPr>
            <a:xfrm>
              <a:off x="3892511" y="6171186"/>
              <a:ext cx="1930080" cy="646331"/>
            </a:xfrm>
            <a:prstGeom prst="rect">
              <a:avLst/>
            </a:prstGeom>
            <a:noFill/>
          </p:spPr>
          <p:txBody>
            <a:bodyPr wrap="none" rtlCol="0">
              <a:spAutoFit/>
            </a:bodyPr>
            <a:lstStyle/>
            <a:p>
              <a:pPr algn="ctr"/>
              <a:r>
                <a:rPr lang="de-CH" dirty="0"/>
                <a:t>Gründe der Berge!</a:t>
              </a:r>
            </a:p>
            <a:p>
              <a:pPr algn="ctr"/>
              <a:r>
                <a:rPr lang="de-CH" dirty="0"/>
                <a:t>Grosser Fisch</a:t>
              </a:r>
            </a:p>
          </p:txBody>
        </p:sp>
        <p:grpSp>
          <p:nvGrpSpPr>
            <p:cNvPr id="23" name="Gruppieren 22">
              <a:extLst>
                <a:ext uri="{FF2B5EF4-FFF2-40B4-BE49-F238E27FC236}">
                  <a16:creationId xmlns:a16="http://schemas.microsoft.com/office/drawing/2014/main" id="{657CA97E-3FDB-4431-9D26-87A4EC650DFE}"/>
                </a:ext>
              </a:extLst>
            </p:cNvPr>
            <p:cNvGrpSpPr/>
            <p:nvPr/>
          </p:nvGrpSpPr>
          <p:grpSpPr>
            <a:xfrm>
              <a:off x="4358243" y="5647434"/>
              <a:ext cx="951448" cy="516470"/>
              <a:chOff x="8318382" y="2324054"/>
              <a:chExt cx="951448" cy="429620"/>
            </a:xfrm>
          </p:grpSpPr>
          <p:sp>
            <p:nvSpPr>
              <p:cNvPr id="24" name="Ellipse 23">
                <a:extLst>
                  <a:ext uri="{FF2B5EF4-FFF2-40B4-BE49-F238E27FC236}">
                    <a16:creationId xmlns:a16="http://schemas.microsoft.com/office/drawing/2014/main" id="{F4F232BD-D9A6-4FC2-8F58-60DF083E28EB}"/>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Textfeld 24">
                <a:extLst>
                  <a:ext uri="{FF2B5EF4-FFF2-40B4-BE49-F238E27FC236}">
                    <a16:creationId xmlns:a16="http://schemas.microsoft.com/office/drawing/2014/main" id="{BD1DCF4B-4676-4942-BE39-DA76906BAF3F}"/>
                  </a:ext>
                </a:extLst>
              </p:cNvPr>
              <p:cNvSpPr txBox="1"/>
              <p:nvPr/>
            </p:nvSpPr>
            <p:spPr>
              <a:xfrm>
                <a:off x="8339191" y="2357839"/>
                <a:ext cx="930639" cy="369332"/>
              </a:xfrm>
              <a:prstGeom prst="rect">
                <a:avLst/>
              </a:prstGeom>
              <a:noFill/>
            </p:spPr>
            <p:txBody>
              <a:bodyPr wrap="none" rtlCol="0">
                <a:spAutoFit/>
              </a:bodyPr>
              <a:lstStyle/>
              <a:p>
                <a:r>
                  <a:rPr lang="de-CH" dirty="0"/>
                  <a:t>Umkehr</a:t>
                </a:r>
              </a:p>
            </p:txBody>
          </p:sp>
        </p:grpSp>
        <p:pic>
          <p:nvPicPr>
            <p:cNvPr id="5" name="Picture 2" descr="Wal-PNG Bildersammlung zum kostenlosen Download - Crazy Png-Png Bilder  kostenlos herunterladen-Crazy Png--Png Bilder kostenlos herunterladen">
              <a:extLst>
                <a:ext uri="{FF2B5EF4-FFF2-40B4-BE49-F238E27FC236}">
                  <a16:creationId xmlns:a16="http://schemas.microsoft.com/office/drawing/2014/main" id="{B10DED9D-92EC-4EA6-B621-3F1331320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494449" y="4190653"/>
              <a:ext cx="2629457" cy="1397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ände Beten Christliche - Kostenlose Vektorgrafik auf Pixabay">
              <a:extLst>
                <a:ext uri="{FF2B5EF4-FFF2-40B4-BE49-F238E27FC236}">
                  <a16:creationId xmlns:a16="http://schemas.microsoft.com/office/drawing/2014/main" id="{2B6612DA-3FC1-4E04-A675-EB2D17179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325" y="4849881"/>
              <a:ext cx="665419" cy="85225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hteck 38">
            <a:extLst>
              <a:ext uri="{FF2B5EF4-FFF2-40B4-BE49-F238E27FC236}">
                <a16:creationId xmlns:a16="http://schemas.microsoft.com/office/drawing/2014/main" id="{25DBC38E-431D-43F5-86B7-4C97A2B63C4D}"/>
              </a:ext>
            </a:extLst>
          </p:cNvPr>
          <p:cNvSpPr/>
          <p:nvPr/>
        </p:nvSpPr>
        <p:spPr>
          <a:xfrm>
            <a:off x="80946" y="171096"/>
            <a:ext cx="2910145" cy="2421914"/>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637749D3-0BB7-4895-B69A-20BB5E00B287}"/>
              </a:ext>
            </a:extLst>
          </p:cNvPr>
          <p:cNvSpPr/>
          <p:nvPr/>
        </p:nvSpPr>
        <p:spPr>
          <a:xfrm>
            <a:off x="4023925" y="736438"/>
            <a:ext cx="6096541"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wohl ungewöhnlichste Gebetsraum</a:t>
            </a:r>
            <a:endParaRPr lang="de-CH" b="1" kern="0" dirty="0">
              <a:ea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90ADCD83-5E5A-490D-AD51-4508B85D63CC}"/>
              </a:ext>
            </a:extLst>
          </p:cNvPr>
          <p:cNvSpPr txBox="1"/>
          <p:nvPr/>
        </p:nvSpPr>
        <p:spPr>
          <a:xfrm>
            <a:off x="208350" y="2892899"/>
            <a:ext cx="10016286" cy="1815882"/>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"2 Und Jona betete aus dem Bauch des Fisches zu dem HERRN, seinem Gott, und sprach: 3 Aus meiner Drangsal rief ich zu dem HERRN, und er erhörte mich; aus dem Schoß des Totenreiches schrie ich, und du hörtest meine Stimme!" </a:t>
            </a:r>
            <a:r>
              <a:rPr lang="de-CH" sz="2800" b="1" dirty="0">
                <a:ea typeface="Calibri" panose="020F0502020204030204" pitchFamily="34" charset="0"/>
                <a:cs typeface="Times New Roman" panose="02020603050405020304" pitchFamily="18" charset="0"/>
              </a:rPr>
              <a:t>Jona 2,2-3</a:t>
            </a:r>
          </a:p>
        </p:txBody>
      </p:sp>
      <p:sp>
        <p:nvSpPr>
          <p:cNvPr id="15" name="Textfeld 14">
            <a:extLst>
              <a:ext uri="{FF2B5EF4-FFF2-40B4-BE49-F238E27FC236}">
                <a16:creationId xmlns:a16="http://schemas.microsoft.com/office/drawing/2014/main" id="{BA9205D9-A0D3-48A9-B846-296514859FB0}"/>
              </a:ext>
            </a:extLst>
          </p:cNvPr>
          <p:cNvSpPr txBox="1"/>
          <p:nvPr/>
        </p:nvSpPr>
        <p:spPr>
          <a:xfrm>
            <a:off x="-239537" y="5139970"/>
            <a:ext cx="10576366" cy="1454950"/>
          </a:xfrm>
          <a:prstGeom prst="rect">
            <a:avLst/>
          </a:prstGeom>
          <a:noFill/>
        </p:spPr>
        <p:txBody>
          <a:bodyPr wrap="square">
            <a:spAutoFit/>
          </a:bodyPr>
          <a:lstStyle/>
          <a:p>
            <a:pPr marL="449580">
              <a:lnSpc>
                <a:spcPct val="107000"/>
              </a:lnSpc>
              <a:spcAft>
                <a:spcPts val="200"/>
              </a:spcAft>
            </a:pPr>
            <a:r>
              <a:rPr lang="de-CH" sz="2800" spc="75" dirty="0">
                <a:solidFill>
                  <a:srgbClr val="000000"/>
                </a:solidFill>
                <a:effectLst/>
                <a:ea typeface="Times New Roman" panose="02020603050405020304" pitchFamily="18" charset="0"/>
                <a:cs typeface="Times New Roman" panose="02020603050405020304" pitchFamily="18" charset="0"/>
              </a:rPr>
              <a:t>"4 Denn </a:t>
            </a:r>
            <a:r>
              <a:rPr lang="de-CH" sz="2800" u="sng" spc="75" dirty="0">
                <a:solidFill>
                  <a:srgbClr val="000000"/>
                </a:solidFill>
                <a:effectLst/>
                <a:ea typeface="Times New Roman" panose="02020603050405020304" pitchFamily="18" charset="0"/>
                <a:cs typeface="Times New Roman" panose="02020603050405020304" pitchFamily="18" charset="0"/>
              </a:rPr>
              <a:t>du hattest mich in die Tiefe geschleudert</a:t>
            </a:r>
            <a:r>
              <a:rPr lang="de-CH" sz="2800" spc="75" dirty="0">
                <a:solidFill>
                  <a:srgbClr val="000000"/>
                </a:solidFill>
                <a:effectLst/>
                <a:ea typeface="Times New Roman" panose="02020603050405020304" pitchFamily="18" charset="0"/>
                <a:cs typeface="Times New Roman" panose="02020603050405020304" pitchFamily="18" charset="0"/>
              </a:rPr>
              <a:t>, mitten ins Meer, dass mich die Strömung umspülte; alle </a:t>
            </a:r>
            <a:r>
              <a:rPr lang="de-CH" sz="2800" u="sng" spc="75" dirty="0">
                <a:solidFill>
                  <a:srgbClr val="000000"/>
                </a:solidFill>
                <a:effectLst/>
                <a:ea typeface="Times New Roman" panose="02020603050405020304" pitchFamily="18" charset="0"/>
                <a:cs typeface="Times New Roman" panose="02020603050405020304" pitchFamily="18" charset="0"/>
              </a:rPr>
              <a:t>deine Wogen und Wellen</a:t>
            </a:r>
            <a:r>
              <a:rPr lang="de-CH" sz="2800" spc="75" dirty="0">
                <a:solidFill>
                  <a:srgbClr val="000000"/>
                </a:solidFill>
                <a:effectLst/>
                <a:ea typeface="Times New Roman" panose="02020603050405020304" pitchFamily="18" charset="0"/>
                <a:cs typeface="Times New Roman" panose="02020603050405020304" pitchFamily="18" charset="0"/>
              </a:rPr>
              <a:t> gingen über mich." </a:t>
            </a:r>
            <a:r>
              <a:rPr lang="de-CH" sz="2800" b="1" spc="75" dirty="0">
                <a:solidFill>
                  <a:srgbClr val="000000"/>
                </a:solidFill>
                <a:effectLst/>
                <a:ea typeface="Times New Roman" panose="02020603050405020304" pitchFamily="18" charset="0"/>
                <a:cs typeface="Times New Roman" panose="02020603050405020304" pitchFamily="18" charset="0"/>
              </a:rPr>
              <a:t>Jon 2,4</a:t>
            </a:r>
            <a:endParaRPr lang="de-CH" sz="2800" spc="75"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1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247F8B5E-B3B4-4831-A1CD-9642922EE37A}"/>
              </a:ext>
            </a:extLst>
          </p:cNvPr>
          <p:cNvGrpSpPr/>
          <p:nvPr/>
        </p:nvGrpSpPr>
        <p:grpSpPr>
          <a:xfrm>
            <a:off x="208350" y="208964"/>
            <a:ext cx="2720051" cy="2349043"/>
            <a:chOff x="3494449" y="4190653"/>
            <a:chExt cx="3230295" cy="2626864"/>
          </a:xfrm>
        </p:grpSpPr>
        <p:sp>
          <p:nvSpPr>
            <p:cNvPr id="13" name="Textfeld 12">
              <a:extLst>
                <a:ext uri="{FF2B5EF4-FFF2-40B4-BE49-F238E27FC236}">
                  <a16:creationId xmlns:a16="http://schemas.microsoft.com/office/drawing/2014/main" id="{8721C9C0-182F-45ED-9641-804F2761D11E}"/>
                </a:ext>
              </a:extLst>
            </p:cNvPr>
            <p:cNvSpPr txBox="1"/>
            <p:nvPr/>
          </p:nvSpPr>
          <p:spPr>
            <a:xfrm>
              <a:off x="4494503" y="5350757"/>
              <a:ext cx="593047" cy="369332"/>
            </a:xfrm>
            <a:prstGeom prst="rect">
              <a:avLst/>
            </a:prstGeom>
            <a:noFill/>
          </p:spPr>
          <p:txBody>
            <a:bodyPr wrap="none" rtlCol="0">
              <a:spAutoFit/>
            </a:bodyPr>
            <a:lstStyle/>
            <a:p>
              <a:r>
                <a:rPr lang="de-CH" dirty="0"/>
                <a:t>Kp 2</a:t>
              </a:r>
            </a:p>
          </p:txBody>
        </p:sp>
        <p:sp>
          <p:nvSpPr>
            <p:cNvPr id="22" name="Textfeld 21">
              <a:extLst>
                <a:ext uri="{FF2B5EF4-FFF2-40B4-BE49-F238E27FC236}">
                  <a16:creationId xmlns:a16="http://schemas.microsoft.com/office/drawing/2014/main" id="{87481FAF-BA8A-4BAF-83C9-0CF36797BF30}"/>
                </a:ext>
              </a:extLst>
            </p:cNvPr>
            <p:cNvSpPr txBox="1"/>
            <p:nvPr/>
          </p:nvSpPr>
          <p:spPr>
            <a:xfrm>
              <a:off x="3892511" y="6171186"/>
              <a:ext cx="1930080" cy="646331"/>
            </a:xfrm>
            <a:prstGeom prst="rect">
              <a:avLst/>
            </a:prstGeom>
            <a:noFill/>
          </p:spPr>
          <p:txBody>
            <a:bodyPr wrap="none" rtlCol="0">
              <a:spAutoFit/>
            </a:bodyPr>
            <a:lstStyle/>
            <a:p>
              <a:pPr algn="ctr"/>
              <a:r>
                <a:rPr lang="de-CH" dirty="0"/>
                <a:t>Gründe der Berge!</a:t>
              </a:r>
            </a:p>
            <a:p>
              <a:pPr algn="ctr"/>
              <a:r>
                <a:rPr lang="de-CH" dirty="0"/>
                <a:t>Grosser Fisch</a:t>
              </a:r>
            </a:p>
          </p:txBody>
        </p:sp>
        <p:grpSp>
          <p:nvGrpSpPr>
            <p:cNvPr id="23" name="Gruppieren 22">
              <a:extLst>
                <a:ext uri="{FF2B5EF4-FFF2-40B4-BE49-F238E27FC236}">
                  <a16:creationId xmlns:a16="http://schemas.microsoft.com/office/drawing/2014/main" id="{657CA97E-3FDB-4431-9D26-87A4EC650DFE}"/>
                </a:ext>
              </a:extLst>
            </p:cNvPr>
            <p:cNvGrpSpPr/>
            <p:nvPr/>
          </p:nvGrpSpPr>
          <p:grpSpPr>
            <a:xfrm>
              <a:off x="4358243" y="5647434"/>
              <a:ext cx="951448" cy="516470"/>
              <a:chOff x="8318382" y="2324054"/>
              <a:chExt cx="951448" cy="429620"/>
            </a:xfrm>
          </p:grpSpPr>
          <p:sp>
            <p:nvSpPr>
              <p:cNvPr id="24" name="Ellipse 23">
                <a:extLst>
                  <a:ext uri="{FF2B5EF4-FFF2-40B4-BE49-F238E27FC236}">
                    <a16:creationId xmlns:a16="http://schemas.microsoft.com/office/drawing/2014/main" id="{F4F232BD-D9A6-4FC2-8F58-60DF083E28EB}"/>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Textfeld 24">
                <a:extLst>
                  <a:ext uri="{FF2B5EF4-FFF2-40B4-BE49-F238E27FC236}">
                    <a16:creationId xmlns:a16="http://schemas.microsoft.com/office/drawing/2014/main" id="{BD1DCF4B-4676-4942-BE39-DA76906BAF3F}"/>
                  </a:ext>
                </a:extLst>
              </p:cNvPr>
              <p:cNvSpPr txBox="1"/>
              <p:nvPr/>
            </p:nvSpPr>
            <p:spPr>
              <a:xfrm>
                <a:off x="8339191" y="2357839"/>
                <a:ext cx="930639" cy="369332"/>
              </a:xfrm>
              <a:prstGeom prst="rect">
                <a:avLst/>
              </a:prstGeom>
              <a:noFill/>
            </p:spPr>
            <p:txBody>
              <a:bodyPr wrap="none" rtlCol="0">
                <a:spAutoFit/>
              </a:bodyPr>
              <a:lstStyle/>
              <a:p>
                <a:r>
                  <a:rPr lang="de-CH" dirty="0"/>
                  <a:t>Umkehr</a:t>
                </a:r>
              </a:p>
            </p:txBody>
          </p:sp>
        </p:grpSp>
        <p:pic>
          <p:nvPicPr>
            <p:cNvPr id="5" name="Picture 2" descr="Wal-PNG Bildersammlung zum kostenlosen Download - Crazy Png-Png Bilder  kostenlos herunterladen-Crazy Png--Png Bilder kostenlos herunterladen">
              <a:extLst>
                <a:ext uri="{FF2B5EF4-FFF2-40B4-BE49-F238E27FC236}">
                  <a16:creationId xmlns:a16="http://schemas.microsoft.com/office/drawing/2014/main" id="{B10DED9D-92EC-4EA6-B621-3F1331320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494449" y="4190653"/>
              <a:ext cx="2629457" cy="1397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ände Beten Christliche - Kostenlose Vektorgrafik auf Pixabay">
              <a:extLst>
                <a:ext uri="{FF2B5EF4-FFF2-40B4-BE49-F238E27FC236}">
                  <a16:creationId xmlns:a16="http://schemas.microsoft.com/office/drawing/2014/main" id="{2B6612DA-3FC1-4E04-A675-EB2D17179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325" y="4849881"/>
              <a:ext cx="665419" cy="85225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hteck 38">
            <a:extLst>
              <a:ext uri="{FF2B5EF4-FFF2-40B4-BE49-F238E27FC236}">
                <a16:creationId xmlns:a16="http://schemas.microsoft.com/office/drawing/2014/main" id="{25DBC38E-431D-43F5-86B7-4C97A2B63C4D}"/>
              </a:ext>
            </a:extLst>
          </p:cNvPr>
          <p:cNvSpPr/>
          <p:nvPr/>
        </p:nvSpPr>
        <p:spPr>
          <a:xfrm>
            <a:off x="80946" y="171096"/>
            <a:ext cx="2910145" cy="2421914"/>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637749D3-0BB7-4895-B69A-20BB5E00B287}"/>
              </a:ext>
            </a:extLst>
          </p:cNvPr>
          <p:cNvSpPr/>
          <p:nvPr/>
        </p:nvSpPr>
        <p:spPr>
          <a:xfrm>
            <a:off x="4023925" y="736438"/>
            <a:ext cx="6096541"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wohl ungewöhnlichste Gebetsraum</a:t>
            </a:r>
            <a:endParaRPr lang="de-CH" b="1" kern="0" dirty="0">
              <a:ea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AB985004-A9A4-4961-B2BB-06F897EDF054}"/>
              </a:ext>
            </a:extLst>
          </p:cNvPr>
          <p:cNvSpPr txBox="1"/>
          <p:nvPr/>
        </p:nvSpPr>
        <p:spPr>
          <a:xfrm>
            <a:off x="208350" y="2782161"/>
            <a:ext cx="10464145" cy="2246769"/>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"8 Als meine Seele in mir verschmachtete, gedachte ich an den HERRN, und mein Gebet kam zu dir in deinen heiligen Tempel. 9 Die Verehrer nichtiger Götzen verlassen ihre Gnade; 10 ich aber will dir mit lauter Stimme Lob opfern; was ich gelobt habe, das will ich bezahlen. Die Rettung kommt von dem HERRN!" </a:t>
            </a:r>
            <a:r>
              <a:rPr lang="de-CH" sz="2800" b="1" dirty="0">
                <a:ea typeface="Calibri" panose="020F0502020204030204" pitchFamily="34" charset="0"/>
                <a:cs typeface="Times New Roman" panose="02020603050405020304" pitchFamily="18" charset="0"/>
              </a:rPr>
              <a:t>Jon 2,8-10</a:t>
            </a:r>
          </a:p>
        </p:txBody>
      </p:sp>
      <p:sp>
        <p:nvSpPr>
          <p:cNvPr id="17" name="Textfeld 16">
            <a:extLst>
              <a:ext uri="{FF2B5EF4-FFF2-40B4-BE49-F238E27FC236}">
                <a16:creationId xmlns:a16="http://schemas.microsoft.com/office/drawing/2014/main" id="{57426A10-FFE5-463C-ADA4-E5D76B9719B1}"/>
              </a:ext>
            </a:extLst>
          </p:cNvPr>
          <p:cNvSpPr txBox="1"/>
          <p:nvPr/>
        </p:nvSpPr>
        <p:spPr>
          <a:xfrm>
            <a:off x="208350" y="5460119"/>
            <a:ext cx="10464144" cy="954107"/>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"11 Und der HERR gebot dem Fisch; und der spie Jona ans Land." </a:t>
            </a:r>
            <a:r>
              <a:rPr lang="de-CH" sz="2800" b="1" dirty="0">
                <a:ea typeface="Calibri" panose="020F0502020204030204" pitchFamily="34" charset="0"/>
                <a:cs typeface="Times New Roman" panose="02020603050405020304" pitchFamily="18" charset="0"/>
              </a:rPr>
              <a:t>Jon 2,11</a:t>
            </a:r>
          </a:p>
        </p:txBody>
      </p:sp>
    </p:spTree>
    <p:extLst>
      <p:ext uri="{BB962C8B-B14F-4D97-AF65-F5344CB8AC3E}">
        <p14:creationId xmlns:p14="http://schemas.microsoft.com/office/powerpoint/2010/main" val="25044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333621" y="4855618"/>
            <a:ext cx="1524777" cy="938719"/>
          </a:xfrm>
          <a:prstGeom prst="rect">
            <a:avLst/>
          </a:prstGeom>
          <a:noFill/>
        </p:spPr>
        <p:txBody>
          <a:bodyPr wrap="none" rtlCol="0">
            <a:spAutoFit/>
          </a:bodyPr>
          <a:lstStyle/>
          <a:p>
            <a:pPr algn="ctr"/>
            <a:r>
              <a:rPr lang="de-CH" sz="5500" b="1" dirty="0"/>
              <a:t>Jona</a:t>
            </a:r>
          </a:p>
        </p:txBody>
      </p:sp>
    </p:spTree>
    <p:extLst>
      <p:ext uri="{BB962C8B-B14F-4D97-AF65-F5344CB8AC3E}">
        <p14:creationId xmlns:p14="http://schemas.microsoft.com/office/powerpoint/2010/main" val="378833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594DCC8C-7B13-475B-85B0-AA889300BBBE}"/>
              </a:ext>
            </a:extLst>
          </p:cNvPr>
          <p:cNvGrpSpPr/>
          <p:nvPr/>
        </p:nvGrpSpPr>
        <p:grpSpPr>
          <a:xfrm>
            <a:off x="67660" y="-267044"/>
            <a:ext cx="1950678" cy="2599262"/>
            <a:chOff x="7504862" y="2418283"/>
            <a:chExt cx="1950678" cy="2599262"/>
          </a:xfrm>
        </p:grpSpPr>
        <p:pic>
          <p:nvPicPr>
            <p:cNvPr id="1028" name="Picture 4" descr="Die Moderne Skyline Der Stadt Silhouette Illustration In, Stadt Clipart,  Stadtsymbole, Moderne Symbole PNG und Vektor zum kostenlosen Download">
              <a:extLst>
                <a:ext uri="{FF2B5EF4-FFF2-40B4-BE49-F238E27FC236}">
                  <a16:creationId xmlns:a16="http://schemas.microsoft.com/office/drawing/2014/main" id="{FFE30731-486D-49D1-B6D1-B4D8F9E85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237" y="2418283"/>
              <a:ext cx="1588672" cy="12709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97EE1ABA-D52E-4E2E-BC54-BE9810D62CA0}"/>
                </a:ext>
              </a:extLst>
            </p:cNvPr>
            <p:cNvSpPr txBox="1"/>
            <p:nvPr/>
          </p:nvSpPr>
          <p:spPr>
            <a:xfrm>
              <a:off x="8179965" y="3615789"/>
              <a:ext cx="593047" cy="369332"/>
            </a:xfrm>
            <a:prstGeom prst="rect">
              <a:avLst/>
            </a:prstGeom>
            <a:noFill/>
          </p:spPr>
          <p:txBody>
            <a:bodyPr wrap="none" rtlCol="0">
              <a:spAutoFit/>
            </a:bodyPr>
            <a:lstStyle/>
            <a:p>
              <a:r>
                <a:rPr lang="de-CH" dirty="0"/>
                <a:t>Kp 3</a:t>
              </a:r>
            </a:p>
          </p:txBody>
        </p:sp>
        <p:grpSp>
          <p:nvGrpSpPr>
            <p:cNvPr id="26" name="Gruppieren 25">
              <a:extLst>
                <a:ext uri="{FF2B5EF4-FFF2-40B4-BE49-F238E27FC236}">
                  <a16:creationId xmlns:a16="http://schemas.microsoft.com/office/drawing/2014/main" id="{31B1A071-0D93-49A9-8E03-DE77BF516B41}"/>
                </a:ext>
              </a:extLst>
            </p:cNvPr>
            <p:cNvGrpSpPr/>
            <p:nvPr/>
          </p:nvGrpSpPr>
          <p:grpSpPr>
            <a:xfrm>
              <a:off x="8040126" y="3963358"/>
              <a:ext cx="923277" cy="429620"/>
              <a:chOff x="8318382" y="2324054"/>
              <a:chExt cx="923277" cy="429620"/>
            </a:xfrm>
          </p:grpSpPr>
          <p:sp>
            <p:nvSpPr>
              <p:cNvPr id="27" name="Ellipse 26">
                <a:extLst>
                  <a:ext uri="{FF2B5EF4-FFF2-40B4-BE49-F238E27FC236}">
                    <a16:creationId xmlns:a16="http://schemas.microsoft.com/office/drawing/2014/main" id="{3CC871D9-386B-4DB3-825D-C4584484DDC7}"/>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a:extLst>
                  <a:ext uri="{FF2B5EF4-FFF2-40B4-BE49-F238E27FC236}">
                    <a16:creationId xmlns:a16="http://schemas.microsoft.com/office/drawing/2014/main" id="{72CFCBC4-03AC-4BF2-AF73-0CFB65AC054C}"/>
                  </a:ext>
                </a:extLst>
              </p:cNvPr>
              <p:cNvSpPr txBox="1"/>
              <p:nvPr/>
            </p:nvSpPr>
            <p:spPr>
              <a:xfrm>
                <a:off x="8374703" y="2357839"/>
                <a:ext cx="825867" cy="369332"/>
              </a:xfrm>
              <a:prstGeom prst="rect">
                <a:avLst/>
              </a:prstGeom>
              <a:noFill/>
            </p:spPr>
            <p:txBody>
              <a:bodyPr wrap="none" rtlCol="0">
                <a:spAutoFit/>
              </a:bodyPr>
              <a:lstStyle/>
              <a:p>
                <a:r>
                  <a:rPr lang="de-CH" dirty="0"/>
                  <a:t>Demut</a:t>
                </a:r>
              </a:p>
            </p:txBody>
          </p:sp>
        </p:grpSp>
        <p:sp>
          <p:nvSpPr>
            <p:cNvPr id="29" name="Textfeld 28">
              <a:extLst>
                <a:ext uri="{FF2B5EF4-FFF2-40B4-BE49-F238E27FC236}">
                  <a16:creationId xmlns:a16="http://schemas.microsoft.com/office/drawing/2014/main" id="{FC079695-C58E-4F73-9BFB-8EA77F5A6C9E}"/>
                </a:ext>
              </a:extLst>
            </p:cNvPr>
            <p:cNvSpPr txBox="1"/>
            <p:nvPr/>
          </p:nvSpPr>
          <p:spPr>
            <a:xfrm>
              <a:off x="7555148" y="4371214"/>
              <a:ext cx="1900392" cy="646331"/>
            </a:xfrm>
            <a:prstGeom prst="rect">
              <a:avLst/>
            </a:prstGeom>
            <a:noFill/>
          </p:spPr>
          <p:txBody>
            <a:bodyPr wrap="none" rtlCol="0">
              <a:spAutoFit/>
            </a:bodyPr>
            <a:lstStyle/>
            <a:p>
              <a:pPr algn="ctr"/>
              <a:r>
                <a:rPr lang="de-CH" dirty="0"/>
                <a:t>Gehorsam!</a:t>
              </a:r>
            </a:p>
            <a:p>
              <a:pPr algn="ctr"/>
              <a:r>
                <a:rPr lang="de-CH" dirty="0"/>
                <a:t>Grosse Erweckung</a:t>
              </a:r>
            </a:p>
          </p:txBody>
        </p:sp>
        <p:sp>
          <p:nvSpPr>
            <p:cNvPr id="40" name="Rechteck 39">
              <a:extLst>
                <a:ext uri="{FF2B5EF4-FFF2-40B4-BE49-F238E27FC236}">
                  <a16:creationId xmlns:a16="http://schemas.microsoft.com/office/drawing/2014/main" id="{6EE8895E-1196-4266-A46C-1B8F263C4C13}"/>
                </a:ext>
              </a:extLst>
            </p:cNvPr>
            <p:cNvSpPr/>
            <p:nvPr/>
          </p:nvSpPr>
          <p:spPr>
            <a:xfrm>
              <a:off x="7504862" y="2749095"/>
              <a:ext cx="1902080" cy="2268450"/>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7" name="Rechteck 16">
            <a:extLst>
              <a:ext uri="{FF2B5EF4-FFF2-40B4-BE49-F238E27FC236}">
                <a16:creationId xmlns:a16="http://schemas.microsoft.com/office/drawing/2014/main" id="{43E3F6DA-B660-4C3F-958D-867D558A03F6}"/>
              </a:ext>
            </a:extLst>
          </p:cNvPr>
          <p:cNvSpPr/>
          <p:nvPr/>
        </p:nvSpPr>
        <p:spPr>
          <a:xfrm>
            <a:off x="3981060" y="397559"/>
            <a:ext cx="2626040"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Jonas Gehorsam</a:t>
            </a:r>
            <a:endParaRPr lang="de-CH" b="1" kern="0" dirty="0">
              <a:ea typeface="Times New Roman" panose="02020603050405020304" pitchFamily="18" charset="0"/>
              <a:cs typeface="Times New Roman" panose="02020603050405020304" pitchFamily="18" charset="0"/>
            </a:endParaRPr>
          </a:p>
        </p:txBody>
      </p:sp>
      <p:sp>
        <p:nvSpPr>
          <p:cNvPr id="18" name="Textfeld 17">
            <a:extLst>
              <a:ext uri="{FF2B5EF4-FFF2-40B4-BE49-F238E27FC236}">
                <a16:creationId xmlns:a16="http://schemas.microsoft.com/office/drawing/2014/main" id="{D9D3E092-9414-46D4-A0F3-9A68FA14F6E4}"/>
              </a:ext>
            </a:extLst>
          </p:cNvPr>
          <p:cNvSpPr txBox="1"/>
          <p:nvPr/>
        </p:nvSpPr>
        <p:spPr>
          <a:xfrm>
            <a:off x="863927" y="2740074"/>
            <a:ext cx="10464145" cy="3108543"/>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"1 Und das Wort des HERRN erging zum zweiten Mal an Jona folgendermaßen:</a:t>
            </a:r>
          </a:p>
          <a:p>
            <a:r>
              <a:rPr lang="de-CH" sz="2800" spc="75" dirty="0">
                <a:solidFill>
                  <a:srgbClr val="000000"/>
                </a:solidFill>
                <a:effectLst/>
                <a:ea typeface="Times New Roman" panose="02020603050405020304" pitchFamily="18" charset="0"/>
                <a:cs typeface="Times New Roman" panose="02020603050405020304" pitchFamily="18" charset="0"/>
              </a:rPr>
              <a:t>2 Mache dich auf, geh nach Ninive, in die große Stadt, und verkündige ihnen die Botschaft, die ich dir sagen werde! </a:t>
            </a:r>
          </a:p>
          <a:p>
            <a:r>
              <a:rPr lang="de-CH" sz="2800" spc="75" dirty="0">
                <a:solidFill>
                  <a:srgbClr val="000000"/>
                </a:solidFill>
                <a:effectLst/>
                <a:ea typeface="Times New Roman" panose="02020603050405020304" pitchFamily="18" charset="0"/>
                <a:cs typeface="Times New Roman" panose="02020603050405020304" pitchFamily="18" charset="0"/>
              </a:rPr>
              <a:t>3 Da machte sich Jona auf und ging nach Ninive, nach dem Wort des HERRN. Ninive aber war eine sehr große Stadt vor Gott, drei Tagereisen groß." </a:t>
            </a:r>
            <a:r>
              <a:rPr lang="de-CH" sz="2800" b="1" dirty="0">
                <a:ea typeface="Calibri" panose="020F0502020204030204" pitchFamily="34" charset="0"/>
                <a:cs typeface="Times New Roman" panose="02020603050405020304" pitchFamily="18" charset="0"/>
              </a:rPr>
              <a:t>Jon 3,1-2</a:t>
            </a:r>
          </a:p>
        </p:txBody>
      </p:sp>
    </p:spTree>
    <p:extLst>
      <p:ext uri="{BB962C8B-B14F-4D97-AF65-F5344CB8AC3E}">
        <p14:creationId xmlns:p14="http://schemas.microsoft.com/office/powerpoint/2010/main" val="108559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s wissenschaftliche Bibellexikon im Internet :: bibelwissenschaft.de">
            <a:extLst>
              <a:ext uri="{FF2B5EF4-FFF2-40B4-BE49-F238E27FC236}">
                <a16:creationId xmlns:a16="http://schemas.microsoft.com/office/drawing/2014/main" id="{A72A8040-7E1D-44D9-A01C-27C2CB063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95" y="631695"/>
            <a:ext cx="8923489" cy="55946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a:extLst>
              <a:ext uri="{FF2B5EF4-FFF2-40B4-BE49-F238E27FC236}">
                <a16:creationId xmlns:a16="http://schemas.microsoft.com/office/drawing/2014/main" id="{0352CBA1-724C-4312-ADC3-4EE5833DC18C}"/>
              </a:ext>
            </a:extLst>
          </p:cNvPr>
          <p:cNvGrpSpPr/>
          <p:nvPr/>
        </p:nvGrpSpPr>
        <p:grpSpPr>
          <a:xfrm>
            <a:off x="67660" y="-267044"/>
            <a:ext cx="1950678" cy="2599262"/>
            <a:chOff x="7504862" y="2418283"/>
            <a:chExt cx="1950678" cy="2599262"/>
          </a:xfrm>
        </p:grpSpPr>
        <p:pic>
          <p:nvPicPr>
            <p:cNvPr id="4" name="Picture 4" descr="Die Moderne Skyline Der Stadt Silhouette Illustration In, Stadt Clipart,  Stadtsymbole, Moderne Symbole PNG und Vektor zum kostenlosen Download">
              <a:extLst>
                <a:ext uri="{FF2B5EF4-FFF2-40B4-BE49-F238E27FC236}">
                  <a16:creationId xmlns:a16="http://schemas.microsoft.com/office/drawing/2014/main" id="{91D85A9D-EFF6-4563-A3A0-C5618C125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237" y="2418283"/>
              <a:ext cx="1588672" cy="1270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35900528-9052-4988-A1AB-2AD6539BC3A3}"/>
                </a:ext>
              </a:extLst>
            </p:cNvPr>
            <p:cNvSpPr txBox="1"/>
            <p:nvPr/>
          </p:nvSpPr>
          <p:spPr>
            <a:xfrm>
              <a:off x="8179965" y="3615789"/>
              <a:ext cx="593047" cy="369332"/>
            </a:xfrm>
            <a:prstGeom prst="rect">
              <a:avLst/>
            </a:prstGeom>
            <a:noFill/>
          </p:spPr>
          <p:txBody>
            <a:bodyPr wrap="none" rtlCol="0">
              <a:spAutoFit/>
            </a:bodyPr>
            <a:lstStyle/>
            <a:p>
              <a:r>
                <a:rPr lang="de-CH" dirty="0"/>
                <a:t>Kp 3</a:t>
              </a:r>
            </a:p>
          </p:txBody>
        </p:sp>
        <p:grpSp>
          <p:nvGrpSpPr>
            <p:cNvPr id="6" name="Gruppieren 5">
              <a:extLst>
                <a:ext uri="{FF2B5EF4-FFF2-40B4-BE49-F238E27FC236}">
                  <a16:creationId xmlns:a16="http://schemas.microsoft.com/office/drawing/2014/main" id="{A44A4760-1FE2-45A2-8AEF-A0CE5AEF3B1D}"/>
                </a:ext>
              </a:extLst>
            </p:cNvPr>
            <p:cNvGrpSpPr/>
            <p:nvPr/>
          </p:nvGrpSpPr>
          <p:grpSpPr>
            <a:xfrm>
              <a:off x="8040126" y="3963358"/>
              <a:ext cx="923277" cy="429620"/>
              <a:chOff x="8318382" y="2324054"/>
              <a:chExt cx="923277" cy="429620"/>
            </a:xfrm>
          </p:grpSpPr>
          <p:sp>
            <p:nvSpPr>
              <p:cNvPr id="9" name="Ellipse 8">
                <a:extLst>
                  <a:ext uri="{FF2B5EF4-FFF2-40B4-BE49-F238E27FC236}">
                    <a16:creationId xmlns:a16="http://schemas.microsoft.com/office/drawing/2014/main" id="{21DCF276-E43B-459C-8001-03622B73DF30}"/>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A275C858-2D54-4787-AA2B-CB3B42ACC060}"/>
                  </a:ext>
                </a:extLst>
              </p:cNvPr>
              <p:cNvSpPr txBox="1"/>
              <p:nvPr/>
            </p:nvSpPr>
            <p:spPr>
              <a:xfrm>
                <a:off x="8374703" y="2357839"/>
                <a:ext cx="825867" cy="369332"/>
              </a:xfrm>
              <a:prstGeom prst="rect">
                <a:avLst/>
              </a:prstGeom>
              <a:noFill/>
            </p:spPr>
            <p:txBody>
              <a:bodyPr wrap="none" rtlCol="0">
                <a:spAutoFit/>
              </a:bodyPr>
              <a:lstStyle/>
              <a:p>
                <a:r>
                  <a:rPr lang="de-CH" dirty="0"/>
                  <a:t>Demut</a:t>
                </a:r>
              </a:p>
            </p:txBody>
          </p:sp>
        </p:grpSp>
        <p:sp>
          <p:nvSpPr>
            <p:cNvPr id="7" name="Textfeld 6">
              <a:extLst>
                <a:ext uri="{FF2B5EF4-FFF2-40B4-BE49-F238E27FC236}">
                  <a16:creationId xmlns:a16="http://schemas.microsoft.com/office/drawing/2014/main" id="{7282E6F9-C2B9-4510-9E54-8930B4DADA8F}"/>
                </a:ext>
              </a:extLst>
            </p:cNvPr>
            <p:cNvSpPr txBox="1"/>
            <p:nvPr/>
          </p:nvSpPr>
          <p:spPr>
            <a:xfrm>
              <a:off x="7555148" y="4371214"/>
              <a:ext cx="1900392" cy="646331"/>
            </a:xfrm>
            <a:prstGeom prst="rect">
              <a:avLst/>
            </a:prstGeom>
            <a:noFill/>
          </p:spPr>
          <p:txBody>
            <a:bodyPr wrap="none" rtlCol="0">
              <a:spAutoFit/>
            </a:bodyPr>
            <a:lstStyle/>
            <a:p>
              <a:pPr algn="ctr"/>
              <a:r>
                <a:rPr lang="de-CH" dirty="0"/>
                <a:t>Gehorsam!</a:t>
              </a:r>
            </a:p>
            <a:p>
              <a:pPr algn="ctr"/>
              <a:r>
                <a:rPr lang="de-CH" dirty="0"/>
                <a:t>Grosse Erweckung</a:t>
              </a:r>
            </a:p>
          </p:txBody>
        </p:sp>
        <p:sp>
          <p:nvSpPr>
            <p:cNvPr id="8" name="Rechteck 7">
              <a:extLst>
                <a:ext uri="{FF2B5EF4-FFF2-40B4-BE49-F238E27FC236}">
                  <a16:creationId xmlns:a16="http://schemas.microsoft.com/office/drawing/2014/main" id="{605CF692-932D-45C7-9A09-9BE5BF1D4676}"/>
                </a:ext>
              </a:extLst>
            </p:cNvPr>
            <p:cNvSpPr/>
            <p:nvPr/>
          </p:nvSpPr>
          <p:spPr>
            <a:xfrm>
              <a:off x="7504862" y="2749095"/>
              <a:ext cx="1902080" cy="2268450"/>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75243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6C47627-028D-4C8D-B6C3-CB373B97A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97" y="241916"/>
            <a:ext cx="6956027" cy="53054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AA095DA-DA72-4F5D-9173-79D2EF7C4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63" y="567037"/>
            <a:ext cx="3240871" cy="4208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2F3A325-2396-4E06-97E6-D9D4CD15897C}"/>
              </a:ext>
            </a:extLst>
          </p:cNvPr>
          <p:cNvSpPr txBox="1"/>
          <p:nvPr/>
        </p:nvSpPr>
        <p:spPr>
          <a:xfrm>
            <a:off x="3471464" y="5547360"/>
            <a:ext cx="6094070" cy="1015663"/>
          </a:xfrm>
          <a:prstGeom prst="rect">
            <a:avLst/>
          </a:prstGeom>
          <a:noFill/>
        </p:spPr>
        <p:txBody>
          <a:bodyPr wrap="square">
            <a:spAutoFit/>
          </a:bodyPr>
          <a:lstStyle/>
          <a:p>
            <a:r>
              <a:rPr lang="de-DE" sz="2000" b="0" i="0" dirty="0">
                <a:solidFill>
                  <a:srgbClr val="202122"/>
                </a:solidFill>
                <a:effectLst/>
                <a:latin typeface="Arial" panose="020B0604020202020204" pitchFamily="34" charset="0"/>
              </a:rPr>
              <a:t>Vereinfachte Darstellung der Stadtmauer mit den Toren. Zu sehen sind außerdem die Grabungshügel </a:t>
            </a:r>
            <a:r>
              <a:rPr lang="de-DE" sz="2000" b="0" i="0" u="sng" dirty="0">
                <a:solidFill>
                  <a:srgbClr val="202122"/>
                </a:solidFill>
                <a:effectLst/>
                <a:latin typeface="Arial" panose="020B0604020202020204" pitchFamily="34" charset="0"/>
              </a:rPr>
              <a:t>Kujundschik</a:t>
            </a:r>
            <a:r>
              <a:rPr lang="de-DE" sz="2000" b="0" i="0" dirty="0">
                <a:solidFill>
                  <a:srgbClr val="202122"/>
                </a:solidFill>
                <a:effectLst/>
                <a:latin typeface="Arial" panose="020B0604020202020204" pitchFamily="34" charset="0"/>
              </a:rPr>
              <a:t> und </a:t>
            </a:r>
            <a:r>
              <a:rPr lang="de-DE" sz="2000" b="0" i="0" u="sng" dirty="0">
                <a:solidFill>
                  <a:srgbClr val="202122"/>
                </a:solidFill>
                <a:effectLst/>
                <a:latin typeface="Arial" panose="020B0604020202020204" pitchFamily="34" charset="0"/>
              </a:rPr>
              <a:t>Nebi Jenus</a:t>
            </a:r>
            <a:r>
              <a:rPr lang="de-DE" sz="2000" b="0" i="0" dirty="0">
                <a:solidFill>
                  <a:srgbClr val="202122"/>
                </a:solidFill>
                <a:effectLst/>
                <a:latin typeface="Arial" panose="020B0604020202020204" pitchFamily="34" charset="0"/>
              </a:rPr>
              <a:t>.</a:t>
            </a:r>
            <a:endParaRPr lang="de-CH" sz="2000" dirty="0"/>
          </a:p>
        </p:txBody>
      </p:sp>
      <p:sp>
        <p:nvSpPr>
          <p:cNvPr id="6" name="Ellipse 5">
            <a:extLst>
              <a:ext uri="{FF2B5EF4-FFF2-40B4-BE49-F238E27FC236}">
                <a16:creationId xmlns:a16="http://schemas.microsoft.com/office/drawing/2014/main" id="{ED562B7C-9F70-480A-ACFC-C4B39B2A71D8}"/>
              </a:ext>
            </a:extLst>
          </p:cNvPr>
          <p:cNvSpPr/>
          <p:nvPr/>
        </p:nvSpPr>
        <p:spPr>
          <a:xfrm>
            <a:off x="4183639" y="3042326"/>
            <a:ext cx="353637" cy="3866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952CE2E6-9DC7-4028-BF0B-7547141A6389}"/>
              </a:ext>
            </a:extLst>
          </p:cNvPr>
          <p:cNvSpPr/>
          <p:nvPr/>
        </p:nvSpPr>
        <p:spPr>
          <a:xfrm>
            <a:off x="7429417" y="2999462"/>
            <a:ext cx="561981" cy="4724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982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352CBA1-724C-4312-ADC3-4EE5833DC18C}"/>
              </a:ext>
            </a:extLst>
          </p:cNvPr>
          <p:cNvGrpSpPr/>
          <p:nvPr/>
        </p:nvGrpSpPr>
        <p:grpSpPr>
          <a:xfrm>
            <a:off x="67660" y="-267044"/>
            <a:ext cx="1950678" cy="2599262"/>
            <a:chOff x="7504862" y="2418283"/>
            <a:chExt cx="1950678" cy="2599262"/>
          </a:xfrm>
        </p:grpSpPr>
        <p:pic>
          <p:nvPicPr>
            <p:cNvPr id="4" name="Picture 4" descr="Die Moderne Skyline Der Stadt Silhouette Illustration In, Stadt Clipart,  Stadtsymbole, Moderne Symbole PNG und Vektor zum kostenlosen Download">
              <a:extLst>
                <a:ext uri="{FF2B5EF4-FFF2-40B4-BE49-F238E27FC236}">
                  <a16:creationId xmlns:a16="http://schemas.microsoft.com/office/drawing/2014/main" id="{91D85A9D-EFF6-4563-A3A0-C5618C125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237" y="2418283"/>
              <a:ext cx="1588672" cy="1270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35900528-9052-4988-A1AB-2AD6539BC3A3}"/>
                </a:ext>
              </a:extLst>
            </p:cNvPr>
            <p:cNvSpPr txBox="1"/>
            <p:nvPr/>
          </p:nvSpPr>
          <p:spPr>
            <a:xfrm>
              <a:off x="8179965" y="3615789"/>
              <a:ext cx="593047" cy="369332"/>
            </a:xfrm>
            <a:prstGeom prst="rect">
              <a:avLst/>
            </a:prstGeom>
            <a:noFill/>
          </p:spPr>
          <p:txBody>
            <a:bodyPr wrap="none" rtlCol="0">
              <a:spAutoFit/>
            </a:bodyPr>
            <a:lstStyle/>
            <a:p>
              <a:r>
                <a:rPr lang="de-CH" dirty="0"/>
                <a:t>Kp 3</a:t>
              </a:r>
            </a:p>
          </p:txBody>
        </p:sp>
        <p:grpSp>
          <p:nvGrpSpPr>
            <p:cNvPr id="6" name="Gruppieren 5">
              <a:extLst>
                <a:ext uri="{FF2B5EF4-FFF2-40B4-BE49-F238E27FC236}">
                  <a16:creationId xmlns:a16="http://schemas.microsoft.com/office/drawing/2014/main" id="{A44A4760-1FE2-45A2-8AEF-A0CE5AEF3B1D}"/>
                </a:ext>
              </a:extLst>
            </p:cNvPr>
            <p:cNvGrpSpPr/>
            <p:nvPr/>
          </p:nvGrpSpPr>
          <p:grpSpPr>
            <a:xfrm>
              <a:off x="8040126" y="3963358"/>
              <a:ext cx="923277" cy="429620"/>
              <a:chOff x="8318382" y="2324054"/>
              <a:chExt cx="923277" cy="429620"/>
            </a:xfrm>
          </p:grpSpPr>
          <p:sp>
            <p:nvSpPr>
              <p:cNvPr id="9" name="Ellipse 8">
                <a:extLst>
                  <a:ext uri="{FF2B5EF4-FFF2-40B4-BE49-F238E27FC236}">
                    <a16:creationId xmlns:a16="http://schemas.microsoft.com/office/drawing/2014/main" id="{21DCF276-E43B-459C-8001-03622B73DF30}"/>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A275C858-2D54-4787-AA2B-CB3B42ACC060}"/>
                  </a:ext>
                </a:extLst>
              </p:cNvPr>
              <p:cNvSpPr txBox="1"/>
              <p:nvPr/>
            </p:nvSpPr>
            <p:spPr>
              <a:xfrm>
                <a:off x="8374703" y="2357839"/>
                <a:ext cx="825867" cy="369332"/>
              </a:xfrm>
              <a:prstGeom prst="rect">
                <a:avLst/>
              </a:prstGeom>
              <a:noFill/>
            </p:spPr>
            <p:txBody>
              <a:bodyPr wrap="none" rtlCol="0">
                <a:spAutoFit/>
              </a:bodyPr>
              <a:lstStyle/>
              <a:p>
                <a:r>
                  <a:rPr lang="de-CH" dirty="0"/>
                  <a:t>Demut</a:t>
                </a:r>
              </a:p>
            </p:txBody>
          </p:sp>
        </p:grpSp>
        <p:sp>
          <p:nvSpPr>
            <p:cNvPr id="7" name="Textfeld 6">
              <a:extLst>
                <a:ext uri="{FF2B5EF4-FFF2-40B4-BE49-F238E27FC236}">
                  <a16:creationId xmlns:a16="http://schemas.microsoft.com/office/drawing/2014/main" id="{7282E6F9-C2B9-4510-9E54-8930B4DADA8F}"/>
                </a:ext>
              </a:extLst>
            </p:cNvPr>
            <p:cNvSpPr txBox="1"/>
            <p:nvPr/>
          </p:nvSpPr>
          <p:spPr>
            <a:xfrm>
              <a:off x="7555148" y="4371214"/>
              <a:ext cx="1900392" cy="646331"/>
            </a:xfrm>
            <a:prstGeom prst="rect">
              <a:avLst/>
            </a:prstGeom>
            <a:noFill/>
          </p:spPr>
          <p:txBody>
            <a:bodyPr wrap="none" rtlCol="0">
              <a:spAutoFit/>
            </a:bodyPr>
            <a:lstStyle/>
            <a:p>
              <a:pPr algn="ctr"/>
              <a:r>
                <a:rPr lang="de-CH" dirty="0"/>
                <a:t>Gehorsam!</a:t>
              </a:r>
            </a:p>
            <a:p>
              <a:pPr algn="ctr"/>
              <a:r>
                <a:rPr lang="de-CH" dirty="0"/>
                <a:t>Grosse Erweckung</a:t>
              </a:r>
            </a:p>
          </p:txBody>
        </p:sp>
        <p:sp>
          <p:nvSpPr>
            <p:cNvPr id="8" name="Rechteck 7">
              <a:extLst>
                <a:ext uri="{FF2B5EF4-FFF2-40B4-BE49-F238E27FC236}">
                  <a16:creationId xmlns:a16="http://schemas.microsoft.com/office/drawing/2014/main" id="{605CF692-932D-45C7-9A09-9BE5BF1D4676}"/>
                </a:ext>
              </a:extLst>
            </p:cNvPr>
            <p:cNvSpPr/>
            <p:nvPr/>
          </p:nvSpPr>
          <p:spPr>
            <a:xfrm>
              <a:off x="7504862" y="2749095"/>
              <a:ext cx="1902080" cy="2268450"/>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1" name="Rechteck 10">
            <a:extLst>
              <a:ext uri="{FF2B5EF4-FFF2-40B4-BE49-F238E27FC236}">
                <a16:creationId xmlns:a16="http://schemas.microsoft.com/office/drawing/2014/main" id="{6EDFA709-8157-4899-8152-0A32D45EF82E}"/>
              </a:ext>
            </a:extLst>
          </p:cNvPr>
          <p:cNvSpPr/>
          <p:nvPr/>
        </p:nvSpPr>
        <p:spPr>
          <a:xfrm>
            <a:off x="3614705" y="407242"/>
            <a:ext cx="2226315" cy="523220"/>
          </a:xfrm>
          <a:prstGeom prst="rect">
            <a:avLst/>
          </a:prstGeom>
        </p:spPr>
        <p:txBody>
          <a:bodyPr wrap="none">
            <a:spAutoFit/>
          </a:bodyPr>
          <a:lstStyle/>
          <a:p>
            <a:r>
              <a:rPr lang="de-CH" sz="2800" b="1" dirty="0"/>
              <a:t>Gottes Gnade</a:t>
            </a:r>
          </a:p>
        </p:txBody>
      </p:sp>
      <p:sp>
        <p:nvSpPr>
          <p:cNvPr id="12" name="Textfeld 11">
            <a:extLst>
              <a:ext uri="{FF2B5EF4-FFF2-40B4-BE49-F238E27FC236}">
                <a16:creationId xmlns:a16="http://schemas.microsoft.com/office/drawing/2014/main" id="{02EA105F-C1F6-4C30-8FFF-04209D00FD2F}"/>
              </a:ext>
            </a:extLst>
          </p:cNvPr>
          <p:cNvSpPr txBox="1"/>
          <p:nvPr/>
        </p:nvSpPr>
        <p:spPr>
          <a:xfrm>
            <a:off x="315921" y="2868528"/>
            <a:ext cx="10703178" cy="1384995"/>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"9 Wer weiß, Gott könnte anderen Sinnes werden, es sich gereuen lassen und ablassen von seinem grimmigen Zorn, sodass wir nicht untergehen!«" </a:t>
            </a:r>
            <a:r>
              <a:rPr lang="de-CH" sz="2800" b="1" dirty="0">
                <a:ea typeface="Calibri" panose="020F0502020204030204" pitchFamily="34" charset="0"/>
                <a:cs typeface="Times New Roman" panose="02020603050405020304" pitchFamily="18" charset="0"/>
              </a:rPr>
              <a:t>Jon 3,9</a:t>
            </a:r>
          </a:p>
        </p:txBody>
      </p:sp>
      <p:sp>
        <p:nvSpPr>
          <p:cNvPr id="13" name="Rechteck 12">
            <a:extLst>
              <a:ext uri="{FF2B5EF4-FFF2-40B4-BE49-F238E27FC236}">
                <a16:creationId xmlns:a16="http://schemas.microsoft.com/office/drawing/2014/main" id="{9BA88AA7-9F5D-4272-9AB2-1F23004BFCFC}"/>
              </a:ext>
            </a:extLst>
          </p:cNvPr>
          <p:cNvSpPr/>
          <p:nvPr/>
        </p:nvSpPr>
        <p:spPr>
          <a:xfrm>
            <a:off x="2693441" y="1231231"/>
            <a:ext cx="5005794" cy="523220"/>
          </a:xfrm>
          <a:prstGeom prst="rect">
            <a:avLst/>
          </a:prstGeom>
        </p:spPr>
        <p:txBody>
          <a:bodyPr wrap="none">
            <a:spAutoFit/>
          </a:bodyPr>
          <a:lstStyle/>
          <a:p>
            <a:r>
              <a:rPr lang="de-CH" sz="2800" dirty="0"/>
              <a:t>Kurze Predigt, grosse Auswirkung</a:t>
            </a:r>
          </a:p>
        </p:txBody>
      </p:sp>
      <p:sp>
        <p:nvSpPr>
          <p:cNvPr id="14" name="Textfeld 13">
            <a:extLst>
              <a:ext uri="{FF2B5EF4-FFF2-40B4-BE49-F238E27FC236}">
                <a16:creationId xmlns:a16="http://schemas.microsoft.com/office/drawing/2014/main" id="{DB9B161E-4B2B-4AED-BF00-2F8632976A90}"/>
              </a:ext>
            </a:extLst>
          </p:cNvPr>
          <p:cNvSpPr txBox="1"/>
          <p:nvPr/>
        </p:nvSpPr>
        <p:spPr>
          <a:xfrm>
            <a:off x="315920" y="4450210"/>
            <a:ext cx="10703177" cy="1815882"/>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Die Tragik dieser Erweckung und der Geschichte der Niniviten ist, nur eine Generation hielt an der Gnade fest. Es ging nicht lange, dann fielen sie wieder ab vom Herrn und kamen in das vorherige Fahrwasser zurück. Dies werden wir beim Propheten Nahum noch deutlich sehen. </a:t>
            </a:r>
          </a:p>
        </p:txBody>
      </p:sp>
    </p:spTree>
    <p:extLst>
      <p:ext uri="{BB962C8B-B14F-4D97-AF65-F5344CB8AC3E}">
        <p14:creationId xmlns:p14="http://schemas.microsoft.com/office/powerpoint/2010/main" val="32785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4A674A54-F524-4529-A958-DDA311857067}"/>
              </a:ext>
            </a:extLst>
          </p:cNvPr>
          <p:cNvGrpSpPr/>
          <p:nvPr/>
        </p:nvGrpSpPr>
        <p:grpSpPr>
          <a:xfrm>
            <a:off x="80520" y="40151"/>
            <a:ext cx="1628464" cy="2484520"/>
            <a:chOff x="10150495" y="2246107"/>
            <a:chExt cx="1516014" cy="2506893"/>
          </a:xfrm>
        </p:grpSpPr>
        <p:pic>
          <p:nvPicPr>
            <p:cNvPr id="1032" name="Picture 8" descr="❔ Weißes Fragezeichen Emoji – Bedeutung, Bilder, Codes">
              <a:extLst>
                <a:ext uri="{FF2B5EF4-FFF2-40B4-BE49-F238E27FC236}">
                  <a16:creationId xmlns:a16="http://schemas.microsoft.com/office/drawing/2014/main" id="{00FE6245-DB71-4891-BE57-8C9B4BF8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56C0B151-D9A8-4D33-B13F-8AF4C1BBE6A1}"/>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31" name="Gruppieren 30">
              <a:extLst>
                <a:ext uri="{FF2B5EF4-FFF2-40B4-BE49-F238E27FC236}">
                  <a16:creationId xmlns:a16="http://schemas.microsoft.com/office/drawing/2014/main" id="{7C717005-DE10-4176-812A-42D28DEF4F17}"/>
                </a:ext>
              </a:extLst>
            </p:cNvPr>
            <p:cNvGrpSpPr/>
            <p:nvPr/>
          </p:nvGrpSpPr>
          <p:grpSpPr>
            <a:xfrm>
              <a:off x="10434958" y="3666263"/>
              <a:ext cx="923277" cy="429620"/>
              <a:chOff x="8318382" y="2324054"/>
              <a:chExt cx="923277" cy="429620"/>
            </a:xfrm>
          </p:grpSpPr>
          <p:sp>
            <p:nvSpPr>
              <p:cNvPr id="32" name="Ellipse 31">
                <a:extLst>
                  <a:ext uri="{FF2B5EF4-FFF2-40B4-BE49-F238E27FC236}">
                    <a16:creationId xmlns:a16="http://schemas.microsoft.com/office/drawing/2014/main" id="{EAFAE026-455E-48A2-9E2E-FF22AC1B169E}"/>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a:extLst>
                  <a:ext uri="{FF2B5EF4-FFF2-40B4-BE49-F238E27FC236}">
                    <a16:creationId xmlns:a16="http://schemas.microsoft.com/office/drawing/2014/main" id="{1412BCBF-6BF7-42B6-877E-5FC49D9AF7A6}"/>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37" name="Textfeld 36">
              <a:extLst>
                <a:ext uri="{FF2B5EF4-FFF2-40B4-BE49-F238E27FC236}">
                  <a16:creationId xmlns:a16="http://schemas.microsoft.com/office/drawing/2014/main" id="{F4F8ED31-37FF-4F2A-B3ED-33EC7086BC61}"/>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41" name="Rechteck 40">
              <a:extLst>
                <a:ext uri="{FF2B5EF4-FFF2-40B4-BE49-F238E27FC236}">
                  <a16:creationId xmlns:a16="http://schemas.microsoft.com/office/drawing/2014/main" id="{4F174C4A-F1E9-49D3-9167-619CDF6ABA7B}"/>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3" name="Rechteck 42">
            <a:extLst>
              <a:ext uri="{FF2B5EF4-FFF2-40B4-BE49-F238E27FC236}">
                <a16:creationId xmlns:a16="http://schemas.microsoft.com/office/drawing/2014/main" id="{0F77C7CF-B2CB-4CA2-8271-3FF21678A233}"/>
              </a:ext>
            </a:extLst>
          </p:cNvPr>
          <p:cNvSpPr/>
          <p:nvPr/>
        </p:nvSpPr>
        <p:spPr>
          <a:xfrm>
            <a:off x="2954948" y="644938"/>
            <a:ext cx="2119491" cy="523220"/>
          </a:xfrm>
          <a:prstGeom prst="rect">
            <a:avLst/>
          </a:prstGeom>
        </p:spPr>
        <p:txBody>
          <a:bodyPr wrap="none">
            <a:spAutoFit/>
          </a:bodyPr>
          <a:lstStyle/>
          <a:p>
            <a:r>
              <a:rPr lang="de-CH" sz="2800" b="1" dirty="0"/>
              <a:t>Jona und ICH</a:t>
            </a:r>
          </a:p>
        </p:txBody>
      </p:sp>
      <p:sp>
        <p:nvSpPr>
          <p:cNvPr id="14" name="Textfeld 13">
            <a:extLst>
              <a:ext uri="{FF2B5EF4-FFF2-40B4-BE49-F238E27FC236}">
                <a16:creationId xmlns:a16="http://schemas.microsoft.com/office/drawing/2014/main" id="{B641A885-FF4A-40A8-AD9A-3EC4760189A4}"/>
              </a:ext>
            </a:extLst>
          </p:cNvPr>
          <p:cNvSpPr txBox="1"/>
          <p:nvPr/>
        </p:nvSpPr>
        <p:spPr>
          <a:xfrm>
            <a:off x="1879720" y="1168158"/>
            <a:ext cx="9865698" cy="353943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Es ist wichtig, dass wir Festhalten an Jesus (Kolosserbrief, Hebräerbrief) und nicht das gesunde Evangelium (Pastoralbriefe) verwässern und verwerfen.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Die Menschen sind auf ein klares Evangelium angewiesen. Was bringt ihnen die Predigt über die grosse Gnade Gottes, wenn sie nicht hören, dass das Leben auf die Waage gelegt wird, oder wie in Amos, mit dem Senkblei geprüft wird? Der Mensch muss sich entscheiden können. </a:t>
            </a:r>
            <a:endParaRPr lang="de-CH"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8BF9DC63-B6F2-4938-9E2A-406043B2B727}"/>
              </a:ext>
            </a:extLst>
          </p:cNvPr>
          <p:cNvSpPr txBox="1"/>
          <p:nvPr/>
        </p:nvSpPr>
        <p:spPr>
          <a:xfrm>
            <a:off x="497959" y="5278563"/>
            <a:ext cx="10926485" cy="532903"/>
          </a:xfrm>
          <a:prstGeom prst="rect">
            <a:avLst/>
          </a:prstGeom>
          <a:noFill/>
        </p:spPr>
        <p:txBody>
          <a:bodyPr wrap="square">
            <a:spAutoFit/>
          </a:bodyPr>
          <a:lstStyle/>
          <a:p>
            <a:pPr marL="342900" lvl="0" indent="-342900">
              <a:lnSpc>
                <a:spcPct val="107000"/>
              </a:lnSpc>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"Von meinem Willen - zum Gehorsam gegenüber dem Willen Gottes!"</a:t>
            </a:r>
          </a:p>
        </p:txBody>
      </p:sp>
    </p:spTree>
    <p:extLst>
      <p:ext uri="{BB962C8B-B14F-4D97-AF65-F5344CB8AC3E}">
        <p14:creationId xmlns:p14="http://schemas.microsoft.com/office/powerpoint/2010/main" val="283114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4A674A54-F524-4529-A958-DDA311857067}"/>
              </a:ext>
            </a:extLst>
          </p:cNvPr>
          <p:cNvGrpSpPr/>
          <p:nvPr/>
        </p:nvGrpSpPr>
        <p:grpSpPr>
          <a:xfrm>
            <a:off x="80520" y="40151"/>
            <a:ext cx="1628464" cy="2484520"/>
            <a:chOff x="10150495" y="2246107"/>
            <a:chExt cx="1516014" cy="2506893"/>
          </a:xfrm>
        </p:grpSpPr>
        <p:pic>
          <p:nvPicPr>
            <p:cNvPr id="1032" name="Picture 8" descr="❔ Weißes Fragezeichen Emoji – Bedeutung, Bilder, Codes">
              <a:extLst>
                <a:ext uri="{FF2B5EF4-FFF2-40B4-BE49-F238E27FC236}">
                  <a16:creationId xmlns:a16="http://schemas.microsoft.com/office/drawing/2014/main" id="{00FE6245-DB71-4891-BE57-8C9B4BF8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56C0B151-D9A8-4D33-B13F-8AF4C1BBE6A1}"/>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31" name="Gruppieren 30">
              <a:extLst>
                <a:ext uri="{FF2B5EF4-FFF2-40B4-BE49-F238E27FC236}">
                  <a16:creationId xmlns:a16="http://schemas.microsoft.com/office/drawing/2014/main" id="{7C717005-DE10-4176-812A-42D28DEF4F17}"/>
                </a:ext>
              </a:extLst>
            </p:cNvPr>
            <p:cNvGrpSpPr/>
            <p:nvPr/>
          </p:nvGrpSpPr>
          <p:grpSpPr>
            <a:xfrm>
              <a:off x="10434958" y="3666263"/>
              <a:ext cx="923277" cy="429620"/>
              <a:chOff x="8318382" y="2324054"/>
              <a:chExt cx="923277" cy="429620"/>
            </a:xfrm>
          </p:grpSpPr>
          <p:sp>
            <p:nvSpPr>
              <p:cNvPr id="32" name="Ellipse 31">
                <a:extLst>
                  <a:ext uri="{FF2B5EF4-FFF2-40B4-BE49-F238E27FC236}">
                    <a16:creationId xmlns:a16="http://schemas.microsoft.com/office/drawing/2014/main" id="{EAFAE026-455E-48A2-9E2E-FF22AC1B169E}"/>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a:extLst>
                  <a:ext uri="{FF2B5EF4-FFF2-40B4-BE49-F238E27FC236}">
                    <a16:creationId xmlns:a16="http://schemas.microsoft.com/office/drawing/2014/main" id="{1412BCBF-6BF7-42B6-877E-5FC49D9AF7A6}"/>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37" name="Textfeld 36">
              <a:extLst>
                <a:ext uri="{FF2B5EF4-FFF2-40B4-BE49-F238E27FC236}">
                  <a16:creationId xmlns:a16="http://schemas.microsoft.com/office/drawing/2014/main" id="{F4F8ED31-37FF-4F2A-B3ED-33EC7086BC61}"/>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41" name="Rechteck 40">
              <a:extLst>
                <a:ext uri="{FF2B5EF4-FFF2-40B4-BE49-F238E27FC236}">
                  <a16:creationId xmlns:a16="http://schemas.microsoft.com/office/drawing/2014/main" id="{4F174C4A-F1E9-49D3-9167-619CDF6ABA7B}"/>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3" name="Rechteck 42">
            <a:extLst>
              <a:ext uri="{FF2B5EF4-FFF2-40B4-BE49-F238E27FC236}">
                <a16:creationId xmlns:a16="http://schemas.microsoft.com/office/drawing/2014/main" id="{0F77C7CF-B2CB-4CA2-8271-3FF21678A233}"/>
              </a:ext>
            </a:extLst>
          </p:cNvPr>
          <p:cNvSpPr/>
          <p:nvPr/>
        </p:nvSpPr>
        <p:spPr>
          <a:xfrm>
            <a:off x="2954948" y="644938"/>
            <a:ext cx="5589735" cy="523220"/>
          </a:xfrm>
          <a:prstGeom prst="rect">
            <a:avLst/>
          </a:prstGeom>
        </p:spPr>
        <p:txBody>
          <a:bodyPr wrap="none">
            <a:spAutoFit/>
          </a:bodyPr>
          <a:lstStyle/>
          <a:p>
            <a:r>
              <a:rPr lang="de-CH" sz="2800" b="1" dirty="0"/>
              <a:t>Unmut gegenüber der Gnade Gottes</a:t>
            </a:r>
          </a:p>
        </p:txBody>
      </p:sp>
      <p:sp>
        <p:nvSpPr>
          <p:cNvPr id="44" name="Textfeld 43">
            <a:extLst>
              <a:ext uri="{FF2B5EF4-FFF2-40B4-BE49-F238E27FC236}">
                <a16:creationId xmlns:a16="http://schemas.microsoft.com/office/drawing/2014/main" id="{FF40C116-36F3-4595-90FB-33EB57005526}"/>
              </a:ext>
            </a:extLst>
          </p:cNvPr>
          <p:cNvSpPr txBox="1"/>
          <p:nvPr/>
        </p:nvSpPr>
        <p:spPr>
          <a:xfrm>
            <a:off x="1739593" y="1191610"/>
            <a:ext cx="9919956" cy="1384995"/>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a:t>
            </a:r>
            <a:r>
              <a:rPr lang="de-CH" sz="2800" spc="75"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Denn ich wusste</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dass du ein gnädiger und barmherziger Gott bist, langmütig und von großer Gnade, und das Unheil reut dich!" </a:t>
            </a:r>
            <a:r>
              <a:rPr lang="de-CH" sz="2800" b="1" dirty="0">
                <a:ea typeface="Calibri" panose="020F0502020204030204" pitchFamily="34" charset="0"/>
                <a:cs typeface="Times New Roman" panose="02020603050405020304" pitchFamily="18" charset="0"/>
              </a:rPr>
              <a:t>Jon 4,2</a:t>
            </a:r>
          </a:p>
        </p:txBody>
      </p:sp>
      <p:graphicFrame>
        <p:nvGraphicFramePr>
          <p:cNvPr id="45" name="Tabelle 44">
            <a:extLst>
              <a:ext uri="{FF2B5EF4-FFF2-40B4-BE49-F238E27FC236}">
                <a16:creationId xmlns:a16="http://schemas.microsoft.com/office/drawing/2014/main" id="{2BBDD1D6-D7B0-4CCD-99CF-E5713967CC8D}"/>
              </a:ext>
            </a:extLst>
          </p:cNvPr>
          <p:cNvGraphicFramePr>
            <a:graphicFrameLocks noGrp="1"/>
          </p:cNvGraphicFramePr>
          <p:nvPr>
            <p:extLst>
              <p:ext uri="{D42A27DB-BD31-4B8C-83A1-F6EECF244321}">
                <p14:modId xmlns:p14="http://schemas.microsoft.com/office/powerpoint/2010/main" val="1204718007"/>
              </p:ext>
            </p:extLst>
          </p:nvPr>
        </p:nvGraphicFramePr>
        <p:xfrm>
          <a:off x="386083" y="2799302"/>
          <a:ext cx="11258154" cy="3413760"/>
        </p:xfrm>
        <a:graphic>
          <a:graphicData uri="http://schemas.openxmlformats.org/drawingml/2006/table">
            <a:tbl>
              <a:tblPr firstRow="1" firstCol="1" bandRow="1"/>
              <a:tblGrid>
                <a:gridCol w="4058700">
                  <a:extLst>
                    <a:ext uri="{9D8B030D-6E8A-4147-A177-3AD203B41FA5}">
                      <a16:colId xmlns:a16="http://schemas.microsoft.com/office/drawing/2014/main" val="2645120250"/>
                    </a:ext>
                  </a:extLst>
                </a:gridCol>
                <a:gridCol w="3264061">
                  <a:extLst>
                    <a:ext uri="{9D8B030D-6E8A-4147-A177-3AD203B41FA5}">
                      <a16:colId xmlns:a16="http://schemas.microsoft.com/office/drawing/2014/main" val="1045638072"/>
                    </a:ext>
                  </a:extLst>
                </a:gridCol>
                <a:gridCol w="3935393">
                  <a:extLst>
                    <a:ext uri="{9D8B030D-6E8A-4147-A177-3AD203B41FA5}">
                      <a16:colId xmlns:a16="http://schemas.microsoft.com/office/drawing/2014/main" val="1537725018"/>
                    </a:ext>
                  </a:extLst>
                </a:gridCol>
              </a:tblGrid>
              <a:tr h="208270">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Situation von Gott gegeben</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Gemütszustand von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Auswirkungen auf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43336489"/>
                  </a:ext>
                </a:extLst>
              </a:tr>
              <a:tr h="1249618">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3,10 "Und Gott sah ihre Taten, dass sie umkehrten von ihren bösen Wegen, und ihn reute das Übel, das er ihnen angedroht hatte, und er tat es nicht."</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Courier New" panose="02070309020205020404" pitchFamily="49" charset="0"/>
                        <a:buChar char="o"/>
                      </a:pPr>
                      <a:r>
                        <a:rPr lang="de-CH" sz="2800" b="1">
                          <a:effectLst/>
                          <a:latin typeface="Calibri" panose="020F0502020204030204" pitchFamily="34" charset="0"/>
                          <a:ea typeface="Calibri" panose="020F0502020204030204" pitchFamily="34" charset="0"/>
                          <a:cs typeface="Times New Roman" panose="02020603050405020304" pitchFamily="18" charset="0"/>
                        </a:rPr>
                        <a:t>Zornig</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p>
                      <a:r>
                        <a:rPr lang="de-CH" sz="2800">
                          <a:effectLst/>
                          <a:latin typeface="Calibri" panose="020F0502020204030204" pitchFamily="34" charset="0"/>
                          <a:ea typeface="Calibri" panose="020F0502020204030204" pitchFamily="34" charset="0"/>
                          <a:cs typeface="Times New Roman" panose="02020603050405020304" pitchFamily="18" charset="0"/>
                        </a:rPr>
                        <a:t>4,1 "Das aber missfiel Jona sehr, und er wurde zornig."</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4,3 " Und nun, HERR, nimm doch meine Seele von mir; denn es ist besser, ich sterbe, als dass ich lebe!"</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291611"/>
                  </a:ext>
                </a:extLst>
              </a:tr>
            </a:tbl>
          </a:graphicData>
        </a:graphic>
      </p:graphicFrame>
    </p:spTree>
    <p:extLst>
      <p:ext uri="{BB962C8B-B14F-4D97-AF65-F5344CB8AC3E}">
        <p14:creationId xmlns:p14="http://schemas.microsoft.com/office/powerpoint/2010/main" val="32845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EF506D5A-3A09-4E10-BF20-106BAF91D4A6}"/>
              </a:ext>
            </a:extLst>
          </p:cNvPr>
          <p:cNvGraphicFramePr>
            <a:graphicFrameLocks noGrp="1"/>
          </p:cNvGraphicFramePr>
          <p:nvPr>
            <p:extLst>
              <p:ext uri="{D42A27DB-BD31-4B8C-83A1-F6EECF244321}">
                <p14:modId xmlns:p14="http://schemas.microsoft.com/office/powerpoint/2010/main" val="689508190"/>
              </p:ext>
            </p:extLst>
          </p:nvPr>
        </p:nvGraphicFramePr>
        <p:xfrm>
          <a:off x="386083" y="2590800"/>
          <a:ext cx="11350646" cy="3840480"/>
        </p:xfrm>
        <a:graphic>
          <a:graphicData uri="http://schemas.openxmlformats.org/drawingml/2006/table">
            <a:tbl>
              <a:tblPr firstRow="1" firstCol="1" bandRow="1"/>
              <a:tblGrid>
                <a:gridCol w="4092045">
                  <a:extLst>
                    <a:ext uri="{9D8B030D-6E8A-4147-A177-3AD203B41FA5}">
                      <a16:colId xmlns:a16="http://schemas.microsoft.com/office/drawing/2014/main" val="2645120250"/>
                    </a:ext>
                  </a:extLst>
                </a:gridCol>
                <a:gridCol w="3087076">
                  <a:extLst>
                    <a:ext uri="{9D8B030D-6E8A-4147-A177-3AD203B41FA5}">
                      <a16:colId xmlns:a16="http://schemas.microsoft.com/office/drawing/2014/main" val="1045638072"/>
                    </a:ext>
                  </a:extLst>
                </a:gridCol>
                <a:gridCol w="4171525">
                  <a:extLst>
                    <a:ext uri="{9D8B030D-6E8A-4147-A177-3AD203B41FA5}">
                      <a16:colId xmlns:a16="http://schemas.microsoft.com/office/drawing/2014/main" val="1537725018"/>
                    </a:ext>
                  </a:extLst>
                </a:gridCol>
              </a:tblGrid>
              <a:tr h="208270">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Situation von Gott gegeben</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Gemütszustand von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Auswirkungen auf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43336489"/>
                  </a:ext>
                </a:extLst>
              </a:tr>
              <a:tr h="1249618">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4,4 " Da sprach der HERR: Ist es recht, dass du so zornig bist?"</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Courier New" panose="02070309020205020404" pitchFamily="49" charset="0"/>
                        <a:buChar char="o"/>
                      </a:pPr>
                      <a:r>
                        <a:rPr lang="de-CH" sz="2800" b="1">
                          <a:effectLst/>
                          <a:latin typeface="Calibri" panose="020F0502020204030204" pitchFamily="34" charset="0"/>
                          <a:ea typeface="Calibri" panose="020F0502020204030204" pitchFamily="34" charset="0"/>
                          <a:cs typeface="Times New Roman" panose="02020603050405020304" pitchFamily="18" charset="0"/>
                        </a:rPr>
                        <a:t>Trotz, Rebellion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4,5 "Hierauf ging Jona zur Stadt hinaus und ließ sich östlich von der Stadt nieder und machte sich dort eine Hütte und saß unter ihrem Schatten, bis er sähe, wie es der Stadt ergehen würde."</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22274"/>
                  </a:ext>
                </a:extLst>
              </a:tr>
            </a:tbl>
          </a:graphicData>
        </a:graphic>
      </p:graphicFrame>
      <p:grpSp>
        <p:nvGrpSpPr>
          <p:cNvPr id="3" name="Gruppieren 2">
            <a:extLst>
              <a:ext uri="{FF2B5EF4-FFF2-40B4-BE49-F238E27FC236}">
                <a16:creationId xmlns:a16="http://schemas.microsoft.com/office/drawing/2014/main" id="{41E03C73-BDC5-4D95-B094-4E4855FE3D66}"/>
              </a:ext>
            </a:extLst>
          </p:cNvPr>
          <p:cNvGrpSpPr/>
          <p:nvPr/>
        </p:nvGrpSpPr>
        <p:grpSpPr>
          <a:xfrm>
            <a:off x="80520" y="40151"/>
            <a:ext cx="1628464" cy="2484520"/>
            <a:chOff x="10150495" y="2246107"/>
            <a:chExt cx="1516014" cy="2506893"/>
          </a:xfrm>
        </p:grpSpPr>
        <p:pic>
          <p:nvPicPr>
            <p:cNvPr id="4" name="Picture 8" descr="❔ Weißes Fragezeichen Emoji – Bedeutung, Bilder, Codes">
              <a:extLst>
                <a:ext uri="{FF2B5EF4-FFF2-40B4-BE49-F238E27FC236}">
                  <a16:creationId xmlns:a16="http://schemas.microsoft.com/office/drawing/2014/main" id="{B5A21450-5DFF-450A-829D-2E129F8FB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489FADF8-BB98-4BAF-9A9A-9932117957DF}"/>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6" name="Gruppieren 5">
              <a:extLst>
                <a:ext uri="{FF2B5EF4-FFF2-40B4-BE49-F238E27FC236}">
                  <a16:creationId xmlns:a16="http://schemas.microsoft.com/office/drawing/2014/main" id="{3886F3CE-D355-4461-B7CF-5C20E29DBA79}"/>
                </a:ext>
              </a:extLst>
            </p:cNvPr>
            <p:cNvGrpSpPr/>
            <p:nvPr/>
          </p:nvGrpSpPr>
          <p:grpSpPr>
            <a:xfrm>
              <a:off x="10434958" y="3666263"/>
              <a:ext cx="923277" cy="429620"/>
              <a:chOff x="8318382" y="2324054"/>
              <a:chExt cx="923277" cy="429620"/>
            </a:xfrm>
          </p:grpSpPr>
          <p:sp>
            <p:nvSpPr>
              <p:cNvPr id="9" name="Ellipse 8">
                <a:extLst>
                  <a:ext uri="{FF2B5EF4-FFF2-40B4-BE49-F238E27FC236}">
                    <a16:creationId xmlns:a16="http://schemas.microsoft.com/office/drawing/2014/main" id="{10A54407-B1CD-4FEC-B9EE-D2AEE9B479BB}"/>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8CDF5259-0C29-4471-BD83-095CD130C2E3}"/>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7" name="Textfeld 6">
              <a:extLst>
                <a:ext uri="{FF2B5EF4-FFF2-40B4-BE49-F238E27FC236}">
                  <a16:creationId xmlns:a16="http://schemas.microsoft.com/office/drawing/2014/main" id="{FF879950-3C3A-4E65-A759-A99CC2E29391}"/>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8" name="Rechteck 7">
              <a:extLst>
                <a:ext uri="{FF2B5EF4-FFF2-40B4-BE49-F238E27FC236}">
                  <a16:creationId xmlns:a16="http://schemas.microsoft.com/office/drawing/2014/main" id="{2429DD95-A98C-4986-BCCB-F7A139A3CB85}"/>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66435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4A674A54-F524-4529-A958-DDA311857067}"/>
              </a:ext>
            </a:extLst>
          </p:cNvPr>
          <p:cNvGrpSpPr/>
          <p:nvPr/>
        </p:nvGrpSpPr>
        <p:grpSpPr>
          <a:xfrm>
            <a:off x="80520" y="40151"/>
            <a:ext cx="1628464" cy="2484520"/>
            <a:chOff x="10150495" y="2246107"/>
            <a:chExt cx="1516014" cy="2506893"/>
          </a:xfrm>
        </p:grpSpPr>
        <p:pic>
          <p:nvPicPr>
            <p:cNvPr id="1032" name="Picture 8" descr="❔ Weißes Fragezeichen Emoji – Bedeutung, Bilder, Codes">
              <a:extLst>
                <a:ext uri="{FF2B5EF4-FFF2-40B4-BE49-F238E27FC236}">
                  <a16:creationId xmlns:a16="http://schemas.microsoft.com/office/drawing/2014/main" id="{00FE6245-DB71-4891-BE57-8C9B4BF8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56C0B151-D9A8-4D33-B13F-8AF4C1BBE6A1}"/>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31" name="Gruppieren 30">
              <a:extLst>
                <a:ext uri="{FF2B5EF4-FFF2-40B4-BE49-F238E27FC236}">
                  <a16:creationId xmlns:a16="http://schemas.microsoft.com/office/drawing/2014/main" id="{7C717005-DE10-4176-812A-42D28DEF4F17}"/>
                </a:ext>
              </a:extLst>
            </p:cNvPr>
            <p:cNvGrpSpPr/>
            <p:nvPr/>
          </p:nvGrpSpPr>
          <p:grpSpPr>
            <a:xfrm>
              <a:off x="10434958" y="3666263"/>
              <a:ext cx="923277" cy="429620"/>
              <a:chOff x="8318382" y="2324054"/>
              <a:chExt cx="923277" cy="429620"/>
            </a:xfrm>
          </p:grpSpPr>
          <p:sp>
            <p:nvSpPr>
              <p:cNvPr id="32" name="Ellipse 31">
                <a:extLst>
                  <a:ext uri="{FF2B5EF4-FFF2-40B4-BE49-F238E27FC236}">
                    <a16:creationId xmlns:a16="http://schemas.microsoft.com/office/drawing/2014/main" id="{EAFAE026-455E-48A2-9E2E-FF22AC1B169E}"/>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a:extLst>
                  <a:ext uri="{FF2B5EF4-FFF2-40B4-BE49-F238E27FC236}">
                    <a16:creationId xmlns:a16="http://schemas.microsoft.com/office/drawing/2014/main" id="{1412BCBF-6BF7-42B6-877E-5FC49D9AF7A6}"/>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37" name="Textfeld 36">
              <a:extLst>
                <a:ext uri="{FF2B5EF4-FFF2-40B4-BE49-F238E27FC236}">
                  <a16:creationId xmlns:a16="http://schemas.microsoft.com/office/drawing/2014/main" id="{F4F8ED31-37FF-4F2A-B3ED-33EC7086BC61}"/>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41" name="Rechteck 40">
              <a:extLst>
                <a:ext uri="{FF2B5EF4-FFF2-40B4-BE49-F238E27FC236}">
                  <a16:creationId xmlns:a16="http://schemas.microsoft.com/office/drawing/2014/main" id="{4F174C4A-F1E9-49D3-9167-619CDF6ABA7B}"/>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3" name="Rechteck 42">
            <a:extLst>
              <a:ext uri="{FF2B5EF4-FFF2-40B4-BE49-F238E27FC236}">
                <a16:creationId xmlns:a16="http://schemas.microsoft.com/office/drawing/2014/main" id="{0F77C7CF-B2CB-4CA2-8271-3FF21678A233}"/>
              </a:ext>
            </a:extLst>
          </p:cNvPr>
          <p:cNvSpPr/>
          <p:nvPr/>
        </p:nvSpPr>
        <p:spPr>
          <a:xfrm>
            <a:off x="2954948" y="644938"/>
            <a:ext cx="2119491" cy="523220"/>
          </a:xfrm>
          <a:prstGeom prst="rect">
            <a:avLst/>
          </a:prstGeom>
        </p:spPr>
        <p:txBody>
          <a:bodyPr wrap="none">
            <a:spAutoFit/>
          </a:bodyPr>
          <a:lstStyle/>
          <a:p>
            <a:r>
              <a:rPr lang="de-CH" sz="2800" b="1" dirty="0"/>
              <a:t>Jona und ICH</a:t>
            </a:r>
          </a:p>
        </p:txBody>
      </p:sp>
      <p:sp>
        <p:nvSpPr>
          <p:cNvPr id="14" name="Textfeld 13">
            <a:extLst>
              <a:ext uri="{FF2B5EF4-FFF2-40B4-BE49-F238E27FC236}">
                <a16:creationId xmlns:a16="http://schemas.microsoft.com/office/drawing/2014/main" id="{B641A885-FF4A-40A8-AD9A-3EC4760189A4}"/>
              </a:ext>
            </a:extLst>
          </p:cNvPr>
          <p:cNvSpPr txBox="1"/>
          <p:nvPr/>
        </p:nvSpPr>
        <p:spPr>
          <a:xfrm>
            <a:off x="1879720" y="1168158"/>
            <a:ext cx="9865698" cy="3970318"/>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Der Mensch kommuniziert nicht nur verbal, sondern auch nonverbal. Hier gibt Jona dem HERRN keine wörtliche Antwort, sondern zeigt es in seinem Handeln. Wir müssen in der Gemeinde aber auch in unserem Umfeld darauf achten, wie wir kommunizieren. In den Briefen von Paulus schreibt er immer wieder, wie wir miteinander umgehen sollen. Es soll Friede, Liebe, Gnade, Geduld, Freundlichkeit, Sanftmut, Einheit usw. in unserer Mitte herrschen. Wir wollen dies lernen für unsere Leben, das bedeutet Jüngerschaft und das fordert Jesus von uns.  </a:t>
            </a:r>
          </a:p>
        </p:txBody>
      </p:sp>
      <p:sp>
        <p:nvSpPr>
          <p:cNvPr id="17" name="Textfeld 16">
            <a:extLst>
              <a:ext uri="{FF2B5EF4-FFF2-40B4-BE49-F238E27FC236}">
                <a16:creationId xmlns:a16="http://schemas.microsoft.com/office/drawing/2014/main" id="{8BF9DC63-B6F2-4938-9E2A-406043B2B727}"/>
              </a:ext>
            </a:extLst>
          </p:cNvPr>
          <p:cNvSpPr txBox="1"/>
          <p:nvPr/>
        </p:nvSpPr>
        <p:spPr>
          <a:xfrm>
            <a:off x="497959" y="5278563"/>
            <a:ext cx="10926485" cy="532903"/>
          </a:xfrm>
          <a:prstGeom prst="rect">
            <a:avLst/>
          </a:prstGeom>
          <a:noFill/>
        </p:spPr>
        <p:txBody>
          <a:bodyPr wrap="square">
            <a:spAutoFit/>
          </a:bodyPr>
          <a:lstStyle/>
          <a:p>
            <a:pPr marL="342900" lvl="0" indent="-342900">
              <a:lnSpc>
                <a:spcPct val="107000"/>
              </a:lnSpc>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"Von meinem Willen - zum Gehorsam gegenüber dem Willen Gottes!"</a:t>
            </a:r>
          </a:p>
        </p:txBody>
      </p:sp>
    </p:spTree>
    <p:extLst>
      <p:ext uri="{BB962C8B-B14F-4D97-AF65-F5344CB8AC3E}">
        <p14:creationId xmlns:p14="http://schemas.microsoft.com/office/powerpoint/2010/main" val="234190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EF506D5A-3A09-4E10-BF20-106BAF91D4A6}"/>
              </a:ext>
            </a:extLst>
          </p:cNvPr>
          <p:cNvGraphicFramePr>
            <a:graphicFrameLocks noGrp="1"/>
          </p:cNvGraphicFramePr>
          <p:nvPr>
            <p:extLst>
              <p:ext uri="{D42A27DB-BD31-4B8C-83A1-F6EECF244321}">
                <p14:modId xmlns:p14="http://schemas.microsoft.com/office/powerpoint/2010/main" val="1317067071"/>
              </p:ext>
            </p:extLst>
          </p:nvPr>
        </p:nvGraphicFramePr>
        <p:xfrm>
          <a:off x="386083" y="2970534"/>
          <a:ext cx="11258154" cy="3413760"/>
        </p:xfrm>
        <a:graphic>
          <a:graphicData uri="http://schemas.openxmlformats.org/drawingml/2006/table">
            <a:tbl>
              <a:tblPr firstRow="1" firstCol="1" bandRow="1"/>
              <a:tblGrid>
                <a:gridCol w="4467812">
                  <a:extLst>
                    <a:ext uri="{9D8B030D-6E8A-4147-A177-3AD203B41FA5}">
                      <a16:colId xmlns:a16="http://schemas.microsoft.com/office/drawing/2014/main" val="2645120250"/>
                    </a:ext>
                  </a:extLst>
                </a:gridCol>
                <a:gridCol w="2854949">
                  <a:extLst>
                    <a:ext uri="{9D8B030D-6E8A-4147-A177-3AD203B41FA5}">
                      <a16:colId xmlns:a16="http://schemas.microsoft.com/office/drawing/2014/main" val="1045638072"/>
                    </a:ext>
                  </a:extLst>
                </a:gridCol>
                <a:gridCol w="3935393">
                  <a:extLst>
                    <a:ext uri="{9D8B030D-6E8A-4147-A177-3AD203B41FA5}">
                      <a16:colId xmlns:a16="http://schemas.microsoft.com/office/drawing/2014/main" val="1537725018"/>
                    </a:ext>
                  </a:extLst>
                </a:gridCol>
              </a:tblGrid>
              <a:tr h="208270">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Situation von Gott gegeben</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Gemütszustand von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Auswirkungen auf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43336489"/>
                  </a:ext>
                </a:extLst>
              </a:tr>
              <a:tr h="1249618">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4,6 "Da entsandte Gott, der HERR, eine Rizinusstaude, die wuchs über Jona empor, um seinem Haupt Schatten zu spenden und ihn von seiner üblen Laune zu befreien;"</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Courier New" panose="02070309020205020404" pitchFamily="49" charset="0"/>
                        <a:buChar char="o"/>
                      </a:pPr>
                      <a:r>
                        <a:rPr lang="de-CH" sz="2800" b="1" dirty="0">
                          <a:effectLst/>
                          <a:latin typeface="Calibri" panose="020F0502020204030204" pitchFamily="34" charset="0"/>
                          <a:ea typeface="Calibri" panose="020F0502020204030204" pitchFamily="34" charset="0"/>
                          <a:cs typeface="Times New Roman" panose="02020603050405020304" pitchFamily="18" charset="0"/>
                        </a:rPr>
                        <a:t>Freude (Egoismus)</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4,6 "und Jona freute sich sehr über den Rizinus."</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577"/>
                  </a:ext>
                </a:extLst>
              </a:tr>
            </a:tbl>
          </a:graphicData>
        </a:graphic>
      </p:graphicFrame>
      <p:grpSp>
        <p:nvGrpSpPr>
          <p:cNvPr id="3" name="Gruppieren 2">
            <a:extLst>
              <a:ext uri="{FF2B5EF4-FFF2-40B4-BE49-F238E27FC236}">
                <a16:creationId xmlns:a16="http://schemas.microsoft.com/office/drawing/2014/main" id="{5E576F98-0B9A-4A9D-8F30-6B77481A0C64}"/>
              </a:ext>
            </a:extLst>
          </p:cNvPr>
          <p:cNvGrpSpPr/>
          <p:nvPr/>
        </p:nvGrpSpPr>
        <p:grpSpPr>
          <a:xfrm>
            <a:off x="80520" y="40151"/>
            <a:ext cx="1628464" cy="2484520"/>
            <a:chOff x="10150495" y="2246107"/>
            <a:chExt cx="1516014" cy="2506893"/>
          </a:xfrm>
        </p:grpSpPr>
        <p:pic>
          <p:nvPicPr>
            <p:cNvPr id="4" name="Picture 8" descr="❔ Weißes Fragezeichen Emoji – Bedeutung, Bilder, Codes">
              <a:extLst>
                <a:ext uri="{FF2B5EF4-FFF2-40B4-BE49-F238E27FC236}">
                  <a16:creationId xmlns:a16="http://schemas.microsoft.com/office/drawing/2014/main" id="{8E0171F5-8E05-4124-846F-F635FE685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8B0AB73-57F6-4E3B-8A44-57149D10C896}"/>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6" name="Gruppieren 5">
              <a:extLst>
                <a:ext uri="{FF2B5EF4-FFF2-40B4-BE49-F238E27FC236}">
                  <a16:creationId xmlns:a16="http://schemas.microsoft.com/office/drawing/2014/main" id="{A9783064-04DD-42F5-93FB-0419B022F772}"/>
                </a:ext>
              </a:extLst>
            </p:cNvPr>
            <p:cNvGrpSpPr/>
            <p:nvPr/>
          </p:nvGrpSpPr>
          <p:grpSpPr>
            <a:xfrm>
              <a:off x="10434958" y="3666263"/>
              <a:ext cx="923277" cy="429620"/>
              <a:chOff x="8318382" y="2324054"/>
              <a:chExt cx="923277" cy="429620"/>
            </a:xfrm>
          </p:grpSpPr>
          <p:sp>
            <p:nvSpPr>
              <p:cNvPr id="9" name="Ellipse 8">
                <a:extLst>
                  <a:ext uri="{FF2B5EF4-FFF2-40B4-BE49-F238E27FC236}">
                    <a16:creationId xmlns:a16="http://schemas.microsoft.com/office/drawing/2014/main" id="{EB8A3CF5-C304-417B-9D5D-625CC355D6AC}"/>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A04F9FBA-CED6-4925-857A-2288B8C34852}"/>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7" name="Textfeld 6">
              <a:extLst>
                <a:ext uri="{FF2B5EF4-FFF2-40B4-BE49-F238E27FC236}">
                  <a16:creationId xmlns:a16="http://schemas.microsoft.com/office/drawing/2014/main" id="{A20C278D-BAFE-4801-831B-F37DC986AF6A}"/>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8" name="Rechteck 7">
              <a:extLst>
                <a:ext uri="{FF2B5EF4-FFF2-40B4-BE49-F238E27FC236}">
                  <a16:creationId xmlns:a16="http://schemas.microsoft.com/office/drawing/2014/main" id="{E24EC1DD-AFBF-4B13-A677-AC99DD8D6B64}"/>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64616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EF506D5A-3A09-4E10-BF20-106BAF91D4A6}"/>
              </a:ext>
            </a:extLst>
          </p:cNvPr>
          <p:cNvGraphicFramePr>
            <a:graphicFrameLocks noGrp="1"/>
          </p:cNvGraphicFramePr>
          <p:nvPr>
            <p:extLst>
              <p:ext uri="{D42A27DB-BD31-4B8C-83A1-F6EECF244321}">
                <p14:modId xmlns:p14="http://schemas.microsoft.com/office/powerpoint/2010/main" val="4058964550"/>
              </p:ext>
            </p:extLst>
          </p:nvPr>
        </p:nvGraphicFramePr>
        <p:xfrm>
          <a:off x="386083" y="2715891"/>
          <a:ext cx="11258154" cy="3840480"/>
        </p:xfrm>
        <a:graphic>
          <a:graphicData uri="http://schemas.openxmlformats.org/drawingml/2006/table">
            <a:tbl>
              <a:tblPr firstRow="1" firstCol="1" bandRow="1"/>
              <a:tblGrid>
                <a:gridCol w="3595608">
                  <a:extLst>
                    <a:ext uri="{9D8B030D-6E8A-4147-A177-3AD203B41FA5}">
                      <a16:colId xmlns:a16="http://schemas.microsoft.com/office/drawing/2014/main" val="2645120250"/>
                    </a:ext>
                  </a:extLst>
                </a:gridCol>
                <a:gridCol w="4271058">
                  <a:extLst>
                    <a:ext uri="{9D8B030D-6E8A-4147-A177-3AD203B41FA5}">
                      <a16:colId xmlns:a16="http://schemas.microsoft.com/office/drawing/2014/main" val="1045638072"/>
                    </a:ext>
                  </a:extLst>
                </a:gridCol>
                <a:gridCol w="3391488">
                  <a:extLst>
                    <a:ext uri="{9D8B030D-6E8A-4147-A177-3AD203B41FA5}">
                      <a16:colId xmlns:a16="http://schemas.microsoft.com/office/drawing/2014/main" val="1537725018"/>
                    </a:ext>
                  </a:extLst>
                </a:gridCol>
              </a:tblGrid>
              <a:tr h="0">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Situation von Gott gegeben</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Gemütszustand von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Auswirkungen auf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43336489"/>
                  </a:ext>
                </a:extLst>
              </a:tr>
              <a:tr h="1457887">
                <a:tc>
                  <a:txBody>
                    <a:bodyPr/>
                    <a:lstStyle/>
                    <a:p>
                      <a:pPr>
                        <a:tabLst>
                          <a:tab pos="586740" algn="l"/>
                        </a:tabLst>
                      </a:pPr>
                      <a:r>
                        <a:rPr lang="de-CH" sz="2800" dirty="0">
                          <a:effectLst/>
                          <a:latin typeface="Calibri" panose="020F0502020204030204" pitchFamily="34" charset="0"/>
                          <a:ea typeface="Calibri" panose="020F0502020204030204" pitchFamily="34" charset="0"/>
                          <a:cs typeface="Times New Roman" panose="02020603050405020304" pitchFamily="18" charset="0"/>
                        </a:rPr>
                        <a:t>4,7 "Da entsandte Gott einen Wurm, als die Morgenröte am anderen Morgen aufstieg; der stach den Rizinus, sodass er verdorrte."</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Courier New" panose="02070309020205020404" pitchFamily="49" charset="0"/>
                        <a:buChar char="o"/>
                      </a:pPr>
                      <a:r>
                        <a:rPr lang="de-CH" sz="2800" b="1" dirty="0">
                          <a:effectLst/>
                          <a:latin typeface="Calibri" panose="020F0502020204030204" pitchFamily="34" charset="0"/>
                          <a:ea typeface="Calibri" panose="020F0502020204030204" pitchFamily="34" charset="0"/>
                          <a:cs typeface="Times New Roman" panose="02020603050405020304" pitchFamily="18" charset="0"/>
                        </a:rPr>
                        <a:t>Keine Lebensfreude</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4,8a "Und es geschah, als die Sonne aufging, da entsandte Gott einen heißen Ostwind, und die Sonne stach Jona aufs Haupt, sodass er ganz matt wurde;"</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4,8b " und er wünschte sich den Tod und sprach: Es ist besser, dass ich sterbe, als dass ich am Leben bleibe!"</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261825"/>
                  </a:ext>
                </a:extLst>
              </a:tr>
            </a:tbl>
          </a:graphicData>
        </a:graphic>
      </p:graphicFrame>
      <p:grpSp>
        <p:nvGrpSpPr>
          <p:cNvPr id="3" name="Gruppieren 2">
            <a:extLst>
              <a:ext uri="{FF2B5EF4-FFF2-40B4-BE49-F238E27FC236}">
                <a16:creationId xmlns:a16="http://schemas.microsoft.com/office/drawing/2014/main" id="{2897F6EE-BFAD-48FF-8D9C-5B995C88CFCC}"/>
              </a:ext>
            </a:extLst>
          </p:cNvPr>
          <p:cNvGrpSpPr/>
          <p:nvPr/>
        </p:nvGrpSpPr>
        <p:grpSpPr>
          <a:xfrm>
            <a:off x="80520" y="40151"/>
            <a:ext cx="1628464" cy="2484520"/>
            <a:chOff x="10150495" y="2246107"/>
            <a:chExt cx="1516014" cy="2506893"/>
          </a:xfrm>
        </p:grpSpPr>
        <p:pic>
          <p:nvPicPr>
            <p:cNvPr id="4" name="Picture 8" descr="❔ Weißes Fragezeichen Emoji – Bedeutung, Bilder, Codes">
              <a:extLst>
                <a:ext uri="{FF2B5EF4-FFF2-40B4-BE49-F238E27FC236}">
                  <a16:creationId xmlns:a16="http://schemas.microsoft.com/office/drawing/2014/main" id="{91FDB381-5E99-4862-B07A-37E95B6D9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B7A5390-C7DB-4EC8-B4B1-982FCA61363F}"/>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6" name="Gruppieren 5">
              <a:extLst>
                <a:ext uri="{FF2B5EF4-FFF2-40B4-BE49-F238E27FC236}">
                  <a16:creationId xmlns:a16="http://schemas.microsoft.com/office/drawing/2014/main" id="{0484BBB1-4305-4AD2-AA8B-1D8271A7CAB5}"/>
                </a:ext>
              </a:extLst>
            </p:cNvPr>
            <p:cNvGrpSpPr/>
            <p:nvPr/>
          </p:nvGrpSpPr>
          <p:grpSpPr>
            <a:xfrm>
              <a:off x="10434958" y="3666263"/>
              <a:ext cx="923277" cy="429620"/>
              <a:chOff x="8318382" y="2324054"/>
              <a:chExt cx="923277" cy="429620"/>
            </a:xfrm>
          </p:grpSpPr>
          <p:sp>
            <p:nvSpPr>
              <p:cNvPr id="9" name="Ellipse 8">
                <a:extLst>
                  <a:ext uri="{FF2B5EF4-FFF2-40B4-BE49-F238E27FC236}">
                    <a16:creationId xmlns:a16="http://schemas.microsoft.com/office/drawing/2014/main" id="{A72C7090-9FE8-451A-ADAC-663E118C99C7}"/>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09BF98B7-2CAD-4A27-A099-49B968151B3E}"/>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7" name="Textfeld 6">
              <a:extLst>
                <a:ext uri="{FF2B5EF4-FFF2-40B4-BE49-F238E27FC236}">
                  <a16:creationId xmlns:a16="http://schemas.microsoft.com/office/drawing/2014/main" id="{A861F754-26F1-43B3-8F52-4A468BEBE67B}"/>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8" name="Rechteck 7">
              <a:extLst>
                <a:ext uri="{FF2B5EF4-FFF2-40B4-BE49-F238E27FC236}">
                  <a16:creationId xmlns:a16="http://schemas.microsoft.com/office/drawing/2014/main" id="{16821D32-46D3-42D7-842E-E27AFC3C7CC0}"/>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121552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0C2A17B-4E85-400B-94B8-73DEF1008FB6}"/>
              </a:ext>
            </a:extLst>
          </p:cNvPr>
          <p:cNvSpPr/>
          <p:nvPr/>
        </p:nvSpPr>
        <p:spPr>
          <a:xfrm>
            <a:off x="785044" y="1630782"/>
            <a:ext cx="3867918" cy="1354217"/>
          </a:xfrm>
          <a:prstGeom prst="rect">
            <a:avLst/>
          </a:prstGeom>
        </p:spPr>
        <p:txBody>
          <a:bodyPr wrap="none">
            <a:spAutoFit/>
          </a:bodyPr>
          <a:lstStyle/>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Jona: 	Kapitel 4 </a:t>
            </a:r>
          </a:p>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		Verse 48</a:t>
            </a:r>
          </a:p>
        </p:txBody>
      </p:sp>
    </p:spTree>
    <p:extLst>
      <p:ext uri="{BB962C8B-B14F-4D97-AF65-F5344CB8AC3E}">
        <p14:creationId xmlns:p14="http://schemas.microsoft.com/office/powerpoint/2010/main" val="1890092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EF506D5A-3A09-4E10-BF20-106BAF91D4A6}"/>
              </a:ext>
            </a:extLst>
          </p:cNvPr>
          <p:cNvGraphicFramePr>
            <a:graphicFrameLocks noGrp="1"/>
          </p:cNvGraphicFramePr>
          <p:nvPr>
            <p:extLst>
              <p:ext uri="{D42A27DB-BD31-4B8C-83A1-F6EECF244321}">
                <p14:modId xmlns:p14="http://schemas.microsoft.com/office/powerpoint/2010/main" val="2783697390"/>
              </p:ext>
            </p:extLst>
          </p:nvPr>
        </p:nvGraphicFramePr>
        <p:xfrm>
          <a:off x="386083" y="3050637"/>
          <a:ext cx="11258154" cy="2560320"/>
        </p:xfrm>
        <a:graphic>
          <a:graphicData uri="http://schemas.openxmlformats.org/drawingml/2006/table">
            <a:tbl>
              <a:tblPr firstRow="1" firstCol="1" bandRow="1"/>
              <a:tblGrid>
                <a:gridCol w="4058700">
                  <a:extLst>
                    <a:ext uri="{9D8B030D-6E8A-4147-A177-3AD203B41FA5}">
                      <a16:colId xmlns:a16="http://schemas.microsoft.com/office/drawing/2014/main" val="2645120250"/>
                    </a:ext>
                  </a:extLst>
                </a:gridCol>
                <a:gridCol w="3264061">
                  <a:extLst>
                    <a:ext uri="{9D8B030D-6E8A-4147-A177-3AD203B41FA5}">
                      <a16:colId xmlns:a16="http://schemas.microsoft.com/office/drawing/2014/main" val="1045638072"/>
                    </a:ext>
                  </a:extLst>
                </a:gridCol>
                <a:gridCol w="3935393">
                  <a:extLst>
                    <a:ext uri="{9D8B030D-6E8A-4147-A177-3AD203B41FA5}">
                      <a16:colId xmlns:a16="http://schemas.microsoft.com/office/drawing/2014/main" val="1537725018"/>
                    </a:ext>
                  </a:extLst>
                </a:gridCol>
              </a:tblGrid>
              <a:tr h="208270">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Situation von Gott gegeben</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Gemütszustand von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Auswirkungen auf Jona</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43336489"/>
                  </a:ext>
                </a:extLst>
              </a:tr>
              <a:tr h="833079">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4,9a " Da sprach Gott zu Jona: Ist es recht, dass du so zornig bist wegen des Rizinus?"</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Courier New" panose="02070309020205020404" pitchFamily="49" charset="0"/>
                        <a:buChar char="o"/>
                      </a:pPr>
                      <a:r>
                        <a:rPr lang="de-CH" sz="2800" b="1" dirty="0">
                          <a:effectLst/>
                          <a:latin typeface="Calibri" panose="020F0502020204030204" pitchFamily="34" charset="0"/>
                          <a:ea typeface="Calibri" panose="020F0502020204030204" pitchFamily="34" charset="0"/>
                          <a:cs typeface="Times New Roman" panose="02020603050405020304" pitchFamily="18" charset="0"/>
                        </a:rPr>
                        <a:t>Zorn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4,9b " Da sprach er: Ja, ich bin mit Recht zornig bis zum Tod!"</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703673"/>
                  </a:ext>
                </a:extLst>
              </a:tr>
            </a:tbl>
          </a:graphicData>
        </a:graphic>
      </p:graphicFrame>
      <p:grpSp>
        <p:nvGrpSpPr>
          <p:cNvPr id="3" name="Gruppieren 2">
            <a:extLst>
              <a:ext uri="{FF2B5EF4-FFF2-40B4-BE49-F238E27FC236}">
                <a16:creationId xmlns:a16="http://schemas.microsoft.com/office/drawing/2014/main" id="{5CB0F57E-4712-402B-9AF0-22F0CBE980C1}"/>
              </a:ext>
            </a:extLst>
          </p:cNvPr>
          <p:cNvGrpSpPr/>
          <p:nvPr/>
        </p:nvGrpSpPr>
        <p:grpSpPr>
          <a:xfrm>
            <a:off x="80520" y="40151"/>
            <a:ext cx="1628464" cy="2484520"/>
            <a:chOff x="10150495" y="2246107"/>
            <a:chExt cx="1516014" cy="2506893"/>
          </a:xfrm>
        </p:grpSpPr>
        <p:pic>
          <p:nvPicPr>
            <p:cNvPr id="4" name="Picture 8" descr="❔ Weißes Fragezeichen Emoji – Bedeutung, Bilder, Codes">
              <a:extLst>
                <a:ext uri="{FF2B5EF4-FFF2-40B4-BE49-F238E27FC236}">
                  <a16:creationId xmlns:a16="http://schemas.microsoft.com/office/drawing/2014/main" id="{3B025C31-3779-4403-A960-674AD86B9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7375">
              <a:off x="10331620" y="2246107"/>
              <a:ext cx="1334889" cy="1334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F60D07E7-68A0-4CB1-A109-A0765DBFEDDE}"/>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grpSp>
          <p:nvGrpSpPr>
            <p:cNvPr id="6" name="Gruppieren 5">
              <a:extLst>
                <a:ext uri="{FF2B5EF4-FFF2-40B4-BE49-F238E27FC236}">
                  <a16:creationId xmlns:a16="http://schemas.microsoft.com/office/drawing/2014/main" id="{95692ABC-EAAE-4438-9A02-7834AED183AA}"/>
                </a:ext>
              </a:extLst>
            </p:cNvPr>
            <p:cNvGrpSpPr/>
            <p:nvPr/>
          </p:nvGrpSpPr>
          <p:grpSpPr>
            <a:xfrm>
              <a:off x="10434958" y="3666263"/>
              <a:ext cx="923277" cy="429620"/>
              <a:chOff x="8318382" y="2324054"/>
              <a:chExt cx="923277" cy="429620"/>
            </a:xfrm>
          </p:grpSpPr>
          <p:sp>
            <p:nvSpPr>
              <p:cNvPr id="9" name="Ellipse 8">
                <a:extLst>
                  <a:ext uri="{FF2B5EF4-FFF2-40B4-BE49-F238E27FC236}">
                    <a16:creationId xmlns:a16="http://schemas.microsoft.com/office/drawing/2014/main" id="{3E59C062-5B24-4BD9-B44C-53F4F0A2B370}"/>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E90DEF38-3F95-435D-B32D-D93A84F727EB}"/>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7" name="Textfeld 6">
              <a:extLst>
                <a:ext uri="{FF2B5EF4-FFF2-40B4-BE49-F238E27FC236}">
                  <a16:creationId xmlns:a16="http://schemas.microsoft.com/office/drawing/2014/main" id="{4DE63EA9-DBAB-4742-8F99-E479A7CF898C}"/>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sp>
          <p:nvSpPr>
            <p:cNvPr id="8" name="Rechteck 7">
              <a:extLst>
                <a:ext uri="{FF2B5EF4-FFF2-40B4-BE49-F238E27FC236}">
                  <a16:creationId xmlns:a16="http://schemas.microsoft.com/office/drawing/2014/main" id="{F3855244-D7F0-4F56-A35B-8A268CAD87D4}"/>
                </a:ext>
              </a:extLst>
            </p:cNvPr>
            <p:cNvSpPr/>
            <p:nvPr/>
          </p:nvSpPr>
          <p:spPr>
            <a:xfrm>
              <a:off x="10150495" y="2284279"/>
              <a:ext cx="1390497" cy="246872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273684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2226315" cy="523220"/>
          </a:xfrm>
          <a:prstGeom prst="rect">
            <a:avLst/>
          </a:prstGeom>
        </p:spPr>
        <p:txBody>
          <a:bodyPr wrap="none">
            <a:spAutoFit/>
          </a:bodyPr>
          <a:lstStyle/>
          <a:p>
            <a:r>
              <a:rPr lang="de-CH" sz="2800" b="1" dirty="0"/>
              <a:t>Gnade Gottes</a:t>
            </a:r>
          </a:p>
        </p:txBody>
      </p:sp>
      <p:sp>
        <p:nvSpPr>
          <p:cNvPr id="4" name="Textfeld 3">
            <a:extLst>
              <a:ext uri="{FF2B5EF4-FFF2-40B4-BE49-F238E27FC236}">
                <a16:creationId xmlns:a16="http://schemas.microsoft.com/office/drawing/2014/main" id="{C446B6C8-EA95-46FE-A320-09752C93E508}"/>
              </a:ext>
            </a:extLst>
          </p:cNvPr>
          <p:cNvSpPr txBox="1"/>
          <p:nvPr/>
        </p:nvSpPr>
        <p:spPr>
          <a:xfrm>
            <a:off x="952528" y="1333314"/>
            <a:ext cx="10309639" cy="3108543"/>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"10 Da sprach der HERR: Du hast Mitleid mit dem Rizinus, um den du dich doch nicht bemüht und den du nicht großgezogen hast, der in einer Nacht entstanden und in einer Nacht zugrunde gegangen ist. 11 Und ich sollte kein Mitleid haben mit der großen Stadt Ninive, in der mehr als 120 000 Menschen sind, die ihre rechte Hand nicht von ihrer linken unterscheiden können, dazu so viel Vieh!" </a:t>
            </a:r>
            <a:r>
              <a:rPr lang="de-CH" sz="2800" b="1" dirty="0">
                <a:ea typeface="Calibri" panose="020F0502020204030204" pitchFamily="34" charset="0"/>
                <a:cs typeface="Times New Roman" panose="02020603050405020304" pitchFamily="18" charset="0"/>
              </a:rPr>
              <a:t>Jon 4,10-11</a:t>
            </a:r>
          </a:p>
        </p:txBody>
      </p:sp>
    </p:spTree>
    <p:extLst>
      <p:ext uri="{BB962C8B-B14F-4D97-AF65-F5344CB8AC3E}">
        <p14:creationId xmlns:p14="http://schemas.microsoft.com/office/powerpoint/2010/main" val="55634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2226315" cy="523220"/>
          </a:xfrm>
          <a:prstGeom prst="rect">
            <a:avLst/>
          </a:prstGeom>
        </p:spPr>
        <p:txBody>
          <a:bodyPr wrap="none">
            <a:spAutoFit/>
          </a:bodyPr>
          <a:lstStyle/>
          <a:p>
            <a:r>
              <a:rPr lang="de-CH" sz="2800" b="1" dirty="0"/>
              <a:t>Gnade Gottes</a:t>
            </a:r>
          </a:p>
        </p:txBody>
      </p:sp>
      <p:sp>
        <p:nvSpPr>
          <p:cNvPr id="4" name="Textfeld 3">
            <a:extLst>
              <a:ext uri="{FF2B5EF4-FFF2-40B4-BE49-F238E27FC236}">
                <a16:creationId xmlns:a16="http://schemas.microsoft.com/office/drawing/2014/main" id="{C446B6C8-EA95-46FE-A320-09752C93E508}"/>
              </a:ext>
            </a:extLst>
          </p:cNvPr>
          <p:cNvSpPr txBox="1"/>
          <p:nvPr/>
        </p:nvSpPr>
        <p:spPr>
          <a:xfrm>
            <a:off x="952528" y="1333314"/>
            <a:ext cx="10309639" cy="4615366"/>
          </a:xfrm>
          <a:prstGeom prst="rect">
            <a:avLst/>
          </a:prstGeom>
          <a:noFill/>
        </p:spPr>
        <p:txBody>
          <a:bodyPr wrap="square">
            <a:spAutoFit/>
          </a:bodyPr>
          <a:lstStyle/>
          <a:p>
            <a:pPr marL="457200" indent="-457200">
              <a:lnSpc>
                <a:spcPct val="107000"/>
              </a:lnSpc>
              <a:spcBef>
                <a:spcPts val="1200"/>
              </a:spcBef>
              <a:buFont typeface="Wingdings" panose="05000000000000000000" pitchFamily="2" charset="2"/>
              <a:buChar char="Ø"/>
            </a:pPr>
            <a:r>
              <a:rPr lang="de-CH" sz="2800" b="1" kern="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Anwendung</a:t>
            </a:r>
          </a:p>
          <a:p>
            <a:pPr>
              <a:lnSpc>
                <a:spcPct val="107000"/>
              </a:lnSpc>
              <a:spcBef>
                <a:spcPts val="1200"/>
              </a:spcBef>
            </a:pPr>
            <a:endParaRPr lang="de-CH" sz="2800" b="1" kern="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Passen wir auf, wie wir mit unseren Werten und Zielen umgehen. Um was geht es mir in meinem Leben. Was ist mir wichtig und habe ich Zeit für Menschen die verloren gehen. Oder sind mir die Annehmlichkeiten (Schatten der Rizinusstaude) in meinem Leben wichtiger.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Lassen wir uns einen Blick für die verlorenen Menschen geben. Beten wir um ein Herz für die Verlorenen. Lasst uns aber nicht beim Gebet bleiben, sondern "hineingehen in die Gebetserhörung".</a:t>
            </a:r>
          </a:p>
        </p:txBody>
      </p:sp>
    </p:spTree>
    <p:extLst>
      <p:ext uri="{BB962C8B-B14F-4D97-AF65-F5344CB8AC3E}">
        <p14:creationId xmlns:p14="http://schemas.microsoft.com/office/powerpoint/2010/main" val="407861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902193" y="934807"/>
            <a:ext cx="10016286" cy="523220"/>
          </a:xfrm>
          <a:prstGeom prst="rect">
            <a:avLst/>
          </a:prstGeom>
          <a:noFill/>
        </p:spPr>
        <p:txBody>
          <a:bodyPr wrap="square">
            <a:spAutoFit/>
          </a:bodyPr>
          <a:lstStyle/>
          <a:p>
            <a:r>
              <a:rPr lang="de-CH" sz="2800" b="1" dirty="0">
                <a:effectLst/>
                <a:ea typeface="Calibri" panose="020F0502020204030204" pitchFamily="34" charset="0"/>
                <a:cs typeface="Times New Roman" panose="02020603050405020304" pitchFamily="18" charset="0"/>
              </a:rPr>
              <a:t>Praktische Lehren für Mein Leben</a:t>
            </a:r>
          </a:p>
        </p:txBody>
      </p:sp>
      <p:sp>
        <p:nvSpPr>
          <p:cNvPr id="5" name="Textfeld 4">
            <a:extLst>
              <a:ext uri="{FF2B5EF4-FFF2-40B4-BE49-F238E27FC236}">
                <a16:creationId xmlns:a16="http://schemas.microsoft.com/office/drawing/2014/main" id="{6F7742E9-6961-42FE-AD39-102EF3FBE58C}"/>
              </a:ext>
            </a:extLst>
          </p:cNvPr>
          <p:cNvSpPr txBox="1"/>
          <p:nvPr/>
        </p:nvSpPr>
        <p:spPr>
          <a:xfrm>
            <a:off x="902193" y="1659285"/>
            <a:ext cx="10016286" cy="3539430"/>
          </a:xfrm>
          <a:prstGeom prst="rect">
            <a:avLst/>
          </a:prstGeom>
          <a:noFill/>
        </p:spPr>
        <p:txBody>
          <a:bodyPr wrap="square">
            <a:spAutoFit/>
          </a:bodyPr>
          <a:lstStyle/>
          <a:p>
            <a:pPr marL="342900" lvl="0" indent="-342900">
              <a:buFont typeface="Verdana" panose="020B0604030504040204" pitchFamily="34" charset="0"/>
              <a:buChar char="-"/>
            </a:pPr>
            <a:r>
              <a:rPr lang="de-CH" sz="2800" dirty="0">
                <a:effectLst/>
                <a:ea typeface="Times New Roman" panose="02020603050405020304" pitchFamily="18" charset="0"/>
                <a:cs typeface="Times New Roman" panose="02020603050405020304" pitchFamily="18" charset="0"/>
              </a:rPr>
              <a:t>Versuche nicht, vor Gott zu fliehen (sein Wort ernst nehmen)</a:t>
            </a:r>
          </a:p>
          <a:p>
            <a:pPr marL="342900" lvl="0" indent="-342900">
              <a:buFont typeface="Verdana" panose="020B0604030504040204" pitchFamily="34" charset="0"/>
              <a:buChar char="-"/>
            </a:pPr>
            <a:r>
              <a:rPr lang="de-CH" sz="2800" dirty="0">
                <a:ea typeface="Times New Roman" panose="02020603050405020304" pitchFamily="18" charset="0"/>
                <a:cs typeface="Times New Roman" panose="02020603050405020304" pitchFamily="18" charset="0"/>
              </a:rPr>
              <a:t>Suche den Willen Gottes und lasse dir deine Berufung für dein Leben zeigen!</a:t>
            </a:r>
            <a:endParaRPr lang="de-CH" sz="2800" dirty="0">
              <a:effectLst/>
              <a:ea typeface="Times New Roman" panose="02020603050405020304" pitchFamily="18" charset="0"/>
              <a:cs typeface="Times New Roman" panose="02020603050405020304" pitchFamily="18" charset="0"/>
            </a:endParaRPr>
          </a:p>
          <a:p>
            <a:pPr marL="342900" lvl="0" indent="-342900">
              <a:buFont typeface="Verdana" panose="020B0604030504040204" pitchFamily="34" charset="0"/>
              <a:buChar char="-"/>
            </a:pPr>
            <a:r>
              <a:rPr lang="de-CH" sz="2800" dirty="0">
                <a:effectLst/>
                <a:ea typeface="Times New Roman" panose="02020603050405020304" pitchFamily="18" charset="0"/>
                <a:cs typeface="Times New Roman" panose="02020603050405020304" pitchFamily="18" charset="0"/>
              </a:rPr>
              <a:t>Vertraue auf den Gott, der alle Naturkräfte in seiner Hand hält!</a:t>
            </a:r>
          </a:p>
          <a:p>
            <a:pPr marL="342900" lvl="0" indent="-342900">
              <a:buFont typeface="Verdana" panose="020B0604030504040204" pitchFamily="34" charset="0"/>
              <a:buChar char="-"/>
            </a:pPr>
            <a:r>
              <a:rPr lang="de-CH" sz="2800" dirty="0">
                <a:effectLst/>
                <a:ea typeface="Times New Roman" panose="02020603050405020304" pitchFamily="18" charset="0"/>
                <a:cs typeface="Times New Roman" panose="02020603050405020304" pitchFamily="18" charset="0"/>
              </a:rPr>
              <a:t>Verurteile bei dir jegliche "Jona-Eifersucht"!</a:t>
            </a:r>
          </a:p>
          <a:p>
            <a:pPr marL="342900" lvl="0" indent="-342900">
              <a:buFont typeface="Verdana" panose="020B0604030504040204" pitchFamily="34" charset="0"/>
              <a:buChar char="-"/>
            </a:pPr>
            <a:r>
              <a:rPr lang="de-CH" sz="2800" dirty="0">
                <a:effectLst/>
                <a:ea typeface="Times New Roman" panose="02020603050405020304" pitchFamily="18" charset="0"/>
                <a:cs typeface="Times New Roman" panose="02020603050405020304" pitchFamily="18" charset="0"/>
              </a:rPr>
              <a:t>Habe ein weites Herz für Weltmission (Apg 1,8)!</a:t>
            </a:r>
          </a:p>
          <a:p>
            <a:pPr marL="342900" lvl="0" indent="-342900">
              <a:buFont typeface="Verdana" panose="020B0604030504040204" pitchFamily="34" charset="0"/>
              <a:buChar char="-"/>
            </a:pPr>
            <a:r>
              <a:rPr lang="de-CH" sz="2800" dirty="0">
                <a:effectLst/>
                <a:ea typeface="Times New Roman" panose="02020603050405020304" pitchFamily="18" charset="0"/>
                <a:cs typeface="Times New Roman" panose="02020603050405020304" pitchFamily="18" charset="0"/>
              </a:rPr>
              <a:t>Sei bereit, auch deinen Feinden zu vergeben (Mt 5,44; 6,12; Mk 11,25-26), denn es ist Gottes Wille!</a:t>
            </a:r>
          </a:p>
        </p:txBody>
      </p:sp>
      <p:sp>
        <p:nvSpPr>
          <p:cNvPr id="6" name="Textfeld 5">
            <a:extLst>
              <a:ext uri="{FF2B5EF4-FFF2-40B4-BE49-F238E27FC236}">
                <a16:creationId xmlns:a16="http://schemas.microsoft.com/office/drawing/2014/main" id="{549646A9-933C-43DE-985C-8F89C35FAE10}"/>
              </a:ext>
            </a:extLst>
          </p:cNvPr>
          <p:cNvSpPr txBox="1"/>
          <p:nvPr/>
        </p:nvSpPr>
        <p:spPr>
          <a:xfrm>
            <a:off x="902193" y="5399973"/>
            <a:ext cx="10926485" cy="532903"/>
          </a:xfrm>
          <a:prstGeom prst="rect">
            <a:avLst/>
          </a:prstGeom>
          <a:noFill/>
        </p:spPr>
        <p:txBody>
          <a:bodyPr wrap="square">
            <a:spAutoFit/>
          </a:bodyPr>
          <a:lstStyle/>
          <a:p>
            <a:pPr marL="342900" lvl="0" indent="-342900">
              <a:lnSpc>
                <a:spcPct val="107000"/>
              </a:lnSpc>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"Von meinem Willen - zum Gehorsam gegenüber dem Willen Gottes!"</a:t>
            </a:r>
          </a:p>
        </p:txBody>
      </p:sp>
    </p:spTree>
    <p:extLst>
      <p:ext uri="{BB962C8B-B14F-4D97-AF65-F5344CB8AC3E}">
        <p14:creationId xmlns:p14="http://schemas.microsoft.com/office/powerpoint/2010/main" val="15847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333621" y="4855618"/>
            <a:ext cx="1524777" cy="938719"/>
          </a:xfrm>
          <a:prstGeom prst="rect">
            <a:avLst/>
          </a:prstGeom>
          <a:noFill/>
        </p:spPr>
        <p:txBody>
          <a:bodyPr wrap="none" rtlCol="0">
            <a:spAutoFit/>
          </a:bodyPr>
          <a:lstStyle/>
          <a:p>
            <a:pPr algn="ctr"/>
            <a:r>
              <a:rPr lang="de-CH" sz="5500" b="1" dirty="0"/>
              <a:t>Jona</a:t>
            </a:r>
          </a:p>
        </p:txBody>
      </p:sp>
    </p:spTree>
    <p:extLst>
      <p:ext uri="{BB962C8B-B14F-4D97-AF65-F5344CB8AC3E}">
        <p14:creationId xmlns:p14="http://schemas.microsoft.com/office/powerpoint/2010/main" val="41596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638816"/>
            <a:ext cx="11417612" cy="1077218"/>
          </a:xfrm>
          <a:prstGeom prst="rect">
            <a:avLst/>
          </a:prstGeom>
          <a:noFill/>
        </p:spPr>
        <p:txBody>
          <a:bodyPr wrap="square" rtlCol="0">
            <a:spAutoFit/>
          </a:bodyPr>
          <a:lstStyle/>
          <a:p>
            <a:pPr lvl="0"/>
            <a:r>
              <a:rPr lang="de-CH" sz="3200" dirty="0"/>
              <a:t>Thema: Die Gnade Gottes gilt nicht nur Israel, sondern auch den Heidenvölkern!</a:t>
            </a:r>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365606"/>
            <a:ext cx="11231818" cy="3077766"/>
          </a:xfrm>
          <a:prstGeom prst="rect">
            <a:avLst/>
          </a:prstGeom>
          <a:noFill/>
        </p:spPr>
        <p:txBody>
          <a:bodyPr wrap="square" rtlCol="0">
            <a:spAutoFit/>
          </a:bodyPr>
          <a:lstStyle/>
          <a:p>
            <a:pPr lvl="0"/>
            <a:r>
              <a:rPr lang="de-CH" sz="3200" dirty="0"/>
              <a:t>Schlüsselvers: 4,11</a:t>
            </a:r>
          </a:p>
          <a:p>
            <a:endParaRPr lang="de-CH" sz="3400" b="1" dirty="0">
              <a:latin typeface="+mj-lt"/>
            </a:endParaRPr>
          </a:p>
          <a:p>
            <a:r>
              <a:rPr lang="de-CH" sz="3200" b="1" dirty="0"/>
              <a:t>"Und ich sollte kein Mitleid haben mit der großen Stadt Ninive, in der mehr als 120 000 Menschen sind, die ihre rechte Hand nicht von ihrer linken unterscheiden können, dazu so viel Vieh!"</a:t>
            </a:r>
            <a:endParaRPr lang="de-CH" sz="3200" dirty="0"/>
          </a:p>
          <a:p>
            <a:endParaRPr lang="de-CH" sz="3200" dirty="0"/>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gen 14">
            <a:extLst>
              <a:ext uri="{FF2B5EF4-FFF2-40B4-BE49-F238E27FC236}">
                <a16:creationId xmlns:a16="http://schemas.microsoft.com/office/drawing/2014/main" id="{84238F6A-C60F-4148-AC69-3F8288D6799F}"/>
              </a:ext>
            </a:extLst>
          </p:cNvPr>
          <p:cNvSpPr/>
          <p:nvPr/>
        </p:nvSpPr>
        <p:spPr>
          <a:xfrm>
            <a:off x="-163472" y="1788079"/>
            <a:ext cx="2881100" cy="1878184"/>
          </a:xfrm>
          <a:prstGeom prst="arc">
            <a:avLst>
              <a:gd name="adj1" fmla="val 16200000"/>
              <a:gd name="adj2" fmla="val 2141757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pic>
        <p:nvPicPr>
          <p:cNvPr id="1034" name="Picture 10" descr="Wegweiser Unternehmens Marketing-clipart - Marketing png herunterladen -  675*1200 - Kostenlos transparent Winkel png Herunterladen.">
            <a:extLst>
              <a:ext uri="{FF2B5EF4-FFF2-40B4-BE49-F238E27FC236}">
                <a16:creationId xmlns:a16="http://schemas.microsoft.com/office/drawing/2014/main" id="{515A07AE-0544-494A-86FE-6B96FB351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18481" y="1041204"/>
            <a:ext cx="565584" cy="7541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Weißes Fragezeichen Emoji – Bedeutung, Bilder, Codes">
            <a:extLst>
              <a:ext uri="{FF2B5EF4-FFF2-40B4-BE49-F238E27FC236}">
                <a16:creationId xmlns:a16="http://schemas.microsoft.com/office/drawing/2014/main" id="{00FE6245-DB71-4891-BE57-8C9B4BF8C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7375">
            <a:off x="10261161" y="1727575"/>
            <a:ext cx="1653466" cy="1653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e Moderne Skyline Der Stadt Silhouette Illustration In, Stadt Clipart,  Stadtsymbole, Moderne Symbole PNG und Vektor zum kostenlosen Download">
            <a:extLst>
              <a:ext uri="{FF2B5EF4-FFF2-40B4-BE49-F238E27FC236}">
                <a16:creationId xmlns:a16="http://schemas.microsoft.com/office/drawing/2014/main" id="{FFE30731-486D-49D1-B6D1-B4D8F9E85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237" y="2418283"/>
            <a:ext cx="1588672" cy="12709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9BA521D9-ACEC-423A-A2F2-B444EDACD9A5}"/>
              </a:ext>
            </a:extLst>
          </p:cNvPr>
          <p:cNvGrpSpPr/>
          <p:nvPr/>
        </p:nvGrpSpPr>
        <p:grpSpPr>
          <a:xfrm>
            <a:off x="849306" y="1258518"/>
            <a:ext cx="437955" cy="503424"/>
            <a:chOff x="1501575" y="934838"/>
            <a:chExt cx="230819" cy="435214"/>
          </a:xfrm>
        </p:grpSpPr>
        <p:sp>
          <p:nvSpPr>
            <p:cNvPr id="6" name="L-Form 5">
              <a:extLst>
                <a:ext uri="{FF2B5EF4-FFF2-40B4-BE49-F238E27FC236}">
                  <a16:creationId xmlns:a16="http://schemas.microsoft.com/office/drawing/2014/main" id="{3AF8B2F4-5197-403D-9ED0-285F03305AC3}"/>
                </a:ext>
              </a:extLst>
            </p:cNvPr>
            <p:cNvSpPr/>
            <p:nvPr/>
          </p:nvSpPr>
          <p:spPr>
            <a:xfrm rot="8341523">
              <a:off x="1508634" y="934838"/>
              <a:ext cx="221002" cy="326553"/>
            </a:xfrm>
            <a:prstGeom prst="corne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abgeschrägt 6">
              <a:extLst>
                <a:ext uri="{FF2B5EF4-FFF2-40B4-BE49-F238E27FC236}">
                  <a16:creationId xmlns:a16="http://schemas.microsoft.com/office/drawing/2014/main" id="{499832BA-5BE0-45F6-B893-573931DE6EC4}"/>
                </a:ext>
              </a:extLst>
            </p:cNvPr>
            <p:cNvSpPr/>
            <p:nvPr/>
          </p:nvSpPr>
          <p:spPr>
            <a:xfrm>
              <a:off x="1501575" y="1094844"/>
              <a:ext cx="230819" cy="275208"/>
            </a:xfrm>
            <a:prstGeom prst="beve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9" name="Bogen 18">
            <a:extLst>
              <a:ext uri="{FF2B5EF4-FFF2-40B4-BE49-F238E27FC236}">
                <a16:creationId xmlns:a16="http://schemas.microsoft.com/office/drawing/2014/main" id="{6B814D3A-EA87-4421-B3CF-046DD1E54099}"/>
              </a:ext>
            </a:extLst>
          </p:cNvPr>
          <p:cNvSpPr/>
          <p:nvPr/>
        </p:nvSpPr>
        <p:spPr>
          <a:xfrm>
            <a:off x="9958792" y="3275866"/>
            <a:ext cx="1875610" cy="176665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 name="Textfeld 1">
            <a:extLst>
              <a:ext uri="{FF2B5EF4-FFF2-40B4-BE49-F238E27FC236}">
                <a16:creationId xmlns:a16="http://schemas.microsoft.com/office/drawing/2014/main" id="{28FF09C8-782C-4BB5-A04B-90FC6B6D067A}"/>
              </a:ext>
            </a:extLst>
          </p:cNvPr>
          <p:cNvSpPr txBox="1"/>
          <p:nvPr/>
        </p:nvSpPr>
        <p:spPr>
          <a:xfrm>
            <a:off x="992462" y="2198387"/>
            <a:ext cx="593047" cy="369332"/>
          </a:xfrm>
          <a:prstGeom prst="rect">
            <a:avLst/>
          </a:prstGeom>
          <a:noFill/>
        </p:spPr>
        <p:txBody>
          <a:bodyPr wrap="none" rtlCol="0">
            <a:spAutoFit/>
          </a:bodyPr>
          <a:lstStyle/>
          <a:p>
            <a:r>
              <a:rPr lang="de-CH" dirty="0"/>
              <a:t>Kp 1</a:t>
            </a:r>
          </a:p>
        </p:txBody>
      </p:sp>
      <p:sp>
        <p:nvSpPr>
          <p:cNvPr id="13" name="Textfeld 12">
            <a:extLst>
              <a:ext uri="{FF2B5EF4-FFF2-40B4-BE49-F238E27FC236}">
                <a16:creationId xmlns:a16="http://schemas.microsoft.com/office/drawing/2014/main" id="{8721C9C0-182F-45ED-9641-804F2761D11E}"/>
              </a:ext>
            </a:extLst>
          </p:cNvPr>
          <p:cNvSpPr txBox="1"/>
          <p:nvPr/>
        </p:nvSpPr>
        <p:spPr>
          <a:xfrm>
            <a:off x="4494503" y="5350757"/>
            <a:ext cx="593047" cy="369332"/>
          </a:xfrm>
          <a:prstGeom prst="rect">
            <a:avLst/>
          </a:prstGeom>
          <a:noFill/>
        </p:spPr>
        <p:txBody>
          <a:bodyPr wrap="none" rtlCol="0">
            <a:spAutoFit/>
          </a:bodyPr>
          <a:lstStyle/>
          <a:p>
            <a:r>
              <a:rPr lang="de-CH" dirty="0"/>
              <a:t>Kp 2</a:t>
            </a:r>
          </a:p>
        </p:txBody>
      </p:sp>
      <p:sp>
        <p:nvSpPr>
          <p:cNvPr id="14" name="Textfeld 13">
            <a:extLst>
              <a:ext uri="{FF2B5EF4-FFF2-40B4-BE49-F238E27FC236}">
                <a16:creationId xmlns:a16="http://schemas.microsoft.com/office/drawing/2014/main" id="{97EE1ABA-D52E-4E2E-BC54-BE9810D62CA0}"/>
              </a:ext>
            </a:extLst>
          </p:cNvPr>
          <p:cNvSpPr txBox="1"/>
          <p:nvPr/>
        </p:nvSpPr>
        <p:spPr>
          <a:xfrm>
            <a:off x="8179965" y="3615789"/>
            <a:ext cx="593047" cy="369332"/>
          </a:xfrm>
          <a:prstGeom prst="rect">
            <a:avLst/>
          </a:prstGeom>
          <a:noFill/>
        </p:spPr>
        <p:txBody>
          <a:bodyPr wrap="none" rtlCol="0">
            <a:spAutoFit/>
          </a:bodyPr>
          <a:lstStyle/>
          <a:p>
            <a:r>
              <a:rPr lang="de-CH" dirty="0"/>
              <a:t>Kp 3</a:t>
            </a:r>
          </a:p>
        </p:txBody>
      </p:sp>
      <p:sp>
        <p:nvSpPr>
          <p:cNvPr id="16" name="Textfeld 15">
            <a:extLst>
              <a:ext uri="{FF2B5EF4-FFF2-40B4-BE49-F238E27FC236}">
                <a16:creationId xmlns:a16="http://schemas.microsoft.com/office/drawing/2014/main" id="{56C0B151-D9A8-4D33-B13F-8AF4C1BBE6A1}"/>
              </a:ext>
            </a:extLst>
          </p:cNvPr>
          <p:cNvSpPr txBox="1"/>
          <p:nvPr/>
        </p:nvSpPr>
        <p:spPr>
          <a:xfrm>
            <a:off x="10571219" y="3314555"/>
            <a:ext cx="593047" cy="369332"/>
          </a:xfrm>
          <a:prstGeom prst="rect">
            <a:avLst/>
          </a:prstGeom>
          <a:noFill/>
        </p:spPr>
        <p:txBody>
          <a:bodyPr wrap="none" rtlCol="0">
            <a:spAutoFit/>
          </a:bodyPr>
          <a:lstStyle/>
          <a:p>
            <a:r>
              <a:rPr lang="de-CH" dirty="0"/>
              <a:t>Kp 4</a:t>
            </a:r>
          </a:p>
        </p:txBody>
      </p:sp>
      <p:sp>
        <p:nvSpPr>
          <p:cNvPr id="22" name="Textfeld 21">
            <a:extLst>
              <a:ext uri="{FF2B5EF4-FFF2-40B4-BE49-F238E27FC236}">
                <a16:creationId xmlns:a16="http://schemas.microsoft.com/office/drawing/2014/main" id="{87481FAF-BA8A-4BAF-83C9-0CF36797BF30}"/>
              </a:ext>
            </a:extLst>
          </p:cNvPr>
          <p:cNvSpPr txBox="1"/>
          <p:nvPr/>
        </p:nvSpPr>
        <p:spPr>
          <a:xfrm>
            <a:off x="3892511" y="6171186"/>
            <a:ext cx="1930080" cy="646331"/>
          </a:xfrm>
          <a:prstGeom prst="rect">
            <a:avLst/>
          </a:prstGeom>
          <a:noFill/>
        </p:spPr>
        <p:txBody>
          <a:bodyPr wrap="none" rtlCol="0">
            <a:spAutoFit/>
          </a:bodyPr>
          <a:lstStyle/>
          <a:p>
            <a:pPr algn="ctr"/>
            <a:r>
              <a:rPr lang="de-CH" dirty="0"/>
              <a:t>Gründe der Berge!</a:t>
            </a:r>
          </a:p>
          <a:p>
            <a:pPr algn="ctr"/>
            <a:r>
              <a:rPr lang="de-CH" dirty="0"/>
              <a:t>Grosser Fisch</a:t>
            </a:r>
          </a:p>
        </p:txBody>
      </p:sp>
      <p:grpSp>
        <p:nvGrpSpPr>
          <p:cNvPr id="23" name="Gruppieren 22">
            <a:extLst>
              <a:ext uri="{FF2B5EF4-FFF2-40B4-BE49-F238E27FC236}">
                <a16:creationId xmlns:a16="http://schemas.microsoft.com/office/drawing/2014/main" id="{657CA97E-3FDB-4431-9D26-87A4EC650DFE}"/>
              </a:ext>
            </a:extLst>
          </p:cNvPr>
          <p:cNvGrpSpPr/>
          <p:nvPr/>
        </p:nvGrpSpPr>
        <p:grpSpPr>
          <a:xfrm>
            <a:off x="4358243" y="5647434"/>
            <a:ext cx="951448" cy="516470"/>
            <a:chOff x="8318382" y="2324054"/>
            <a:chExt cx="951448" cy="429620"/>
          </a:xfrm>
        </p:grpSpPr>
        <p:sp>
          <p:nvSpPr>
            <p:cNvPr id="24" name="Ellipse 23">
              <a:extLst>
                <a:ext uri="{FF2B5EF4-FFF2-40B4-BE49-F238E27FC236}">
                  <a16:creationId xmlns:a16="http://schemas.microsoft.com/office/drawing/2014/main" id="{F4F232BD-D9A6-4FC2-8F58-60DF083E28EB}"/>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Textfeld 24">
              <a:extLst>
                <a:ext uri="{FF2B5EF4-FFF2-40B4-BE49-F238E27FC236}">
                  <a16:creationId xmlns:a16="http://schemas.microsoft.com/office/drawing/2014/main" id="{BD1DCF4B-4676-4942-BE39-DA76906BAF3F}"/>
                </a:ext>
              </a:extLst>
            </p:cNvPr>
            <p:cNvSpPr txBox="1"/>
            <p:nvPr/>
          </p:nvSpPr>
          <p:spPr>
            <a:xfrm>
              <a:off x="8339191" y="2357839"/>
              <a:ext cx="930639" cy="369332"/>
            </a:xfrm>
            <a:prstGeom prst="rect">
              <a:avLst/>
            </a:prstGeom>
            <a:noFill/>
          </p:spPr>
          <p:txBody>
            <a:bodyPr wrap="none" rtlCol="0">
              <a:spAutoFit/>
            </a:bodyPr>
            <a:lstStyle/>
            <a:p>
              <a:r>
                <a:rPr lang="de-CH" dirty="0"/>
                <a:t>Umkehr</a:t>
              </a:r>
            </a:p>
          </p:txBody>
        </p:sp>
      </p:grpSp>
      <p:pic>
        <p:nvPicPr>
          <p:cNvPr id="5" name="Picture 2" descr="Wal-PNG Bildersammlung zum kostenlosen Download - Crazy Png-Png Bilder  kostenlos herunterladen-Crazy Png--Png Bilder kostenlos herunterladen">
            <a:extLst>
              <a:ext uri="{FF2B5EF4-FFF2-40B4-BE49-F238E27FC236}">
                <a16:creationId xmlns:a16="http://schemas.microsoft.com/office/drawing/2014/main" id="{B10DED9D-92EC-4EA6-B621-3F13313201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94449" y="4190653"/>
            <a:ext cx="2629457" cy="139785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pieren 25">
            <a:extLst>
              <a:ext uri="{FF2B5EF4-FFF2-40B4-BE49-F238E27FC236}">
                <a16:creationId xmlns:a16="http://schemas.microsoft.com/office/drawing/2014/main" id="{31B1A071-0D93-49A9-8E03-DE77BF516B41}"/>
              </a:ext>
            </a:extLst>
          </p:cNvPr>
          <p:cNvGrpSpPr/>
          <p:nvPr/>
        </p:nvGrpSpPr>
        <p:grpSpPr>
          <a:xfrm>
            <a:off x="8040126" y="3963358"/>
            <a:ext cx="923277" cy="429620"/>
            <a:chOff x="8318382" y="2324054"/>
            <a:chExt cx="923277" cy="429620"/>
          </a:xfrm>
        </p:grpSpPr>
        <p:sp>
          <p:nvSpPr>
            <p:cNvPr id="27" name="Ellipse 26">
              <a:extLst>
                <a:ext uri="{FF2B5EF4-FFF2-40B4-BE49-F238E27FC236}">
                  <a16:creationId xmlns:a16="http://schemas.microsoft.com/office/drawing/2014/main" id="{3CC871D9-386B-4DB3-825D-C4584484DDC7}"/>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a:extLst>
                <a:ext uri="{FF2B5EF4-FFF2-40B4-BE49-F238E27FC236}">
                  <a16:creationId xmlns:a16="http://schemas.microsoft.com/office/drawing/2014/main" id="{72CFCBC4-03AC-4BF2-AF73-0CFB65AC054C}"/>
                </a:ext>
              </a:extLst>
            </p:cNvPr>
            <p:cNvSpPr txBox="1"/>
            <p:nvPr/>
          </p:nvSpPr>
          <p:spPr>
            <a:xfrm>
              <a:off x="8374703" y="2357839"/>
              <a:ext cx="825867" cy="369332"/>
            </a:xfrm>
            <a:prstGeom prst="rect">
              <a:avLst/>
            </a:prstGeom>
            <a:noFill/>
          </p:spPr>
          <p:txBody>
            <a:bodyPr wrap="none" rtlCol="0">
              <a:spAutoFit/>
            </a:bodyPr>
            <a:lstStyle/>
            <a:p>
              <a:r>
                <a:rPr lang="de-CH" dirty="0"/>
                <a:t>Demut</a:t>
              </a:r>
            </a:p>
          </p:txBody>
        </p:sp>
      </p:grpSp>
      <p:sp>
        <p:nvSpPr>
          <p:cNvPr id="29" name="Textfeld 28">
            <a:extLst>
              <a:ext uri="{FF2B5EF4-FFF2-40B4-BE49-F238E27FC236}">
                <a16:creationId xmlns:a16="http://schemas.microsoft.com/office/drawing/2014/main" id="{FC079695-C58E-4F73-9BFB-8EA77F5A6C9E}"/>
              </a:ext>
            </a:extLst>
          </p:cNvPr>
          <p:cNvSpPr txBox="1"/>
          <p:nvPr/>
        </p:nvSpPr>
        <p:spPr>
          <a:xfrm>
            <a:off x="7555148" y="4371214"/>
            <a:ext cx="1900392" cy="646331"/>
          </a:xfrm>
          <a:prstGeom prst="rect">
            <a:avLst/>
          </a:prstGeom>
          <a:noFill/>
        </p:spPr>
        <p:txBody>
          <a:bodyPr wrap="none" rtlCol="0">
            <a:spAutoFit/>
          </a:bodyPr>
          <a:lstStyle/>
          <a:p>
            <a:pPr algn="ctr"/>
            <a:r>
              <a:rPr lang="de-CH" dirty="0"/>
              <a:t>Gehorsam!</a:t>
            </a:r>
          </a:p>
          <a:p>
            <a:pPr algn="ctr"/>
            <a:r>
              <a:rPr lang="de-CH" dirty="0"/>
              <a:t>Grosse Erweckung</a:t>
            </a:r>
          </a:p>
        </p:txBody>
      </p:sp>
      <p:grpSp>
        <p:nvGrpSpPr>
          <p:cNvPr id="31" name="Gruppieren 30">
            <a:extLst>
              <a:ext uri="{FF2B5EF4-FFF2-40B4-BE49-F238E27FC236}">
                <a16:creationId xmlns:a16="http://schemas.microsoft.com/office/drawing/2014/main" id="{7C717005-DE10-4176-812A-42D28DEF4F17}"/>
              </a:ext>
            </a:extLst>
          </p:cNvPr>
          <p:cNvGrpSpPr/>
          <p:nvPr/>
        </p:nvGrpSpPr>
        <p:grpSpPr>
          <a:xfrm>
            <a:off x="10434958" y="3666263"/>
            <a:ext cx="923277" cy="429620"/>
            <a:chOff x="8318382" y="2324054"/>
            <a:chExt cx="923277" cy="429620"/>
          </a:xfrm>
        </p:grpSpPr>
        <p:sp>
          <p:nvSpPr>
            <p:cNvPr id="32" name="Ellipse 31">
              <a:extLst>
                <a:ext uri="{FF2B5EF4-FFF2-40B4-BE49-F238E27FC236}">
                  <a16:creationId xmlns:a16="http://schemas.microsoft.com/office/drawing/2014/main" id="{EAFAE026-455E-48A2-9E2E-FF22AC1B169E}"/>
                </a:ext>
              </a:extLst>
            </p:cNvPr>
            <p:cNvSpPr/>
            <p:nvPr/>
          </p:nvSpPr>
          <p:spPr>
            <a:xfrm>
              <a:off x="8318382"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a:extLst>
                <a:ext uri="{FF2B5EF4-FFF2-40B4-BE49-F238E27FC236}">
                  <a16:creationId xmlns:a16="http://schemas.microsoft.com/office/drawing/2014/main" id="{1412BCBF-6BF7-42B6-877E-5FC49D9AF7A6}"/>
                </a:ext>
              </a:extLst>
            </p:cNvPr>
            <p:cNvSpPr txBox="1"/>
            <p:nvPr/>
          </p:nvSpPr>
          <p:spPr>
            <a:xfrm>
              <a:off x="8374703" y="2357839"/>
              <a:ext cx="837089" cy="369332"/>
            </a:xfrm>
            <a:prstGeom prst="rect">
              <a:avLst/>
            </a:prstGeom>
            <a:noFill/>
          </p:spPr>
          <p:txBody>
            <a:bodyPr wrap="none" rtlCol="0">
              <a:spAutoFit/>
            </a:bodyPr>
            <a:lstStyle/>
            <a:p>
              <a:r>
                <a:rPr lang="de-CH" dirty="0"/>
                <a:t>Unmut</a:t>
              </a:r>
            </a:p>
          </p:txBody>
        </p:sp>
      </p:grpSp>
      <p:sp>
        <p:nvSpPr>
          <p:cNvPr id="37" name="Textfeld 36">
            <a:extLst>
              <a:ext uri="{FF2B5EF4-FFF2-40B4-BE49-F238E27FC236}">
                <a16:creationId xmlns:a16="http://schemas.microsoft.com/office/drawing/2014/main" id="{F4F8ED31-37FF-4F2A-B3ED-33EC7086BC61}"/>
              </a:ext>
            </a:extLst>
          </p:cNvPr>
          <p:cNvSpPr txBox="1"/>
          <p:nvPr/>
        </p:nvSpPr>
        <p:spPr>
          <a:xfrm>
            <a:off x="10150495" y="4106669"/>
            <a:ext cx="1492203" cy="646331"/>
          </a:xfrm>
          <a:prstGeom prst="rect">
            <a:avLst/>
          </a:prstGeom>
          <a:noFill/>
        </p:spPr>
        <p:txBody>
          <a:bodyPr wrap="none" rtlCol="0">
            <a:spAutoFit/>
          </a:bodyPr>
          <a:lstStyle/>
          <a:p>
            <a:pPr algn="ctr"/>
            <a:r>
              <a:rPr lang="de-CH" dirty="0"/>
              <a:t>Bitte was?</a:t>
            </a:r>
          </a:p>
          <a:p>
            <a:pPr algn="ctr"/>
            <a:r>
              <a:rPr lang="de-CH" dirty="0"/>
              <a:t>Grosse Gnade</a:t>
            </a:r>
          </a:p>
        </p:txBody>
      </p:sp>
      <p:cxnSp>
        <p:nvCxnSpPr>
          <p:cNvPr id="50" name="Verbinder: gekrümmt 49">
            <a:extLst>
              <a:ext uri="{FF2B5EF4-FFF2-40B4-BE49-F238E27FC236}">
                <a16:creationId xmlns:a16="http://schemas.microsoft.com/office/drawing/2014/main" id="{00F3484C-2C7D-4340-A654-F8DFE33C2855}"/>
              </a:ext>
            </a:extLst>
          </p:cNvPr>
          <p:cNvCxnSpPr/>
          <p:nvPr/>
        </p:nvCxnSpPr>
        <p:spPr>
          <a:xfrm>
            <a:off x="1393101" y="1643873"/>
            <a:ext cx="5930284" cy="1655339"/>
          </a:xfrm>
          <a:prstGeom prst="curvedConnector3">
            <a:avLst>
              <a:gd name="adj1" fmla="val 36976"/>
            </a:avLst>
          </a:prstGeom>
          <a:ln w="28575"/>
        </p:spPr>
        <p:style>
          <a:lnRef idx="1">
            <a:schemeClr val="accent1"/>
          </a:lnRef>
          <a:fillRef idx="0">
            <a:schemeClr val="accent1"/>
          </a:fillRef>
          <a:effectRef idx="0">
            <a:schemeClr val="accent1"/>
          </a:effectRef>
          <a:fontRef idx="minor">
            <a:schemeClr val="tx1"/>
          </a:fontRef>
        </p:style>
      </p:cxnSp>
      <p:sp>
        <p:nvSpPr>
          <p:cNvPr id="17" name="Freihandform: Form 16">
            <a:extLst>
              <a:ext uri="{FF2B5EF4-FFF2-40B4-BE49-F238E27FC236}">
                <a16:creationId xmlns:a16="http://schemas.microsoft.com/office/drawing/2014/main" id="{A3A61B61-9321-4111-918D-8EB331AAB3A4}"/>
              </a:ext>
            </a:extLst>
          </p:cNvPr>
          <p:cNvSpPr/>
          <p:nvPr/>
        </p:nvSpPr>
        <p:spPr>
          <a:xfrm>
            <a:off x="2656285" y="3036167"/>
            <a:ext cx="9080384" cy="3188288"/>
          </a:xfrm>
          <a:custGeom>
            <a:avLst/>
            <a:gdLst>
              <a:gd name="connsiteX0" fmla="*/ 0 w 8807037"/>
              <a:gd name="connsiteY0" fmla="*/ 532660 h 3476233"/>
              <a:gd name="connsiteX1" fmla="*/ 435006 w 8807037"/>
              <a:gd name="connsiteY1" fmla="*/ 2654423 h 3476233"/>
              <a:gd name="connsiteX2" fmla="*/ 1970842 w 8807037"/>
              <a:gd name="connsiteY2" fmla="*/ 3471169 h 3476233"/>
              <a:gd name="connsiteX3" fmla="*/ 3906175 w 8807037"/>
              <a:gd name="connsiteY3" fmla="*/ 2894120 h 3476233"/>
              <a:gd name="connsiteX4" fmla="*/ 4722920 w 8807037"/>
              <a:gd name="connsiteY4" fmla="*/ 949911 h 3476233"/>
              <a:gd name="connsiteX5" fmla="*/ 8131945 w 8807037"/>
              <a:gd name="connsiteY5" fmla="*/ 239697 h 3476233"/>
              <a:gd name="connsiteX6" fmla="*/ 8806648 w 8807037"/>
              <a:gd name="connsiteY6" fmla="*/ 0 h 34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7037" h="3476233">
                <a:moveTo>
                  <a:pt x="0" y="532660"/>
                </a:moveTo>
                <a:cubicBezTo>
                  <a:pt x="53266" y="1348666"/>
                  <a:pt x="106532" y="2164672"/>
                  <a:pt x="435006" y="2654423"/>
                </a:cubicBezTo>
                <a:cubicBezTo>
                  <a:pt x="763480" y="3144175"/>
                  <a:pt x="1392314" y="3431219"/>
                  <a:pt x="1970842" y="3471169"/>
                </a:cubicBezTo>
                <a:cubicBezTo>
                  <a:pt x="2549370" y="3511119"/>
                  <a:pt x="3447495" y="3314330"/>
                  <a:pt x="3906175" y="2894120"/>
                </a:cubicBezTo>
                <a:cubicBezTo>
                  <a:pt x="4364855" y="2473910"/>
                  <a:pt x="4018625" y="1392315"/>
                  <a:pt x="4722920" y="949911"/>
                </a:cubicBezTo>
                <a:cubicBezTo>
                  <a:pt x="5427215" y="507507"/>
                  <a:pt x="7451324" y="398015"/>
                  <a:pt x="8131945" y="239697"/>
                </a:cubicBezTo>
                <a:cubicBezTo>
                  <a:pt x="8812566" y="81379"/>
                  <a:pt x="8809607" y="40689"/>
                  <a:pt x="8806648"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a:extLst>
              <a:ext uri="{FF2B5EF4-FFF2-40B4-BE49-F238E27FC236}">
                <a16:creationId xmlns:a16="http://schemas.microsoft.com/office/drawing/2014/main" id="{73B8792C-7680-44A8-AFC8-03C95099E940}"/>
              </a:ext>
            </a:extLst>
          </p:cNvPr>
          <p:cNvSpPr/>
          <p:nvPr/>
        </p:nvSpPr>
        <p:spPr>
          <a:xfrm>
            <a:off x="2182265" y="3204500"/>
            <a:ext cx="1069340" cy="958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30" name="Picture 6" descr="Segelschiff auf stürmischer See. Tinte schwarz und weiß Abbildung  Stockfotografie - Alamy">
            <a:extLst>
              <a:ext uri="{FF2B5EF4-FFF2-40B4-BE49-F238E27FC236}">
                <a16:creationId xmlns:a16="http://schemas.microsoft.com/office/drawing/2014/main" id="{36924313-5B9B-4562-BE5A-B93823E6CD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82" b="14111"/>
          <a:stretch/>
        </p:blipFill>
        <p:spPr bwMode="auto">
          <a:xfrm>
            <a:off x="1784973" y="2221917"/>
            <a:ext cx="2672897" cy="1977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ände Beten Christliche - Kostenlose Vektorgrafik auf Pixabay">
            <a:extLst>
              <a:ext uri="{FF2B5EF4-FFF2-40B4-BE49-F238E27FC236}">
                <a16:creationId xmlns:a16="http://schemas.microsoft.com/office/drawing/2014/main" id="{2B6612DA-3FC1-4E04-A675-EB2D17179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9325" y="4849881"/>
            <a:ext cx="665419" cy="852256"/>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45000EA6-A86E-4303-8F35-979D36282EE6}"/>
              </a:ext>
            </a:extLst>
          </p:cNvPr>
          <p:cNvSpPr txBox="1"/>
          <p:nvPr/>
        </p:nvSpPr>
        <p:spPr>
          <a:xfrm>
            <a:off x="594142" y="3086719"/>
            <a:ext cx="1525867" cy="646331"/>
          </a:xfrm>
          <a:prstGeom prst="rect">
            <a:avLst/>
          </a:prstGeom>
          <a:noFill/>
        </p:spPr>
        <p:txBody>
          <a:bodyPr wrap="none" rtlCol="0">
            <a:spAutoFit/>
          </a:bodyPr>
          <a:lstStyle/>
          <a:p>
            <a:pPr algn="ctr"/>
            <a:r>
              <a:rPr lang="de-CH" dirty="0"/>
              <a:t>Immer tiefer!</a:t>
            </a:r>
          </a:p>
          <a:p>
            <a:pPr algn="ctr"/>
            <a:r>
              <a:rPr lang="de-CH" dirty="0"/>
              <a:t>Grosser Sturm</a:t>
            </a:r>
          </a:p>
        </p:txBody>
      </p:sp>
      <p:grpSp>
        <p:nvGrpSpPr>
          <p:cNvPr id="4" name="Gruppieren 3">
            <a:extLst>
              <a:ext uri="{FF2B5EF4-FFF2-40B4-BE49-F238E27FC236}">
                <a16:creationId xmlns:a16="http://schemas.microsoft.com/office/drawing/2014/main" id="{4FB0A31A-090E-4CB9-B3CB-FBB034301EBD}"/>
              </a:ext>
            </a:extLst>
          </p:cNvPr>
          <p:cNvGrpSpPr/>
          <p:nvPr/>
        </p:nvGrpSpPr>
        <p:grpSpPr>
          <a:xfrm>
            <a:off x="486060" y="2594222"/>
            <a:ext cx="1775486" cy="429620"/>
            <a:chOff x="7934258" y="2324054"/>
            <a:chExt cx="1775486" cy="429620"/>
          </a:xfrm>
        </p:grpSpPr>
        <p:sp>
          <p:nvSpPr>
            <p:cNvPr id="3" name="Ellipse 2">
              <a:extLst>
                <a:ext uri="{FF2B5EF4-FFF2-40B4-BE49-F238E27FC236}">
                  <a16:creationId xmlns:a16="http://schemas.microsoft.com/office/drawing/2014/main" id="{CF3333B5-01E7-43D9-B170-50C2173713AA}"/>
                </a:ext>
              </a:extLst>
            </p:cNvPr>
            <p:cNvSpPr/>
            <p:nvPr/>
          </p:nvSpPr>
          <p:spPr>
            <a:xfrm>
              <a:off x="8282870" y="2324054"/>
              <a:ext cx="923277" cy="4296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Textfeld 17">
              <a:extLst>
                <a:ext uri="{FF2B5EF4-FFF2-40B4-BE49-F238E27FC236}">
                  <a16:creationId xmlns:a16="http://schemas.microsoft.com/office/drawing/2014/main" id="{59C3FCE8-EA5A-4BC2-B77B-B896052F292A}"/>
                </a:ext>
              </a:extLst>
            </p:cNvPr>
            <p:cNvSpPr txBox="1"/>
            <p:nvPr/>
          </p:nvSpPr>
          <p:spPr>
            <a:xfrm>
              <a:off x="7934258" y="2348291"/>
              <a:ext cx="1775486" cy="369332"/>
            </a:xfrm>
            <a:prstGeom prst="rect">
              <a:avLst/>
            </a:prstGeom>
            <a:noFill/>
          </p:spPr>
          <p:txBody>
            <a:bodyPr wrap="none" rtlCol="0">
              <a:spAutoFit/>
            </a:bodyPr>
            <a:lstStyle/>
            <a:p>
              <a:r>
                <a:rPr lang="de-CH" dirty="0"/>
                <a:t>Weg vom HERRN</a:t>
              </a:r>
            </a:p>
          </p:txBody>
        </p:sp>
      </p:grpSp>
      <p:sp>
        <p:nvSpPr>
          <p:cNvPr id="10" name="Wolke 9">
            <a:extLst>
              <a:ext uri="{FF2B5EF4-FFF2-40B4-BE49-F238E27FC236}">
                <a16:creationId xmlns:a16="http://schemas.microsoft.com/office/drawing/2014/main" id="{83372CEC-8C1F-45F2-BE29-12ECB7DB31E1}"/>
              </a:ext>
            </a:extLst>
          </p:cNvPr>
          <p:cNvSpPr/>
          <p:nvPr/>
        </p:nvSpPr>
        <p:spPr>
          <a:xfrm>
            <a:off x="3494449" y="78081"/>
            <a:ext cx="5642960" cy="2873349"/>
          </a:xfrm>
          <a:prstGeom prst="clou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Textfeld 37">
            <a:extLst>
              <a:ext uri="{FF2B5EF4-FFF2-40B4-BE49-F238E27FC236}">
                <a16:creationId xmlns:a16="http://schemas.microsoft.com/office/drawing/2014/main" id="{E84F1B96-B6E4-48D8-9731-CBF4812DF2BC}"/>
              </a:ext>
            </a:extLst>
          </p:cNvPr>
          <p:cNvSpPr txBox="1"/>
          <p:nvPr/>
        </p:nvSpPr>
        <p:spPr>
          <a:xfrm>
            <a:off x="4635368" y="702712"/>
            <a:ext cx="3636781" cy="1200329"/>
          </a:xfrm>
          <a:prstGeom prst="rect">
            <a:avLst/>
          </a:prstGeom>
          <a:noFill/>
        </p:spPr>
        <p:txBody>
          <a:bodyPr wrap="square">
            <a:spAutoFit/>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"Von meinem Willen – </a:t>
            </a: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zum Gehorsam gegenüber </a:t>
            </a: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dem Willen Gottes!"</a:t>
            </a:r>
          </a:p>
        </p:txBody>
      </p:sp>
    </p:spTree>
    <p:extLst>
      <p:ext uri="{BB962C8B-B14F-4D97-AF65-F5344CB8AC3E}">
        <p14:creationId xmlns:p14="http://schemas.microsoft.com/office/powerpoint/2010/main" val="25982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16" presetClass="entr" presetSubtype="21" fill="hold" nodeType="withEffect">
                                  <p:stCondLst>
                                    <p:cond delay="100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 grpId="0"/>
      <p:bldP spid="13" grpId="0"/>
      <p:bldP spid="14" grpId="0"/>
      <p:bldP spid="16" grpId="0"/>
      <p:bldP spid="22" grpId="0"/>
      <p:bldP spid="29" grpId="0"/>
      <p:bldP spid="37" grpId="0"/>
      <p:bldP spid="17" grpId="0" animBg="1"/>
      <p:bldP spid="21"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9210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Verfasser</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0" y="2430617"/>
            <a:ext cx="206338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Jona =	 Taube</a:t>
            </a:r>
          </a:p>
        </p:txBody>
      </p:sp>
      <p:sp>
        <p:nvSpPr>
          <p:cNvPr id="6" name="Rechteck 5">
            <a:extLst>
              <a:ext uri="{FF2B5EF4-FFF2-40B4-BE49-F238E27FC236}">
                <a16:creationId xmlns:a16="http://schemas.microsoft.com/office/drawing/2014/main" id="{F5E25605-FCA5-4B1A-ACC2-9D6211264D38}"/>
              </a:ext>
            </a:extLst>
          </p:cNvPr>
          <p:cNvSpPr/>
          <p:nvPr/>
        </p:nvSpPr>
        <p:spPr>
          <a:xfrm>
            <a:off x="609230" y="3121665"/>
            <a:ext cx="10871569" cy="1815882"/>
          </a:xfrm>
          <a:prstGeom prst="rect">
            <a:avLst/>
          </a:prstGeom>
        </p:spPr>
        <p:txBody>
          <a:bodyPr wrap="square">
            <a:spAutoFit/>
          </a:bodyPr>
          <a:lstStyle/>
          <a:p>
            <a:r>
              <a:rPr lang="de-CH" sz="2800" dirty="0"/>
              <a:t>"25 Dieser eroberte das Gebiet Israels zurück, von Lebo-Hamat an bis an das Meer der Arava, nach dem Wort des HERRN, des Gottes Israels, das er geredet hatte durch seinen Knecht Jona, den Sohn Amittais, den Propheten aus Gat-Hepher." </a:t>
            </a:r>
            <a:r>
              <a:rPr lang="de-CH" sz="2800" b="1" dirty="0"/>
              <a:t>2Kön 14,25</a:t>
            </a:r>
          </a:p>
        </p:txBody>
      </p:sp>
      <p:sp>
        <p:nvSpPr>
          <p:cNvPr id="7" name="Textfeld 6">
            <a:extLst>
              <a:ext uri="{FF2B5EF4-FFF2-40B4-BE49-F238E27FC236}">
                <a16:creationId xmlns:a16="http://schemas.microsoft.com/office/drawing/2014/main" id="{7BBFA8E0-5C4D-49B2-93A5-6DA61E84764B}"/>
              </a:ext>
            </a:extLst>
          </p:cNvPr>
          <p:cNvSpPr txBox="1"/>
          <p:nvPr/>
        </p:nvSpPr>
        <p:spPr>
          <a:xfrm>
            <a:off x="609230" y="1315362"/>
            <a:ext cx="10091965" cy="954107"/>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"1 Und das Wort des HERRN erging an Jona, den Sohn Amittais, folgendermaßen:" </a:t>
            </a:r>
            <a:r>
              <a:rPr lang="de-CH" sz="2800" b="1" dirty="0">
                <a:ea typeface="Calibri" panose="020F0502020204030204" pitchFamily="34" charset="0"/>
                <a:cs typeface="Times New Roman" panose="02020603050405020304" pitchFamily="18" charset="0"/>
              </a:rPr>
              <a:t>Jon 1,1</a:t>
            </a:r>
          </a:p>
        </p:txBody>
      </p:sp>
    </p:spTree>
    <p:extLst>
      <p:ext uri="{BB962C8B-B14F-4D97-AF65-F5344CB8AC3E}">
        <p14:creationId xmlns:p14="http://schemas.microsoft.com/office/powerpoint/2010/main" val="167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rophet from Galilee - Ladder of Jacob">
            <a:extLst>
              <a:ext uri="{FF2B5EF4-FFF2-40B4-BE49-F238E27FC236}">
                <a16:creationId xmlns:a16="http://schemas.microsoft.com/office/drawing/2014/main" id="{E98AE78B-566E-4D8F-9F8F-E4F883DAA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902" y="1118205"/>
            <a:ext cx="5497574" cy="41643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3F46AB0-818A-427E-9463-1342BABB4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34" y="179096"/>
            <a:ext cx="5273674" cy="637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2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anim calcmode="lin" valueType="num">
                                      <p:cBhvr>
                                        <p:cTn id="10" dur="500" fill="hold"/>
                                        <p:tgtEl>
                                          <p:spTgt spid="1026"/>
                                        </p:tgtEl>
                                        <p:attrNameLst>
                                          <p:attrName>ppt_x</p:attrName>
                                        </p:attrNameLst>
                                      </p:cBhvr>
                                      <p:tavLst>
                                        <p:tav tm="0">
                                          <p:val>
                                            <p:fltVal val="0.5"/>
                                          </p:val>
                                        </p:tav>
                                        <p:tav tm="100000">
                                          <p:val>
                                            <p:strVal val="#ppt_x"/>
                                          </p:val>
                                        </p:tav>
                                      </p:tavLst>
                                    </p:anim>
                                    <p:anim calcmode="lin" valueType="num">
                                      <p:cBhvr>
                                        <p:cTn id="11" dur="500" fill="hold"/>
                                        <p:tgtEl>
                                          <p:spTgt spid="10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3347391"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Botschaft des Buches</a:t>
            </a:r>
            <a:endParaRPr lang="de-CH" b="1" kern="0" dirty="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1D03285-4C14-4826-82D6-FA40A80D1A96}"/>
              </a:ext>
            </a:extLst>
          </p:cNvPr>
          <p:cNvSpPr txBox="1"/>
          <p:nvPr/>
        </p:nvSpPr>
        <p:spPr>
          <a:xfrm>
            <a:off x="902192" y="2301749"/>
            <a:ext cx="10016286" cy="954107"/>
          </a:xfrm>
          <a:prstGeom prst="rect">
            <a:avLst/>
          </a:prstGeom>
          <a:noFill/>
        </p:spPr>
        <p:txBody>
          <a:bodyPr wrap="square">
            <a:spAutoFit/>
          </a:bodyPr>
          <a:lstStyle/>
          <a:p>
            <a:pPr marL="457200" indent="-457200">
              <a:buFont typeface="Wingdings" panose="05000000000000000000" pitchFamily="2" charset="2"/>
              <a:buChar char="Ø"/>
            </a:pPr>
            <a:r>
              <a:rPr lang="de-CH" sz="2800" dirty="0">
                <a:effectLst/>
                <a:ea typeface="Calibri" panose="020F0502020204030204" pitchFamily="34" charset="0"/>
                <a:cs typeface="Times New Roman" panose="02020603050405020304" pitchFamily="18" charset="0"/>
              </a:rPr>
              <a:t>Der HERR hat das erste (Jon 1,1-2) und das letzte Wort (Jon 4,11). </a:t>
            </a:r>
            <a:endParaRPr lang="de-CH" sz="2800" dirty="0"/>
          </a:p>
        </p:txBody>
      </p:sp>
      <p:sp>
        <p:nvSpPr>
          <p:cNvPr id="7" name="Textfeld 6">
            <a:extLst>
              <a:ext uri="{FF2B5EF4-FFF2-40B4-BE49-F238E27FC236}">
                <a16:creationId xmlns:a16="http://schemas.microsoft.com/office/drawing/2014/main" id="{0F349C98-5838-49FF-9BFF-4B451BE814F6}"/>
              </a:ext>
            </a:extLst>
          </p:cNvPr>
          <p:cNvSpPr txBox="1"/>
          <p:nvPr/>
        </p:nvSpPr>
        <p:spPr>
          <a:xfrm>
            <a:off x="902193" y="3429000"/>
            <a:ext cx="10016285" cy="1815882"/>
          </a:xfrm>
          <a:prstGeom prst="rect">
            <a:avLst/>
          </a:prstGeom>
          <a:noFill/>
        </p:spPr>
        <p:txBody>
          <a:bodyPr wrap="square">
            <a:spAutoFit/>
          </a:bodyPr>
          <a:lstStyle/>
          <a:p>
            <a:r>
              <a:rPr lang="de-CH" sz="2800" spc="75" dirty="0">
                <a:solidFill>
                  <a:srgbClr val="000000"/>
                </a:solidFill>
                <a:effectLst/>
                <a:ea typeface="Times New Roman" panose="02020603050405020304" pitchFamily="18" charset="0"/>
                <a:cs typeface="Times New Roman" panose="02020603050405020304" pitchFamily="18" charset="0"/>
              </a:rPr>
              <a:t>"16 Denn in ihm ist alles erschaffen worden, was im Himmel und was auf Erden ist, das Sichtbare und das Unsichtbare, seien es Throne oder Herrschaften oder Fürstentümer oder Gewalten: Alles ist durch ihn und für ihn geschaffen;" </a:t>
            </a:r>
            <a:r>
              <a:rPr lang="de-CH" sz="2800" b="1" dirty="0">
                <a:ea typeface="Calibri" panose="020F0502020204030204" pitchFamily="34" charset="0"/>
                <a:cs typeface="Times New Roman" panose="02020603050405020304" pitchFamily="18" charset="0"/>
              </a:rPr>
              <a:t>Kol 1,16</a:t>
            </a:r>
          </a:p>
        </p:txBody>
      </p:sp>
      <p:sp>
        <p:nvSpPr>
          <p:cNvPr id="6" name="Textfeld 5">
            <a:extLst>
              <a:ext uri="{FF2B5EF4-FFF2-40B4-BE49-F238E27FC236}">
                <a16:creationId xmlns:a16="http://schemas.microsoft.com/office/drawing/2014/main" id="{FD6983B5-3B88-4047-83DF-4C1F475A3DB9}"/>
              </a:ext>
            </a:extLst>
          </p:cNvPr>
          <p:cNvSpPr txBox="1"/>
          <p:nvPr/>
        </p:nvSpPr>
        <p:spPr>
          <a:xfrm>
            <a:off x="902192" y="1605386"/>
            <a:ext cx="10016286" cy="523220"/>
          </a:xfrm>
          <a:prstGeom prst="rect">
            <a:avLst/>
          </a:prstGeom>
          <a:noFill/>
        </p:spPr>
        <p:txBody>
          <a:bodyPr wrap="square">
            <a:spAutoFit/>
          </a:bodyPr>
          <a:lstStyle/>
          <a:p>
            <a:r>
              <a:rPr lang="de-CH" sz="2800" dirty="0">
                <a:effectLst/>
                <a:ea typeface="Calibri" panose="020F0502020204030204" pitchFamily="34" charset="0"/>
                <a:cs typeface="Times New Roman" panose="02020603050405020304" pitchFamily="18" charset="0"/>
              </a:rPr>
              <a:t>Es geht um den HERRN (23x kommt der Name vor)</a:t>
            </a:r>
            <a:endParaRPr lang="de-CH" sz="2800" dirty="0"/>
          </a:p>
        </p:txBody>
      </p:sp>
    </p:spTree>
    <p:extLst>
      <p:ext uri="{BB962C8B-B14F-4D97-AF65-F5344CB8AC3E}">
        <p14:creationId xmlns:p14="http://schemas.microsoft.com/office/powerpoint/2010/main" val="5894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868979" cy="532903"/>
          </a:xfrm>
          <a:prstGeom prst="rect">
            <a:avLst/>
          </a:prstGeom>
        </p:spPr>
        <p:txBody>
          <a:bodyPr wrap="none">
            <a:spAutoFit/>
          </a:bodyPr>
          <a:lstStyle/>
          <a:p>
            <a:pPr>
              <a:lnSpc>
                <a:spcPct val="107000"/>
              </a:lnSpc>
              <a:spcBef>
                <a:spcPts val="1200"/>
              </a:spcBef>
            </a:pPr>
            <a:r>
              <a:rPr lang="de-CH" sz="2800" b="1" dirty="0">
                <a:solidFill>
                  <a:srgbClr val="000000"/>
                </a:solidFill>
                <a:effectLst/>
                <a:ea typeface="Times New Roman" panose="02020603050405020304" pitchFamily="18" charset="0"/>
                <a:cs typeface="Times New Roman" panose="02020603050405020304" pitchFamily="18" charset="0"/>
              </a:rPr>
              <a:t>Die Schöpfung gehorcht dem Schöpfer</a:t>
            </a:r>
          </a:p>
        </p:txBody>
      </p:sp>
      <p:graphicFrame>
        <p:nvGraphicFramePr>
          <p:cNvPr id="3" name="Tabelle 2">
            <a:extLst>
              <a:ext uri="{FF2B5EF4-FFF2-40B4-BE49-F238E27FC236}">
                <a16:creationId xmlns:a16="http://schemas.microsoft.com/office/drawing/2014/main" id="{25EDDAEA-9A1B-45CE-B6DC-E9924524FFC3}"/>
              </a:ext>
            </a:extLst>
          </p:cNvPr>
          <p:cNvGraphicFramePr>
            <a:graphicFrameLocks noGrp="1"/>
          </p:cNvGraphicFramePr>
          <p:nvPr/>
        </p:nvGraphicFramePr>
        <p:xfrm>
          <a:off x="238408" y="1232295"/>
          <a:ext cx="11715184" cy="4976679"/>
        </p:xfrm>
        <a:graphic>
          <a:graphicData uri="http://schemas.openxmlformats.org/drawingml/2006/table">
            <a:tbl>
              <a:tblPr firstRow="1" firstCol="1" bandRow="1"/>
              <a:tblGrid>
                <a:gridCol w="669955">
                  <a:extLst>
                    <a:ext uri="{9D8B030D-6E8A-4147-A177-3AD203B41FA5}">
                      <a16:colId xmlns:a16="http://schemas.microsoft.com/office/drawing/2014/main" val="1297937570"/>
                    </a:ext>
                  </a:extLst>
                </a:gridCol>
                <a:gridCol w="11045229">
                  <a:extLst>
                    <a:ext uri="{9D8B030D-6E8A-4147-A177-3AD203B41FA5}">
                      <a16:colId xmlns:a16="http://schemas.microsoft.com/office/drawing/2014/main" val="1197151246"/>
                    </a:ext>
                  </a:extLst>
                </a:gridCol>
              </a:tblGrid>
              <a:tr h="362611">
                <a:tc>
                  <a:txBody>
                    <a:bodyPr/>
                    <a:lstStyle/>
                    <a:p>
                      <a:r>
                        <a:rPr lang="de-CH" sz="2000">
                          <a:effectLst/>
                          <a:latin typeface="+mn-lt"/>
                          <a:ea typeface="Calibri" panose="020F0502020204030204" pitchFamily="34" charset="0"/>
                          <a:cs typeface="Times New Roman" panose="02020603050405020304" pitchFamily="18" charset="0"/>
                        </a:rPr>
                        <a:t>1,4a</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mn-lt"/>
                          <a:ea typeface="Calibri" panose="020F0502020204030204" pitchFamily="34" charset="0"/>
                          <a:cs typeface="Times New Roman" panose="02020603050405020304" pitchFamily="18" charset="0"/>
                        </a:rPr>
                        <a:t>Aber </a:t>
                      </a:r>
                      <a:r>
                        <a:rPr lang="de-CH" sz="2000" b="1" dirty="0">
                          <a:effectLst/>
                          <a:latin typeface="+mn-lt"/>
                          <a:ea typeface="Calibri" panose="020F0502020204030204" pitchFamily="34" charset="0"/>
                          <a:cs typeface="Times New Roman" panose="02020603050405020304" pitchFamily="18" charset="0"/>
                        </a:rPr>
                        <a:t>der HERR</a:t>
                      </a:r>
                      <a:r>
                        <a:rPr lang="de-CH" sz="2000" dirty="0">
                          <a:effectLst/>
                          <a:latin typeface="+mn-lt"/>
                          <a:ea typeface="Calibri" panose="020F0502020204030204" pitchFamily="34" charset="0"/>
                          <a:cs typeface="Times New Roman" panose="02020603050405020304" pitchFamily="18" charset="0"/>
                        </a:rPr>
                        <a:t> </a:t>
                      </a:r>
                      <a:r>
                        <a:rPr lang="de-CH" sz="2000" i="1" dirty="0">
                          <a:effectLst/>
                          <a:latin typeface="+mn-lt"/>
                          <a:ea typeface="Calibri" panose="020F0502020204030204" pitchFamily="34" charset="0"/>
                          <a:cs typeface="Times New Roman" panose="02020603050405020304" pitchFamily="18" charset="0"/>
                        </a:rPr>
                        <a:t>schleuderte einen</a:t>
                      </a:r>
                      <a:r>
                        <a:rPr lang="de-CH" sz="2000" dirty="0">
                          <a:effectLst/>
                          <a:latin typeface="+mn-lt"/>
                          <a:ea typeface="Calibri" panose="020F0502020204030204" pitchFamily="34" charset="0"/>
                          <a:cs typeface="Times New Roman" panose="02020603050405020304" pitchFamily="18" charset="0"/>
                        </a:rPr>
                        <a:t> </a:t>
                      </a:r>
                      <a:r>
                        <a:rPr lang="de-CH" sz="2000" i="1" dirty="0">
                          <a:effectLst/>
                          <a:latin typeface="+mn-lt"/>
                          <a:ea typeface="Calibri" panose="020F0502020204030204" pitchFamily="34" charset="0"/>
                          <a:cs typeface="Times New Roman" panose="02020603050405020304" pitchFamily="18" charset="0"/>
                        </a:rPr>
                        <a:t>starken Wind</a:t>
                      </a:r>
                      <a:r>
                        <a:rPr lang="de-CH" sz="2000" dirty="0">
                          <a:effectLst/>
                          <a:latin typeface="+mn-lt"/>
                          <a:ea typeface="Calibri" panose="020F0502020204030204" pitchFamily="34" charset="0"/>
                          <a:cs typeface="Times New Roman" panose="02020603050405020304" pitchFamily="18" charset="0"/>
                        </a:rPr>
                        <a:t> auf das Meer, sodass ein großer Sturm auf dem Meer entstand</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970893"/>
                  </a:ext>
                </a:extLst>
              </a:tr>
              <a:tr h="181306">
                <a:tc>
                  <a:txBody>
                    <a:bodyPr/>
                    <a:lstStyle/>
                    <a:p>
                      <a:r>
                        <a:rPr lang="de-CH" sz="2000">
                          <a:effectLst/>
                          <a:latin typeface="+mn-lt"/>
                          <a:ea typeface="Calibri" panose="020F0502020204030204" pitchFamily="34" charset="0"/>
                          <a:cs typeface="Times New Roman" panose="02020603050405020304" pitchFamily="18" charset="0"/>
                        </a:rPr>
                        <a:t>1,4b</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und das Schiff zu zerbrechen drohte.</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520879"/>
                  </a:ext>
                </a:extLst>
              </a:tr>
              <a:tr h="725223">
                <a:tc>
                  <a:txBody>
                    <a:bodyPr/>
                    <a:lstStyle/>
                    <a:p>
                      <a:r>
                        <a:rPr lang="de-CH" sz="2000">
                          <a:effectLst/>
                          <a:latin typeface="+mn-lt"/>
                          <a:ea typeface="Calibri" panose="020F0502020204030204" pitchFamily="34" charset="0"/>
                          <a:cs typeface="Times New Roman" panose="02020603050405020304" pitchFamily="18" charset="0"/>
                        </a:rPr>
                        <a:t>1,7</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Und sie sprachen einer zum anderen: Kommt, wir wollen Lose werfen, damit wir erfahren, um wessentwillen uns dieses Unglück getroffen hat! Und sie warfen Lose, </a:t>
                      </a:r>
                      <a:r>
                        <a:rPr lang="de-CH" sz="2000" i="1">
                          <a:effectLst/>
                          <a:latin typeface="+mn-lt"/>
                          <a:ea typeface="Calibri" panose="020F0502020204030204" pitchFamily="34" charset="0"/>
                          <a:cs typeface="Times New Roman" panose="02020603050405020304" pitchFamily="18" charset="0"/>
                        </a:rPr>
                        <a:t>und das Los fiel auf Jona</a:t>
                      </a:r>
                      <a:r>
                        <a:rPr lang="de-CH" sz="2000">
                          <a:effectLst/>
                          <a:latin typeface="+mn-lt"/>
                          <a:ea typeface="Calibri" panose="020F0502020204030204" pitchFamily="34" charset="0"/>
                          <a:cs typeface="Times New Roman" panose="02020603050405020304" pitchFamily="18" charset="0"/>
                        </a:rPr>
                        <a:t>.</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18440"/>
                  </a:ext>
                </a:extLst>
              </a:tr>
              <a:tr h="543917">
                <a:tc>
                  <a:txBody>
                    <a:bodyPr/>
                    <a:lstStyle/>
                    <a:p>
                      <a:r>
                        <a:rPr lang="de-CH" sz="2000">
                          <a:effectLst/>
                          <a:latin typeface="+mn-lt"/>
                          <a:ea typeface="Calibri" panose="020F0502020204030204" pitchFamily="34" charset="0"/>
                          <a:cs typeface="Times New Roman" panose="02020603050405020304" pitchFamily="18" charset="0"/>
                        </a:rPr>
                        <a:t>1,11</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Und sie fragten ihn: Was sollen wir mit dir machen, damit das Meer uns in Ruhe lässt? </a:t>
                      </a:r>
                      <a:r>
                        <a:rPr lang="de-CH" sz="2000" i="1">
                          <a:effectLst/>
                          <a:latin typeface="+mn-lt"/>
                          <a:ea typeface="Calibri" panose="020F0502020204030204" pitchFamily="34" charset="0"/>
                          <a:cs typeface="Times New Roman" panose="02020603050405020304" pitchFamily="18" charset="0"/>
                        </a:rPr>
                        <a:t>Denn das Meer tobte immer schlimmer.</a:t>
                      </a:r>
                      <a:endParaRPr lang="de-CH" sz="2000">
                        <a:effectLst/>
                        <a:latin typeface="+mn-lt"/>
                        <a:ea typeface="Calibri" panose="020F0502020204030204" pitchFamily="34" charset="0"/>
                        <a:cs typeface="Times New Roman" panose="02020603050405020304" pitchFamily="18" charset="0"/>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747880"/>
                  </a:ext>
                </a:extLst>
              </a:tr>
              <a:tr h="362611">
                <a:tc>
                  <a:txBody>
                    <a:bodyPr/>
                    <a:lstStyle/>
                    <a:p>
                      <a:r>
                        <a:rPr lang="de-CH" sz="2000" dirty="0">
                          <a:effectLst/>
                          <a:latin typeface="+mn-lt"/>
                          <a:ea typeface="Calibri" panose="020F0502020204030204" pitchFamily="34" charset="0"/>
                          <a:cs typeface="Times New Roman" panose="02020603050405020304" pitchFamily="18" charset="0"/>
                        </a:rPr>
                        <a:t>1,15</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Darauf nahmen sie Jona und warfen ihn ins Meer; </a:t>
                      </a:r>
                      <a:r>
                        <a:rPr lang="de-CH" sz="2000" i="1">
                          <a:effectLst/>
                          <a:latin typeface="+mn-lt"/>
                          <a:ea typeface="Calibri" panose="020F0502020204030204" pitchFamily="34" charset="0"/>
                          <a:cs typeface="Times New Roman" panose="02020603050405020304" pitchFamily="18" charset="0"/>
                        </a:rPr>
                        <a:t>und das Meer hörte auf mit seinem Wüten</a:t>
                      </a:r>
                      <a:r>
                        <a:rPr lang="de-CH" sz="2000">
                          <a:effectLst/>
                          <a:latin typeface="+mn-lt"/>
                          <a:ea typeface="Calibri" panose="020F0502020204030204" pitchFamily="34" charset="0"/>
                          <a:cs typeface="Times New Roman" panose="02020603050405020304" pitchFamily="18" charset="0"/>
                        </a:rPr>
                        <a:t>.</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62731"/>
                  </a:ext>
                </a:extLst>
              </a:tr>
              <a:tr h="362611">
                <a:tc>
                  <a:txBody>
                    <a:bodyPr/>
                    <a:lstStyle/>
                    <a:p>
                      <a:r>
                        <a:rPr lang="de-CH" sz="2000">
                          <a:effectLst/>
                          <a:latin typeface="+mn-lt"/>
                          <a:ea typeface="Calibri" panose="020F0502020204030204" pitchFamily="34" charset="0"/>
                          <a:cs typeface="Times New Roman" panose="02020603050405020304" pitchFamily="18" charset="0"/>
                        </a:rPr>
                        <a:t>2,1</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Und </a:t>
                      </a:r>
                      <a:r>
                        <a:rPr lang="de-CH" sz="2000" b="1">
                          <a:effectLst/>
                          <a:latin typeface="+mn-lt"/>
                          <a:ea typeface="Calibri" panose="020F0502020204030204" pitchFamily="34" charset="0"/>
                          <a:cs typeface="Times New Roman" panose="02020603050405020304" pitchFamily="18" charset="0"/>
                        </a:rPr>
                        <a:t>der HERR</a:t>
                      </a:r>
                      <a:r>
                        <a:rPr lang="de-CH" sz="2000">
                          <a:effectLst/>
                          <a:latin typeface="+mn-lt"/>
                          <a:ea typeface="Calibri" panose="020F0502020204030204" pitchFamily="34" charset="0"/>
                          <a:cs typeface="Times New Roman" panose="02020603050405020304" pitchFamily="18" charset="0"/>
                        </a:rPr>
                        <a:t> </a:t>
                      </a:r>
                      <a:r>
                        <a:rPr lang="de-CH" sz="2000" i="1">
                          <a:effectLst/>
                          <a:latin typeface="+mn-lt"/>
                          <a:ea typeface="Calibri" panose="020F0502020204030204" pitchFamily="34" charset="0"/>
                          <a:cs typeface="Times New Roman" panose="02020603050405020304" pitchFamily="18" charset="0"/>
                        </a:rPr>
                        <a:t>entsandte einen großen Fisch</a:t>
                      </a:r>
                      <a:r>
                        <a:rPr lang="de-CH" sz="2000">
                          <a:effectLst/>
                          <a:latin typeface="+mn-lt"/>
                          <a:ea typeface="Calibri" panose="020F0502020204030204" pitchFamily="34" charset="0"/>
                          <a:cs typeface="Times New Roman" panose="02020603050405020304" pitchFamily="18" charset="0"/>
                        </a:rPr>
                        <a:t>, der Jona verschlingen sollte;</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646424"/>
                  </a:ext>
                </a:extLst>
              </a:tr>
              <a:tr h="181306">
                <a:tc>
                  <a:txBody>
                    <a:bodyPr/>
                    <a:lstStyle/>
                    <a:p>
                      <a:r>
                        <a:rPr lang="de-CH" sz="2000">
                          <a:effectLst/>
                          <a:latin typeface="+mn-lt"/>
                          <a:ea typeface="Calibri" panose="020F0502020204030204" pitchFamily="34" charset="0"/>
                          <a:cs typeface="Times New Roman" panose="02020603050405020304" pitchFamily="18" charset="0"/>
                        </a:rPr>
                        <a:t>2,11</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Und </a:t>
                      </a:r>
                      <a:r>
                        <a:rPr lang="de-CH" sz="2000" b="1">
                          <a:effectLst/>
                          <a:latin typeface="+mn-lt"/>
                          <a:ea typeface="Calibri" panose="020F0502020204030204" pitchFamily="34" charset="0"/>
                          <a:cs typeface="Times New Roman" panose="02020603050405020304" pitchFamily="18" charset="0"/>
                        </a:rPr>
                        <a:t>der HERR</a:t>
                      </a:r>
                      <a:r>
                        <a:rPr lang="de-CH" sz="2000">
                          <a:effectLst/>
                          <a:latin typeface="+mn-lt"/>
                          <a:ea typeface="Calibri" panose="020F0502020204030204" pitchFamily="34" charset="0"/>
                          <a:cs typeface="Times New Roman" panose="02020603050405020304" pitchFamily="18" charset="0"/>
                        </a:rPr>
                        <a:t> </a:t>
                      </a:r>
                      <a:r>
                        <a:rPr lang="de-CH" sz="2000" i="1">
                          <a:effectLst/>
                          <a:latin typeface="+mn-lt"/>
                          <a:ea typeface="Calibri" panose="020F0502020204030204" pitchFamily="34" charset="0"/>
                          <a:cs typeface="Times New Roman" panose="02020603050405020304" pitchFamily="18" charset="0"/>
                        </a:rPr>
                        <a:t>gebot dem Fisch</a:t>
                      </a:r>
                      <a:r>
                        <a:rPr lang="de-CH" sz="2000">
                          <a:effectLst/>
                          <a:latin typeface="+mn-lt"/>
                          <a:ea typeface="Calibri" panose="020F0502020204030204" pitchFamily="34" charset="0"/>
                          <a:cs typeface="Times New Roman" panose="02020603050405020304" pitchFamily="18" charset="0"/>
                        </a:rPr>
                        <a:t>; und der spie Jona ans Land.</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365368"/>
                  </a:ext>
                </a:extLst>
              </a:tr>
              <a:tr h="725223">
                <a:tc>
                  <a:txBody>
                    <a:bodyPr/>
                    <a:lstStyle/>
                    <a:p>
                      <a:r>
                        <a:rPr lang="de-CH" sz="2000">
                          <a:effectLst/>
                          <a:latin typeface="+mn-lt"/>
                          <a:ea typeface="Calibri" panose="020F0502020204030204" pitchFamily="34" charset="0"/>
                          <a:cs typeface="Times New Roman" panose="02020603050405020304" pitchFamily="18" charset="0"/>
                        </a:rPr>
                        <a:t>4,6</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Da </a:t>
                      </a:r>
                      <a:r>
                        <a:rPr lang="de-CH" sz="2000" i="1">
                          <a:effectLst/>
                          <a:latin typeface="+mn-lt"/>
                          <a:ea typeface="Calibri" panose="020F0502020204030204" pitchFamily="34" charset="0"/>
                          <a:cs typeface="Times New Roman" panose="02020603050405020304" pitchFamily="18" charset="0"/>
                        </a:rPr>
                        <a:t>entsandte</a:t>
                      </a:r>
                      <a:r>
                        <a:rPr lang="de-CH" sz="2000">
                          <a:effectLst/>
                          <a:latin typeface="+mn-lt"/>
                          <a:ea typeface="Calibri" panose="020F0502020204030204" pitchFamily="34" charset="0"/>
                          <a:cs typeface="Times New Roman" panose="02020603050405020304" pitchFamily="18" charset="0"/>
                        </a:rPr>
                        <a:t> </a:t>
                      </a:r>
                      <a:r>
                        <a:rPr lang="de-CH" sz="2000" b="1">
                          <a:effectLst/>
                          <a:latin typeface="+mn-lt"/>
                          <a:ea typeface="Calibri" panose="020F0502020204030204" pitchFamily="34" charset="0"/>
                          <a:cs typeface="Times New Roman" panose="02020603050405020304" pitchFamily="18" charset="0"/>
                        </a:rPr>
                        <a:t>Gott, der HERR</a:t>
                      </a:r>
                      <a:r>
                        <a:rPr lang="de-CH" sz="2000">
                          <a:effectLst/>
                          <a:latin typeface="+mn-lt"/>
                          <a:ea typeface="Calibri" panose="020F0502020204030204" pitchFamily="34" charset="0"/>
                          <a:cs typeface="Times New Roman" panose="02020603050405020304" pitchFamily="18" charset="0"/>
                        </a:rPr>
                        <a:t>, </a:t>
                      </a:r>
                      <a:r>
                        <a:rPr lang="de-CH" sz="2000" i="1">
                          <a:effectLst/>
                          <a:latin typeface="+mn-lt"/>
                          <a:ea typeface="Calibri" panose="020F0502020204030204" pitchFamily="34" charset="0"/>
                          <a:cs typeface="Times New Roman" panose="02020603050405020304" pitchFamily="18" charset="0"/>
                        </a:rPr>
                        <a:t>eine Rizinusstaude</a:t>
                      </a:r>
                      <a:r>
                        <a:rPr lang="de-CH" sz="2000">
                          <a:effectLst/>
                          <a:latin typeface="+mn-lt"/>
                          <a:ea typeface="Calibri" panose="020F0502020204030204" pitchFamily="34" charset="0"/>
                          <a:cs typeface="Times New Roman" panose="02020603050405020304" pitchFamily="18" charset="0"/>
                        </a:rPr>
                        <a:t>, die wuchs über Jona empor, um seinem Haupt Schatten zu spenden und ihn von seiner üblen Laune zu befreien; und Jona freute sich sehr über den Rizinus.</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755519"/>
                  </a:ext>
                </a:extLst>
              </a:tr>
              <a:tr h="543917">
                <a:tc>
                  <a:txBody>
                    <a:bodyPr/>
                    <a:lstStyle/>
                    <a:p>
                      <a:r>
                        <a:rPr lang="de-CH" sz="2000">
                          <a:effectLst/>
                          <a:latin typeface="+mn-lt"/>
                          <a:ea typeface="Calibri" panose="020F0502020204030204" pitchFamily="34" charset="0"/>
                          <a:cs typeface="Times New Roman" panose="02020603050405020304" pitchFamily="18" charset="0"/>
                        </a:rPr>
                        <a:t>4,7</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a:effectLst/>
                          <a:latin typeface="+mn-lt"/>
                          <a:ea typeface="Calibri" panose="020F0502020204030204" pitchFamily="34" charset="0"/>
                          <a:cs typeface="Times New Roman" panose="02020603050405020304" pitchFamily="18" charset="0"/>
                        </a:rPr>
                        <a:t>Da </a:t>
                      </a:r>
                      <a:r>
                        <a:rPr lang="de-CH" sz="2000" i="1">
                          <a:effectLst/>
                          <a:latin typeface="+mn-lt"/>
                          <a:ea typeface="Calibri" panose="020F0502020204030204" pitchFamily="34" charset="0"/>
                          <a:cs typeface="Times New Roman" panose="02020603050405020304" pitchFamily="18" charset="0"/>
                        </a:rPr>
                        <a:t>entsandte</a:t>
                      </a:r>
                      <a:r>
                        <a:rPr lang="de-CH" sz="2000">
                          <a:effectLst/>
                          <a:latin typeface="+mn-lt"/>
                          <a:ea typeface="Calibri" panose="020F0502020204030204" pitchFamily="34" charset="0"/>
                          <a:cs typeface="Times New Roman" panose="02020603050405020304" pitchFamily="18" charset="0"/>
                        </a:rPr>
                        <a:t> </a:t>
                      </a:r>
                      <a:r>
                        <a:rPr lang="de-CH" sz="2000" b="1">
                          <a:effectLst/>
                          <a:latin typeface="+mn-lt"/>
                          <a:ea typeface="Calibri" panose="020F0502020204030204" pitchFamily="34" charset="0"/>
                          <a:cs typeface="Times New Roman" panose="02020603050405020304" pitchFamily="18" charset="0"/>
                        </a:rPr>
                        <a:t>Gott </a:t>
                      </a:r>
                      <a:r>
                        <a:rPr lang="de-CH" sz="2000" i="1">
                          <a:effectLst/>
                          <a:latin typeface="+mn-lt"/>
                          <a:ea typeface="Calibri" panose="020F0502020204030204" pitchFamily="34" charset="0"/>
                          <a:cs typeface="Times New Roman" panose="02020603050405020304" pitchFamily="18" charset="0"/>
                        </a:rPr>
                        <a:t>einen Wurm</a:t>
                      </a:r>
                      <a:r>
                        <a:rPr lang="de-CH" sz="2000">
                          <a:effectLst/>
                          <a:latin typeface="+mn-lt"/>
                          <a:ea typeface="Calibri" panose="020F0502020204030204" pitchFamily="34" charset="0"/>
                          <a:cs typeface="Times New Roman" panose="02020603050405020304" pitchFamily="18" charset="0"/>
                        </a:rPr>
                        <a:t>, als die Morgenröte am anderen Morgen aufstieg; der stach den Rizinus, sodass er verdorrte.</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140924"/>
                  </a:ext>
                </a:extLst>
              </a:tr>
              <a:tr h="362611">
                <a:tc>
                  <a:txBody>
                    <a:bodyPr/>
                    <a:lstStyle/>
                    <a:p>
                      <a:r>
                        <a:rPr lang="de-CH" sz="2000">
                          <a:effectLst/>
                          <a:latin typeface="+mn-lt"/>
                          <a:ea typeface="Calibri" panose="020F0502020204030204" pitchFamily="34" charset="0"/>
                          <a:cs typeface="Times New Roman" panose="02020603050405020304" pitchFamily="18" charset="0"/>
                        </a:rPr>
                        <a:t>4,8a</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000" dirty="0">
                          <a:effectLst/>
                          <a:latin typeface="+mn-lt"/>
                          <a:ea typeface="Calibri" panose="020F0502020204030204" pitchFamily="34" charset="0"/>
                          <a:cs typeface="Times New Roman" panose="02020603050405020304" pitchFamily="18" charset="0"/>
                        </a:rPr>
                        <a:t>Und es geschah, als die Sonne aufging, da </a:t>
                      </a:r>
                      <a:r>
                        <a:rPr lang="de-CH" sz="2000" i="1" dirty="0">
                          <a:effectLst/>
                          <a:latin typeface="+mn-lt"/>
                          <a:ea typeface="Calibri" panose="020F0502020204030204" pitchFamily="34" charset="0"/>
                          <a:cs typeface="Times New Roman" panose="02020603050405020304" pitchFamily="18" charset="0"/>
                        </a:rPr>
                        <a:t>entsandte</a:t>
                      </a:r>
                      <a:r>
                        <a:rPr lang="de-CH" sz="2000" dirty="0">
                          <a:effectLst/>
                          <a:latin typeface="+mn-lt"/>
                          <a:ea typeface="Calibri" panose="020F0502020204030204" pitchFamily="34" charset="0"/>
                          <a:cs typeface="Times New Roman" panose="02020603050405020304" pitchFamily="18" charset="0"/>
                        </a:rPr>
                        <a:t> </a:t>
                      </a:r>
                      <a:r>
                        <a:rPr lang="de-CH" sz="2000" b="1" dirty="0">
                          <a:effectLst/>
                          <a:latin typeface="+mn-lt"/>
                          <a:ea typeface="Calibri" panose="020F0502020204030204" pitchFamily="34" charset="0"/>
                          <a:cs typeface="Times New Roman" panose="02020603050405020304" pitchFamily="18" charset="0"/>
                        </a:rPr>
                        <a:t>Gott</a:t>
                      </a:r>
                      <a:r>
                        <a:rPr lang="de-CH" sz="2000" dirty="0">
                          <a:effectLst/>
                          <a:latin typeface="+mn-lt"/>
                          <a:ea typeface="Calibri" panose="020F0502020204030204" pitchFamily="34" charset="0"/>
                          <a:cs typeface="Times New Roman" panose="02020603050405020304" pitchFamily="18" charset="0"/>
                        </a:rPr>
                        <a:t> </a:t>
                      </a:r>
                      <a:r>
                        <a:rPr lang="de-CH" sz="2000" i="1" dirty="0">
                          <a:effectLst/>
                          <a:latin typeface="+mn-lt"/>
                          <a:ea typeface="Calibri" panose="020F0502020204030204" pitchFamily="34" charset="0"/>
                          <a:cs typeface="Times New Roman" panose="02020603050405020304" pitchFamily="18" charset="0"/>
                        </a:rPr>
                        <a:t>einen heißen Ostwind</a:t>
                      </a:r>
                      <a:r>
                        <a:rPr lang="de-CH" sz="2000" dirty="0">
                          <a:effectLst/>
                          <a:latin typeface="+mn-lt"/>
                          <a:ea typeface="Calibri" panose="020F0502020204030204" pitchFamily="34" charset="0"/>
                          <a:cs typeface="Times New Roman" panose="02020603050405020304" pitchFamily="18" charset="0"/>
                        </a:rPr>
                        <a:t>,</a:t>
                      </a: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954239"/>
                  </a:ext>
                </a:extLst>
              </a:tr>
            </a:tbl>
          </a:graphicData>
        </a:graphic>
      </p:graphicFrame>
    </p:spTree>
    <p:extLst>
      <p:ext uri="{BB962C8B-B14F-4D97-AF65-F5344CB8AC3E}">
        <p14:creationId xmlns:p14="http://schemas.microsoft.com/office/powerpoint/2010/main" val="1782422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2454</Words>
  <Application>Microsoft Office PowerPoint</Application>
  <PresentationFormat>Breitbild</PresentationFormat>
  <Paragraphs>224</Paragraphs>
  <Slides>34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Arial</vt:lpstr>
      <vt:lpstr>Calibri</vt:lpstr>
      <vt:lpstr>Calibri Light</vt:lpstr>
      <vt:lpstr>Courier New</vt:lpstr>
      <vt:lpstr>Times New Roman</vt:lpstr>
      <vt:lpstr>Verdana</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76</cp:revision>
  <dcterms:created xsi:type="dcterms:W3CDTF">2021-02-04T12:45:11Z</dcterms:created>
  <dcterms:modified xsi:type="dcterms:W3CDTF">2021-05-22T11:28:55Z</dcterms:modified>
</cp:coreProperties>
</file>