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456" r:id="rId4"/>
    <p:sldId id="457" r:id="rId5"/>
    <p:sldId id="458" r:id="rId6"/>
    <p:sldId id="309" r:id="rId7"/>
    <p:sldId id="459" r:id="rId8"/>
    <p:sldId id="460" r:id="rId9"/>
    <p:sldId id="446" r:id="rId10"/>
    <p:sldId id="461" r:id="rId11"/>
    <p:sldId id="462" r:id="rId12"/>
    <p:sldId id="463" r:id="rId13"/>
    <p:sldId id="449" r:id="rId14"/>
    <p:sldId id="464" r:id="rId15"/>
    <p:sldId id="465" r:id="rId16"/>
    <p:sldId id="466" r:id="rId17"/>
    <p:sldId id="451" r:id="rId18"/>
    <p:sldId id="467" r:id="rId19"/>
    <p:sldId id="468" r:id="rId20"/>
    <p:sldId id="450" r:id="rId21"/>
    <p:sldId id="469" r:id="rId22"/>
    <p:sldId id="448" r:id="rId23"/>
    <p:sldId id="470" r:id="rId24"/>
    <p:sldId id="454" r:id="rId25"/>
    <p:sldId id="471" r:id="rId26"/>
    <p:sldId id="472" r:id="rId27"/>
    <p:sldId id="455" r:id="rId28"/>
    <p:sldId id="445" r:id="rId29"/>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91" d="100"/>
          <a:sy n="91" d="100"/>
        </p:scale>
        <p:origin x="322" y="96"/>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abeth Germann" userId="146023880_tp_dropbox" providerId="OAuth2" clId="{8305E034-FFCE-EF4D-A75B-A8A10983A611}"/>
    <pc:docChg chg="modSld">
      <pc:chgData name="Elisabeth Germann" userId="146023880_tp_dropbox" providerId="OAuth2" clId="{8305E034-FFCE-EF4D-A75B-A8A10983A611}" dt="2020-02-05T14:45:23.937" v="13" actId="20577"/>
      <pc:docMkLst>
        <pc:docMk/>
      </pc:docMkLst>
      <pc:sldChg chg="modSp">
        <pc:chgData name="Elisabeth Germann" userId="146023880_tp_dropbox" providerId="OAuth2" clId="{8305E034-FFCE-EF4D-A75B-A8A10983A611}" dt="2020-02-05T14:43:49.721" v="8" actId="20577"/>
        <pc:sldMkLst>
          <pc:docMk/>
          <pc:sldMk cId="672930174" sldId="451"/>
        </pc:sldMkLst>
        <pc:spChg chg="mod">
          <ac:chgData name="Elisabeth Germann" userId="146023880_tp_dropbox" providerId="OAuth2" clId="{8305E034-FFCE-EF4D-A75B-A8A10983A611}" dt="2020-02-05T14:43:49.721" v="8" actId="20577"/>
          <ac:spMkLst>
            <pc:docMk/>
            <pc:sldMk cId="672930174" sldId="451"/>
            <ac:spMk id="3" creationId="{46710ABC-425D-47E1-B338-CDD8A9AFEF03}"/>
          </ac:spMkLst>
        </pc:spChg>
      </pc:sldChg>
      <pc:sldChg chg="modSp">
        <pc:chgData name="Elisabeth Germann" userId="146023880_tp_dropbox" providerId="OAuth2" clId="{8305E034-FFCE-EF4D-A75B-A8A10983A611}" dt="2020-02-05T14:45:23.937" v="13" actId="20577"/>
        <pc:sldMkLst>
          <pc:docMk/>
          <pc:sldMk cId="3050842957" sldId="455"/>
        </pc:sldMkLst>
        <pc:spChg chg="mod">
          <ac:chgData name="Elisabeth Germann" userId="146023880_tp_dropbox" providerId="OAuth2" clId="{8305E034-FFCE-EF4D-A75B-A8A10983A611}" dt="2020-02-05T14:45:23.937" v="13" actId="20577"/>
          <ac:spMkLst>
            <pc:docMk/>
            <pc:sldMk cId="3050842957" sldId="455"/>
            <ac:spMk id="3" creationId="{B91E1B70-A315-4F29-B7B1-9214A20AA097}"/>
          </ac:spMkLst>
        </pc:spChg>
      </pc:sldChg>
      <pc:sldChg chg="modSp">
        <pc:chgData name="Elisabeth Germann" userId="146023880_tp_dropbox" providerId="OAuth2" clId="{8305E034-FFCE-EF4D-A75B-A8A10983A611}" dt="2020-02-05T14:42:04.894" v="1" actId="20577"/>
        <pc:sldMkLst>
          <pc:docMk/>
          <pc:sldMk cId="4048443998" sldId="456"/>
        </pc:sldMkLst>
        <pc:spChg chg="mod">
          <ac:chgData name="Elisabeth Germann" userId="146023880_tp_dropbox" providerId="OAuth2" clId="{8305E034-FFCE-EF4D-A75B-A8A10983A611}" dt="2020-02-05T14:42:04.894" v="1" actId="20577"/>
          <ac:spMkLst>
            <pc:docMk/>
            <pc:sldMk cId="4048443998" sldId="456"/>
            <ac:spMk id="5" creationId="{7F68FAFD-8CA7-4127-96EC-74E2FFF63FF2}"/>
          </ac:spMkLst>
        </pc:spChg>
      </pc:sldChg>
      <pc:sldChg chg="modSp">
        <pc:chgData name="Elisabeth Germann" userId="146023880_tp_dropbox" providerId="OAuth2" clId="{8305E034-FFCE-EF4D-A75B-A8A10983A611}" dt="2020-02-05T14:42:16.102" v="2" actId="20577"/>
        <pc:sldMkLst>
          <pc:docMk/>
          <pc:sldMk cId="2543312539" sldId="457"/>
        </pc:sldMkLst>
        <pc:spChg chg="mod">
          <ac:chgData name="Elisabeth Germann" userId="146023880_tp_dropbox" providerId="OAuth2" clId="{8305E034-FFCE-EF4D-A75B-A8A10983A611}" dt="2020-02-05T14:42:16.102" v="2" actId="20577"/>
          <ac:spMkLst>
            <pc:docMk/>
            <pc:sldMk cId="2543312539" sldId="457"/>
            <ac:spMk id="3" creationId="{77F98D1F-D035-4401-932C-327E3484F01C}"/>
          </ac:spMkLst>
        </pc:spChg>
      </pc:sldChg>
      <pc:sldChg chg="modSp">
        <pc:chgData name="Elisabeth Germann" userId="146023880_tp_dropbox" providerId="OAuth2" clId="{8305E034-FFCE-EF4D-A75B-A8A10983A611}" dt="2020-02-05T14:42:46.735" v="3" actId="20577"/>
        <pc:sldMkLst>
          <pc:docMk/>
          <pc:sldMk cId="3598450880" sldId="461"/>
        </pc:sldMkLst>
        <pc:spChg chg="mod">
          <ac:chgData name="Elisabeth Germann" userId="146023880_tp_dropbox" providerId="OAuth2" clId="{8305E034-FFCE-EF4D-A75B-A8A10983A611}" dt="2020-02-05T14:42:46.735" v="3" actId="20577"/>
          <ac:spMkLst>
            <pc:docMk/>
            <pc:sldMk cId="3598450880" sldId="461"/>
            <ac:spMk id="2" creationId="{0CB527D9-0C06-4DDC-BFA1-F4DA4EA00DEA}"/>
          </ac:spMkLst>
        </pc:spChg>
      </pc:sldChg>
      <pc:sldChg chg="modSp">
        <pc:chgData name="Elisabeth Germann" userId="146023880_tp_dropbox" providerId="OAuth2" clId="{8305E034-FFCE-EF4D-A75B-A8A10983A611}" dt="2020-02-05T14:43:12.389" v="4" actId="20577"/>
        <pc:sldMkLst>
          <pc:docMk/>
          <pc:sldMk cId="179456271" sldId="464"/>
        </pc:sldMkLst>
        <pc:spChg chg="mod">
          <ac:chgData name="Elisabeth Germann" userId="146023880_tp_dropbox" providerId="OAuth2" clId="{8305E034-FFCE-EF4D-A75B-A8A10983A611}" dt="2020-02-05T14:43:12.389" v="4" actId="20577"/>
          <ac:spMkLst>
            <pc:docMk/>
            <pc:sldMk cId="179456271" sldId="464"/>
            <ac:spMk id="2" creationId="{0CB527D9-0C06-4DDC-BFA1-F4DA4EA00DEA}"/>
          </ac:spMkLst>
        </pc:spChg>
      </pc:sldChg>
      <pc:sldChg chg="modSp">
        <pc:chgData name="Elisabeth Germann" userId="146023880_tp_dropbox" providerId="OAuth2" clId="{8305E034-FFCE-EF4D-A75B-A8A10983A611}" dt="2020-02-05T14:43:31.754" v="6" actId="20577"/>
        <pc:sldMkLst>
          <pc:docMk/>
          <pc:sldMk cId="1122202883" sldId="466"/>
        </pc:sldMkLst>
        <pc:spChg chg="mod">
          <ac:chgData name="Elisabeth Germann" userId="146023880_tp_dropbox" providerId="OAuth2" clId="{8305E034-FFCE-EF4D-A75B-A8A10983A611}" dt="2020-02-05T14:43:31.754" v="6" actId="20577"/>
          <ac:spMkLst>
            <pc:docMk/>
            <pc:sldMk cId="1122202883" sldId="466"/>
            <ac:spMk id="2" creationId="{0CB527D9-0C06-4DDC-BFA1-F4DA4EA00DEA}"/>
          </ac:spMkLst>
        </pc:spChg>
      </pc:sldChg>
      <pc:sldChg chg="modSp">
        <pc:chgData name="Elisabeth Germann" userId="146023880_tp_dropbox" providerId="OAuth2" clId="{8305E034-FFCE-EF4D-A75B-A8A10983A611}" dt="2020-02-05T14:44:08.313" v="9" actId="20577"/>
        <pc:sldMkLst>
          <pc:docMk/>
          <pc:sldMk cId="209842085" sldId="467"/>
        </pc:sldMkLst>
        <pc:spChg chg="mod">
          <ac:chgData name="Elisabeth Germann" userId="146023880_tp_dropbox" providerId="OAuth2" clId="{8305E034-FFCE-EF4D-A75B-A8A10983A611}" dt="2020-02-05T14:44:08.313" v="9" actId="20577"/>
          <ac:spMkLst>
            <pc:docMk/>
            <pc:sldMk cId="209842085" sldId="467"/>
            <ac:spMk id="3" creationId="{46710ABC-425D-47E1-B338-CDD8A9AFEF03}"/>
          </ac:spMkLst>
        </pc:spChg>
      </pc:sldChg>
      <pc:sldChg chg="modSp">
        <pc:chgData name="Elisabeth Germann" userId="146023880_tp_dropbox" providerId="OAuth2" clId="{8305E034-FFCE-EF4D-A75B-A8A10983A611}" dt="2020-02-05T14:44:42.654" v="11" actId="20577"/>
        <pc:sldMkLst>
          <pc:docMk/>
          <pc:sldMk cId="1463192581" sldId="469"/>
        </pc:sldMkLst>
        <pc:spChg chg="mod">
          <ac:chgData name="Elisabeth Germann" userId="146023880_tp_dropbox" providerId="OAuth2" clId="{8305E034-FFCE-EF4D-A75B-A8A10983A611}" dt="2020-02-05T14:44:42.654" v="11" actId="20577"/>
          <ac:spMkLst>
            <pc:docMk/>
            <pc:sldMk cId="1463192581" sldId="469"/>
            <ac:spMk id="2" creationId="{0CB527D9-0C06-4DDC-BFA1-F4DA4EA00DEA}"/>
          </ac:spMkLst>
        </pc:spChg>
      </pc:sldChg>
      <pc:sldChg chg="modSp">
        <pc:chgData name="Elisabeth Germann" userId="146023880_tp_dropbox" providerId="OAuth2" clId="{8305E034-FFCE-EF4D-A75B-A8A10983A611}" dt="2020-02-05T14:45:08.810" v="12" actId="20577"/>
        <pc:sldMkLst>
          <pc:docMk/>
          <pc:sldMk cId="4196174702" sldId="471"/>
        </pc:sldMkLst>
        <pc:spChg chg="mod">
          <ac:chgData name="Elisabeth Germann" userId="146023880_tp_dropbox" providerId="OAuth2" clId="{8305E034-FFCE-EF4D-A75B-A8A10983A611}" dt="2020-02-05T14:45:08.810" v="12" actId="20577"/>
          <ac:spMkLst>
            <pc:docMk/>
            <pc:sldMk cId="4196174702" sldId="471"/>
            <ac:spMk id="2" creationId="{0CB527D9-0C06-4DDC-BFA1-F4DA4EA00DE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05.02.2020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05.02.2020</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05.02.2020</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374614" y="4855618"/>
            <a:ext cx="5442772" cy="938719"/>
          </a:xfrm>
          <a:prstGeom prst="rect">
            <a:avLst/>
          </a:prstGeom>
          <a:noFill/>
        </p:spPr>
        <p:txBody>
          <a:bodyPr wrap="none" rtlCol="0">
            <a:spAutoFit/>
          </a:bodyPr>
          <a:lstStyle/>
          <a:p>
            <a:pPr algn="ctr"/>
            <a:r>
              <a:rPr lang="de-CH" sz="5500" b="1" dirty="0"/>
              <a:t>1.+2. Könige Teil 1</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98313"/>
            <a:ext cx="11417612" cy="615553"/>
          </a:xfrm>
          <a:prstGeom prst="rect">
            <a:avLst/>
          </a:prstGeom>
          <a:noFill/>
        </p:spPr>
        <p:txBody>
          <a:bodyPr wrap="square" rtlCol="0">
            <a:spAutoFit/>
          </a:bodyPr>
          <a:lstStyle/>
          <a:p>
            <a:pPr lvl="0"/>
            <a:r>
              <a:rPr lang="de-CH" sz="3400" dirty="0"/>
              <a:t>Kapitel 1</a:t>
            </a:r>
          </a:p>
        </p:txBody>
      </p:sp>
      <p:sp>
        <p:nvSpPr>
          <p:cNvPr id="2" name="Rechteck 1">
            <a:extLst>
              <a:ext uri="{FF2B5EF4-FFF2-40B4-BE49-F238E27FC236}">
                <a16:creationId xmlns:a16="http://schemas.microsoft.com/office/drawing/2014/main" id="{0CB527D9-0C06-4DDC-BFA1-F4DA4EA00DEA}"/>
              </a:ext>
            </a:extLst>
          </p:cNvPr>
          <p:cNvSpPr/>
          <p:nvPr/>
        </p:nvSpPr>
        <p:spPr>
          <a:xfrm>
            <a:off x="715503" y="1171083"/>
            <a:ext cx="11417612" cy="1384995"/>
          </a:xfrm>
          <a:prstGeom prst="rect">
            <a:avLst/>
          </a:prstGeom>
        </p:spPr>
        <p:txBody>
          <a:bodyPr wrap="square">
            <a:spAutoFit/>
          </a:bodyPr>
          <a:lstStyle/>
          <a:p>
            <a:pPr marL="457200" indent="-457200">
              <a:buFontTx/>
              <a:buChar char="-"/>
            </a:pPr>
            <a:r>
              <a:rPr lang="de-CH" sz="2800" dirty="0"/>
              <a:t>David war alt und hochbetagt</a:t>
            </a:r>
          </a:p>
          <a:p>
            <a:pPr marL="457200" indent="-457200">
              <a:buFontTx/>
              <a:buChar char="-"/>
            </a:pPr>
            <a:r>
              <a:rPr lang="de-CH" sz="2800" dirty="0"/>
              <a:t>David ergriff die Initiative als die falsche Richtung eingeschlagen wurde</a:t>
            </a:r>
          </a:p>
          <a:p>
            <a:pPr marL="457200" indent="-457200">
              <a:buFontTx/>
              <a:buChar char="-"/>
            </a:pPr>
            <a:r>
              <a:rPr lang="de-CH" sz="2800" dirty="0"/>
              <a:t>David lies den richtigen König </a:t>
            </a:r>
            <a:r>
              <a:rPr lang="de-CH" sz="2800"/>
              <a:t>(Salomo) </a:t>
            </a:r>
            <a:r>
              <a:rPr lang="de-CH" sz="2800" dirty="0"/>
              <a:t>krönen</a:t>
            </a:r>
          </a:p>
        </p:txBody>
      </p:sp>
      <p:sp>
        <p:nvSpPr>
          <p:cNvPr id="4" name="Rechteck 3">
            <a:extLst>
              <a:ext uri="{FF2B5EF4-FFF2-40B4-BE49-F238E27FC236}">
                <a16:creationId xmlns:a16="http://schemas.microsoft.com/office/drawing/2014/main" id="{617B675C-D6D3-4F8D-9F8C-CDA7A454C3EC}"/>
              </a:ext>
            </a:extLst>
          </p:cNvPr>
          <p:cNvSpPr/>
          <p:nvPr/>
        </p:nvSpPr>
        <p:spPr>
          <a:xfrm>
            <a:off x="715503" y="3457077"/>
            <a:ext cx="11417612" cy="2677656"/>
          </a:xfrm>
          <a:prstGeom prst="rect">
            <a:avLst/>
          </a:prstGeom>
        </p:spPr>
        <p:txBody>
          <a:bodyPr wrap="square">
            <a:spAutoFit/>
          </a:bodyPr>
          <a:lstStyle/>
          <a:p>
            <a:r>
              <a:rPr lang="de-CH" sz="2800" dirty="0"/>
              <a:t>1 Als aber der König David alt und hochbetagt war, konnte er nicht warm werden, obgleich man ihn mit Kleidern bedeckte. 2 Da sprachen seine Knechte zu ihm: Man sollte unserem Herrn, dem König, ein Mädchen suchen, eine Jungfrau; und sie soll vor dem König stehen und ihn pflegen und in seinen Armen schlafen, damit unserem Herrn, dem König, warm wird!  </a:t>
            </a:r>
          </a:p>
          <a:p>
            <a:r>
              <a:rPr lang="de-CH" sz="2800" dirty="0"/>
              <a:t>1 Kön 1,1-2</a:t>
            </a:r>
          </a:p>
        </p:txBody>
      </p:sp>
    </p:spTree>
    <p:extLst>
      <p:ext uri="{BB962C8B-B14F-4D97-AF65-F5344CB8AC3E}">
        <p14:creationId xmlns:p14="http://schemas.microsoft.com/office/powerpoint/2010/main" val="359845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17B675C-D6D3-4F8D-9F8C-CDA7A454C3EC}"/>
              </a:ext>
            </a:extLst>
          </p:cNvPr>
          <p:cNvSpPr/>
          <p:nvPr/>
        </p:nvSpPr>
        <p:spPr>
          <a:xfrm>
            <a:off x="609625" y="320457"/>
            <a:ext cx="11417612" cy="3108543"/>
          </a:xfrm>
          <a:prstGeom prst="rect">
            <a:avLst/>
          </a:prstGeom>
        </p:spPr>
        <p:txBody>
          <a:bodyPr wrap="square">
            <a:spAutoFit/>
          </a:bodyPr>
          <a:lstStyle/>
          <a:p>
            <a:r>
              <a:rPr lang="de-CH" sz="2800" dirty="0"/>
              <a:t>5 Adonija aber, der Sohn der Haggit, erhob sich und sprach: Ich will König werden! Und er verschaffte sich Wagen und Reiter und 50 Mann, die vor ihm herliefen. 6 Aber sein Vater hatte ihn nie betrübt zeit seines Lebens, sodass er gesagt hätte: Warum tust du so etwas? Auch war er sehr schön von Gestalt; und [seine Mutter] hatte ihn nach Absalom geboren. 7 Und er traf Absprachen mit Joab, dem Sohn der Zeruja, und mit Abjatar, dem Priester; die unterstützten Adonija.   1 Kön 1,5-7</a:t>
            </a:r>
            <a:endParaRPr lang="de-CH" sz="4000" dirty="0"/>
          </a:p>
        </p:txBody>
      </p:sp>
    </p:spTree>
    <p:extLst>
      <p:ext uri="{BB962C8B-B14F-4D97-AF65-F5344CB8AC3E}">
        <p14:creationId xmlns:p14="http://schemas.microsoft.com/office/powerpoint/2010/main" val="21161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617B675C-D6D3-4F8D-9F8C-CDA7A454C3EC}"/>
              </a:ext>
            </a:extLst>
          </p:cNvPr>
          <p:cNvSpPr/>
          <p:nvPr/>
        </p:nvSpPr>
        <p:spPr>
          <a:xfrm>
            <a:off x="542248" y="4151312"/>
            <a:ext cx="11417612" cy="2246769"/>
          </a:xfrm>
          <a:prstGeom prst="rect">
            <a:avLst/>
          </a:prstGeom>
        </p:spPr>
        <p:txBody>
          <a:bodyPr wrap="square">
            <a:spAutoFit/>
          </a:bodyPr>
          <a:lstStyle/>
          <a:p>
            <a:r>
              <a:rPr lang="de-CH" sz="2800" dirty="0"/>
              <a:t>39 Und der Priester Zadok nahm das Ölhorn aus dem Zelt und salbte Salomo, und sie stießen in das Schopharhorn, und das ganze Volk rief: Es lebe der König Salomo! 40 Und das ganze Volk zog hinter ihm herauf, und das Volk blies auf Flöten und war sehr fröhlich, sodass die Erde von ihrem Geschrei erzitterte. 1 Kön 1,39-40</a:t>
            </a:r>
            <a:endParaRPr lang="de-CH" sz="4000" dirty="0"/>
          </a:p>
        </p:txBody>
      </p:sp>
      <p:sp>
        <p:nvSpPr>
          <p:cNvPr id="5" name="Rechteck 4">
            <a:extLst>
              <a:ext uri="{FF2B5EF4-FFF2-40B4-BE49-F238E27FC236}">
                <a16:creationId xmlns:a16="http://schemas.microsoft.com/office/drawing/2014/main" id="{88740E4D-3FE5-4EAE-8A70-3FEAE4174E01}"/>
              </a:ext>
            </a:extLst>
          </p:cNvPr>
          <p:cNvSpPr/>
          <p:nvPr/>
        </p:nvSpPr>
        <p:spPr>
          <a:xfrm>
            <a:off x="542248" y="650127"/>
            <a:ext cx="11417612" cy="3108543"/>
          </a:xfrm>
          <a:prstGeom prst="rect">
            <a:avLst/>
          </a:prstGeom>
        </p:spPr>
        <p:txBody>
          <a:bodyPr wrap="square">
            <a:spAutoFit/>
          </a:bodyPr>
          <a:lstStyle/>
          <a:p>
            <a:r>
              <a:rPr lang="de-CH" sz="2800" dirty="0"/>
              <a:t>28 Der König David antwortete und sprach: Ruft mir Bathseba! Und sie kam hinein vor den König; und als sie vor dem König stand, 29 da schwor der König und sprach: So wahr der HERR lebt, der meine Seele aus aller Not erlöst hat, 30 ich will heute so handeln, wie ich es dir bei dem HERRN, dem Gott Israels, geschworen habe, indem ich sprach: Salomo, dein Sohn, soll König nach mir sein, und er soll an meiner Stelle auf meinem Thron sitzen! </a:t>
            </a:r>
          </a:p>
          <a:p>
            <a:r>
              <a:rPr lang="de-CH" sz="2800" dirty="0"/>
              <a:t>1 Kön 1,28-30</a:t>
            </a:r>
            <a:endParaRPr lang="de-CH" sz="4000" dirty="0"/>
          </a:p>
        </p:txBody>
      </p:sp>
    </p:spTree>
    <p:extLst>
      <p:ext uri="{BB962C8B-B14F-4D97-AF65-F5344CB8AC3E}">
        <p14:creationId xmlns:p14="http://schemas.microsoft.com/office/powerpoint/2010/main" val="36679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3431096" y="269406"/>
            <a:ext cx="4490851" cy="6319188"/>
          </a:xfrm>
          <a:prstGeom prst="rect">
            <a:avLst/>
          </a:prstGeom>
        </p:spPr>
      </p:pic>
    </p:spTree>
    <p:extLst>
      <p:ext uri="{BB962C8B-B14F-4D97-AF65-F5344CB8AC3E}">
        <p14:creationId xmlns:p14="http://schemas.microsoft.com/office/powerpoint/2010/main" val="106445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98313"/>
            <a:ext cx="11417612" cy="615553"/>
          </a:xfrm>
          <a:prstGeom prst="rect">
            <a:avLst/>
          </a:prstGeom>
          <a:noFill/>
        </p:spPr>
        <p:txBody>
          <a:bodyPr wrap="square" rtlCol="0">
            <a:spAutoFit/>
          </a:bodyPr>
          <a:lstStyle/>
          <a:p>
            <a:pPr lvl="0"/>
            <a:r>
              <a:rPr lang="de-CH" sz="3400" dirty="0"/>
              <a:t>Kapitel 2</a:t>
            </a:r>
          </a:p>
        </p:txBody>
      </p:sp>
      <p:sp>
        <p:nvSpPr>
          <p:cNvPr id="2" name="Rechteck 1">
            <a:extLst>
              <a:ext uri="{FF2B5EF4-FFF2-40B4-BE49-F238E27FC236}">
                <a16:creationId xmlns:a16="http://schemas.microsoft.com/office/drawing/2014/main" id="{0CB527D9-0C06-4DDC-BFA1-F4DA4EA00DEA}"/>
              </a:ext>
            </a:extLst>
          </p:cNvPr>
          <p:cNvSpPr/>
          <p:nvPr/>
        </p:nvSpPr>
        <p:spPr>
          <a:xfrm>
            <a:off x="715503" y="1171083"/>
            <a:ext cx="11417612" cy="954107"/>
          </a:xfrm>
          <a:prstGeom prst="rect">
            <a:avLst/>
          </a:prstGeom>
        </p:spPr>
        <p:txBody>
          <a:bodyPr wrap="square">
            <a:spAutoFit/>
          </a:bodyPr>
          <a:lstStyle/>
          <a:p>
            <a:pPr marL="457200" indent="-457200">
              <a:buFontTx/>
              <a:buChar char="-"/>
            </a:pPr>
            <a:r>
              <a:rPr lang="de-CH" sz="2800" dirty="0"/>
              <a:t>David gibt dem neuen </a:t>
            </a:r>
            <a:r>
              <a:rPr lang="de-CH" sz="2800"/>
              <a:t>König Salomo </a:t>
            </a:r>
            <a:r>
              <a:rPr lang="de-CH" sz="2800" dirty="0"/>
              <a:t>die letzten Anweisungen</a:t>
            </a:r>
          </a:p>
          <a:p>
            <a:pPr marL="457200" indent="-457200">
              <a:buFontTx/>
              <a:buChar char="-"/>
            </a:pPr>
            <a:r>
              <a:rPr lang="de-CH" sz="2800"/>
              <a:t>Salomo </a:t>
            </a:r>
            <a:r>
              <a:rPr lang="de-CH" sz="2800" dirty="0"/>
              <a:t>führte die Urteile aus</a:t>
            </a:r>
          </a:p>
        </p:txBody>
      </p:sp>
      <p:sp>
        <p:nvSpPr>
          <p:cNvPr id="4" name="Rechteck 3">
            <a:extLst>
              <a:ext uri="{FF2B5EF4-FFF2-40B4-BE49-F238E27FC236}">
                <a16:creationId xmlns:a16="http://schemas.microsoft.com/office/drawing/2014/main" id="{617B675C-D6D3-4F8D-9F8C-CDA7A454C3EC}"/>
              </a:ext>
            </a:extLst>
          </p:cNvPr>
          <p:cNvSpPr/>
          <p:nvPr/>
        </p:nvSpPr>
        <p:spPr>
          <a:xfrm>
            <a:off x="715503" y="4188597"/>
            <a:ext cx="11417612" cy="1815882"/>
          </a:xfrm>
          <a:prstGeom prst="rect">
            <a:avLst/>
          </a:prstGeom>
        </p:spPr>
        <p:txBody>
          <a:bodyPr wrap="square">
            <a:spAutoFit/>
          </a:bodyPr>
          <a:lstStyle/>
          <a:p>
            <a:r>
              <a:rPr lang="de-CH" sz="2800" dirty="0"/>
              <a:t>3 und bewahre den Dienst des HERRN, deines Gottes, dass du wandelst in seinen Wegen und hältst seine Satzungen, Gebote, Rechte und Ordnungen, wie geschrieben steht im Gesetz des Mose, damit dir alles gelinge, was du tust und wohin du dich wendest;  1 Kön 2,3</a:t>
            </a:r>
          </a:p>
        </p:txBody>
      </p:sp>
      <p:sp>
        <p:nvSpPr>
          <p:cNvPr id="6" name="Rechteck 5">
            <a:extLst>
              <a:ext uri="{FF2B5EF4-FFF2-40B4-BE49-F238E27FC236}">
                <a16:creationId xmlns:a16="http://schemas.microsoft.com/office/drawing/2014/main" id="{8E509DCC-9976-4D98-BD1A-6B958AF3B11E}"/>
              </a:ext>
            </a:extLst>
          </p:cNvPr>
          <p:cNvSpPr/>
          <p:nvPr/>
        </p:nvSpPr>
        <p:spPr>
          <a:xfrm>
            <a:off x="715503" y="2679840"/>
            <a:ext cx="11417612" cy="954107"/>
          </a:xfrm>
          <a:prstGeom prst="rect">
            <a:avLst/>
          </a:prstGeom>
        </p:spPr>
        <p:txBody>
          <a:bodyPr wrap="square">
            <a:spAutoFit/>
          </a:bodyPr>
          <a:lstStyle/>
          <a:p>
            <a:r>
              <a:rPr lang="de-CH" sz="2800" dirty="0"/>
              <a:t>Das ist das erste was David seinem Sohn weitergibt. Er soll sich an die Weisungen und Gebote Gottes halten.  </a:t>
            </a:r>
          </a:p>
        </p:txBody>
      </p:sp>
    </p:spTree>
    <p:extLst>
      <p:ext uri="{BB962C8B-B14F-4D97-AF65-F5344CB8AC3E}">
        <p14:creationId xmlns:p14="http://schemas.microsoft.com/office/powerpoint/2010/main" val="17945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CB527D9-0C06-4DDC-BFA1-F4DA4EA00DEA}"/>
              </a:ext>
            </a:extLst>
          </p:cNvPr>
          <p:cNvSpPr/>
          <p:nvPr/>
        </p:nvSpPr>
        <p:spPr>
          <a:xfrm>
            <a:off x="542248" y="249044"/>
            <a:ext cx="11417612" cy="3108543"/>
          </a:xfrm>
          <a:prstGeom prst="rect">
            <a:avLst/>
          </a:prstGeom>
        </p:spPr>
        <p:txBody>
          <a:bodyPr wrap="square">
            <a:spAutoFit/>
          </a:bodyPr>
          <a:lstStyle/>
          <a:p>
            <a:r>
              <a:rPr lang="de-CH" sz="2800" dirty="0"/>
              <a:t>Güte über Barsillais und seinen Söhnen	1 Kön 2,7</a:t>
            </a:r>
          </a:p>
          <a:p>
            <a:r>
              <a:rPr lang="de-CH" sz="2800" dirty="0"/>
              <a:t>Die Strafe für </a:t>
            </a:r>
            <a:r>
              <a:rPr lang="de-CH" sz="2800" dirty="0" err="1"/>
              <a:t>Adonijas</a:t>
            </a:r>
            <a:r>
              <a:rPr lang="de-CH" sz="2800" dirty="0"/>
              <a:t> Bitte			1 Kön 2,22-25</a:t>
            </a:r>
          </a:p>
          <a:p>
            <a:r>
              <a:rPr lang="de-CH" sz="2800" dirty="0"/>
              <a:t>Urteil über Abjatar den Priester			1 Kön 2,26-27</a:t>
            </a:r>
          </a:p>
          <a:p>
            <a:r>
              <a:rPr lang="de-CH" sz="2800" dirty="0"/>
              <a:t>Urteil über Joab					1 Kön 2,28-34</a:t>
            </a:r>
          </a:p>
          <a:p>
            <a:r>
              <a:rPr lang="de-CH" sz="2800" dirty="0"/>
              <a:t>Urteil über Simei					1 Kön 2,36-46</a:t>
            </a:r>
          </a:p>
          <a:p>
            <a:r>
              <a:rPr lang="de-CH" sz="2800" dirty="0"/>
              <a:t>Einsetzung von Benaja als neuen Herrführer	1 Kön 2,35</a:t>
            </a:r>
          </a:p>
          <a:p>
            <a:r>
              <a:rPr lang="de-CH" sz="2800" dirty="0"/>
              <a:t>Einsetzung von Zadok als neuen Priester	1 Kön 2,35</a:t>
            </a:r>
          </a:p>
        </p:txBody>
      </p:sp>
      <p:sp>
        <p:nvSpPr>
          <p:cNvPr id="4" name="Rechteck 3">
            <a:extLst>
              <a:ext uri="{FF2B5EF4-FFF2-40B4-BE49-F238E27FC236}">
                <a16:creationId xmlns:a16="http://schemas.microsoft.com/office/drawing/2014/main" id="{617B675C-D6D3-4F8D-9F8C-CDA7A454C3EC}"/>
              </a:ext>
            </a:extLst>
          </p:cNvPr>
          <p:cNvSpPr/>
          <p:nvPr/>
        </p:nvSpPr>
        <p:spPr>
          <a:xfrm>
            <a:off x="542248" y="3500414"/>
            <a:ext cx="11417612" cy="3385542"/>
          </a:xfrm>
          <a:prstGeom prst="rect">
            <a:avLst/>
          </a:prstGeom>
        </p:spPr>
        <p:txBody>
          <a:bodyPr wrap="square">
            <a:spAutoFit/>
          </a:bodyPr>
          <a:lstStyle/>
          <a:p>
            <a:r>
              <a:rPr lang="de-CH" sz="2800" dirty="0"/>
              <a:t>30 Darum spricht der HERR, der Gott Israels: Ich habe allerdings gesagt, dein Haus und das Haus deines Vaters sollen ewiglich vor mir aus- und eingehen; aber nun spricht der HERR: Das sei ferne von mir! Sondern wer mich ehrt, den will ich wieder ehren; wer mich aber verachtet, der soll auch verachtet werden! 31 Siehe, die Zeit wird kommen, da ich deinen Arm und den Arm des Hauses deines Vaters abhauen werde, sodass in deinem Haus niemand alt werden soll.  1 Sam 2,30-31</a:t>
            </a:r>
          </a:p>
          <a:p>
            <a:endParaRPr lang="de-CH" i="1" dirty="0"/>
          </a:p>
        </p:txBody>
      </p:sp>
    </p:spTree>
    <p:extLst>
      <p:ext uri="{BB962C8B-B14F-4D97-AF65-F5344CB8AC3E}">
        <p14:creationId xmlns:p14="http://schemas.microsoft.com/office/powerpoint/2010/main" val="391274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98313"/>
            <a:ext cx="11417612" cy="615553"/>
          </a:xfrm>
          <a:prstGeom prst="rect">
            <a:avLst/>
          </a:prstGeom>
          <a:noFill/>
        </p:spPr>
        <p:txBody>
          <a:bodyPr wrap="square" rtlCol="0">
            <a:spAutoFit/>
          </a:bodyPr>
          <a:lstStyle/>
          <a:p>
            <a:pPr lvl="0"/>
            <a:r>
              <a:rPr lang="de-CH" sz="3400" dirty="0"/>
              <a:t>Kapitel 3</a:t>
            </a:r>
          </a:p>
        </p:txBody>
      </p:sp>
      <p:sp>
        <p:nvSpPr>
          <p:cNvPr id="2" name="Rechteck 1">
            <a:extLst>
              <a:ext uri="{FF2B5EF4-FFF2-40B4-BE49-F238E27FC236}">
                <a16:creationId xmlns:a16="http://schemas.microsoft.com/office/drawing/2014/main" id="{0CB527D9-0C06-4DDC-BFA1-F4DA4EA00DEA}"/>
              </a:ext>
            </a:extLst>
          </p:cNvPr>
          <p:cNvSpPr/>
          <p:nvPr/>
        </p:nvSpPr>
        <p:spPr>
          <a:xfrm>
            <a:off x="715503" y="1171083"/>
            <a:ext cx="11417612" cy="1815882"/>
          </a:xfrm>
          <a:prstGeom prst="rect">
            <a:avLst/>
          </a:prstGeom>
        </p:spPr>
        <p:txBody>
          <a:bodyPr wrap="square">
            <a:spAutoFit/>
          </a:bodyPr>
          <a:lstStyle/>
          <a:p>
            <a:pPr marL="457200" indent="-457200">
              <a:buFontTx/>
              <a:buChar char="-"/>
            </a:pPr>
            <a:r>
              <a:rPr lang="de-CH" sz="2800" dirty="0"/>
              <a:t>Heirat mit der Tochter des Pharaos</a:t>
            </a:r>
          </a:p>
          <a:p>
            <a:pPr marL="457200" indent="-457200">
              <a:buFontTx/>
              <a:buChar char="-"/>
            </a:pPr>
            <a:r>
              <a:rPr lang="de-CH" sz="2800" dirty="0"/>
              <a:t>Gott erscheint dem Salomo in einem Traum in Gibeon</a:t>
            </a:r>
          </a:p>
          <a:p>
            <a:pPr marL="457200" indent="-457200">
              <a:buFontTx/>
              <a:buChar char="-"/>
            </a:pPr>
            <a:r>
              <a:rPr lang="de-CH" sz="2800" dirty="0"/>
              <a:t>Salomo wünscht sich von Gott Weisheit</a:t>
            </a:r>
          </a:p>
          <a:p>
            <a:pPr marL="457200" indent="-457200">
              <a:buFontTx/>
              <a:buChar char="-"/>
            </a:pPr>
            <a:r>
              <a:rPr lang="de-CH" sz="2800" dirty="0"/>
              <a:t>Salomos weises Urteil</a:t>
            </a:r>
          </a:p>
        </p:txBody>
      </p:sp>
      <p:sp>
        <p:nvSpPr>
          <p:cNvPr id="4" name="Rechteck 3">
            <a:extLst>
              <a:ext uri="{FF2B5EF4-FFF2-40B4-BE49-F238E27FC236}">
                <a16:creationId xmlns:a16="http://schemas.microsoft.com/office/drawing/2014/main" id="{617B675C-D6D3-4F8D-9F8C-CDA7A454C3EC}"/>
              </a:ext>
            </a:extLst>
          </p:cNvPr>
          <p:cNvSpPr/>
          <p:nvPr/>
        </p:nvSpPr>
        <p:spPr>
          <a:xfrm>
            <a:off x="494121" y="3100598"/>
            <a:ext cx="11486593" cy="3539430"/>
          </a:xfrm>
          <a:prstGeom prst="rect">
            <a:avLst/>
          </a:prstGeom>
        </p:spPr>
        <p:txBody>
          <a:bodyPr wrap="square">
            <a:spAutoFit/>
          </a:bodyPr>
          <a:lstStyle/>
          <a:p>
            <a:r>
              <a:rPr lang="de-CH" sz="2800" dirty="0"/>
              <a:t>7 Weil du nun, o HERR, mein Gott, deinen Knecht zum König gemacht hast anstelle meines Vaters David, ich aber ein junger Bursche bin, der weder aus- noch einzuziehen weiß; 8 und weil dein Knecht mitten unter deinem Volk ist, das du erwählt hast, einem Volk, das so groß ist, dass es vor Menge niemand zählen noch berechnen kann — 9 so gib du deinem Knecht doch ein verständiges Herz, dass er dein Volk zu richten versteht und unterscheiden kann, was Gut und Böse ist. Denn wer kann dieses dein großes Volk richten?</a:t>
            </a:r>
          </a:p>
          <a:p>
            <a:r>
              <a:rPr lang="de-CH" sz="2800" dirty="0"/>
              <a:t>1 Kön 3,7-9 </a:t>
            </a:r>
            <a:endParaRPr lang="de-CH" sz="4000" dirty="0"/>
          </a:p>
        </p:txBody>
      </p:sp>
    </p:spTree>
    <p:extLst>
      <p:ext uri="{BB962C8B-B14F-4D97-AF65-F5344CB8AC3E}">
        <p14:creationId xmlns:p14="http://schemas.microsoft.com/office/powerpoint/2010/main" val="112220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6710ABC-425D-47E1-B338-CDD8A9AFEF03}"/>
              </a:ext>
            </a:extLst>
          </p:cNvPr>
          <p:cNvSpPr/>
          <p:nvPr/>
        </p:nvSpPr>
        <p:spPr>
          <a:xfrm>
            <a:off x="439218" y="312323"/>
            <a:ext cx="11486593" cy="4401205"/>
          </a:xfrm>
          <a:prstGeom prst="rect">
            <a:avLst/>
          </a:prstGeom>
        </p:spPr>
        <p:txBody>
          <a:bodyPr wrap="square">
            <a:spAutoFit/>
          </a:bodyPr>
          <a:lstStyle/>
          <a:p>
            <a:r>
              <a:rPr lang="de-CH" sz="2800" dirty="0"/>
              <a:t>Was für eine Antwort </a:t>
            </a:r>
            <a:r>
              <a:rPr lang="de-CH" sz="2800"/>
              <a:t>von Salomo. </a:t>
            </a:r>
            <a:r>
              <a:rPr lang="de-CH" sz="2800" dirty="0"/>
              <a:t>Wie weise und demütig er doch schon hier ist. Wäre er es doch sein ganzes Leben lang gewesen.</a:t>
            </a:r>
          </a:p>
          <a:p>
            <a:endParaRPr lang="de-CH" sz="2800" dirty="0"/>
          </a:p>
          <a:p>
            <a:r>
              <a:rPr lang="de-CH" sz="2800" dirty="0"/>
              <a:t>Die Antwort </a:t>
            </a:r>
            <a:r>
              <a:rPr lang="de-CH" sz="2800"/>
              <a:t>von Salomo </a:t>
            </a:r>
            <a:r>
              <a:rPr lang="de-CH" sz="2800" dirty="0"/>
              <a:t>war die absolut Richtige. Denn nun gibt ihm Gott alles andere auch noch dazu. Es heisst, dass es dem HERRN wohlgefällig war. Was für eine wunderbare Aussage. </a:t>
            </a:r>
          </a:p>
          <a:p>
            <a:endParaRPr lang="de-CH" sz="2800" dirty="0"/>
          </a:p>
          <a:p>
            <a:r>
              <a:rPr lang="de-CH" sz="2800" dirty="0"/>
              <a:t>Gott gibt ihm auch noch das was er nicht erbeten hatte, Reichtum und Ehre und wenn er sich an die Satzungen und Gebote halten würde wie sein Vater David, bekommt er auch noch ein langes Leben.</a:t>
            </a:r>
          </a:p>
        </p:txBody>
      </p:sp>
      <p:sp>
        <p:nvSpPr>
          <p:cNvPr id="4" name="Rechteck 3">
            <a:extLst>
              <a:ext uri="{FF2B5EF4-FFF2-40B4-BE49-F238E27FC236}">
                <a16:creationId xmlns:a16="http://schemas.microsoft.com/office/drawing/2014/main" id="{0C04C8F7-5537-49A1-A7F9-ED24A79CF8CB}"/>
              </a:ext>
            </a:extLst>
          </p:cNvPr>
          <p:cNvSpPr/>
          <p:nvPr/>
        </p:nvSpPr>
        <p:spPr>
          <a:xfrm>
            <a:off x="439218" y="4912832"/>
            <a:ext cx="11659625" cy="1815882"/>
          </a:xfrm>
          <a:prstGeom prst="rect">
            <a:avLst/>
          </a:prstGeom>
        </p:spPr>
        <p:txBody>
          <a:bodyPr wrap="square">
            <a:spAutoFit/>
          </a:bodyPr>
          <a:lstStyle/>
          <a:p>
            <a:r>
              <a:rPr lang="de-CH" sz="2800" dirty="0"/>
              <a:t>15 Und als Salomo erwachte, siehe, da war es ein Traum. Als er nun nach Jerusalem kam, trat er vor die Bundeslade des HERRN und opferte Brandopfer und Friedensopfer und veranstaltete ein Mahl für alle seine Knechte. </a:t>
            </a:r>
          </a:p>
          <a:p>
            <a:r>
              <a:rPr lang="de-CH" sz="2800" dirty="0"/>
              <a:t>1 Kön 3,15</a:t>
            </a:r>
          </a:p>
        </p:txBody>
      </p:sp>
    </p:spTree>
    <p:extLst>
      <p:ext uri="{BB962C8B-B14F-4D97-AF65-F5344CB8AC3E}">
        <p14:creationId xmlns:p14="http://schemas.microsoft.com/office/powerpoint/2010/main" val="67293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6710ABC-425D-47E1-B338-CDD8A9AFEF03}"/>
              </a:ext>
            </a:extLst>
          </p:cNvPr>
          <p:cNvSpPr/>
          <p:nvPr/>
        </p:nvSpPr>
        <p:spPr>
          <a:xfrm>
            <a:off x="439218" y="1149721"/>
            <a:ext cx="11486593" cy="3970318"/>
          </a:xfrm>
          <a:prstGeom prst="rect">
            <a:avLst/>
          </a:prstGeom>
        </p:spPr>
        <p:txBody>
          <a:bodyPr wrap="square">
            <a:spAutoFit/>
          </a:bodyPr>
          <a:lstStyle/>
          <a:p>
            <a:r>
              <a:rPr lang="de-CH" sz="2800" dirty="0"/>
              <a:t>Eine demütige und dankbare </a:t>
            </a:r>
            <a:r>
              <a:rPr lang="de-CH" sz="2800"/>
              <a:t>Haltung haben und </a:t>
            </a:r>
            <a:r>
              <a:rPr lang="de-CH" sz="2800" dirty="0"/>
              <a:t>eine Sicht auf Jesus und dessen Auftrag (Berufung) für Dich sehen!</a:t>
            </a:r>
          </a:p>
          <a:p>
            <a:endParaRPr lang="de-CH" sz="2800" dirty="0"/>
          </a:p>
          <a:p>
            <a:r>
              <a:rPr lang="de-CH" sz="2800" dirty="0"/>
              <a:t>Was für eine märchenhafte Bitte. Jeder wünscht sich so etwas, oder nicht? Aber würdest Du die richtige Antwort geben oder nur gerade für Dich schauen</a:t>
            </a:r>
            <a:r>
              <a:rPr lang="de-CH" sz="2800"/>
              <a:t>? Salomo </a:t>
            </a:r>
            <a:r>
              <a:rPr lang="de-CH" sz="2800" dirty="0"/>
              <a:t>schaute in die Zukunft und weiter hinaus als nur gerade auf seine Umstände und was er jetzt braucht. Er hatte eine Sicht auf ein Grösseres. Unser Auftrag von Jesus ist der Missionsbefehl.</a:t>
            </a:r>
          </a:p>
          <a:p>
            <a:endParaRPr lang="de-CH" sz="2800" dirty="0"/>
          </a:p>
        </p:txBody>
      </p:sp>
      <p:sp>
        <p:nvSpPr>
          <p:cNvPr id="4" name="Rechteck 3">
            <a:extLst>
              <a:ext uri="{FF2B5EF4-FFF2-40B4-BE49-F238E27FC236}">
                <a16:creationId xmlns:a16="http://schemas.microsoft.com/office/drawing/2014/main" id="{0C04C8F7-5537-49A1-A7F9-ED24A79CF8CB}"/>
              </a:ext>
            </a:extLst>
          </p:cNvPr>
          <p:cNvSpPr/>
          <p:nvPr/>
        </p:nvSpPr>
        <p:spPr>
          <a:xfrm>
            <a:off x="352703" y="5172714"/>
            <a:ext cx="11659625" cy="523220"/>
          </a:xfrm>
          <a:prstGeom prst="rect">
            <a:avLst/>
          </a:prstGeom>
        </p:spPr>
        <p:txBody>
          <a:bodyPr wrap="square">
            <a:spAutoFit/>
          </a:bodyPr>
          <a:lstStyle/>
          <a:p>
            <a:r>
              <a:rPr lang="de-CH" sz="2800" dirty="0"/>
              <a:t>Jesus gab uns den Missionsbefehl in Mt 28,18-20</a:t>
            </a:r>
          </a:p>
        </p:txBody>
      </p:sp>
      <p:sp>
        <p:nvSpPr>
          <p:cNvPr id="2" name="Rechteck 1">
            <a:extLst>
              <a:ext uri="{FF2B5EF4-FFF2-40B4-BE49-F238E27FC236}">
                <a16:creationId xmlns:a16="http://schemas.microsoft.com/office/drawing/2014/main" id="{6F50AA31-9B09-4C6A-8E77-FEE112FA2F70}"/>
              </a:ext>
            </a:extLst>
          </p:cNvPr>
          <p:cNvSpPr/>
          <p:nvPr/>
        </p:nvSpPr>
        <p:spPr>
          <a:xfrm>
            <a:off x="439218" y="453008"/>
            <a:ext cx="2200474" cy="523220"/>
          </a:xfrm>
          <a:prstGeom prst="rect">
            <a:avLst/>
          </a:prstGeom>
        </p:spPr>
        <p:txBody>
          <a:bodyPr wrap="none">
            <a:spAutoFit/>
          </a:bodyPr>
          <a:lstStyle/>
          <a:p>
            <a:r>
              <a:rPr lang="de-CH" sz="2800" dirty="0"/>
              <a:t>Anwendung 1</a:t>
            </a:r>
          </a:p>
        </p:txBody>
      </p:sp>
    </p:spTree>
    <p:extLst>
      <p:ext uri="{BB962C8B-B14F-4D97-AF65-F5344CB8AC3E}">
        <p14:creationId xmlns:p14="http://schemas.microsoft.com/office/powerpoint/2010/main" val="20984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98313"/>
            <a:ext cx="11417612" cy="615553"/>
          </a:xfrm>
          <a:prstGeom prst="rect">
            <a:avLst/>
          </a:prstGeom>
          <a:noFill/>
        </p:spPr>
        <p:txBody>
          <a:bodyPr wrap="square" rtlCol="0">
            <a:spAutoFit/>
          </a:bodyPr>
          <a:lstStyle/>
          <a:p>
            <a:pPr lvl="0"/>
            <a:r>
              <a:rPr lang="de-CH" sz="3400" dirty="0"/>
              <a:t>Kapitel 4</a:t>
            </a:r>
          </a:p>
        </p:txBody>
      </p:sp>
      <p:sp>
        <p:nvSpPr>
          <p:cNvPr id="2" name="Rechteck 1">
            <a:extLst>
              <a:ext uri="{FF2B5EF4-FFF2-40B4-BE49-F238E27FC236}">
                <a16:creationId xmlns:a16="http://schemas.microsoft.com/office/drawing/2014/main" id="{0CB527D9-0C06-4DDC-BFA1-F4DA4EA00DEA}"/>
              </a:ext>
            </a:extLst>
          </p:cNvPr>
          <p:cNvSpPr/>
          <p:nvPr/>
        </p:nvSpPr>
        <p:spPr>
          <a:xfrm>
            <a:off x="715503" y="1171083"/>
            <a:ext cx="11094695" cy="1384995"/>
          </a:xfrm>
          <a:prstGeom prst="rect">
            <a:avLst/>
          </a:prstGeom>
        </p:spPr>
        <p:txBody>
          <a:bodyPr wrap="square">
            <a:spAutoFit/>
          </a:bodyPr>
          <a:lstStyle/>
          <a:p>
            <a:pPr marL="457200" indent="-457200">
              <a:buFontTx/>
              <a:buChar char="-"/>
            </a:pPr>
            <a:r>
              <a:rPr lang="de-CH" sz="2800" dirty="0"/>
              <a:t>Aufteilung seines Reiches in 12 Teile</a:t>
            </a:r>
          </a:p>
          <a:p>
            <a:pPr marL="457200" indent="-457200">
              <a:buFontTx/>
              <a:buChar char="-"/>
            </a:pPr>
            <a:r>
              <a:rPr lang="de-CH" sz="2800" dirty="0"/>
              <a:t>Jeder Verantwortliche musste mit seinem Bezirk, die Versorgung des Königshofes für einen Monat übernehmen</a:t>
            </a:r>
          </a:p>
        </p:txBody>
      </p:sp>
      <p:sp>
        <p:nvSpPr>
          <p:cNvPr id="4" name="Rechteck 3">
            <a:extLst>
              <a:ext uri="{FF2B5EF4-FFF2-40B4-BE49-F238E27FC236}">
                <a16:creationId xmlns:a16="http://schemas.microsoft.com/office/drawing/2014/main" id="{617B675C-D6D3-4F8D-9F8C-CDA7A454C3EC}"/>
              </a:ext>
            </a:extLst>
          </p:cNvPr>
          <p:cNvSpPr/>
          <p:nvPr/>
        </p:nvSpPr>
        <p:spPr>
          <a:xfrm>
            <a:off x="494122" y="3429000"/>
            <a:ext cx="11486593" cy="1384995"/>
          </a:xfrm>
          <a:prstGeom prst="rect">
            <a:avLst/>
          </a:prstGeom>
        </p:spPr>
        <p:txBody>
          <a:bodyPr wrap="square">
            <a:spAutoFit/>
          </a:bodyPr>
          <a:lstStyle/>
          <a:p>
            <a:r>
              <a:rPr lang="de-CH" sz="2800" dirty="0"/>
              <a:t>7 Und Salomo hatte zwölf Aufseher über ganz Israel, die den König und sein Haus mit Speise versorgten; je einen Monat im Jahr war jeder mit der Versorgung beauftragt.  1 Kön 4,7 </a:t>
            </a:r>
            <a:endParaRPr lang="de-CH" sz="4000" dirty="0"/>
          </a:p>
        </p:txBody>
      </p:sp>
    </p:spTree>
    <p:extLst>
      <p:ext uri="{BB962C8B-B14F-4D97-AF65-F5344CB8AC3E}">
        <p14:creationId xmlns:p14="http://schemas.microsoft.com/office/powerpoint/2010/main" val="113744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56151" y="405317"/>
            <a:ext cx="3448829" cy="861774"/>
          </a:xfrm>
          <a:prstGeom prst="rect">
            <a:avLst/>
          </a:prstGeom>
          <a:noFill/>
        </p:spPr>
        <p:txBody>
          <a:bodyPr wrap="none" rtlCol="0">
            <a:spAutoFit/>
          </a:bodyPr>
          <a:lstStyle/>
          <a:p>
            <a:r>
              <a:rPr lang="de-CH" sz="5000" b="1" dirty="0"/>
              <a:t>1.+2. Könige</a:t>
            </a:r>
            <a:endParaRPr lang="de-CH" sz="5000" dirty="0">
              <a:latin typeface="Trebuchet MS" panose="020B0603020202020204" pitchFamily="34" charset="0"/>
            </a:endParaRPr>
          </a:p>
        </p:txBody>
      </p:sp>
      <p:sp>
        <p:nvSpPr>
          <p:cNvPr id="4" name="Textfeld 3"/>
          <p:cNvSpPr txBox="1"/>
          <p:nvPr/>
        </p:nvSpPr>
        <p:spPr>
          <a:xfrm>
            <a:off x="553478" y="1732492"/>
            <a:ext cx="4522969" cy="615553"/>
          </a:xfrm>
          <a:prstGeom prst="rect">
            <a:avLst/>
          </a:prstGeom>
          <a:noFill/>
        </p:spPr>
        <p:txBody>
          <a:bodyPr wrap="none" rtlCol="0">
            <a:spAutoFit/>
          </a:bodyPr>
          <a:lstStyle/>
          <a:p>
            <a:pPr lvl="0"/>
            <a:r>
              <a:rPr lang="de-CH" sz="3400" dirty="0"/>
              <a:t>Kapitel: 47 | Verse: 1536</a:t>
            </a:r>
          </a:p>
        </p:txBody>
      </p:sp>
    </p:spTree>
    <p:extLst>
      <p:ext uri="{BB962C8B-B14F-4D97-AF65-F5344CB8AC3E}">
        <p14:creationId xmlns:p14="http://schemas.microsoft.com/office/powerpoint/2010/main" val="61118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rot="10800000">
            <a:off x="2568441" y="0"/>
            <a:ext cx="6140992" cy="8723128"/>
          </a:xfrm>
          <a:prstGeom prst="rect">
            <a:avLst/>
          </a:prstGeom>
        </p:spPr>
      </p:pic>
    </p:spTree>
    <p:extLst>
      <p:ext uri="{BB962C8B-B14F-4D97-AF65-F5344CB8AC3E}">
        <p14:creationId xmlns:p14="http://schemas.microsoft.com/office/powerpoint/2010/main" val="2904152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98313"/>
            <a:ext cx="11417612" cy="615553"/>
          </a:xfrm>
          <a:prstGeom prst="rect">
            <a:avLst/>
          </a:prstGeom>
          <a:noFill/>
        </p:spPr>
        <p:txBody>
          <a:bodyPr wrap="square" rtlCol="0">
            <a:spAutoFit/>
          </a:bodyPr>
          <a:lstStyle/>
          <a:p>
            <a:pPr lvl="0"/>
            <a:r>
              <a:rPr lang="de-CH" sz="3400" dirty="0"/>
              <a:t>Kapitel 5 - 8</a:t>
            </a:r>
          </a:p>
        </p:txBody>
      </p:sp>
      <p:sp>
        <p:nvSpPr>
          <p:cNvPr id="2" name="Rechteck 1">
            <a:extLst>
              <a:ext uri="{FF2B5EF4-FFF2-40B4-BE49-F238E27FC236}">
                <a16:creationId xmlns:a16="http://schemas.microsoft.com/office/drawing/2014/main" id="{0CB527D9-0C06-4DDC-BFA1-F4DA4EA00DEA}"/>
              </a:ext>
            </a:extLst>
          </p:cNvPr>
          <p:cNvSpPr/>
          <p:nvPr/>
        </p:nvSpPr>
        <p:spPr>
          <a:xfrm>
            <a:off x="715504" y="1171083"/>
            <a:ext cx="6183246" cy="2246769"/>
          </a:xfrm>
          <a:prstGeom prst="rect">
            <a:avLst/>
          </a:prstGeom>
        </p:spPr>
        <p:txBody>
          <a:bodyPr wrap="square">
            <a:spAutoFit/>
          </a:bodyPr>
          <a:lstStyle/>
          <a:p>
            <a:pPr marL="457200" indent="-457200">
              <a:buFontTx/>
              <a:buChar char="-"/>
            </a:pPr>
            <a:r>
              <a:rPr lang="de-CH" sz="2800" dirty="0"/>
              <a:t>Das Königreich </a:t>
            </a:r>
            <a:r>
              <a:rPr lang="de-CH" sz="2800"/>
              <a:t>von Salomo</a:t>
            </a:r>
            <a:endParaRPr lang="de-CH" sz="2800" dirty="0"/>
          </a:p>
          <a:p>
            <a:pPr marL="457200" indent="-457200">
              <a:buFontTx/>
              <a:buChar char="-"/>
            </a:pPr>
            <a:r>
              <a:rPr lang="de-CH" sz="2800" dirty="0"/>
              <a:t>Die Weisheit Salomos</a:t>
            </a:r>
          </a:p>
          <a:p>
            <a:pPr marL="457200" indent="-457200">
              <a:buFontTx/>
              <a:buChar char="-"/>
            </a:pPr>
            <a:r>
              <a:rPr lang="de-CH" sz="2800" dirty="0"/>
              <a:t>Handelsbeziehungen </a:t>
            </a:r>
            <a:r>
              <a:rPr lang="de-CH" sz="2800"/>
              <a:t>von Salomo</a:t>
            </a:r>
            <a:endParaRPr lang="de-CH" sz="2800" dirty="0"/>
          </a:p>
          <a:p>
            <a:pPr marL="457200" indent="-457200">
              <a:buFontTx/>
              <a:buChar char="-"/>
            </a:pPr>
            <a:r>
              <a:rPr lang="de-CH" sz="2800" dirty="0"/>
              <a:t>Bau des Tempels in 7 Jahren</a:t>
            </a:r>
          </a:p>
          <a:p>
            <a:pPr marL="457200" indent="-457200">
              <a:buFontTx/>
              <a:buChar char="-"/>
            </a:pPr>
            <a:endParaRPr lang="de-CH" sz="2800" dirty="0"/>
          </a:p>
        </p:txBody>
      </p:sp>
      <p:sp>
        <p:nvSpPr>
          <p:cNvPr id="4" name="Rechteck 3">
            <a:extLst>
              <a:ext uri="{FF2B5EF4-FFF2-40B4-BE49-F238E27FC236}">
                <a16:creationId xmlns:a16="http://schemas.microsoft.com/office/drawing/2014/main" id="{617B675C-D6D3-4F8D-9F8C-CDA7A454C3EC}"/>
              </a:ext>
            </a:extLst>
          </p:cNvPr>
          <p:cNvSpPr/>
          <p:nvPr/>
        </p:nvSpPr>
        <p:spPr>
          <a:xfrm>
            <a:off x="211285" y="3144182"/>
            <a:ext cx="11617192" cy="2246769"/>
          </a:xfrm>
          <a:prstGeom prst="rect">
            <a:avLst/>
          </a:prstGeom>
        </p:spPr>
        <p:txBody>
          <a:bodyPr wrap="square">
            <a:spAutoFit/>
          </a:bodyPr>
          <a:lstStyle/>
          <a:p>
            <a:r>
              <a:rPr lang="de-CH" sz="2800" dirty="0"/>
              <a:t>13 Er redete auch von den Bäumen, von der Zeder auf dem Libanon bis zum Ysop, der aus der Mauer wächst. Auch redete er vom Vieh, von den Vögeln, vom Gewürm und von den Fischen. 14 Und sie kamen aus allen Völkern, um Salomos Weisheit zu hören, von allen Königen auf Erden, die von seiner Weisheit gehört hatten.  1 Kön 5,13-14</a:t>
            </a:r>
          </a:p>
        </p:txBody>
      </p:sp>
      <p:pic>
        <p:nvPicPr>
          <p:cNvPr id="6" name="Grafik 5">
            <a:extLst>
              <a:ext uri="{FF2B5EF4-FFF2-40B4-BE49-F238E27FC236}">
                <a16:creationId xmlns:a16="http://schemas.microsoft.com/office/drawing/2014/main" id="{B6932E21-A9FF-4271-840C-9D4AB52234C3}"/>
              </a:ext>
            </a:extLst>
          </p:cNvPr>
          <p:cNvPicPr>
            <a:picLocks noChangeAspect="1"/>
          </p:cNvPicPr>
          <p:nvPr/>
        </p:nvPicPr>
        <p:blipFill>
          <a:blip r:embed="rId2"/>
          <a:stretch>
            <a:fillRect/>
          </a:stretch>
        </p:blipFill>
        <p:spPr>
          <a:xfrm>
            <a:off x="6898749" y="0"/>
            <a:ext cx="5081966" cy="6858000"/>
          </a:xfrm>
          <a:prstGeom prst="rect">
            <a:avLst/>
          </a:prstGeom>
        </p:spPr>
      </p:pic>
      <p:pic>
        <p:nvPicPr>
          <p:cNvPr id="9" name="Grafik 8">
            <a:extLst>
              <a:ext uri="{FF2B5EF4-FFF2-40B4-BE49-F238E27FC236}">
                <a16:creationId xmlns:a16="http://schemas.microsoft.com/office/drawing/2014/main" id="{339CFD44-99C1-4363-B3CB-4B7B478FD65E}"/>
              </a:ext>
            </a:extLst>
          </p:cNvPr>
          <p:cNvPicPr>
            <a:picLocks noChangeAspect="1"/>
          </p:cNvPicPr>
          <p:nvPr/>
        </p:nvPicPr>
        <p:blipFill>
          <a:blip r:embed="rId3"/>
          <a:stretch>
            <a:fillRect/>
          </a:stretch>
        </p:blipFill>
        <p:spPr>
          <a:xfrm>
            <a:off x="6025415" y="2525170"/>
            <a:ext cx="5955300" cy="4158442"/>
          </a:xfrm>
          <a:prstGeom prst="rect">
            <a:avLst/>
          </a:prstGeom>
        </p:spPr>
      </p:pic>
      <p:pic>
        <p:nvPicPr>
          <p:cNvPr id="10" name="Grafik 9">
            <a:extLst>
              <a:ext uri="{FF2B5EF4-FFF2-40B4-BE49-F238E27FC236}">
                <a16:creationId xmlns:a16="http://schemas.microsoft.com/office/drawing/2014/main" id="{3F14390D-6AEA-4189-B0DD-E899A09EF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5414" y="2493255"/>
            <a:ext cx="5265020" cy="4190357"/>
          </a:xfrm>
          <a:prstGeom prst="rect">
            <a:avLst/>
          </a:prstGeom>
        </p:spPr>
      </p:pic>
    </p:spTree>
    <p:extLst>
      <p:ext uri="{BB962C8B-B14F-4D97-AF65-F5344CB8AC3E}">
        <p14:creationId xmlns:p14="http://schemas.microsoft.com/office/powerpoint/2010/main" val="146319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34EDA923-959D-4891-A945-0E51341C6F4A}"/>
              </a:ext>
            </a:extLst>
          </p:cNvPr>
          <p:cNvSpPr/>
          <p:nvPr/>
        </p:nvSpPr>
        <p:spPr>
          <a:xfrm>
            <a:off x="663673" y="352857"/>
            <a:ext cx="11156151" cy="3539430"/>
          </a:xfrm>
          <a:prstGeom prst="rect">
            <a:avLst/>
          </a:prstGeom>
        </p:spPr>
        <p:txBody>
          <a:bodyPr wrap="square">
            <a:spAutoFit/>
          </a:bodyPr>
          <a:lstStyle/>
          <a:p>
            <a:r>
              <a:rPr lang="de-CH" sz="2800" dirty="0"/>
              <a:t>31 Und der König gebot, und sie brachen große Steine aus, kostbare Steine, um den Grund des Hauses mit Quadersteinen zu legen. 32 Und die Bauleute Salomos und die Bauleute Hirams und die Gibliter behauten sie und bereiteten das Holz und die Steine für den Bau des Hauses. </a:t>
            </a:r>
          </a:p>
          <a:p>
            <a:r>
              <a:rPr lang="de-CH" sz="2800" dirty="0"/>
              <a:t>7 Und als das Haus erbaut wurde, da wurde es aus Steinen gebaut, die fertig behauen aus dem Bruch kamen, sodass man weder Hammer noch Meißel, noch sonst ein eisernes Werkzeug im Haus hörte, während es erbaut wurde. 1 Kön 5,31-32; 6,7</a:t>
            </a:r>
          </a:p>
        </p:txBody>
      </p:sp>
      <p:sp>
        <p:nvSpPr>
          <p:cNvPr id="4" name="Rechteck 3">
            <a:extLst>
              <a:ext uri="{FF2B5EF4-FFF2-40B4-BE49-F238E27FC236}">
                <a16:creationId xmlns:a16="http://schemas.microsoft.com/office/drawing/2014/main" id="{31C910A3-7A26-41AD-BDDA-6AEDECDF5EA6}"/>
              </a:ext>
            </a:extLst>
          </p:cNvPr>
          <p:cNvSpPr/>
          <p:nvPr/>
        </p:nvSpPr>
        <p:spPr>
          <a:xfrm>
            <a:off x="182409" y="3984511"/>
            <a:ext cx="11820294" cy="2376997"/>
          </a:xfrm>
          <a:prstGeom prst="rect">
            <a:avLst/>
          </a:prstGeom>
        </p:spPr>
        <p:txBody>
          <a:bodyPr wrap="square">
            <a:spAutoFit/>
          </a:bodyPr>
          <a:lstStyle/>
          <a:p>
            <a:pPr marL="449580">
              <a:lnSpc>
                <a:spcPct val="107000"/>
              </a:lnSpc>
              <a:spcAft>
                <a:spcPts val="200"/>
              </a:spcAft>
            </a:pPr>
            <a:r>
              <a:rPr lang="de-CH" sz="28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Da ihr zu ihm gekommen seid, zu dem lebendigen Stein, der von den Menschen zwar verworfen, bei Gott aber auserwählt und kostbar ist, 5 so lasst auch ihr euch nun als lebendige Steine aufbauen, als ein geistliches Haus, als ein heiliges Priestertum, um geistliche Opfer darzubringen, die Gott wohlgefällig sind durch Jesus Christus. </a:t>
            </a:r>
            <a:r>
              <a:rPr lang="de-CH" sz="2800" dirty="0">
                <a:latin typeface="Calibri" panose="020F0502020204030204" pitchFamily="34" charset="0"/>
                <a:ea typeface="Calibri" panose="020F0502020204030204" pitchFamily="34" charset="0"/>
                <a:cs typeface="Times New Roman" panose="02020603050405020304" pitchFamily="18" charset="0"/>
              </a:rPr>
              <a:t>1 Petr 2,4-5</a:t>
            </a:r>
            <a:endParaRPr lang="de-CH" i="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041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46710ABC-425D-47E1-B338-CDD8A9AFEF03}"/>
              </a:ext>
            </a:extLst>
          </p:cNvPr>
          <p:cNvSpPr/>
          <p:nvPr/>
        </p:nvSpPr>
        <p:spPr>
          <a:xfrm>
            <a:off x="439218" y="1046563"/>
            <a:ext cx="11486593" cy="5693866"/>
          </a:xfrm>
          <a:prstGeom prst="rect">
            <a:avLst/>
          </a:prstGeom>
        </p:spPr>
        <p:txBody>
          <a:bodyPr wrap="square">
            <a:spAutoFit/>
          </a:bodyPr>
          <a:lstStyle/>
          <a:p>
            <a:r>
              <a:rPr lang="de-CH" sz="2800" dirty="0"/>
              <a:t>Für das Wachstum eines Christen ist die Gemeinde nötig.</a:t>
            </a:r>
          </a:p>
          <a:p>
            <a:endParaRPr lang="de-CH" sz="2800" dirty="0"/>
          </a:p>
          <a:p>
            <a:r>
              <a:rPr lang="de-CH" sz="2800" dirty="0"/>
              <a:t>Wir sind wie diese Steine. Die Gemeinde lebt von diesen Steinen und damit sie ein Tempel werden, müssen sie zum Tempel gebracht werden. So ist die Arbeit im Steinbruch die Evangelisation. Wir treffen auf Menschen welche sich für den Glauben interessieren und mehr von Jesus wissen möchten. Aber es reicht nicht nur von Jesus zu erzählen und sich für ihn zu entscheiden, sondern jeder Gläubige soll im Glauben wachsen (Jüngerschaft) und muss dazu in die Gemeinde (zum Tempel) gehen. Nur so ist es möglich zu wachsen und dazu braucht es andere Steine um sich die Kanten und unsauberen Flächen zu entledigen. Wenn sich ein Mensch für Jesus entscheidet muss er an sich arbeiten, weil es viele Dinge gibt welche nicht zum Reich Gottes passen. Dies kann aber nur in einem Miteinander passieren. </a:t>
            </a:r>
          </a:p>
        </p:txBody>
      </p:sp>
      <p:sp>
        <p:nvSpPr>
          <p:cNvPr id="2" name="Rechteck 1">
            <a:extLst>
              <a:ext uri="{FF2B5EF4-FFF2-40B4-BE49-F238E27FC236}">
                <a16:creationId xmlns:a16="http://schemas.microsoft.com/office/drawing/2014/main" id="{6F50AA31-9B09-4C6A-8E77-FEE112FA2F70}"/>
              </a:ext>
            </a:extLst>
          </p:cNvPr>
          <p:cNvSpPr/>
          <p:nvPr/>
        </p:nvSpPr>
        <p:spPr>
          <a:xfrm>
            <a:off x="439218" y="453008"/>
            <a:ext cx="2200474" cy="523220"/>
          </a:xfrm>
          <a:prstGeom prst="rect">
            <a:avLst/>
          </a:prstGeom>
        </p:spPr>
        <p:txBody>
          <a:bodyPr wrap="none">
            <a:spAutoFit/>
          </a:bodyPr>
          <a:lstStyle/>
          <a:p>
            <a:r>
              <a:rPr lang="de-CH" sz="2800" dirty="0"/>
              <a:t>Anwendung 2</a:t>
            </a:r>
          </a:p>
        </p:txBody>
      </p:sp>
    </p:spTree>
    <p:extLst>
      <p:ext uri="{BB962C8B-B14F-4D97-AF65-F5344CB8AC3E}">
        <p14:creationId xmlns:p14="http://schemas.microsoft.com/office/powerpoint/2010/main" val="2628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68BBEE08-0084-4BD7-8BC2-484AC8551F70}"/>
              </a:ext>
            </a:extLst>
          </p:cNvPr>
          <p:cNvSpPr/>
          <p:nvPr/>
        </p:nvSpPr>
        <p:spPr>
          <a:xfrm>
            <a:off x="718687" y="1874728"/>
            <a:ext cx="11004884" cy="3108543"/>
          </a:xfrm>
          <a:prstGeom prst="rect">
            <a:avLst/>
          </a:prstGeom>
        </p:spPr>
        <p:txBody>
          <a:bodyPr wrap="square">
            <a:spAutoFit/>
          </a:bodyPr>
          <a:lstStyle/>
          <a:p>
            <a:r>
              <a:rPr lang="de-CH" sz="2800" dirty="0"/>
              <a:t>1 So ermahne ich euch nun, ich, der Gebundene im Herrn, dass ihr der Berufung würdig wandelt, zu der ihr berufen worden seid, 2 indem ihr mit aller Demut und Sanftmut, mit Langmut einander in Liebe ertragt 3 und eifrig bemüht seid, die Einheit des Geistes zu bewahren durch das Band des Friedens: 4 Ein Leib und ein Geist, wie ihr auch berufen seid zu einer Hoffnung eurer Berufung; 5 ein Herr, ein Glaube, eine Taufe; 6 ein Gott und Vater aller, über allen und durch alle und in euch allen.   Eph 4,1-6</a:t>
            </a:r>
          </a:p>
        </p:txBody>
      </p:sp>
      <p:sp>
        <p:nvSpPr>
          <p:cNvPr id="3" name="Rechteck 2">
            <a:extLst>
              <a:ext uri="{FF2B5EF4-FFF2-40B4-BE49-F238E27FC236}">
                <a16:creationId xmlns:a16="http://schemas.microsoft.com/office/drawing/2014/main" id="{91AF7C3C-9B8B-4427-834A-DAAA51381103}"/>
              </a:ext>
            </a:extLst>
          </p:cNvPr>
          <p:cNvSpPr/>
          <p:nvPr/>
        </p:nvSpPr>
        <p:spPr>
          <a:xfrm>
            <a:off x="718687" y="741768"/>
            <a:ext cx="2200474" cy="523220"/>
          </a:xfrm>
          <a:prstGeom prst="rect">
            <a:avLst/>
          </a:prstGeom>
        </p:spPr>
        <p:txBody>
          <a:bodyPr wrap="none">
            <a:spAutoFit/>
          </a:bodyPr>
          <a:lstStyle/>
          <a:p>
            <a:r>
              <a:rPr lang="de-CH" sz="2800" dirty="0"/>
              <a:t>Anwendung 2</a:t>
            </a:r>
          </a:p>
        </p:txBody>
      </p:sp>
    </p:spTree>
    <p:extLst>
      <p:ext uri="{BB962C8B-B14F-4D97-AF65-F5344CB8AC3E}">
        <p14:creationId xmlns:p14="http://schemas.microsoft.com/office/powerpoint/2010/main" val="103264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98313"/>
            <a:ext cx="11417612" cy="615553"/>
          </a:xfrm>
          <a:prstGeom prst="rect">
            <a:avLst/>
          </a:prstGeom>
          <a:noFill/>
        </p:spPr>
        <p:txBody>
          <a:bodyPr wrap="square" rtlCol="0">
            <a:spAutoFit/>
          </a:bodyPr>
          <a:lstStyle/>
          <a:p>
            <a:pPr lvl="0"/>
            <a:r>
              <a:rPr lang="de-CH" sz="3400" dirty="0"/>
              <a:t>Kapitel 9</a:t>
            </a:r>
          </a:p>
        </p:txBody>
      </p:sp>
      <p:sp>
        <p:nvSpPr>
          <p:cNvPr id="2" name="Rechteck 1">
            <a:extLst>
              <a:ext uri="{FF2B5EF4-FFF2-40B4-BE49-F238E27FC236}">
                <a16:creationId xmlns:a16="http://schemas.microsoft.com/office/drawing/2014/main" id="{0CB527D9-0C06-4DDC-BFA1-F4DA4EA00DEA}"/>
              </a:ext>
            </a:extLst>
          </p:cNvPr>
          <p:cNvSpPr/>
          <p:nvPr/>
        </p:nvSpPr>
        <p:spPr>
          <a:xfrm>
            <a:off x="715503" y="1171083"/>
            <a:ext cx="11094695" cy="523220"/>
          </a:xfrm>
          <a:prstGeom prst="rect">
            <a:avLst/>
          </a:prstGeom>
        </p:spPr>
        <p:txBody>
          <a:bodyPr wrap="square">
            <a:spAutoFit/>
          </a:bodyPr>
          <a:lstStyle/>
          <a:p>
            <a:pPr marL="457200" indent="-457200">
              <a:buFontTx/>
              <a:buChar char="-"/>
            </a:pPr>
            <a:r>
              <a:rPr lang="de-CH" sz="2800" dirty="0"/>
              <a:t>Gott </a:t>
            </a:r>
            <a:r>
              <a:rPr lang="de-CH" sz="2800"/>
              <a:t>erscheint Salomo </a:t>
            </a:r>
            <a:r>
              <a:rPr lang="de-CH" sz="2800" dirty="0"/>
              <a:t>noch einmal und zeigt ihm Segen und Fluch auf </a:t>
            </a:r>
          </a:p>
        </p:txBody>
      </p:sp>
      <p:sp>
        <p:nvSpPr>
          <p:cNvPr id="4" name="Rechteck 3">
            <a:extLst>
              <a:ext uri="{FF2B5EF4-FFF2-40B4-BE49-F238E27FC236}">
                <a16:creationId xmlns:a16="http://schemas.microsoft.com/office/drawing/2014/main" id="{617B675C-D6D3-4F8D-9F8C-CDA7A454C3EC}"/>
              </a:ext>
            </a:extLst>
          </p:cNvPr>
          <p:cNvSpPr/>
          <p:nvPr/>
        </p:nvSpPr>
        <p:spPr>
          <a:xfrm>
            <a:off x="494122" y="3429000"/>
            <a:ext cx="11486593" cy="1569660"/>
          </a:xfrm>
          <a:prstGeom prst="rect">
            <a:avLst/>
          </a:prstGeom>
        </p:spPr>
        <p:txBody>
          <a:bodyPr wrap="square">
            <a:spAutoFit/>
          </a:bodyPr>
          <a:lstStyle/>
          <a:p>
            <a:pPr marL="457200" indent="-457200">
              <a:buFont typeface="Symbol" panose="05050102010706020507" pitchFamily="18" charset="2"/>
              <a:buChar char="Þ"/>
            </a:pPr>
            <a:r>
              <a:rPr lang="de-CH" sz="2800" dirty="0"/>
              <a:t>Treue	= Segen für Israel</a:t>
            </a:r>
          </a:p>
          <a:p>
            <a:pPr marL="457200" indent="-457200">
              <a:buFont typeface="Symbol" panose="05050102010706020507" pitchFamily="18" charset="2"/>
              <a:buChar char="Þ"/>
            </a:pPr>
            <a:r>
              <a:rPr lang="de-CH" sz="2800" dirty="0"/>
              <a:t>Untreue	= Untergang </a:t>
            </a:r>
          </a:p>
          <a:p>
            <a:pPr marL="571500" indent="-571500">
              <a:buFont typeface="Symbol" panose="05050102010706020507" pitchFamily="18" charset="2"/>
              <a:buChar char="Þ"/>
            </a:pPr>
            <a:endParaRPr lang="de-CH" sz="4000" dirty="0"/>
          </a:p>
        </p:txBody>
      </p:sp>
    </p:spTree>
    <p:extLst>
      <p:ext uri="{BB962C8B-B14F-4D97-AF65-F5344CB8AC3E}">
        <p14:creationId xmlns:p14="http://schemas.microsoft.com/office/powerpoint/2010/main" val="419617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398313"/>
            <a:ext cx="11417612" cy="615553"/>
          </a:xfrm>
          <a:prstGeom prst="rect">
            <a:avLst/>
          </a:prstGeom>
          <a:noFill/>
        </p:spPr>
        <p:txBody>
          <a:bodyPr wrap="square" rtlCol="0">
            <a:spAutoFit/>
          </a:bodyPr>
          <a:lstStyle/>
          <a:p>
            <a:pPr lvl="0"/>
            <a:r>
              <a:rPr lang="de-CH" sz="3400" dirty="0"/>
              <a:t>Kapitel 10</a:t>
            </a:r>
          </a:p>
        </p:txBody>
      </p:sp>
      <p:sp>
        <p:nvSpPr>
          <p:cNvPr id="2" name="Rechteck 1">
            <a:extLst>
              <a:ext uri="{FF2B5EF4-FFF2-40B4-BE49-F238E27FC236}">
                <a16:creationId xmlns:a16="http://schemas.microsoft.com/office/drawing/2014/main" id="{0CB527D9-0C06-4DDC-BFA1-F4DA4EA00DEA}"/>
              </a:ext>
            </a:extLst>
          </p:cNvPr>
          <p:cNvSpPr/>
          <p:nvPr/>
        </p:nvSpPr>
        <p:spPr>
          <a:xfrm>
            <a:off x="715503" y="1171083"/>
            <a:ext cx="6561196" cy="523220"/>
          </a:xfrm>
          <a:prstGeom prst="rect">
            <a:avLst/>
          </a:prstGeom>
        </p:spPr>
        <p:txBody>
          <a:bodyPr wrap="square">
            <a:spAutoFit/>
          </a:bodyPr>
          <a:lstStyle/>
          <a:p>
            <a:pPr marL="457200" indent="-457200">
              <a:buFontTx/>
              <a:buChar char="-"/>
            </a:pPr>
            <a:r>
              <a:rPr lang="de-CH" sz="2800" dirty="0"/>
              <a:t>Die Geschichte der Königin von Saba</a:t>
            </a:r>
          </a:p>
        </p:txBody>
      </p:sp>
      <p:pic>
        <p:nvPicPr>
          <p:cNvPr id="6" name="Picture 2" descr="Ähnliches Foto">
            <a:extLst>
              <a:ext uri="{FF2B5EF4-FFF2-40B4-BE49-F238E27FC236}">
                <a16:creationId xmlns:a16="http://schemas.microsoft.com/office/drawing/2014/main" id="{AF234740-C163-40FE-9D59-92C5AA568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5526" y="727746"/>
            <a:ext cx="4620481" cy="4984751"/>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DBACD4EF-AD07-4E0A-8737-172FC970D324}"/>
              </a:ext>
            </a:extLst>
          </p:cNvPr>
          <p:cNvSpPr/>
          <p:nvPr/>
        </p:nvSpPr>
        <p:spPr>
          <a:xfrm>
            <a:off x="95993" y="1918899"/>
            <a:ext cx="11884722" cy="4816896"/>
          </a:xfrm>
          <a:prstGeom prst="rect">
            <a:avLst/>
          </a:prstGeom>
        </p:spPr>
        <p:txBody>
          <a:bodyPr wrap="square">
            <a:spAutoFit/>
          </a:bodyPr>
          <a:lstStyle/>
          <a:p>
            <a:pPr marL="449580">
              <a:lnSpc>
                <a:spcPct val="107000"/>
              </a:lnSpc>
              <a:spcAft>
                <a:spcPts val="200"/>
              </a:spcAft>
            </a:pP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Und Salomo gab ihr Antwort auf </a:t>
            </a:r>
            <a:r>
              <a:rPr lang="de-CH" sz="24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alle</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ihre Fragen; es war dem König </a:t>
            </a:r>
            <a:r>
              <a:rPr lang="de-CH" sz="2400" b="1"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nichts</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verborgen, dass er es ihr nicht hätte erklären können. 4 Als aber die Königin von Saba alle Weisheit Salomos sah und das </a:t>
            </a:r>
            <a:r>
              <a:rPr lang="de-CH" sz="24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Haus, das er gebaut</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hatte, 5 und die </a:t>
            </a:r>
            <a:r>
              <a:rPr lang="de-CH" sz="24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Speise auf seinem Tisch</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und die </a:t>
            </a:r>
            <a:r>
              <a:rPr lang="de-CH" sz="24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Wohnung seiner Knechte</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und das </a:t>
            </a:r>
            <a:r>
              <a:rPr lang="de-CH" sz="24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Auftreten seiner Dienerschaft</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und </a:t>
            </a:r>
            <a:r>
              <a:rPr lang="de-CH" sz="24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ihre Kleidung</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auch </a:t>
            </a:r>
            <a:r>
              <a:rPr lang="de-CH" sz="24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seine Mundschenken</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und auch </a:t>
            </a:r>
            <a:r>
              <a:rPr lang="de-CH" sz="2400" u="sng"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die Brandopfer</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die er im Haus des HERRN darbrachte, </a:t>
            </a:r>
            <a:r>
              <a:rPr lang="de-CH" sz="2400" spc="75" dirty="0">
                <a:solidFill>
                  <a:srgbClr val="000000"/>
                </a:solidFill>
                <a:highlight>
                  <a:srgbClr val="D3D3D3"/>
                </a:highlight>
                <a:latin typeface="Calibri" panose="020F0502020204030204" pitchFamily="34" charset="0"/>
                <a:ea typeface="Times New Roman" panose="02020603050405020304" pitchFamily="18" charset="0"/>
                <a:cs typeface="Times New Roman" panose="02020603050405020304" pitchFamily="18" charset="0"/>
              </a:rPr>
              <a:t>da geriet sie außer sich vor Staunen</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 und sie sprach zu dem König: Das Wort ist wahr, das ich in meinem Land über deine Taten und über deine Weisheit gehört habe! 7 Ich aber habe den Worten nicht geglaubt, bis ich gekommen bin und es mit eigenen Augen gesehen habe. </a:t>
            </a:r>
            <a:r>
              <a:rPr lang="de-CH" sz="2400" spc="75" dirty="0">
                <a:solidFill>
                  <a:srgbClr val="000000"/>
                </a:solidFill>
                <a:highlight>
                  <a:srgbClr val="D3D3D3"/>
                </a:highlight>
                <a:latin typeface="Calibri" panose="020F0502020204030204" pitchFamily="34" charset="0"/>
                <a:ea typeface="Times New Roman" panose="02020603050405020304" pitchFamily="18" charset="0"/>
                <a:cs typeface="Times New Roman" panose="02020603050405020304" pitchFamily="18" charset="0"/>
              </a:rPr>
              <a:t>Und siehe, es ist mir nicht die Hälfte gesagt worden</a:t>
            </a:r>
            <a:r>
              <a:rPr lang="de-CH" sz="2400" spc="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du hast mehr Weisheit und Besitz, als das Gerücht sagt, dass ich vernommen habe! 8 Glücklich sind deine Leute, glücklich diese deine Knechte, die allezeit vor dir stehen und deine Weisheit hören!   1 Kön 10,3-8</a:t>
            </a:r>
          </a:p>
        </p:txBody>
      </p:sp>
    </p:spTree>
    <p:extLst>
      <p:ext uri="{BB962C8B-B14F-4D97-AF65-F5344CB8AC3E}">
        <p14:creationId xmlns:p14="http://schemas.microsoft.com/office/powerpoint/2010/main" val="335337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A365AE6-1A4E-4513-8C8E-C8BF6CEE6E50}"/>
              </a:ext>
            </a:extLst>
          </p:cNvPr>
          <p:cNvSpPr/>
          <p:nvPr/>
        </p:nvSpPr>
        <p:spPr>
          <a:xfrm>
            <a:off x="153639" y="879370"/>
            <a:ext cx="11884722" cy="1384995"/>
          </a:xfrm>
          <a:prstGeom prst="rect">
            <a:avLst/>
          </a:prstGeom>
        </p:spPr>
        <p:txBody>
          <a:bodyPr wrap="square">
            <a:spAutoFit/>
          </a:bodyPr>
          <a:lstStyle/>
          <a:p>
            <a:r>
              <a:rPr lang="de-CH" sz="2800" dirty="0"/>
              <a:t>42 Die Königin des Südens wird im Gericht auftreten gegen dieses Geschlecht und wird es verurteilen, denn sie kam vom Ende der Erde, um die Weisheit Salomos zu hören; und siehe, hier ist einer, der größer ist als Salomo! Mt 12,42</a:t>
            </a:r>
          </a:p>
        </p:txBody>
      </p:sp>
      <p:sp>
        <p:nvSpPr>
          <p:cNvPr id="3" name="Rechteck 2">
            <a:extLst>
              <a:ext uri="{FF2B5EF4-FFF2-40B4-BE49-F238E27FC236}">
                <a16:creationId xmlns:a16="http://schemas.microsoft.com/office/drawing/2014/main" id="{B91E1B70-A315-4F29-B7B1-9214A20AA097}"/>
              </a:ext>
            </a:extLst>
          </p:cNvPr>
          <p:cNvSpPr/>
          <p:nvPr/>
        </p:nvSpPr>
        <p:spPr>
          <a:xfrm>
            <a:off x="603182" y="2745606"/>
            <a:ext cx="11101137" cy="1815882"/>
          </a:xfrm>
          <a:prstGeom prst="rect">
            <a:avLst/>
          </a:prstGeom>
        </p:spPr>
        <p:txBody>
          <a:bodyPr wrap="square">
            <a:spAutoFit/>
          </a:bodyPr>
          <a:lstStyle/>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			</a:t>
            </a:r>
            <a:r>
              <a:rPr lang="de-CH" sz="2800">
                <a:latin typeface="Calibri" panose="020F0502020204030204" pitchFamily="34" charset="0"/>
                <a:ea typeface="Calibri" panose="020F0502020204030204" pitchFamily="34" charset="0"/>
                <a:cs typeface="Times New Roman" panose="02020603050405020304" pitchFamily="18" charset="0"/>
              </a:rPr>
              <a:t>	Salomo</a:t>
            </a:r>
            <a:r>
              <a:rPr lang="de-CH" sz="2800" dirty="0">
                <a:latin typeface="Calibri" panose="020F0502020204030204" pitchFamily="34" charset="0"/>
                <a:ea typeface="Calibri" panose="020F0502020204030204" pitchFamily="34" charset="0"/>
                <a:cs typeface="Times New Roman" panose="02020603050405020304" pitchFamily="18" charset="0"/>
              </a:rPr>
              <a:t>		Christus</a:t>
            </a: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Friedenszeit			5,4-5; 8,56		Jes 9,5; 11,6-9; 60,18</a:t>
            </a: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Herrlichkeit			10,1.6.7		Jes 11,10; 60,1</a:t>
            </a:r>
          </a:p>
          <a:p>
            <a:pPr>
              <a:spcAft>
                <a:spcPts val="0"/>
              </a:spcAft>
            </a:pPr>
            <a:r>
              <a:rPr lang="de-CH" sz="2800" dirty="0">
                <a:latin typeface="Calibri" panose="020F0502020204030204" pitchFamily="34" charset="0"/>
                <a:ea typeface="Calibri" panose="020F0502020204030204" pitchFamily="34" charset="0"/>
                <a:cs typeface="Times New Roman" panose="02020603050405020304" pitchFamily="18" charset="0"/>
              </a:rPr>
              <a:t>Weisheit, Erkenntnis	5,9-14		Hab 2,14; Jer 31,34; Ps 72</a:t>
            </a:r>
          </a:p>
        </p:txBody>
      </p:sp>
    </p:spTree>
    <p:extLst>
      <p:ext uri="{BB962C8B-B14F-4D97-AF65-F5344CB8AC3E}">
        <p14:creationId xmlns:p14="http://schemas.microsoft.com/office/powerpoint/2010/main" val="305084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374614" y="4855618"/>
            <a:ext cx="5442772" cy="938719"/>
          </a:xfrm>
          <a:prstGeom prst="rect">
            <a:avLst/>
          </a:prstGeom>
          <a:noFill/>
        </p:spPr>
        <p:txBody>
          <a:bodyPr wrap="none" rtlCol="0">
            <a:spAutoFit/>
          </a:bodyPr>
          <a:lstStyle/>
          <a:p>
            <a:pPr algn="ctr"/>
            <a:r>
              <a:rPr lang="de-CH" sz="5500" b="1" dirty="0"/>
              <a:t>1.+2. Könige Teil 1</a:t>
            </a:r>
          </a:p>
        </p:txBody>
      </p:sp>
    </p:spTree>
    <p:extLst>
      <p:ext uri="{BB962C8B-B14F-4D97-AF65-F5344CB8AC3E}">
        <p14:creationId xmlns:p14="http://schemas.microsoft.com/office/powerpoint/2010/main" val="30149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1384995"/>
          </a:xfrm>
          <a:prstGeom prst="rect">
            <a:avLst/>
          </a:prstGeom>
          <a:noFill/>
        </p:spPr>
        <p:txBody>
          <a:bodyPr wrap="square" rtlCol="0">
            <a:spAutoFit/>
          </a:bodyPr>
          <a:lstStyle/>
          <a:p>
            <a:pPr lvl="0"/>
            <a:r>
              <a:rPr lang="de-CH" sz="3400" dirty="0"/>
              <a:t>Thema</a:t>
            </a:r>
          </a:p>
          <a:p>
            <a:pPr lvl="0"/>
            <a:endParaRPr lang="de-CH" sz="1600" dirty="0"/>
          </a:p>
          <a:p>
            <a:pPr lvl="0"/>
            <a:r>
              <a:rPr lang="de-CH" sz="3400" dirty="0"/>
              <a:t>Die Glanzzeit unter </a:t>
            </a:r>
            <a:r>
              <a:rPr lang="de-CH" sz="3400"/>
              <a:t>König Salomo</a:t>
            </a:r>
            <a:endParaRPr lang="de-CH" sz="3400" dirty="0"/>
          </a:p>
        </p:txBody>
      </p:sp>
      <p:sp>
        <p:nvSpPr>
          <p:cNvPr id="8" name="Textfeld 7">
            <a:extLst>
              <a:ext uri="{FF2B5EF4-FFF2-40B4-BE49-F238E27FC236}">
                <a16:creationId xmlns:a16="http://schemas.microsoft.com/office/drawing/2014/main" id="{321DC817-B0B6-4742-9BE2-F038ED435A12}"/>
              </a:ext>
            </a:extLst>
          </p:cNvPr>
          <p:cNvSpPr txBox="1"/>
          <p:nvPr/>
        </p:nvSpPr>
        <p:spPr>
          <a:xfrm>
            <a:off x="563103" y="3095449"/>
            <a:ext cx="11417612" cy="3046988"/>
          </a:xfrm>
          <a:prstGeom prst="rect">
            <a:avLst/>
          </a:prstGeom>
          <a:noFill/>
        </p:spPr>
        <p:txBody>
          <a:bodyPr wrap="square" rtlCol="0">
            <a:spAutoFit/>
          </a:bodyPr>
          <a:lstStyle/>
          <a:p>
            <a:pPr lvl="0"/>
            <a:r>
              <a:rPr lang="de-CH" sz="3400" dirty="0"/>
              <a:t>Schlüsselvers: 1 Kön 9,5</a:t>
            </a:r>
          </a:p>
          <a:p>
            <a:pPr lvl="0"/>
            <a:endParaRPr lang="de-CH" sz="3400" dirty="0"/>
          </a:p>
          <a:p>
            <a:r>
              <a:rPr lang="de-CH" sz="3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so will ich den Thron deines Königtums über Israel auf ewig befestigen, </a:t>
            </a:r>
          </a:p>
          <a:p>
            <a:r>
              <a:rPr lang="de-CH" sz="3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wie ich es deinem Vater David versprochen habe, indem ich sagte: </a:t>
            </a:r>
          </a:p>
          <a:p>
            <a:r>
              <a:rPr lang="de-CH" sz="3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Es soll dir nicht fehlen an einem Mann auf dem Thron Israels!</a:t>
            </a:r>
            <a:r>
              <a:rPr lang="de-CH" sz="3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de-CH" sz="3000" dirty="0">
              <a:latin typeface="Calibri" panose="020F0502020204030204" pitchFamily="34" charset="0"/>
              <a:ea typeface="Calibri" panose="020F0502020204030204" pitchFamily="34" charset="0"/>
              <a:cs typeface="Times New Roman" panose="02020603050405020304" pitchFamily="18" charset="0"/>
            </a:endParaRPr>
          </a:p>
          <a:p>
            <a:pPr lvl="0"/>
            <a:endParaRPr lang="de-CH" sz="3400" dirty="0"/>
          </a:p>
        </p:txBody>
      </p:sp>
    </p:spTree>
    <p:extLst>
      <p:ext uri="{BB962C8B-B14F-4D97-AF65-F5344CB8AC3E}">
        <p14:creationId xmlns:p14="http://schemas.microsoft.com/office/powerpoint/2010/main" val="404844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654518" y="420008"/>
            <a:ext cx="11417612" cy="615553"/>
          </a:xfrm>
          <a:prstGeom prst="rect">
            <a:avLst/>
          </a:prstGeom>
          <a:noFill/>
        </p:spPr>
        <p:txBody>
          <a:bodyPr wrap="square" rtlCol="0">
            <a:spAutoFit/>
          </a:bodyPr>
          <a:lstStyle/>
          <a:p>
            <a:pPr lvl="0"/>
            <a:r>
              <a:rPr lang="de-CH" sz="3400" dirty="0"/>
              <a:t>Aufbau des Buches</a:t>
            </a:r>
          </a:p>
        </p:txBody>
      </p:sp>
      <p:sp>
        <p:nvSpPr>
          <p:cNvPr id="2" name="Rectangle 2">
            <a:extLst>
              <a:ext uri="{FF2B5EF4-FFF2-40B4-BE49-F238E27FC236}">
                <a16:creationId xmlns:a16="http://schemas.microsoft.com/office/drawing/2014/main" id="{ED318DE4-A6FB-4D2F-8518-308075A627E1}"/>
              </a:ext>
            </a:extLst>
          </p:cNvPr>
          <p:cNvSpPr>
            <a:spLocks noChangeArrowheads="1"/>
          </p:cNvSpPr>
          <p:nvPr/>
        </p:nvSpPr>
        <p:spPr bwMode="auto">
          <a:xfrm>
            <a:off x="731520" y="1262600"/>
            <a:ext cx="200112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1016	        976	         918	       858  	       722	   586 (561)</a:t>
            </a:r>
            <a:endParaRPr kumimoji="0" lang="de-CH"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pic>
        <p:nvPicPr>
          <p:cNvPr id="2049" name="Grafik 1">
            <a:extLst>
              <a:ext uri="{FF2B5EF4-FFF2-40B4-BE49-F238E27FC236}">
                <a16:creationId xmlns:a16="http://schemas.microsoft.com/office/drawing/2014/main" id="{B3A7E6E5-8CCB-446E-9220-443F2EF282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73" y="1799516"/>
            <a:ext cx="8932244" cy="25318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7F98D1F-D035-4401-932C-327E3484F01C}"/>
              </a:ext>
            </a:extLst>
          </p:cNvPr>
          <p:cNvSpPr>
            <a:spLocks noChangeArrowheads="1"/>
          </p:cNvSpPr>
          <p:nvPr/>
        </p:nvSpPr>
        <p:spPr bwMode="auto">
          <a:xfrm>
            <a:off x="654518" y="4662147"/>
            <a:ext cx="2001121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1016	</a:t>
            </a:r>
            <a:r>
              <a:rPr kumimoji="0" lang="de-CH" altLang="de-DE" sz="3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Salomo </a:t>
            </a:r>
            <a:r>
              <a:rPr kumimoji="0" lang="de-CH"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wird König</a:t>
            </a:r>
            <a:endParaRPr kumimoji="0" lang="de-CH"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586		Untergang von Juda</a:t>
            </a:r>
            <a:endParaRPr kumimoji="0" lang="de-CH" altLang="de-DE"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de-CH" altLang="de-DE" sz="3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430 </a:t>
            </a:r>
            <a:r>
              <a:rPr kumimoji="0" lang="de-CH" altLang="de-DE" sz="3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Die Königsbücher umfassen ca. 430 Jahre</a:t>
            </a:r>
            <a:endParaRPr kumimoji="0" lang="de-CH" altLang="de-DE" sz="4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331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2677656"/>
          </a:xfrm>
          <a:prstGeom prst="rect">
            <a:avLst/>
          </a:prstGeom>
          <a:noFill/>
        </p:spPr>
        <p:txBody>
          <a:bodyPr wrap="square" rtlCol="0">
            <a:spAutoFit/>
          </a:bodyPr>
          <a:lstStyle/>
          <a:p>
            <a:r>
              <a:rPr lang="de-CH" sz="2800" dirty="0"/>
              <a:t>Das Buch der Könige ist ein Buch der Erfüllungen von vielen Verheissungen aus den vorangegangenen Büchern (z.B. Josua, Samuel usw.) . Es ist ein prophetisches Buch. Wir werden viele Erfüllungen entdecken und sehen wie Gott führt und alles in der Hand hält. </a:t>
            </a:r>
          </a:p>
          <a:p>
            <a:endParaRPr lang="de-CH" sz="2800" dirty="0"/>
          </a:p>
          <a:p>
            <a:r>
              <a:rPr lang="de-CH" sz="2800" b="1" dirty="0"/>
              <a:t>Jesus ist der wahre König und Er regiert! </a:t>
            </a:r>
          </a:p>
        </p:txBody>
      </p:sp>
    </p:spTree>
    <p:extLst>
      <p:ext uri="{BB962C8B-B14F-4D97-AF65-F5344CB8AC3E}">
        <p14:creationId xmlns:p14="http://schemas.microsoft.com/office/powerpoint/2010/main" val="2423632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77335" y="1532915"/>
            <a:ext cx="11402008" cy="4401205"/>
          </a:xfrm>
          <a:prstGeom prst="rect">
            <a:avLst/>
          </a:prstGeom>
        </p:spPr>
        <p:txBody>
          <a:bodyPr wrap="square">
            <a:spAutoFit/>
          </a:bodyPr>
          <a:lstStyle/>
          <a:p>
            <a:r>
              <a:rPr lang="de-CH" sz="2800" dirty="0"/>
              <a:t>12 </a:t>
            </a:r>
            <a:r>
              <a:rPr lang="de-CH" sz="2800" u="sng" dirty="0"/>
              <a:t>Wenn deine Tage erfüllt sind und du bei deinen Vätern liegst</a:t>
            </a:r>
            <a:r>
              <a:rPr lang="de-CH" sz="2800" dirty="0"/>
              <a:t>, so will ich </a:t>
            </a:r>
            <a:r>
              <a:rPr lang="de-CH" sz="2800" u="sng" dirty="0"/>
              <a:t>deinen Samen nach dir erwecken</a:t>
            </a:r>
            <a:r>
              <a:rPr lang="de-CH" sz="2800" dirty="0"/>
              <a:t>, der aus deinem Leib kommen wird, und ich werde sein Königtum befestigen. 13 Der wird </a:t>
            </a:r>
            <a:r>
              <a:rPr lang="de-CH" sz="2800" u="sng" dirty="0"/>
              <a:t>meinem Namen ein Haus bauen</a:t>
            </a:r>
            <a:r>
              <a:rPr lang="de-CH" sz="2800" dirty="0"/>
              <a:t>, und ich werde den </a:t>
            </a:r>
            <a:r>
              <a:rPr lang="de-CH" sz="2800" u="sng" dirty="0"/>
              <a:t>Thron seines Königreichs auf ewig befestigen</a:t>
            </a:r>
            <a:r>
              <a:rPr lang="de-CH" sz="2800" dirty="0"/>
              <a:t>. 14 Ich will sein Vater sein, und er soll mein Sohn sein. Wenn er eine Missetat begeht, </a:t>
            </a:r>
            <a:r>
              <a:rPr lang="de-CH" sz="2800" u="sng" dirty="0"/>
              <a:t>will ich ihn mit Menschenruten züchtigen und mit Schlägen der Menschenkinder strafen</a:t>
            </a:r>
            <a:r>
              <a:rPr lang="de-CH" sz="2800" dirty="0"/>
              <a:t>. 15 Aber meine Gnade soll nicht von ihm weichen, wie ich sie von Saul weichen ließ, den ich vor dir beseitigt habe; 16 sondern </a:t>
            </a:r>
            <a:r>
              <a:rPr lang="de-CH" sz="2800" b="1" dirty="0"/>
              <a:t>dein Haus und dein Königreich sollen ewig Bestand haben</a:t>
            </a:r>
            <a:r>
              <a:rPr lang="de-CH" sz="2800" dirty="0"/>
              <a:t> vor deinem Angesicht; </a:t>
            </a:r>
            <a:r>
              <a:rPr lang="de-CH" sz="2800" b="1" dirty="0"/>
              <a:t>dein Thron soll auf ewig feststehen!</a:t>
            </a:r>
            <a:r>
              <a:rPr lang="de-CH" sz="2800" dirty="0"/>
              <a:t>	2 Sam 7,12-16</a:t>
            </a:r>
          </a:p>
        </p:txBody>
      </p:sp>
    </p:spTree>
    <p:extLst>
      <p:ext uri="{BB962C8B-B14F-4D97-AF65-F5344CB8AC3E}">
        <p14:creationId xmlns:p14="http://schemas.microsoft.com/office/powerpoint/2010/main" val="3931480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867903" y="2357374"/>
            <a:ext cx="11417612" cy="4401205"/>
          </a:xfrm>
          <a:prstGeom prst="rect">
            <a:avLst/>
          </a:prstGeom>
          <a:noFill/>
        </p:spPr>
        <p:txBody>
          <a:bodyPr wrap="square" rtlCol="0">
            <a:spAutoFit/>
          </a:bodyPr>
          <a:lstStyle/>
          <a:p>
            <a:r>
              <a:rPr lang="de-CH" sz="2800" dirty="0"/>
              <a:t>1 Kön 11,41		Das Buch der Geschichte Salomos</a:t>
            </a:r>
          </a:p>
          <a:p>
            <a:r>
              <a:rPr lang="de-CH" sz="2800" dirty="0"/>
              <a:t>1 Kön 14,19	18x	Das Buch der Geschichte der Könige von Israel</a:t>
            </a:r>
          </a:p>
          <a:p>
            <a:r>
              <a:rPr lang="de-CH" sz="2800" dirty="0"/>
              <a:t>1 Kön 14,29	15x	Das Buch der Geschichte der Könige von Juda</a:t>
            </a:r>
          </a:p>
          <a:p>
            <a:r>
              <a:rPr lang="de-CH" sz="2800" dirty="0"/>
              <a:t>2 Kön 18-20		Das Buch Jesajas (vgl. Jes 36-39)</a:t>
            </a:r>
          </a:p>
          <a:p>
            <a:r>
              <a:rPr lang="de-CH" sz="2800" dirty="0"/>
              <a:t>1 Chr 27,24		Das Buch der Geschichte des Königs Davids</a:t>
            </a:r>
          </a:p>
          <a:p>
            <a:r>
              <a:rPr lang="de-CH" sz="2800" dirty="0"/>
              <a:t>1 Chr 29,29		Die Geschichte des Sehers Samuel</a:t>
            </a:r>
          </a:p>
          <a:p>
            <a:r>
              <a:rPr lang="de-CH" sz="2800" dirty="0"/>
              <a:t>1 Chr 29,29		Die Geschichte des Propheten Nathan</a:t>
            </a:r>
          </a:p>
          <a:p>
            <a:r>
              <a:rPr lang="de-CH" sz="2800" dirty="0"/>
              <a:t>1 Chr 29,29		Die Geschichte Gads, des Schauenden</a:t>
            </a:r>
          </a:p>
          <a:p>
            <a:r>
              <a:rPr lang="de-CH" sz="2800" dirty="0"/>
              <a:t>2 Chr 9,29		Die Weissagung Ahijas, des Siloniters</a:t>
            </a:r>
          </a:p>
          <a:p>
            <a:r>
              <a:rPr lang="de-CH" sz="2800" dirty="0"/>
              <a:t>2 Chr 9,29		die Geschichte Iddo (Jedos), des Sehers</a:t>
            </a:r>
          </a:p>
        </p:txBody>
      </p:sp>
      <p:sp>
        <p:nvSpPr>
          <p:cNvPr id="3" name="Textfeld 2">
            <a:extLst>
              <a:ext uri="{FF2B5EF4-FFF2-40B4-BE49-F238E27FC236}">
                <a16:creationId xmlns:a16="http://schemas.microsoft.com/office/drawing/2014/main" id="{9361317C-4D2D-4898-A3F1-0BE53169C43D}"/>
              </a:ext>
            </a:extLst>
          </p:cNvPr>
          <p:cNvSpPr txBox="1"/>
          <p:nvPr/>
        </p:nvSpPr>
        <p:spPr>
          <a:xfrm>
            <a:off x="867903" y="557233"/>
            <a:ext cx="11417612" cy="615553"/>
          </a:xfrm>
          <a:prstGeom prst="rect">
            <a:avLst/>
          </a:prstGeom>
          <a:noFill/>
        </p:spPr>
        <p:txBody>
          <a:bodyPr wrap="square" rtlCol="0">
            <a:spAutoFit/>
          </a:bodyPr>
          <a:lstStyle/>
          <a:p>
            <a:pPr lvl="0"/>
            <a:r>
              <a:rPr lang="de-CH" sz="3400" dirty="0"/>
              <a:t>Verfasser</a:t>
            </a:r>
          </a:p>
        </p:txBody>
      </p:sp>
      <p:sp>
        <p:nvSpPr>
          <p:cNvPr id="4" name="Textfeld 3">
            <a:extLst>
              <a:ext uri="{FF2B5EF4-FFF2-40B4-BE49-F238E27FC236}">
                <a16:creationId xmlns:a16="http://schemas.microsoft.com/office/drawing/2014/main" id="{8F538F11-78E9-4D64-B7B7-610AAC487A74}"/>
              </a:ext>
            </a:extLst>
          </p:cNvPr>
          <p:cNvSpPr txBox="1"/>
          <p:nvPr/>
        </p:nvSpPr>
        <p:spPr>
          <a:xfrm>
            <a:off x="867903" y="1191112"/>
            <a:ext cx="11417612" cy="1138773"/>
          </a:xfrm>
          <a:prstGeom prst="rect">
            <a:avLst/>
          </a:prstGeom>
          <a:noFill/>
        </p:spPr>
        <p:txBody>
          <a:bodyPr wrap="square" rtlCol="0">
            <a:spAutoFit/>
          </a:bodyPr>
          <a:lstStyle/>
          <a:p>
            <a:pPr lvl="0"/>
            <a:r>
              <a:rPr lang="de-CH" sz="3400" dirty="0"/>
              <a:t>Der jüdische Talmud gibt den Propheten Jeremia als Autor an. </a:t>
            </a:r>
          </a:p>
          <a:p>
            <a:pPr lvl="0"/>
            <a:r>
              <a:rPr lang="de-CH" sz="3400" dirty="0"/>
              <a:t>2 Kön 24, 18 – 25,30 ist mit Jer 52 identisch.</a:t>
            </a:r>
          </a:p>
        </p:txBody>
      </p:sp>
    </p:spTree>
    <p:extLst>
      <p:ext uri="{BB962C8B-B14F-4D97-AF65-F5344CB8AC3E}">
        <p14:creationId xmlns:p14="http://schemas.microsoft.com/office/powerpoint/2010/main" val="362593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F68FAFD-8CA7-4127-96EC-74E2FFF63FF2}"/>
              </a:ext>
            </a:extLst>
          </p:cNvPr>
          <p:cNvSpPr txBox="1"/>
          <p:nvPr/>
        </p:nvSpPr>
        <p:spPr>
          <a:xfrm>
            <a:off x="563103" y="977891"/>
            <a:ext cx="11417612" cy="3724096"/>
          </a:xfrm>
          <a:prstGeom prst="rect">
            <a:avLst/>
          </a:prstGeom>
          <a:noFill/>
        </p:spPr>
        <p:txBody>
          <a:bodyPr wrap="square" rtlCol="0">
            <a:spAutoFit/>
          </a:bodyPr>
          <a:lstStyle/>
          <a:p>
            <a:pPr lvl="0"/>
            <a:r>
              <a:rPr lang="de-CH" sz="3400" dirty="0"/>
              <a:t>Botschaft des Buches</a:t>
            </a:r>
          </a:p>
          <a:p>
            <a:pPr lvl="0"/>
            <a:endParaRPr lang="de-CH" sz="3400" dirty="0"/>
          </a:p>
          <a:p>
            <a:r>
              <a:rPr lang="de-CH" sz="2800" dirty="0"/>
              <a:t>Die Botschaft der Königsbücher lautet: Der HERR regiert! Der HERR ist gnädig!</a:t>
            </a:r>
          </a:p>
          <a:p>
            <a:r>
              <a:rPr lang="de-CH" sz="2800" dirty="0"/>
              <a:t>Er leitet die Geschichte. Immer wieder sehen wir wie Gott eingreift und die Richtung angibt. </a:t>
            </a:r>
          </a:p>
          <a:p>
            <a:r>
              <a:rPr lang="de-CH" sz="2800" dirty="0"/>
              <a:t>Er segnet die, welche ihn von ganzem Herzen suchen und ihm folgen und dem Gesetzt gehorsam sind. Im Gegenzug richtet er die welche von ihm abfallen und anderen Göttern dienen. </a:t>
            </a:r>
          </a:p>
        </p:txBody>
      </p:sp>
    </p:spTree>
    <p:extLst>
      <p:ext uri="{BB962C8B-B14F-4D97-AF65-F5344CB8AC3E}">
        <p14:creationId xmlns:p14="http://schemas.microsoft.com/office/powerpoint/2010/main" val="29786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506882" y="2281474"/>
            <a:ext cx="2292731" cy="3290604"/>
          </a:xfrm>
          <a:prstGeom prst="rect">
            <a:avLst/>
          </a:prstGeom>
        </p:spPr>
      </p:pic>
    </p:spTree>
    <p:extLst>
      <p:ext uri="{BB962C8B-B14F-4D97-AF65-F5344CB8AC3E}">
        <p14:creationId xmlns:p14="http://schemas.microsoft.com/office/powerpoint/2010/main" val="42509675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2458</Words>
  <Application>Microsoft Office PowerPoint</Application>
  <PresentationFormat>Breitbild</PresentationFormat>
  <Paragraphs>113</Paragraphs>
  <Slides>28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28</vt:i4>
      </vt:variant>
    </vt:vector>
  </HeadingPairs>
  <TitlesOfParts>
    <vt:vector size="34" baseType="lpstr">
      <vt:lpstr>Arial</vt:lpstr>
      <vt:lpstr>Calibri</vt:lpstr>
      <vt:lpstr>Calibri Light</vt:lpstr>
      <vt:lpstr>Symbol</vt:lpstr>
      <vt:lpstr>Trebuchet MS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EFB_2</cp:lastModifiedBy>
  <cp:revision>560</cp:revision>
  <cp:lastPrinted>2019-08-13T14:18:40Z</cp:lastPrinted>
  <dcterms:created xsi:type="dcterms:W3CDTF">2018-08-12T05:46:28Z</dcterms:created>
  <dcterms:modified xsi:type="dcterms:W3CDTF">2020-02-05T14:55:38Z</dcterms:modified>
</cp:coreProperties>
</file>