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9" r:id="rId3"/>
    <p:sldId id="569" r:id="rId4"/>
    <p:sldId id="616" r:id="rId5"/>
    <p:sldId id="719" r:id="rId6"/>
    <p:sldId id="720" r:id="rId7"/>
    <p:sldId id="718" r:id="rId8"/>
    <p:sldId id="721" r:id="rId9"/>
    <p:sldId id="723" r:id="rId10"/>
    <p:sldId id="724" r:id="rId11"/>
    <p:sldId id="725" r:id="rId12"/>
    <p:sldId id="726" r:id="rId13"/>
    <p:sldId id="727" r:id="rId14"/>
    <p:sldId id="728" r:id="rId15"/>
    <p:sldId id="729" r:id="rId16"/>
    <p:sldId id="730" r:id="rId17"/>
    <p:sldId id="731" r:id="rId18"/>
    <p:sldId id="732" r:id="rId19"/>
    <p:sldId id="733" r:id="rId20"/>
    <p:sldId id="734" r:id="rId21"/>
    <p:sldId id="735" r:id="rId22"/>
    <p:sldId id="736" r:id="rId23"/>
    <p:sldId id="737" r:id="rId24"/>
    <p:sldId id="738" r:id="rId25"/>
    <p:sldId id="739" r:id="rId26"/>
    <p:sldId id="740" r:id="rId27"/>
    <p:sldId id="741" r:id="rId28"/>
    <p:sldId id="742" r:id="rId29"/>
    <p:sldId id="743" r:id="rId30"/>
    <p:sldId id="744" r:id="rId31"/>
    <p:sldId id="745" r:id="rId32"/>
    <p:sldId id="751" r:id="rId33"/>
    <p:sldId id="746" r:id="rId34"/>
    <p:sldId id="747" r:id="rId35"/>
    <p:sldId id="748" r:id="rId36"/>
    <p:sldId id="749" r:id="rId37"/>
    <p:sldId id="750" r:id="rId38"/>
    <p:sldId id="722" r:id="rId39"/>
    <p:sldId id="621" r:id="rId40"/>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000000"/>
    <a:srgbClr val="CC0066"/>
    <a:srgbClr val="66CC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08" d="100"/>
          <a:sy n="108" d="100"/>
        </p:scale>
        <p:origin x="114" y="126"/>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08.12.2021</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08.12.2021</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08.12.2021</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08.12.2021</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08.12.2021</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08.12.2021</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08.12.2021</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08.12.2021</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08.12.2021</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08.12.2021</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08.12.2021</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08.12.2021</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08.12.2021</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Word_Document.docx"/></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h/url?sa=i&amp;url=https%3A%2F%2Fviaromanum.de%2F2020%2F12%2F07%2Fdas-caesarea-aquaedukt%2F&amp;psig=AOvVaw2-P3EXjS5kQPnIAEAdEbff&amp;ust=1638874053170000&amp;source=images&amp;cd=vfe&amp;ved=0CAwQjhxqFwoTCKCA2O__zvQCFQAAAAAdAAAAABAT" TargetMode="External"/><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4659562" y="4855618"/>
            <a:ext cx="2872902" cy="938719"/>
          </a:xfrm>
          <a:prstGeom prst="rect">
            <a:avLst/>
          </a:prstGeom>
          <a:noFill/>
        </p:spPr>
        <p:txBody>
          <a:bodyPr wrap="none" rtlCol="0">
            <a:spAutoFit/>
          </a:bodyPr>
          <a:lstStyle/>
          <a:p>
            <a:pPr algn="ctr"/>
            <a:r>
              <a:rPr lang="de-CH" sz="5500" b="1" dirty="0"/>
              <a:t>Maleachi</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a:blip r:embed="rId2"/>
          <a:stretch>
            <a:fillRect/>
          </a:stretch>
        </p:blipFill>
        <p:spPr>
          <a:xfrm>
            <a:off x="390618" y="272507"/>
            <a:ext cx="8609929"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6" y="1592184"/>
            <a:ext cx="11236121" cy="1384995"/>
          </a:xfrm>
          <a:prstGeom prst="rect">
            <a:avLst/>
          </a:prstGeom>
        </p:spPr>
        <p:txBody>
          <a:bodyPr wrap="square">
            <a:spAutoFit/>
          </a:bodyPr>
          <a:lstStyle/>
          <a:p>
            <a:r>
              <a:rPr lang="de-CH" sz="2800" dirty="0"/>
              <a:t>2 Ich habe euch geliebt, spricht der HERR. Aber ihr sagt: Worin hast du uns geliebt? Hatte Jakob nicht einen Bruder Esau?, spricht der HERR. Und ich habe Jakob geliebt; …</a:t>
            </a:r>
          </a:p>
        </p:txBody>
      </p:sp>
      <p:sp>
        <p:nvSpPr>
          <p:cNvPr id="3" name="Rechteck 2">
            <a:extLst>
              <a:ext uri="{FF2B5EF4-FFF2-40B4-BE49-F238E27FC236}">
                <a16:creationId xmlns:a16="http://schemas.microsoft.com/office/drawing/2014/main" id="{B4E94B5A-318E-45C1-90E6-0A1B4751F5E8}"/>
              </a:ext>
            </a:extLst>
          </p:cNvPr>
          <p:cNvSpPr/>
          <p:nvPr/>
        </p:nvSpPr>
        <p:spPr>
          <a:xfrm>
            <a:off x="3036163" y="201482"/>
            <a:ext cx="8096435" cy="121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Rechteck 1">
            <a:extLst>
              <a:ext uri="{FF2B5EF4-FFF2-40B4-BE49-F238E27FC236}">
                <a16:creationId xmlns:a16="http://schemas.microsoft.com/office/drawing/2014/main" id="{29191F20-C524-4E80-9A52-A021D237142C}"/>
              </a:ext>
            </a:extLst>
          </p:cNvPr>
          <p:cNvSpPr/>
          <p:nvPr/>
        </p:nvSpPr>
        <p:spPr>
          <a:xfrm>
            <a:off x="242706" y="3429000"/>
            <a:ext cx="10889892" cy="1384995"/>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Im NT haben wir die Antwort der Liebe Gottes zu den Menschen.</a:t>
            </a:r>
          </a:p>
          <a:p>
            <a:pPr>
              <a:spcAft>
                <a:spcPts val="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"8 Gott aber beweist seine Liebe zu uns dadurch, dass Christus für uns gestorben ist, als wir noch Sünder waren."</a:t>
            </a:r>
            <a:r>
              <a:rPr lang="de-CH" sz="2800" b="1"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(Röm 5,8)</a:t>
            </a:r>
            <a:endPar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339C1249-6002-44BD-A5FC-7C8F074A7E4B}"/>
              </a:ext>
            </a:extLst>
          </p:cNvPr>
          <p:cNvSpPr/>
          <p:nvPr/>
        </p:nvSpPr>
        <p:spPr>
          <a:xfrm>
            <a:off x="242706" y="5330587"/>
            <a:ext cx="8494441" cy="523220"/>
          </a:xfrm>
          <a:prstGeom prst="rect">
            <a:avLst/>
          </a:prstGeom>
        </p:spPr>
        <p:txBody>
          <a:bodyPr wrap="none">
            <a:spAutoFit/>
          </a:bodyPr>
          <a:lstStyle/>
          <a:p>
            <a:pPr marL="342900" lvl="0" indent="-342900">
              <a:spcBef>
                <a:spcPts val="200"/>
              </a:spcBef>
              <a:spcAft>
                <a:spcPts val="0"/>
              </a:spcAft>
              <a:buFont typeface="Wingdings" panose="05000000000000000000" pitchFamily="2" charset="2"/>
              <a:buChar char=""/>
            </a:pPr>
            <a:r>
              <a:rPr lang="de-CH" sz="2800" b="1" dirty="0">
                <a:latin typeface="Calibri Light" panose="020F0302020204030204" pitchFamily="34" charset="0"/>
                <a:ea typeface="Times New Roman" panose="02020603050405020304" pitchFamily="18" charset="0"/>
                <a:cs typeface="Times New Roman" panose="02020603050405020304" pitchFamily="18" charset="0"/>
              </a:rPr>
              <a:t>Wie gehen wir mit Gottes Herrlichkeit um? =&gt; Liebt Gott</a:t>
            </a:r>
          </a:p>
        </p:txBody>
      </p:sp>
    </p:spTree>
    <p:extLst>
      <p:ext uri="{BB962C8B-B14F-4D97-AF65-F5344CB8AC3E}">
        <p14:creationId xmlns:p14="http://schemas.microsoft.com/office/powerpoint/2010/main" val="339953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30727"/>
          <a:stretch/>
        </p:blipFill>
        <p:spPr>
          <a:xfrm>
            <a:off x="417952" y="278555"/>
            <a:ext cx="5592231"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7" y="1592184"/>
            <a:ext cx="4808688" cy="523220"/>
          </a:xfrm>
          <a:prstGeom prst="rect">
            <a:avLst/>
          </a:prstGeom>
        </p:spPr>
        <p:txBody>
          <a:bodyPr wrap="square">
            <a:spAutoFit/>
          </a:bodyPr>
          <a:lstStyle/>
          <a:p>
            <a:r>
              <a:rPr lang="de-CH" sz="2800" b="1" dirty="0"/>
              <a:t>Verurteilung der Opfer (1,6-14)</a:t>
            </a:r>
          </a:p>
        </p:txBody>
      </p:sp>
      <p:sp>
        <p:nvSpPr>
          <p:cNvPr id="3" name="Rechteck 2">
            <a:extLst>
              <a:ext uri="{FF2B5EF4-FFF2-40B4-BE49-F238E27FC236}">
                <a16:creationId xmlns:a16="http://schemas.microsoft.com/office/drawing/2014/main" id="{B4E94B5A-318E-45C1-90E6-0A1B4751F5E8}"/>
              </a:ext>
            </a:extLst>
          </p:cNvPr>
          <p:cNvSpPr/>
          <p:nvPr/>
        </p:nvSpPr>
        <p:spPr>
          <a:xfrm>
            <a:off x="3142696" y="224270"/>
            <a:ext cx="3039123" cy="121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 name="Rechteck 4">
            <a:extLst>
              <a:ext uri="{FF2B5EF4-FFF2-40B4-BE49-F238E27FC236}">
                <a16:creationId xmlns:a16="http://schemas.microsoft.com/office/drawing/2014/main" id="{1B3152AB-14A7-424C-B59F-A5280FC57A5A}"/>
              </a:ext>
            </a:extLst>
          </p:cNvPr>
          <p:cNvSpPr/>
          <p:nvPr/>
        </p:nvSpPr>
        <p:spPr>
          <a:xfrm>
            <a:off x="-210105" y="2270290"/>
            <a:ext cx="11653422" cy="1915974"/>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"6 Ein Sohn soll seinen Vater ehren und ein Knecht seinen Herrn! Bin ich nun Vater, wo ist meine Ehre? Bin ich Herr, wo ist die Furcht vor mir?, spricht der HERR der Heerscharen zu euch Priestern, die ihr meinen Namen verächtlich macht." </a:t>
            </a:r>
            <a:r>
              <a:rPr lang="de-CH" sz="2800" b="1"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(1,6)</a:t>
            </a:r>
            <a:endPar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128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30727"/>
          <a:stretch/>
        </p:blipFill>
        <p:spPr>
          <a:xfrm>
            <a:off x="417952" y="278555"/>
            <a:ext cx="5592231"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7" y="1592184"/>
            <a:ext cx="4808688" cy="523220"/>
          </a:xfrm>
          <a:prstGeom prst="rect">
            <a:avLst/>
          </a:prstGeom>
        </p:spPr>
        <p:txBody>
          <a:bodyPr wrap="square">
            <a:spAutoFit/>
          </a:bodyPr>
          <a:lstStyle/>
          <a:p>
            <a:r>
              <a:rPr lang="de-CH" sz="2800" b="1" dirty="0"/>
              <a:t>Verurteilung der Opfer (1,6-14)</a:t>
            </a:r>
          </a:p>
        </p:txBody>
      </p:sp>
      <p:sp>
        <p:nvSpPr>
          <p:cNvPr id="3" name="Rechteck 2">
            <a:extLst>
              <a:ext uri="{FF2B5EF4-FFF2-40B4-BE49-F238E27FC236}">
                <a16:creationId xmlns:a16="http://schemas.microsoft.com/office/drawing/2014/main" id="{B4E94B5A-318E-45C1-90E6-0A1B4751F5E8}"/>
              </a:ext>
            </a:extLst>
          </p:cNvPr>
          <p:cNvSpPr/>
          <p:nvPr/>
        </p:nvSpPr>
        <p:spPr>
          <a:xfrm>
            <a:off x="3142696" y="207530"/>
            <a:ext cx="3039123" cy="121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aphicFrame>
        <p:nvGraphicFramePr>
          <p:cNvPr id="6" name="Tabelle 5">
            <a:extLst>
              <a:ext uri="{FF2B5EF4-FFF2-40B4-BE49-F238E27FC236}">
                <a16:creationId xmlns:a16="http://schemas.microsoft.com/office/drawing/2014/main" id="{572DD851-6EAE-4A2B-9BE4-78E12C3ACE3F}"/>
              </a:ext>
            </a:extLst>
          </p:cNvPr>
          <p:cNvGraphicFramePr>
            <a:graphicFrameLocks noGrp="1"/>
          </p:cNvGraphicFramePr>
          <p:nvPr>
            <p:extLst>
              <p:ext uri="{D42A27DB-BD31-4B8C-83A1-F6EECF244321}">
                <p14:modId xmlns:p14="http://schemas.microsoft.com/office/powerpoint/2010/main" val="1670964364"/>
              </p:ext>
            </p:extLst>
          </p:nvPr>
        </p:nvGraphicFramePr>
        <p:xfrm>
          <a:off x="242707" y="2156856"/>
          <a:ext cx="11529083" cy="4023360"/>
        </p:xfrm>
        <a:graphic>
          <a:graphicData uri="http://schemas.openxmlformats.org/drawingml/2006/table">
            <a:tbl>
              <a:tblPr firstRow="1" firstCol="1" bandRow="1"/>
              <a:tblGrid>
                <a:gridCol w="2782426">
                  <a:extLst>
                    <a:ext uri="{9D8B030D-6E8A-4147-A177-3AD203B41FA5}">
                      <a16:colId xmlns:a16="http://schemas.microsoft.com/office/drawing/2014/main" val="2375256497"/>
                    </a:ext>
                  </a:extLst>
                </a:gridCol>
                <a:gridCol w="8746657">
                  <a:extLst>
                    <a:ext uri="{9D8B030D-6E8A-4147-A177-3AD203B41FA5}">
                      <a16:colId xmlns:a16="http://schemas.microsoft.com/office/drawing/2014/main" val="198107738"/>
                    </a:ext>
                  </a:extLst>
                </a:gridCol>
              </a:tblGrid>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Frage der Priester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586740" algn="l"/>
                        </a:tabLst>
                      </a:pPr>
                      <a:r>
                        <a:rPr lang="de-CH" sz="2200" i="1">
                          <a:effectLst/>
                          <a:latin typeface="Calibri" panose="020F0502020204030204" pitchFamily="34" charset="0"/>
                          <a:ea typeface="Calibri" panose="020F0502020204030204" pitchFamily="34" charset="0"/>
                          <a:cs typeface="Times New Roman" panose="02020603050405020304" pitchFamily="18" charset="0"/>
                        </a:rPr>
                        <a:t>" Aber ihr fragt: »Womit haben wir deinen Namen verächtlich gemacht?«"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515814"/>
                  </a:ext>
                </a:extLst>
              </a:tr>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Antwort des HERRN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 Damit, dass ihr auf meinem Altar verunreinigtes Brot darbringt!"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78381"/>
                  </a:ext>
                </a:extLst>
              </a:tr>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Gegenfrage der Priester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Aber ihr fragt: »Womit haben wir dich verunreinigt?«"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821214"/>
                  </a:ext>
                </a:extLst>
              </a:tr>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Antwort des HERRN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Damit, dass ihr sagt: »Der Tisch des HERRN ist verachtenswert!«"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9710416"/>
                  </a:ext>
                </a:extLst>
              </a:tr>
              <a:tr h="0">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Erklärung des HERRN (8a)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Und wenn ihr ein blindes Tier zum Opfer bringt, ist das nichts Böses; und wenn ihr ein lahmes oder krankes darbringt, ist das auch nichts Böses?"</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244796"/>
                  </a:ext>
                </a:extLst>
              </a:tr>
              <a:tr h="0">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Vorschlag eines Versuches (8b)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Bringe es doch deinem Statthalter! Wird er Wohlgefallen an dir haben oder dich freundlich beachten?, spricht der HERR der Heerscharen."</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853458"/>
                  </a:ext>
                </a:extLst>
              </a:tr>
              <a:tr h="0">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Lösung für ihr Ungehorsam (9)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dirty="0">
                          <a:effectLst/>
                          <a:latin typeface="Calibri" panose="020F0502020204030204" pitchFamily="34" charset="0"/>
                          <a:ea typeface="Calibri" panose="020F0502020204030204" pitchFamily="34" charset="0"/>
                          <a:cs typeface="Times New Roman" panose="02020603050405020304" pitchFamily="18" charset="0"/>
                        </a:rPr>
                        <a:t>"Und nun, besänftigt doch Gott, dass er uns gnädig ist! </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Wenn</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 so etwas von eurer Hand geschieht, wird er </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da</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 euretwegen das Angesicht erheben?, spricht der HERR der Heerscharen."</a:t>
                      </a:r>
                      <a:endParaRPr lang="de-CH"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724422"/>
                  </a:ext>
                </a:extLst>
              </a:tr>
            </a:tbl>
          </a:graphicData>
        </a:graphic>
      </p:graphicFrame>
      <p:sp>
        <p:nvSpPr>
          <p:cNvPr id="7" name="Rechteck 6">
            <a:extLst>
              <a:ext uri="{FF2B5EF4-FFF2-40B4-BE49-F238E27FC236}">
                <a16:creationId xmlns:a16="http://schemas.microsoft.com/office/drawing/2014/main" id="{F6520424-9949-4DF6-A50F-F67DE3E8E13C}"/>
              </a:ext>
            </a:extLst>
          </p:cNvPr>
          <p:cNvSpPr/>
          <p:nvPr/>
        </p:nvSpPr>
        <p:spPr>
          <a:xfrm>
            <a:off x="103573" y="2499447"/>
            <a:ext cx="11748116" cy="381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3760498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30727"/>
          <a:stretch/>
        </p:blipFill>
        <p:spPr>
          <a:xfrm>
            <a:off x="417952" y="278555"/>
            <a:ext cx="5592231"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7" y="1592184"/>
            <a:ext cx="4808688" cy="523220"/>
          </a:xfrm>
          <a:prstGeom prst="rect">
            <a:avLst/>
          </a:prstGeom>
        </p:spPr>
        <p:txBody>
          <a:bodyPr wrap="square">
            <a:spAutoFit/>
          </a:bodyPr>
          <a:lstStyle/>
          <a:p>
            <a:r>
              <a:rPr lang="de-CH" sz="2800" b="1" dirty="0"/>
              <a:t>Verurteilung der Opfer (1,6-14)</a:t>
            </a:r>
          </a:p>
        </p:txBody>
      </p:sp>
      <p:sp>
        <p:nvSpPr>
          <p:cNvPr id="3" name="Rechteck 2">
            <a:extLst>
              <a:ext uri="{FF2B5EF4-FFF2-40B4-BE49-F238E27FC236}">
                <a16:creationId xmlns:a16="http://schemas.microsoft.com/office/drawing/2014/main" id="{B4E94B5A-318E-45C1-90E6-0A1B4751F5E8}"/>
              </a:ext>
            </a:extLst>
          </p:cNvPr>
          <p:cNvSpPr/>
          <p:nvPr/>
        </p:nvSpPr>
        <p:spPr>
          <a:xfrm>
            <a:off x="3142696" y="207530"/>
            <a:ext cx="3039123" cy="121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aphicFrame>
        <p:nvGraphicFramePr>
          <p:cNvPr id="6" name="Tabelle 5">
            <a:extLst>
              <a:ext uri="{FF2B5EF4-FFF2-40B4-BE49-F238E27FC236}">
                <a16:creationId xmlns:a16="http://schemas.microsoft.com/office/drawing/2014/main" id="{572DD851-6EAE-4A2B-9BE4-78E12C3ACE3F}"/>
              </a:ext>
            </a:extLst>
          </p:cNvPr>
          <p:cNvGraphicFramePr>
            <a:graphicFrameLocks noGrp="1"/>
          </p:cNvGraphicFramePr>
          <p:nvPr/>
        </p:nvGraphicFramePr>
        <p:xfrm>
          <a:off x="242707" y="2156856"/>
          <a:ext cx="11529083" cy="4023360"/>
        </p:xfrm>
        <a:graphic>
          <a:graphicData uri="http://schemas.openxmlformats.org/drawingml/2006/table">
            <a:tbl>
              <a:tblPr firstRow="1" firstCol="1" bandRow="1"/>
              <a:tblGrid>
                <a:gridCol w="2782426">
                  <a:extLst>
                    <a:ext uri="{9D8B030D-6E8A-4147-A177-3AD203B41FA5}">
                      <a16:colId xmlns:a16="http://schemas.microsoft.com/office/drawing/2014/main" val="2375256497"/>
                    </a:ext>
                  </a:extLst>
                </a:gridCol>
                <a:gridCol w="8746657">
                  <a:extLst>
                    <a:ext uri="{9D8B030D-6E8A-4147-A177-3AD203B41FA5}">
                      <a16:colId xmlns:a16="http://schemas.microsoft.com/office/drawing/2014/main" val="198107738"/>
                    </a:ext>
                  </a:extLst>
                </a:gridCol>
              </a:tblGrid>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Frage der Priester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586740" algn="l"/>
                        </a:tabLst>
                      </a:pPr>
                      <a:r>
                        <a:rPr lang="de-CH" sz="2200" i="1">
                          <a:effectLst/>
                          <a:latin typeface="Calibri" panose="020F0502020204030204" pitchFamily="34" charset="0"/>
                          <a:ea typeface="Calibri" panose="020F0502020204030204" pitchFamily="34" charset="0"/>
                          <a:cs typeface="Times New Roman" panose="02020603050405020304" pitchFamily="18" charset="0"/>
                        </a:rPr>
                        <a:t>" Aber ihr fragt: »Womit haben wir deinen Namen verächtlich gemacht?«"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515814"/>
                  </a:ext>
                </a:extLst>
              </a:tr>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Antwort des HERRN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 Damit, dass ihr auf meinem Altar verunreinigtes Brot darbringt!"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78381"/>
                  </a:ext>
                </a:extLst>
              </a:tr>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Gegenfrage der Priester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Aber ihr fragt: »Womit haben wir dich verunreinigt?«"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821214"/>
                  </a:ext>
                </a:extLst>
              </a:tr>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Antwort des HERRN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Damit, dass ihr sagt: »Der Tisch des HERRN ist verachtenswert!«"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9710416"/>
                  </a:ext>
                </a:extLst>
              </a:tr>
              <a:tr h="0">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Erklärung des HERRN (8a)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Und wenn ihr ein blindes Tier zum Opfer bringt, ist das nichts Böses; und wenn ihr ein lahmes oder krankes darbringt, ist das auch nichts Böses?"</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244796"/>
                  </a:ext>
                </a:extLst>
              </a:tr>
              <a:tr h="0">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Vorschlag eines Versuches (8b)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Bringe es doch deinem Statthalter! Wird er Wohlgefallen an dir haben oder dich freundlich beachten?, spricht der HERR der Heerscharen."</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853458"/>
                  </a:ext>
                </a:extLst>
              </a:tr>
              <a:tr h="0">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Lösung für ihr Ungehorsam (9)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dirty="0">
                          <a:effectLst/>
                          <a:latin typeface="Calibri" panose="020F0502020204030204" pitchFamily="34" charset="0"/>
                          <a:ea typeface="Calibri" panose="020F0502020204030204" pitchFamily="34" charset="0"/>
                          <a:cs typeface="Times New Roman" panose="02020603050405020304" pitchFamily="18" charset="0"/>
                        </a:rPr>
                        <a:t>"Und nun, besänftigt doch Gott, dass er uns gnädig ist! </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Wenn</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 so etwas von eurer Hand geschieht, wird er </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da</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 euretwegen das Angesicht erheben?, spricht der HERR der Heerscharen."</a:t>
                      </a:r>
                      <a:endParaRPr lang="de-CH"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724422"/>
                  </a:ext>
                </a:extLst>
              </a:tr>
            </a:tbl>
          </a:graphicData>
        </a:graphic>
      </p:graphicFrame>
      <p:sp>
        <p:nvSpPr>
          <p:cNvPr id="7" name="Rechteck 6">
            <a:extLst>
              <a:ext uri="{FF2B5EF4-FFF2-40B4-BE49-F238E27FC236}">
                <a16:creationId xmlns:a16="http://schemas.microsoft.com/office/drawing/2014/main" id="{F6520424-9949-4DF6-A50F-F67DE3E8E13C}"/>
              </a:ext>
            </a:extLst>
          </p:cNvPr>
          <p:cNvSpPr/>
          <p:nvPr/>
        </p:nvSpPr>
        <p:spPr>
          <a:xfrm>
            <a:off x="103573" y="2851702"/>
            <a:ext cx="11748116" cy="346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2365547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30727"/>
          <a:stretch/>
        </p:blipFill>
        <p:spPr>
          <a:xfrm>
            <a:off x="417952" y="278555"/>
            <a:ext cx="5592231"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7" y="1592184"/>
            <a:ext cx="4808688" cy="523220"/>
          </a:xfrm>
          <a:prstGeom prst="rect">
            <a:avLst/>
          </a:prstGeom>
        </p:spPr>
        <p:txBody>
          <a:bodyPr wrap="square">
            <a:spAutoFit/>
          </a:bodyPr>
          <a:lstStyle/>
          <a:p>
            <a:r>
              <a:rPr lang="de-CH" sz="2800" b="1" dirty="0"/>
              <a:t>Verurteilung der Opfer (1,6-14)</a:t>
            </a:r>
          </a:p>
        </p:txBody>
      </p:sp>
      <p:sp>
        <p:nvSpPr>
          <p:cNvPr id="3" name="Rechteck 2">
            <a:extLst>
              <a:ext uri="{FF2B5EF4-FFF2-40B4-BE49-F238E27FC236}">
                <a16:creationId xmlns:a16="http://schemas.microsoft.com/office/drawing/2014/main" id="{B4E94B5A-318E-45C1-90E6-0A1B4751F5E8}"/>
              </a:ext>
            </a:extLst>
          </p:cNvPr>
          <p:cNvSpPr/>
          <p:nvPr/>
        </p:nvSpPr>
        <p:spPr>
          <a:xfrm>
            <a:off x="3142696" y="207530"/>
            <a:ext cx="3039123" cy="121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aphicFrame>
        <p:nvGraphicFramePr>
          <p:cNvPr id="6" name="Tabelle 5">
            <a:extLst>
              <a:ext uri="{FF2B5EF4-FFF2-40B4-BE49-F238E27FC236}">
                <a16:creationId xmlns:a16="http://schemas.microsoft.com/office/drawing/2014/main" id="{572DD851-6EAE-4A2B-9BE4-78E12C3ACE3F}"/>
              </a:ext>
            </a:extLst>
          </p:cNvPr>
          <p:cNvGraphicFramePr>
            <a:graphicFrameLocks noGrp="1"/>
          </p:cNvGraphicFramePr>
          <p:nvPr/>
        </p:nvGraphicFramePr>
        <p:xfrm>
          <a:off x="242707" y="2156856"/>
          <a:ext cx="11529083" cy="4023360"/>
        </p:xfrm>
        <a:graphic>
          <a:graphicData uri="http://schemas.openxmlformats.org/drawingml/2006/table">
            <a:tbl>
              <a:tblPr firstRow="1" firstCol="1" bandRow="1"/>
              <a:tblGrid>
                <a:gridCol w="2782426">
                  <a:extLst>
                    <a:ext uri="{9D8B030D-6E8A-4147-A177-3AD203B41FA5}">
                      <a16:colId xmlns:a16="http://schemas.microsoft.com/office/drawing/2014/main" val="2375256497"/>
                    </a:ext>
                  </a:extLst>
                </a:gridCol>
                <a:gridCol w="8746657">
                  <a:extLst>
                    <a:ext uri="{9D8B030D-6E8A-4147-A177-3AD203B41FA5}">
                      <a16:colId xmlns:a16="http://schemas.microsoft.com/office/drawing/2014/main" val="198107738"/>
                    </a:ext>
                  </a:extLst>
                </a:gridCol>
              </a:tblGrid>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Frage der Priester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586740" algn="l"/>
                        </a:tabLst>
                      </a:pPr>
                      <a:r>
                        <a:rPr lang="de-CH" sz="2200" i="1">
                          <a:effectLst/>
                          <a:latin typeface="Calibri" panose="020F0502020204030204" pitchFamily="34" charset="0"/>
                          <a:ea typeface="Calibri" panose="020F0502020204030204" pitchFamily="34" charset="0"/>
                          <a:cs typeface="Times New Roman" panose="02020603050405020304" pitchFamily="18" charset="0"/>
                        </a:rPr>
                        <a:t>" Aber ihr fragt: »Womit haben wir deinen Namen verächtlich gemacht?«"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515814"/>
                  </a:ext>
                </a:extLst>
              </a:tr>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Antwort des HERRN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 Damit, dass ihr auf meinem Altar verunreinigtes Brot darbringt!"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78381"/>
                  </a:ext>
                </a:extLst>
              </a:tr>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Gegenfrage der Priester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Aber ihr fragt: »Womit haben wir dich verunreinigt?«"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821214"/>
                  </a:ext>
                </a:extLst>
              </a:tr>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Antwort des HERRN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Damit, dass ihr sagt: »Der Tisch des HERRN ist verachtenswert!«"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9710416"/>
                  </a:ext>
                </a:extLst>
              </a:tr>
              <a:tr h="0">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Erklärung des HERRN (8a)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Und wenn ihr ein blindes Tier zum Opfer bringt, ist das nichts Böses; und wenn ihr ein lahmes oder krankes darbringt, ist das auch nichts Böses?"</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244796"/>
                  </a:ext>
                </a:extLst>
              </a:tr>
              <a:tr h="0">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Vorschlag eines Versuches (8b)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Bringe es doch deinem Statthalter! Wird er Wohlgefallen an dir haben oder dich freundlich beachten?, spricht der HERR der Heerscharen."</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853458"/>
                  </a:ext>
                </a:extLst>
              </a:tr>
              <a:tr h="0">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Lösung für ihr Ungehorsam (9)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dirty="0">
                          <a:effectLst/>
                          <a:latin typeface="Calibri" panose="020F0502020204030204" pitchFamily="34" charset="0"/>
                          <a:ea typeface="Calibri" panose="020F0502020204030204" pitchFamily="34" charset="0"/>
                          <a:cs typeface="Times New Roman" panose="02020603050405020304" pitchFamily="18" charset="0"/>
                        </a:rPr>
                        <a:t>"Und nun, besänftigt doch Gott, dass er uns gnädig ist! </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Wenn</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 so etwas von eurer Hand geschieht, wird er </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da</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 euretwegen das Angesicht erheben?, spricht der HERR der Heerscharen."</a:t>
                      </a:r>
                      <a:endParaRPr lang="de-CH"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724422"/>
                  </a:ext>
                </a:extLst>
              </a:tr>
            </a:tbl>
          </a:graphicData>
        </a:graphic>
      </p:graphicFrame>
      <p:sp>
        <p:nvSpPr>
          <p:cNvPr id="7" name="Rechteck 6">
            <a:extLst>
              <a:ext uri="{FF2B5EF4-FFF2-40B4-BE49-F238E27FC236}">
                <a16:creationId xmlns:a16="http://schemas.microsoft.com/office/drawing/2014/main" id="{F6520424-9949-4DF6-A50F-F67DE3E8E13C}"/>
              </a:ext>
            </a:extLst>
          </p:cNvPr>
          <p:cNvSpPr/>
          <p:nvPr/>
        </p:nvSpPr>
        <p:spPr>
          <a:xfrm>
            <a:off x="103573" y="3542190"/>
            <a:ext cx="11748116" cy="2769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2579679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30727"/>
          <a:stretch/>
        </p:blipFill>
        <p:spPr>
          <a:xfrm>
            <a:off x="417952" y="278555"/>
            <a:ext cx="5592231"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7" y="1592184"/>
            <a:ext cx="4808688" cy="523220"/>
          </a:xfrm>
          <a:prstGeom prst="rect">
            <a:avLst/>
          </a:prstGeom>
        </p:spPr>
        <p:txBody>
          <a:bodyPr wrap="square">
            <a:spAutoFit/>
          </a:bodyPr>
          <a:lstStyle/>
          <a:p>
            <a:r>
              <a:rPr lang="de-CH" sz="2800" b="1" dirty="0"/>
              <a:t>Verurteilung der Opfer (1,6-14)</a:t>
            </a:r>
          </a:p>
        </p:txBody>
      </p:sp>
      <p:sp>
        <p:nvSpPr>
          <p:cNvPr id="3" name="Rechteck 2">
            <a:extLst>
              <a:ext uri="{FF2B5EF4-FFF2-40B4-BE49-F238E27FC236}">
                <a16:creationId xmlns:a16="http://schemas.microsoft.com/office/drawing/2014/main" id="{B4E94B5A-318E-45C1-90E6-0A1B4751F5E8}"/>
              </a:ext>
            </a:extLst>
          </p:cNvPr>
          <p:cNvSpPr/>
          <p:nvPr/>
        </p:nvSpPr>
        <p:spPr>
          <a:xfrm>
            <a:off x="3142696" y="207530"/>
            <a:ext cx="3039123" cy="121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aphicFrame>
        <p:nvGraphicFramePr>
          <p:cNvPr id="6" name="Tabelle 5">
            <a:extLst>
              <a:ext uri="{FF2B5EF4-FFF2-40B4-BE49-F238E27FC236}">
                <a16:creationId xmlns:a16="http://schemas.microsoft.com/office/drawing/2014/main" id="{572DD851-6EAE-4A2B-9BE4-78E12C3ACE3F}"/>
              </a:ext>
            </a:extLst>
          </p:cNvPr>
          <p:cNvGraphicFramePr>
            <a:graphicFrameLocks noGrp="1"/>
          </p:cNvGraphicFramePr>
          <p:nvPr/>
        </p:nvGraphicFramePr>
        <p:xfrm>
          <a:off x="242707" y="2156856"/>
          <a:ext cx="11529083" cy="4023360"/>
        </p:xfrm>
        <a:graphic>
          <a:graphicData uri="http://schemas.openxmlformats.org/drawingml/2006/table">
            <a:tbl>
              <a:tblPr firstRow="1" firstCol="1" bandRow="1"/>
              <a:tblGrid>
                <a:gridCol w="2782426">
                  <a:extLst>
                    <a:ext uri="{9D8B030D-6E8A-4147-A177-3AD203B41FA5}">
                      <a16:colId xmlns:a16="http://schemas.microsoft.com/office/drawing/2014/main" val="2375256497"/>
                    </a:ext>
                  </a:extLst>
                </a:gridCol>
                <a:gridCol w="8746657">
                  <a:extLst>
                    <a:ext uri="{9D8B030D-6E8A-4147-A177-3AD203B41FA5}">
                      <a16:colId xmlns:a16="http://schemas.microsoft.com/office/drawing/2014/main" val="198107738"/>
                    </a:ext>
                  </a:extLst>
                </a:gridCol>
              </a:tblGrid>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Frage der Priester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586740" algn="l"/>
                        </a:tabLst>
                      </a:pPr>
                      <a:r>
                        <a:rPr lang="de-CH" sz="2200" i="1">
                          <a:effectLst/>
                          <a:latin typeface="Calibri" panose="020F0502020204030204" pitchFamily="34" charset="0"/>
                          <a:ea typeface="Calibri" panose="020F0502020204030204" pitchFamily="34" charset="0"/>
                          <a:cs typeface="Times New Roman" panose="02020603050405020304" pitchFamily="18" charset="0"/>
                        </a:rPr>
                        <a:t>" Aber ihr fragt: »Womit haben wir deinen Namen verächtlich gemacht?«"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515814"/>
                  </a:ext>
                </a:extLst>
              </a:tr>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Antwort des HERRN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 Damit, dass ihr auf meinem Altar verunreinigtes Brot darbringt!"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78381"/>
                  </a:ext>
                </a:extLst>
              </a:tr>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Gegenfrage der Priester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Aber ihr fragt: »Womit haben wir dich verunreinigt?«"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821214"/>
                  </a:ext>
                </a:extLst>
              </a:tr>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Antwort des HERRN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Damit, dass ihr sagt: »Der Tisch des HERRN ist verachtenswert!«"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9710416"/>
                  </a:ext>
                </a:extLst>
              </a:tr>
              <a:tr h="0">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Erklärung des HERRN (8a)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Und wenn ihr ein blindes Tier zum Opfer bringt, ist das nichts Böses; und wenn ihr ein lahmes oder krankes darbringt, ist das auch nichts Böses?"</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244796"/>
                  </a:ext>
                </a:extLst>
              </a:tr>
              <a:tr h="0">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Vorschlag eines Versuches (8b)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Bringe es doch deinem Statthalter! Wird er Wohlgefallen an dir haben oder dich freundlich beachten?, spricht der HERR der Heerscharen."</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853458"/>
                  </a:ext>
                </a:extLst>
              </a:tr>
              <a:tr h="0">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Lösung für ihr Ungehorsam (9)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dirty="0">
                          <a:effectLst/>
                          <a:latin typeface="Calibri" panose="020F0502020204030204" pitchFamily="34" charset="0"/>
                          <a:ea typeface="Calibri" panose="020F0502020204030204" pitchFamily="34" charset="0"/>
                          <a:cs typeface="Times New Roman" panose="02020603050405020304" pitchFamily="18" charset="0"/>
                        </a:rPr>
                        <a:t>"Und nun, besänftigt doch Gott, dass er uns gnädig ist! </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Wenn</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 so etwas von eurer Hand geschieht, wird er </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da</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 euretwegen das Angesicht erheben?, spricht der HERR der Heerscharen."</a:t>
                      </a:r>
                      <a:endParaRPr lang="de-CH"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724422"/>
                  </a:ext>
                </a:extLst>
              </a:tr>
            </a:tbl>
          </a:graphicData>
        </a:graphic>
      </p:graphicFrame>
      <p:sp>
        <p:nvSpPr>
          <p:cNvPr id="7" name="Rechteck 6">
            <a:extLst>
              <a:ext uri="{FF2B5EF4-FFF2-40B4-BE49-F238E27FC236}">
                <a16:creationId xmlns:a16="http://schemas.microsoft.com/office/drawing/2014/main" id="{F6520424-9949-4DF6-A50F-F67DE3E8E13C}"/>
              </a:ext>
            </a:extLst>
          </p:cNvPr>
          <p:cNvSpPr/>
          <p:nvPr/>
        </p:nvSpPr>
        <p:spPr>
          <a:xfrm>
            <a:off x="103573" y="3879542"/>
            <a:ext cx="11748116" cy="2432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55993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30727"/>
          <a:stretch/>
        </p:blipFill>
        <p:spPr>
          <a:xfrm>
            <a:off x="417952" y="278555"/>
            <a:ext cx="5592231"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7" y="1592184"/>
            <a:ext cx="4808688" cy="523220"/>
          </a:xfrm>
          <a:prstGeom prst="rect">
            <a:avLst/>
          </a:prstGeom>
        </p:spPr>
        <p:txBody>
          <a:bodyPr wrap="square">
            <a:spAutoFit/>
          </a:bodyPr>
          <a:lstStyle/>
          <a:p>
            <a:r>
              <a:rPr lang="de-CH" sz="2800" b="1" dirty="0"/>
              <a:t>Verurteilung der Opfer (1,6-14)</a:t>
            </a:r>
          </a:p>
        </p:txBody>
      </p:sp>
      <p:sp>
        <p:nvSpPr>
          <p:cNvPr id="3" name="Rechteck 2">
            <a:extLst>
              <a:ext uri="{FF2B5EF4-FFF2-40B4-BE49-F238E27FC236}">
                <a16:creationId xmlns:a16="http://schemas.microsoft.com/office/drawing/2014/main" id="{B4E94B5A-318E-45C1-90E6-0A1B4751F5E8}"/>
              </a:ext>
            </a:extLst>
          </p:cNvPr>
          <p:cNvSpPr/>
          <p:nvPr/>
        </p:nvSpPr>
        <p:spPr>
          <a:xfrm>
            <a:off x="3142696" y="207530"/>
            <a:ext cx="3039123" cy="121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aphicFrame>
        <p:nvGraphicFramePr>
          <p:cNvPr id="6" name="Tabelle 5">
            <a:extLst>
              <a:ext uri="{FF2B5EF4-FFF2-40B4-BE49-F238E27FC236}">
                <a16:creationId xmlns:a16="http://schemas.microsoft.com/office/drawing/2014/main" id="{572DD851-6EAE-4A2B-9BE4-78E12C3ACE3F}"/>
              </a:ext>
            </a:extLst>
          </p:cNvPr>
          <p:cNvGraphicFramePr>
            <a:graphicFrameLocks noGrp="1"/>
          </p:cNvGraphicFramePr>
          <p:nvPr/>
        </p:nvGraphicFramePr>
        <p:xfrm>
          <a:off x="242707" y="2156856"/>
          <a:ext cx="11529083" cy="4023360"/>
        </p:xfrm>
        <a:graphic>
          <a:graphicData uri="http://schemas.openxmlformats.org/drawingml/2006/table">
            <a:tbl>
              <a:tblPr firstRow="1" firstCol="1" bandRow="1"/>
              <a:tblGrid>
                <a:gridCol w="2782426">
                  <a:extLst>
                    <a:ext uri="{9D8B030D-6E8A-4147-A177-3AD203B41FA5}">
                      <a16:colId xmlns:a16="http://schemas.microsoft.com/office/drawing/2014/main" val="2375256497"/>
                    </a:ext>
                  </a:extLst>
                </a:gridCol>
                <a:gridCol w="8746657">
                  <a:extLst>
                    <a:ext uri="{9D8B030D-6E8A-4147-A177-3AD203B41FA5}">
                      <a16:colId xmlns:a16="http://schemas.microsoft.com/office/drawing/2014/main" val="198107738"/>
                    </a:ext>
                  </a:extLst>
                </a:gridCol>
              </a:tblGrid>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Frage der Priester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586740" algn="l"/>
                        </a:tabLst>
                      </a:pPr>
                      <a:r>
                        <a:rPr lang="de-CH" sz="2200" i="1">
                          <a:effectLst/>
                          <a:latin typeface="Calibri" panose="020F0502020204030204" pitchFamily="34" charset="0"/>
                          <a:ea typeface="Calibri" panose="020F0502020204030204" pitchFamily="34" charset="0"/>
                          <a:cs typeface="Times New Roman" panose="02020603050405020304" pitchFamily="18" charset="0"/>
                        </a:rPr>
                        <a:t>" Aber ihr fragt: »Womit haben wir deinen Namen verächtlich gemacht?«"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515814"/>
                  </a:ext>
                </a:extLst>
              </a:tr>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Antwort des HERRN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 Damit, dass ihr auf meinem Altar verunreinigtes Brot darbringt!"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78381"/>
                  </a:ext>
                </a:extLst>
              </a:tr>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Gegenfrage der Priester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Aber ihr fragt: »Womit haben wir dich verunreinigt?«"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821214"/>
                  </a:ext>
                </a:extLst>
              </a:tr>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Antwort des HERRN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Damit, dass ihr sagt: »Der Tisch des HERRN ist verachtenswert!«"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9710416"/>
                  </a:ext>
                </a:extLst>
              </a:tr>
              <a:tr h="0">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Erklärung des HERRN (8a)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Und wenn ihr ein blindes Tier zum Opfer bringt, ist das nichts Böses; und wenn ihr ein lahmes oder krankes darbringt, ist das auch nichts Böses?"</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244796"/>
                  </a:ext>
                </a:extLst>
              </a:tr>
              <a:tr h="0">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Vorschlag eines Versuches (8b)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Bringe es doch deinem Statthalter! Wird er Wohlgefallen an dir haben oder dich freundlich beachten?, spricht der HERR der Heerscharen."</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853458"/>
                  </a:ext>
                </a:extLst>
              </a:tr>
              <a:tr h="0">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Lösung für ihr Ungehorsam (9)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dirty="0">
                          <a:effectLst/>
                          <a:latin typeface="Calibri" panose="020F0502020204030204" pitchFamily="34" charset="0"/>
                          <a:ea typeface="Calibri" panose="020F0502020204030204" pitchFamily="34" charset="0"/>
                          <a:cs typeface="Times New Roman" panose="02020603050405020304" pitchFamily="18" charset="0"/>
                        </a:rPr>
                        <a:t>"Und nun, besänftigt doch Gott, dass er uns gnädig ist! </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Wenn</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 so etwas von eurer Hand geschieht, wird er </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da</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 euretwegen das Angesicht erheben?, spricht der HERR der Heerscharen."</a:t>
                      </a:r>
                      <a:endParaRPr lang="de-CH"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724422"/>
                  </a:ext>
                </a:extLst>
              </a:tr>
            </a:tbl>
          </a:graphicData>
        </a:graphic>
      </p:graphicFrame>
      <p:sp>
        <p:nvSpPr>
          <p:cNvPr id="7" name="Rechteck 6">
            <a:extLst>
              <a:ext uri="{FF2B5EF4-FFF2-40B4-BE49-F238E27FC236}">
                <a16:creationId xmlns:a16="http://schemas.microsoft.com/office/drawing/2014/main" id="{F6520424-9949-4DF6-A50F-F67DE3E8E13C}"/>
              </a:ext>
            </a:extLst>
          </p:cNvPr>
          <p:cNvSpPr/>
          <p:nvPr/>
        </p:nvSpPr>
        <p:spPr>
          <a:xfrm>
            <a:off x="103573" y="4527612"/>
            <a:ext cx="11748116" cy="17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2107169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30727"/>
          <a:stretch/>
        </p:blipFill>
        <p:spPr>
          <a:xfrm>
            <a:off x="417952" y="278555"/>
            <a:ext cx="5592231"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7" y="1592184"/>
            <a:ext cx="4808688" cy="523220"/>
          </a:xfrm>
          <a:prstGeom prst="rect">
            <a:avLst/>
          </a:prstGeom>
        </p:spPr>
        <p:txBody>
          <a:bodyPr wrap="square">
            <a:spAutoFit/>
          </a:bodyPr>
          <a:lstStyle/>
          <a:p>
            <a:r>
              <a:rPr lang="de-CH" sz="2800" b="1" dirty="0"/>
              <a:t>Verurteilung der Opfer (1,6-14)</a:t>
            </a:r>
          </a:p>
        </p:txBody>
      </p:sp>
      <p:sp>
        <p:nvSpPr>
          <p:cNvPr id="3" name="Rechteck 2">
            <a:extLst>
              <a:ext uri="{FF2B5EF4-FFF2-40B4-BE49-F238E27FC236}">
                <a16:creationId xmlns:a16="http://schemas.microsoft.com/office/drawing/2014/main" id="{B4E94B5A-318E-45C1-90E6-0A1B4751F5E8}"/>
              </a:ext>
            </a:extLst>
          </p:cNvPr>
          <p:cNvSpPr/>
          <p:nvPr/>
        </p:nvSpPr>
        <p:spPr>
          <a:xfrm>
            <a:off x="3142696" y="207530"/>
            <a:ext cx="3039123" cy="121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aphicFrame>
        <p:nvGraphicFramePr>
          <p:cNvPr id="6" name="Tabelle 5">
            <a:extLst>
              <a:ext uri="{FF2B5EF4-FFF2-40B4-BE49-F238E27FC236}">
                <a16:creationId xmlns:a16="http://schemas.microsoft.com/office/drawing/2014/main" id="{572DD851-6EAE-4A2B-9BE4-78E12C3ACE3F}"/>
              </a:ext>
            </a:extLst>
          </p:cNvPr>
          <p:cNvGraphicFramePr>
            <a:graphicFrameLocks noGrp="1"/>
          </p:cNvGraphicFramePr>
          <p:nvPr/>
        </p:nvGraphicFramePr>
        <p:xfrm>
          <a:off x="242707" y="2156856"/>
          <a:ext cx="11529083" cy="4023360"/>
        </p:xfrm>
        <a:graphic>
          <a:graphicData uri="http://schemas.openxmlformats.org/drawingml/2006/table">
            <a:tbl>
              <a:tblPr firstRow="1" firstCol="1" bandRow="1"/>
              <a:tblGrid>
                <a:gridCol w="2782426">
                  <a:extLst>
                    <a:ext uri="{9D8B030D-6E8A-4147-A177-3AD203B41FA5}">
                      <a16:colId xmlns:a16="http://schemas.microsoft.com/office/drawing/2014/main" val="2375256497"/>
                    </a:ext>
                  </a:extLst>
                </a:gridCol>
                <a:gridCol w="8746657">
                  <a:extLst>
                    <a:ext uri="{9D8B030D-6E8A-4147-A177-3AD203B41FA5}">
                      <a16:colId xmlns:a16="http://schemas.microsoft.com/office/drawing/2014/main" val="198107738"/>
                    </a:ext>
                  </a:extLst>
                </a:gridCol>
              </a:tblGrid>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Frage der Priester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586740" algn="l"/>
                        </a:tabLst>
                      </a:pPr>
                      <a:r>
                        <a:rPr lang="de-CH" sz="2200" i="1">
                          <a:effectLst/>
                          <a:latin typeface="Calibri" panose="020F0502020204030204" pitchFamily="34" charset="0"/>
                          <a:ea typeface="Calibri" panose="020F0502020204030204" pitchFamily="34" charset="0"/>
                          <a:cs typeface="Times New Roman" panose="02020603050405020304" pitchFamily="18" charset="0"/>
                        </a:rPr>
                        <a:t>" Aber ihr fragt: »Womit haben wir deinen Namen verächtlich gemacht?«"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515814"/>
                  </a:ext>
                </a:extLst>
              </a:tr>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Antwort des HERRN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 Damit, dass ihr auf meinem Altar verunreinigtes Brot darbringt!"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78381"/>
                  </a:ext>
                </a:extLst>
              </a:tr>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Gegenfrage der Priester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Aber ihr fragt: »Womit haben wir dich verunreinigt?«"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821214"/>
                  </a:ext>
                </a:extLst>
              </a:tr>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Antwort des HERRN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Damit, dass ihr sagt: »Der Tisch des HERRN ist verachtenswert!«"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9710416"/>
                  </a:ext>
                </a:extLst>
              </a:tr>
              <a:tr h="0">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Erklärung des HERRN (8a)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Und wenn ihr ein blindes Tier zum Opfer bringt, ist das nichts Böses; und wenn ihr ein lahmes oder krankes darbringt, ist das auch nichts Böses?"</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244796"/>
                  </a:ext>
                </a:extLst>
              </a:tr>
              <a:tr h="0">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Vorschlag eines Versuches (8b)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Bringe es doch deinem Statthalter! Wird er Wohlgefallen an dir haben oder dich freundlich beachten?, spricht der HERR der Heerscharen."</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853458"/>
                  </a:ext>
                </a:extLst>
              </a:tr>
              <a:tr h="0">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Lösung für ihr Ungehorsam (9)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dirty="0">
                          <a:effectLst/>
                          <a:latin typeface="Calibri" panose="020F0502020204030204" pitchFamily="34" charset="0"/>
                          <a:ea typeface="Calibri" panose="020F0502020204030204" pitchFamily="34" charset="0"/>
                          <a:cs typeface="Times New Roman" panose="02020603050405020304" pitchFamily="18" charset="0"/>
                        </a:rPr>
                        <a:t>"Und nun, besänftigt doch Gott, dass er uns gnädig ist! </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Wenn</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 so etwas von eurer Hand geschieht, wird er </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da</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 euretwegen das Angesicht erheben?, spricht der HERR der Heerscharen."</a:t>
                      </a:r>
                      <a:endParaRPr lang="de-CH"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724422"/>
                  </a:ext>
                </a:extLst>
              </a:tr>
            </a:tbl>
          </a:graphicData>
        </a:graphic>
      </p:graphicFrame>
      <p:sp>
        <p:nvSpPr>
          <p:cNvPr id="7" name="Rechteck 6">
            <a:extLst>
              <a:ext uri="{FF2B5EF4-FFF2-40B4-BE49-F238E27FC236}">
                <a16:creationId xmlns:a16="http://schemas.microsoft.com/office/drawing/2014/main" id="{F6520424-9949-4DF6-A50F-F67DE3E8E13C}"/>
              </a:ext>
            </a:extLst>
          </p:cNvPr>
          <p:cNvSpPr/>
          <p:nvPr/>
        </p:nvSpPr>
        <p:spPr>
          <a:xfrm>
            <a:off x="103573" y="5202314"/>
            <a:ext cx="11748116" cy="1109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2070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30727"/>
          <a:stretch/>
        </p:blipFill>
        <p:spPr>
          <a:xfrm>
            <a:off x="417952" y="278555"/>
            <a:ext cx="5592231"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7" y="1592184"/>
            <a:ext cx="4808688" cy="523220"/>
          </a:xfrm>
          <a:prstGeom prst="rect">
            <a:avLst/>
          </a:prstGeom>
        </p:spPr>
        <p:txBody>
          <a:bodyPr wrap="square">
            <a:spAutoFit/>
          </a:bodyPr>
          <a:lstStyle/>
          <a:p>
            <a:r>
              <a:rPr lang="de-CH" sz="2800" b="1" dirty="0"/>
              <a:t>Verurteilung der Opfer (1,6-14)</a:t>
            </a:r>
          </a:p>
        </p:txBody>
      </p:sp>
      <p:sp>
        <p:nvSpPr>
          <p:cNvPr id="3" name="Rechteck 2">
            <a:extLst>
              <a:ext uri="{FF2B5EF4-FFF2-40B4-BE49-F238E27FC236}">
                <a16:creationId xmlns:a16="http://schemas.microsoft.com/office/drawing/2014/main" id="{B4E94B5A-318E-45C1-90E6-0A1B4751F5E8}"/>
              </a:ext>
            </a:extLst>
          </p:cNvPr>
          <p:cNvSpPr/>
          <p:nvPr/>
        </p:nvSpPr>
        <p:spPr>
          <a:xfrm>
            <a:off x="3142696" y="207530"/>
            <a:ext cx="3039123" cy="121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aphicFrame>
        <p:nvGraphicFramePr>
          <p:cNvPr id="6" name="Tabelle 5">
            <a:extLst>
              <a:ext uri="{FF2B5EF4-FFF2-40B4-BE49-F238E27FC236}">
                <a16:creationId xmlns:a16="http://schemas.microsoft.com/office/drawing/2014/main" id="{572DD851-6EAE-4A2B-9BE4-78E12C3ACE3F}"/>
              </a:ext>
            </a:extLst>
          </p:cNvPr>
          <p:cNvGraphicFramePr>
            <a:graphicFrameLocks noGrp="1"/>
          </p:cNvGraphicFramePr>
          <p:nvPr/>
        </p:nvGraphicFramePr>
        <p:xfrm>
          <a:off x="242707" y="2156856"/>
          <a:ext cx="11529083" cy="4023360"/>
        </p:xfrm>
        <a:graphic>
          <a:graphicData uri="http://schemas.openxmlformats.org/drawingml/2006/table">
            <a:tbl>
              <a:tblPr firstRow="1" firstCol="1" bandRow="1"/>
              <a:tblGrid>
                <a:gridCol w="2782426">
                  <a:extLst>
                    <a:ext uri="{9D8B030D-6E8A-4147-A177-3AD203B41FA5}">
                      <a16:colId xmlns:a16="http://schemas.microsoft.com/office/drawing/2014/main" val="2375256497"/>
                    </a:ext>
                  </a:extLst>
                </a:gridCol>
                <a:gridCol w="8746657">
                  <a:extLst>
                    <a:ext uri="{9D8B030D-6E8A-4147-A177-3AD203B41FA5}">
                      <a16:colId xmlns:a16="http://schemas.microsoft.com/office/drawing/2014/main" val="198107738"/>
                    </a:ext>
                  </a:extLst>
                </a:gridCol>
              </a:tblGrid>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Frage der Priester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586740" algn="l"/>
                        </a:tabLst>
                      </a:pPr>
                      <a:r>
                        <a:rPr lang="de-CH" sz="2200" i="1">
                          <a:effectLst/>
                          <a:latin typeface="Calibri" panose="020F0502020204030204" pitchFamily="34" charset="0"/>
                          <a:ea typeface="Calibri" panose="020F0502020204030204" pitchFamily="34" charset="0"/>
                          <a:cs typeface="Times New Roman" panose="02020603050405020304" pitchFamily="18" charset="0"/>
                        </a:rPr>
                        <a:t>" Aber ihr fragt: »Womit haben wir deinen Namen verächtlich gemacht?«"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515814"/>
                  </a:ext>
                </a:extLst>
              </a:tr>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Antwort des HERRN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 Damit, dass ihr auf meinem Altar verunreinigtes Brot darbringt!"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78381"/>
                  </a:ext>
                </a:extLst>
              </a:tr>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Gegenfrage der Priester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Aber ihr fragt: »Womit haben wir dich verunreinigt?«"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821214"/>
                  </a:ext>
                </a:extLst>
              </a:tr>
              <a:tr h="0">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Antwort des HERRN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Damit, dass ihr sagt: »Der Tisch des HERRN ist verachtenswert!«"</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9710416"/>
                  </a:ext>
                </a:extLst>
              </a:tr>
              <a:tr h="0">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Erklärung des HERRN (8a)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Und wenn ihr ein blindes Tier zum Opfer bringt, ist das nichts Böses; und wenn ihr ein lahmes oder krankes darbringt, ist das auch nichts Böses?"</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244796"/>
                  </a:ext>
                </a:extLst>
              </a:tr>
              <a:tr h="0">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Vorschlag eines Versuches (8b)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a:effectLst/>
                          <a:latin typeface="Calibri" panose="020F0502020204030204" pitchFamily="34" charset="0"/>
                          <a:ea typeface="Calibri" panose="020F0502020204030204" pitchFamily="34" charset="0"/>
                          <a:cs typeface="Times New Roman" panose="02020603050405020304" pitchFamily="18" charset="0"/>
                        </a:rPr>
                        <a:t>"</a:t>
                      </a:r>
                      <a:r>
                        <a:rPr lang="de-CH" sz="2200">
                          <a:effectLst/>
                          <a:latin typeface="Calibri" panose="020F0502020204030204" pitchFamily="34" charset="0"/>
                          <a:ea typeface="Calibri" panose="020F0502020204030204" pitchFamily="34" charset="0"/>
                          <a:cs typeface="Times New Roman" panose="02020603050405020304" pitchFamily="18" charset="0"/>
                        </a:rPr>
                        <a:t> </a:t>
                      </a:r>
                      <a:r>
                        <a:rPr lang="de-CH" sz="2200" i="1">
                          <a:effectLst/>
                          <a:latin typeface="Calibri" panose="020F0502020204030204" pitchFamily="34" charset="0"/>
                          <a:ea typeface="Calibri" panose="020F0502020204030204" pitchFamily="34" charset="0"/>
                          <a:cs typeface="Times New Roman" panose="02020603050405020304" pitchFamily="18" charset="0"/>
                        </a:rPr>
                        <a:t>Bringe es doch deinem Statthalter! Wird er Wohlgefallen an dir haben oder dich freundlich beachten?, spricht der HERR der Heerscharen."</a:t>
                      </a:r>
                      <a:endParaRPr lang="de-C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853458"/>
                  </a:ext>
                </a:extLst>
              </a:tr>
              <a:tr h="0">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Lösung für ihr Ungehorsam (9)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i="1" dirty="0">
                          <a:effectLst/>
                          <a:latin typeface="Calibri" panose="020F0502020204030204" pitchFamily="34" charset="0"/>
                          <a:ea typeface="Calibri" panose="020F0502020204030204" pitchFamily="34" charset="0"/>
                          <a:cs typeface="Times New Roman" panose="02020603050405020304" pitchFamily="18" charset="0"/>
                        </a:rPr>
                        <a:t>"Und nun, besänftigt doch Gott, dass er uns gnädig ist! </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Wenn</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 so etwas von eurer Hand geschieht, wird er </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da</a:t>
                      </a:r>
                      <a:r>
                        <a:rPr lang="de-CH" sz="2200" i="1" dirty="0">
                          <a:effectLst/>
                          <a:latin typeface="Cambria Math" panose="02040503050406030204" pitchFamily="18" charset="0"/>
                          <a:ea typeface="Calibri" panose="020F0502020204030204" pitchFamily="34" charset="0"/>
                          <a:cs typeface="Cambria Math" panose="02040503050406030204" pitchFamily="18" charset="0"/>
                        </a:rPr>
                        <a:t>⟩</a:t>
                      </a:r>
                      <a:r>
                        <a:rPr lang="de-CH" sz="2200" i="1" dirty="0">
                          <a:effectLst/>
                          <a:latin typeface="Calibri" panose="020F0502020204030204" pitchFamily="34" charset="0"/>
                          <a:ea typeface="Calibri" panose="020F0502020204030204" pitchFamily="34" charset="0"/>
                          <a:cs typeface="Times New Roman" panose="02020603050405020304" pitchFamily="18" charset="0"/>
                        </a:rPr>
                        <a:t> euretwegen das Angesicht erheben?, spricht der HERR der Heerscharen."</a:t>
                      </a:r>
                      <a:endParaRPr lang="de-CH"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724422"/>
                  </a:ext>
                </a:extLst>
              </a:tr>
            </a:tbl>
          </a:graphicData>
        </a:graphic>
      </p:graphicFrame>
    </p:spTree>
    <p:extLst>
      <p:ext uri="{BB962C8B-B14F-4D97-AF65-F5344CB8AC3E}">
        <p14:creationId xmlns:p14="http://schemas.microsoft.com/office/powerpoint/2010/main" val="3181941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30727"/>
          <a:stretch/>
        </p:blipFill>
        <p:spPr>
          <a:xfrm>
            <a:off x="417952" y="278555"/>
            <a:ext cx="5592231"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7" y="1592184"/>
            <a:ext cx="4808688" cy="523220"/>
          </a:xfrm>
          <a:prstGeom prst="rect">
            <a:avLst/>
          </a:prstGeom>
        </p:spPr>
        <p:txBody>
          <a:bodyPr wrap="square">
            <a:spAutoFit/>
          </a:bodyPr>
          <a:lstStyle/>
          <a:p>
            <a:r>
              <a:rPr lang="de-CH" sz="2800" b="1" dirty="0"/>
              <a:t>Verurteilung der Opfer (1,6-14)</a:t>
            </a:r>
          </a:p>
        </p:txBody>
      </p:sp>
      <p:sp>
        <p:nvSpPr>
          <p:cNvPr id="3" name="Rechteck 2">
            <a:extLst>
              <a:ext uri="{FF2B5EF4-FFF2-40B4-BE49-F238E27FC236}">
                <a16:creationId xmlns:a16="http://schemas.microsoft.com/office/drawing/2014/main" id="{B4E94B5A-318E-45C1-90E6-0A1B4751F5E8}"/>
              </a:ext>
            </a:extLst>
          </p:cNvPr>
          <p:cNvSpPr/>
          <p:nvPr/>
        </p:nvSpPr>
        <p:spPr>
          <a:xfrm>
            <a:off x="3142696" y="207530"/>
            <a:ext cx="3039123" cy="121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Rechteck 1">
            <a:extLst>
              <a:ext uri="{FF2B5EF4-FFF2-40B4-BE49-F238E27FC236}">
                <a16:creationId xmlns:a16="http://schemas.microsoft.com/office/drawing/2014/main" id="{8457DCAE-C041-4DB4-A954-4065D41AA61B}"/>
              </a:ext>
            </a:extLst>
          </p:cNvPr>
          <p:cNvSpPr/>
          <p:nvPr/>
        </p:nvSpPr>
        <p:spPr>
          <a:xfrm>
            <a:off x="-192349" y="2115404"/>
            <a:ext cx="12141642" cy="3785716"/>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"21 Und wenn jemand dem HERRN ein Friedensopfer bringen will, sei es zur Erfüllung eines Gelübdes oder als freiwillige Gabe, von Rindern oder Schafen, so soll es </a:t>
            </a:r>
            <a:r>
              <a:rPr lang="de-CH" sz="2800" spc="75"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makellos</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sein, damit es wohlgefällig ist. </a:t>
            </a:r>
            <a:r>
              <a:rPr lang="de-CH" sz="2800" b="1"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Es soll keinerlei Gebrechen haben</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p>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22 Eines, das </a:t>
            </a:r>
            <a:r>
              <a:rPr lang="de-CH" sz="2800" spc="75" dirty="0">
                <a:solidFill>
                  <a:srgbClr val="000000"/>
                </a:solidFill>
                <a:highlight>
                  <a:srgbClr val="00FFFF"/>
                </a:highlight>
                <a:latin typeface="Calibri" panose="020F0502020204030204" pitchFamily="34" charset="0"/>
                <a:ea typeface="Times New Roman" panose="02020603050405020304" pitchFamily="18" charset="0"/>
                <a:cs typeface="Times New Roman" panose="02020603050405020304" pitchFamily="18" charset="0"/>
              </a:rPr>
              <a:t>blind</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ist oder ein </a:t>
            </a:r>
            <a:r>
              <a:rPr lang="de-CH" sz="2800" spc="75" dirty="0">
                <a:solidFill>
                  <a:srgbClr val="000000"/>
                </a:solidFill>
                <a:highlight>
                  <a:srgbClr val="00FFFF"/>
                </a:highlight>
                <a:latin typeface="Calibri" panose="020F0502020204030204" pitchFamily="34" charset="0"/>
                <a:ea typeface="Times New Roman" panose="02020603050405020304" pitchFamily="18" charset="0"/>
                <a:cs typeface="Times New Roman" panose="02020603050405020304" pitchFamily="18" charset="0"/>
              </a:rPr>
              <a:t>gebrochenes Glied</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hat oder </a:t>
            </a:r>
            <a:r>
              <a:rPr lang="de-CH" sz="2800" spc="75" dirty="0">
                <a:solidFill>
                  <a:srgbClr val="000000"/>
                </a:solidFill>
                <a:highlight>
                  <a:srgbClr val="00FFFF"/>
                </a:highlight>
                <a:latin typeface="Calibri" panose="020F0502020204030204" pitchFamily="34" charset="0"/>
                <a:ea typeface="Times New Roman" panose="02020603050405020304" pitchFamily="18" charset="0"/>
                <a:cs typeface="Times New Roman" panose="02020603050405020304" pitchFamily="18" charset="0"/>
              </a:rPr>
              <a:t>verstümmelt</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ist, oder eines, das </a:t>
            </a:r>
            <a:r>
              <a:rPr lang="de-CH" sz="2800" spc="75" dirty="0">
                <a:solidFill>
                  <a:srgbClr val="000000"/>
                </a:solidFill>
                <a:highlight>
                  <a:srgbClr val="00FFFF"/>
                </a:highlight>
                <a:latin typeface="Calibri" panose="020F0502020204030204" pitchFamily="34" charset="0"/>
                <a:ea typeface="Times New Roman" panose="02020603050405020304" pitchFamily="18" charset="0"/>
                <a:cs typeface="Times New Roman" panose="02020603050405020304" pitchFamily="18" charset="0"/>
              </a:rPr>
              <a:t>Geschwüre</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oder die </a:t>
            </a:r>
            <a:r>
              <a:rPr lang="de-CH" sz="2800" spc="75" dirty="0">
                <a:solidFill>
                  <a:srgbClr val="000000"/>
                </a:solidFill>
                <a:highlight>
                  <a:srgbClr val="00FFFF"/>
                </a:highlight>
                <a:latin typeface="Calibri" panose="020F0502020204030204" pitchFamily="34" charset="0"/>
                <a:ea typeface="Times New Roman" panose="02020603050405020304" pitchFamily="18" charset="0"/>
                <a:cs typeface="Times New Roman" panose="02020603050405020304" pitchFamily="18" charset="0"/>
              </a:rPr>
              <a:t>Krätze</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oder die </a:t>
            </a:r>
            <a:r>
              <a:rPr lang="de-CH" sz="2800" spc="75" dirty="0">
                <a:solidFill>
                  <a:srgbClr val="000000"/>
                </a:solidFill>
                <a:highlight>
                  <a:srgbClr val="00FFFF"/>
                </a:highlight>
                <a:latin typeface="Calibri" panose="020F0502020204030204" pitchFamily="34" charset="0"/>
                <a:ea typeface="Times New Roman" panose="02020603050405020304" pitchFamily="18" charset="0"/>
                <a:cs typeface="Times New Roman" panose="02020603050405020304" pitchFamily="18" charset="0"/>
              </a:rPr>
              <a:t>Flechte</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hat, sollt ihr dem HERRN nicht opfern und davon kein Feueropfer auf den Altar des HERRN bringen." </a:t>
            </a:r>
            <a:r>
              <a:rPr lang="de-CH" sz="2800" b="1"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Lev 22,21-22</a:t>
            </a:r>
            <a:endPar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9993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53480" y="313038"/>
            <a:ext cx="2626040" cy="861774"/>
          </a:xfrm>
          <a:prstGeom prst="rect">
            <a:avLst/>
          </a:prstGeom>
          <a:noFill/>
        </p:spPr>
        <p:txBody>
          <a:bodyPr wrap="none" rtlCol="0">
            <a:spAutoFit/>
          </a:bodyPr>
          <a:lstStyle/>
          <a:p>
            <a:r>
              <a:rPr lang="de-CH" sz="5000" b="1" dirty="0"/>
              <a:t>Maleachi</a:t>
            </a:r>
            <a:endParaRPr lang="de-CH" sz="5000" dirty="0">
              <a:latin typeface="Trebuchet MS" panose="020B0603020202020204" pitchFamily="34" charset="0"/>
            </a:endParaRPr>
          </a:p>
        </p:txBody>
      </p:sp>
      <p:sp>
        <p:nvSpPr>
          <p:cNvPr id="4" name="Textfeld 3"/>
          <p:cNvSpPr txBox="1"/>
          <p:nvPr/>
        </p:nvSpPr>
        <p:spPr>
          <a:xfrm>
            <a:off x="553480" y="1549904"/>
            <a:ext cx="3957109" cy="615553"/>
          </a:xfrm>
          <a:prstGeom prst="rect">
            <a:avLst/>
          </a:prstGeom>
          <a:noFill/>
        </p:spPr>
        <p:txBody>
          <a:bodyPr wrap="none" rtlCol="0">
            <a:spAutoFit/>
          </a:bodyPr>
          <a:lstStyle/>
          <a:p>
            <a:pPr lvl="0"/>
            <a:r>
              <a:rPr lang="de-CH" sz="3400" dirty="0"/>
              <a:t>Kapitel: 3 | Verse:  55</a:t>
            </a:r>
          </a:p>
        </p:txBody>
      </p:sp>
    </p:spTree>
    <p:extLst>
      <p:ext uri="{BB962C8B-B14F-4D97-AF65-F5344CB8AC3E}">
        <p14:creationId xmlns:p14="http://schemas.microsoft.com/office/powerpoint/2010/main" val="61118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30727"/>
          <a:stretch/>
        </p:blipFill>
        <p:spPr>
          <a:xfrm>
            <a:off x="417952" y="278555"/>
            <a:ext cx="5592231"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7" y="1592184"/>
            <a:ext cx="4808688" cy="523220"/>
          </a:xfrm>
          <a:prstGeom prst="rect">
            <a:avLst/>
          </a:prstGeom>
        </p:spPr>
        <p:txBody>
          <a:bodyPr wrap="square">
            <a:spAutoFit/>
          </a:bodyPr>
          <a:lstStyle/>
          <a:p>
            <a:r>
              <a:rPr lang="de-CH" sz="2800" b="1" dirty="0"/>
              <a:t>Verurteilung der Opfer (1,6-14)</a:t>
            </a:r>
          </a:p>
        </p:txBody>
      </p:sp>
      <p:sp>
        <p:nvSpPr>
          <p:cNvPr id="3" name="Rechteck 2">
            <a:extLst>
              <a:ext uri="{FF2B5EF4-FFF2-40B4-BE49-F238E27FC236}">
                <a16:creationId xmlns:a16="http://schemas.microsoft.com/office/drawing/2014/main" id="{B4E94B5A-318E-45C1-90E6-0A1B4751F5E8}"/>
              </a:ext>
            </a:extLst>
          </p:cNvPr>
          <p:cNvSpPr/>
          <p:nvPr/>
        </p:nvSpPr>
        <p:spPr>
          <a:xfrm>
            <a:off x="3142696" y="207530"/>
            <a:ext cx="3039123" cy="121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 name="Rechteck 6">
            <a:extLst>
              <a:ext uri="{FF2B5EF4-FFF2-40B4-BE49-F238E27FC236}">
                <a16:creationId xmlns:a16="http://schemas.microsoft.com/office/drawing/2014/main" id="{D2E60107-822D-45EB-A52D-EA08D1114E7A}"/>
              </a:ext>
            </a:extLst>
          </p:cNvPr>
          <p:cNvSpPr/>
          <p:nvPr/>
        </p:nvSpPr>
        <p:spPr>
          <a:xfrm>
            <a:off x="242706" y="2115404"/>
            <a:ext cx="11546839" cy="3970318"/>
          </a:xfrm>
          <a:prstGeom prst="rect">
            <a:avLst/>
          </a:prstGeom>
        </p:spPr>
        <p:txBody>
          <a:bodyPr wrap="square">
            <a:spAutoFit/>
          </a:bodyPr>
          <a:lstStyle/>
          <a:p>
            <a:pPr marL="457200" indent="-457200">
              <a:buFontTx/>
              <a:buChar char="-"/>
            </a:pPr>
            <a:r>
              <a:rPr lang="de-DE" sz="2800" dirty="0"/>
              <a:t>Zeit</a:t>
            </a:r>
          </a:p>
          <a:p>
            <a:r>
              <a:rPr lang="de-CH" sz="2800" dirty="0"/>
              <a:t>Ich habe nichts anderes vor, also kann ich es Gott geben. Ich gehe in den Gottesdienst wenn ich Zeit habe und nichts wichtigeres zu tun habe.</a:t>
            </a:r>
          </a:p>
          <a:p>
            <a:pPr marL="457200" indent="-457200">
              <a:buFontTx/>
              <a:buChar char="-"/>
            </a:pPr>
            <a:r>
              <a:rPr lang="de-CH" sz="2800" dirty="0"/>
              <a:t>Finanzen</a:t>
            </a:r>
          </a:p>
          <a:p>
            <a:r>
              <a:rPr lang="de-CH" sz="2800" dirty="0"/>
              <a:t>Gebe ich ihn nur gerade das was ich entbehren kann und selbst nicht gebrauche? </a:t>
            </a:r>
          </a:p>
          <a:p>
            <a:pPr marL="457200" indent="-457200">
              <a:buFontTx/>
              <a:buChar char="-"/>
            </a:pPr>
            <a:r>
              <a:rPr lang="de-CH" sz="2800" dirty="0"/>
              <a:t>Begabungen</a:t>
            </a:r>
          </a:p>
          <a:p>
            <a:r>
              <a:rPr lang="de-CH" sz="2800" dirty="0"/>
              <a:t>Wie sieht es mit meinen Begabungen aus? Bin ich bereit diese im Reich Gottes einzusetzen? </a:t>
            </a:r>
          </a:p>
        </p:txBody>
      </p:sp>
    </p:spTree>
    <p:extLst>
      <p:ext uri="{BB962C8B-B14F-4D97-AF65-F5344CB8AC3E}">
        <p14:creationId xmlns:p14="http://schemas.microsoft.com/office/powerpoint/2010/main" val="239675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30727"/>
          <a:stretch/>
        </p:blipFill>
        <p:spPr>
          <a:xfrm>
            <a:off x="417952" y="278555"/>
            <a:ext cx="5592231"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7" y="1592184"/>
            <a:ext cx="4808688" cy="523220"/>
          </a:xfrm>
          <a:prstGeom prst="rect">
            <a:avLst/>
          </a:prstGeom>
        </p:spPr>
        <p:txBody>
          <a:bodyPr wrap="square">
            <a:spAutoFit/>
          </a:bodyPr>
          <a:lstStyle/>
          <a:p>
            <a:r>
              <a:rPr lang="de-CH" sz="2800" b="1" dirty="0"/>
              <a:t>Verurteilung der Opfer (1,6-14)</a:t>
            </a:r>
          </a:p>
        </p:txBody>
      </p:sp>
      <p:sp>
        <p:nvSpPr>
          <p:cNvPr id="3" name="Rechteck 2">
            <a:extLst>
              <a:ext uri="{FF2B5EF4-FFF2-40B4-BE49-F238E27FC236}">
                <a16:creationId xmlns:a16="http://schemas.microsoft.com/office/drawing/2014/main" id="{B4E94B5A-318E-45C1-90E6-0A1B4751F5E8}"/>
              </a:ext>
            </a:extLst>
          </p:cNvPr>
          <p:cNvSpPr/>
          <p:nvPr/>
        </p:nvSpPr>
        <p:spPr>
          <a:xfrm>
            <a:off x="3142696" y="207530"/>
            <a:ext cx="3039123" cy="121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Rechteck 1">
            <a:extLst>
              <a:ext uri="{FF2B5EF4-FFF2-40B4-BE49-F238E27FC236}">
                <a16:creationId xmlns:a16="http://schemas.microsoft.com/office/drawing/2014/main" id="{4928F5E3-9BE2-46C1-833D-EFAEAA60C4C3}"/>
              </a:ext>
            </a:extLst>
          </p:cNvPr>
          <p:cNvSpPr/>
          <p:nvPr/>
        </p:nvSpPr>
        <p:spPr>
          <a:xfrm>
            <a:off x="-183472" y="2287030"/>
            <a:ext cx="11795464" cy="2376997"/>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11 Denn vom Aufgang der Sonne bis zu ihrem Niedergang soll mein Name groß werden unter den Heidenvölkern, und überall sollen meinem Namen Räucherwerk und Gaben, und zwar reine Opfergaben, dargebracht werden; denn groß soll mein Name unter den Heidenvölkern sein!, spricht der HERR der Heerscharen." </a:t>
            </a:r>
            <a:r>
              <a:rPr lang="de-CH" sz="2800" b="1"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1,11</a:t>
            </a:r>
            <a:endPar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80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30727"/>
          <a:stretch/>
        </p:blipFill>
        <p:spPr>
          <a:xfrm>
            <a:off x="417952" y="278555"/>
            <a:ext cx="5592231"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6" y="1592184"/>
            <a:ext cx="5288081" cy="523220"/>
          </a:xfrm>
          <a:prstGeom prst="rect">
            <a:avLst/>
          </a:prstGeom>
        </p:spPr>
        <p:txBody>
          <a:bodyPr wrap="square">
            <a:spAutoFit/>
          </a:bodyPr>
          <a:lstStyle/>
          <a:p>
            <a:r>
              <a:rPr lang="de-CH" sz="2800" b="1" dirty="0"/>
              <a:t>Verurteilung der Priester (2,1-9)</a:t>
            </a:r>
          </a:p>
        </p:txBody>
      </p:sp>
      <p:sp>
        <p:nvSpPr>
          <p:cNvPr id="3" name="Rechteck 2">
            <a:extLst>
              <a:ext uri="{FF2B5EF4-FFF2-40B4-BE49-F238E27FC236}">
                <a16:creationId xmlns:a16="http://schemas.microsoft.com/office/drawing/2014/main" id="{B4E94B5A-318E-45C1-90E6-0A1B4751F5E8}"/>
              </a:ext>
            </a:extLst>
          </p:cNvPr>
          <p:cNvSpPr/>
          <p:nvPr/>
        </p:nvSpPr>
        <p:spPr>
          <a:xfrm>
            <a:off x="3142696" y="207530"/>
            <a:ext cx="3039123" cy="121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Rechteck 1">
            <a:extLst>
              <a:ext uri="{FF2B5EF4-FFF2-40B4-BE49-F238E27FC236}">
                <a16:creationId xmlns:a16="http://schemas.microsoft.com/office/drawing/2014/main" id="{4928F5E3-9BE2-46C1-833D-EFAEAA60C4C3}"/>
              </a:ext>
            </a:extLst>
          </p:cNvPr>
          <p:cNvSpPr/>
          <p:nvPr/>
        </p:nvSpPr>
        <p:spPr>
          <a:xfrm>
            <a:off x="242706" y="2287030"/>
            <a:ext cx="11795464" cy="3539430"/>
          </a:xfrm>
          <a:prstGeom prst="rect">
            <a:avLst/>
          </a:prstGeom>
        </p:spPr>
        <p:txBody>
          <a:bodyPr wrap="square">
            <a:spAutoFit/>
          </a:bodyPr>
          <a:lstStyle/>
          <a:p>
            <a:r>
              <a:rPr lang="de-CH" sz="2800" dirty="0"/>
              <a:t>"1 Und nun, ihr Priester, dieses Gebot gilt euch! 2 Wenn ihr nicht hören wollt und ihr es euch nicht zu Herzen nehmt, meinem Namen die Ehre zu geben, spricht der HERR der Heerscharen, so schleudere ich den Fluch gegen euch und verfluche eure Segenssprüche; und ich habe sie auch schon verflucht, denn ihr nehmt es nicht zu Herzen! 3 Siehe, ich schelte euch die Saat und will euch Kot ins Angesicht streuen, den Kot eurer Feste, und man wird euch zu ihm hintragen; 4 und ihr sollt erkennen, dass ich euch dieses Gebot gesandt habe, damit mein </a:t>
            </a:r>
            <a:r>
              <a:rPr lang="de-CH" sz="2800" b="1" u="sng" dirty="0"/>
              <a:t>Bund mit Levi</a:t>
            </a:r>
            <a:r>
              <a:rPr lang="de-CH" sz="2800" dirty="0"/>
              <a:t> bestehe!, spricht der HERR der Heerscharen." </a:t>
            </a:r>
            <a:r>
              <a:rPr lang="de-CH" sz="2800" b="1" dirty="0"/>
              <a:t>2,1-4</a:t>
            </a:r>
            <a:endParaRPr lang="de-CH" sz="2800" dirty="0"/>
          </a:p>
        </p:txBody>
      </p:sp>
    </p:spTree>
    <p:extLst>
      <p:ext uri="{BB962C8B-B14F-4D97-AF65-F5344CB8AC3E}">
        <p14:creationId xmlns:p14="http://schemas.microsoft.com/office/powerpoint/2010/main" val="356147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30727"/>
          <a:stretch/>
        </p:blipFill>
        <p:spPr>
          <a:xfrm>
            <a:off x="417952" y="278555"/>
            <a:ext cx="5592231"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6" y="1592184"/>
            <a:ext cx="5288081" cy="523220"/>
          </a:xfrm>
          <a:prstGeom prst="rect">
            <a:avLst/>
          </a:prstGeom>
        </p:spPr>
        <p:txBody>
          <a:bodyPr wrap="square">
            <a:spAutoFit/>
          </a:bodyPr>
          <a:lstStyle/>
          <a:p>
            <a:r>
              <a:rPr lang="de-CH" sz="2800" b="1" dirty="0"/>
              <a:t>Verurteilung der Priester (2,1-9)</a:t>
            </a:r>
          </a:p>
        </p:txBody>
      </p:sp>
      <p:sp>
        <p:nvSpPr>
          <p:cNvPr id="3" name="Rechteck 2">
            <a:extLst>
              <a:ext uri="{FF2B5EF4-FFF2-40B4-BE49-F238E27FC236}">
                <a16:creationId xmlns:a16="http://schemas.microsoft.com/office/drawing/2014/main" id="{B4E94B5A-318E-45C1-90E6-0A1B4751F5E8}"/>
              </a:ext>
            </a:extLst>
          </p:cNvPr>
          <p:cNvSpPr/>
          <p:nvPr/>
        </p:nvSpPr>
        <p:spPr>
          <a:xfrm>
            <a:off x="3142696" y="207530"/>
            <a:ext cx="3039123" cy="121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Rechteck 1">
            <a:extLst>
              <a:ext uri="{FF2B5EF4-FFF2-40B4-BE49-F238E27FC236}">
                <a16:creationId xmlns:a16="http://schemas.microsoft.com/office/drawing/2014/main" id="{4928F5E3-9BE2-46C1-833D-EFAEAA60C4C3}"/>
              </a:ext>
            </a:extLst>
          </p:cNvPr>
          <p:cNvSpPr/>
          <p:nvPr/>
        </p:nvSpPr>
        <p:spPr>
          <a:xfrm>
            <a:off x="242706" y="2287030"/>
            <a:ext cx="11795464" cy="3108543"/>
          </a:xfrm>
          <a:prstGeom prst="rect">
            <a:avLst/>
          </a:prstGeom>
        </p:spPr>
        <p:txBody>
          <a:bodyPr wrap="square">
            <a:spAutoFit/>
          </a:bodyPr>
          <a:lstStyle/>
          <a:p>
            <a:r>
              <a:rPr lang="de-CH" sz="2800" dirty="0"/>
              <a:t>"</a:t>
            </a:r>
            <a:r>
              <a:rPr lang="de-DE" sz="2800" dirty="0"/>
              <a:t>5 Mein Bund mit ihm war das Leben und der Friede; und ich gab sie ihm. ⟨Er war⟩ Furcht, und </a:t>
            </a:r>
            <a:r>
              <a:rPr lang="de-DE" sz="2800" dirty="0">
                <a:highlight>
                  <a:srgbClr val="FFFF00"/>
                </a:highlight>
              </a:rPr>
              <a:t>er fürchtete mich</a:t>
            </a:r>
            <a:r>
              <a:rPr lang="de-DE" sz="2800" dirty="0"/>
              <a:t>, und vor meinem Namen erschauerte er. 6 </a:t>
            </a:r>
            <a:r>
              <a:rPr lang="de-DE" sz="2800" dirty="0">
                <a:highlight>
                  <a:srgbClr val="FFFF00"/>
                </a:highlight>
              </a:rPr>
              <a:t>Zuverlässige Weisung war in seinem Mund</a:t>
            </a:r>
            <a:r>
              <a:rPr lang="de-DE" sz="2800" dirty="0"/>
              <a:t>, und </a:t>
            </a:r>
            <a:r>
              <a:rPr lang="de-DE" sz="2800" dirty="0">
                <a:highlight>
                  <a:srgbClr val="FFFF00"/>
                </a:highlight>
              </a:rPr>
              <a:t>Unrecht fand sich nicht auf seinen Lippen</a:t>
            </a:r>
            <a:r>
              <a:rPr lang="de-DE" sz="2800" dirty="0"/>
              <a:t>. </a:t>
            </a:r>
            <a:r>
              <a:rPr lang="de-DE" sz="2800" dirty="0">
                <a:highlight>
                  <a:srgbClr val="FFFF00"/>
                </a:highlight>
              </a:rPr>
              <a:t>In Frieden und Geradheit lebte er mit mir</a:t>
            </a:r>
            <a:r>
              <a:rPr lang="de-DE" sz="2800" dirty="0"/>
              <a:t>, und </a:t>
            </a:r>
            <a:r>
              <a:rPr lang="de-DE" sz="2800" dirty="0">
                <a:highlight>
                  <a:srgbClr val="FFFF00"/>
                </a:highlight>
              </a:rPr>
              <a:t>viele brachte er zur Umkehr von Schuld</a:t>
            </a:r>
            <a:r>
              <a:rPr lang="de-DE" sz="2800" dirty="0"/>
              <a:t>. 7 </a:t>
            </a:r>
            <a:r>
              <a:rPr lang="de-DE" sz="2800" dirty="0">
                <a:highlight>
                  <a:srgbClr val="FFFF00"/>
                </a:highlight>
              </a:rPr>
              <a:t>Denn die Lippen des Priesters sollen Erkenntnis bewahren</a:t>
            </a:r>
            <a:r>
              <a:rPr lang="de-DE" sz="2800" dirty="0"/>
              <a:t>, und </a:t>
            </a:r>
            <a:r>
              <a:rPr lang="de-DE" sz="2800" dirty="0">
                <a:highlight>
                  <a:srgbClr val="FFFF00"/>
                </a:highlight>
              </a:rPr>
              <a:t>Weisung sucht man aus seinem Mund</a:t>
            </a:r>
            <a:r>
              <a:rPr lang="de-DE" sz="2800" dirty="0"/>
              <a:t>; denn er ist </a:t>
            </a:r>
            <a:r>
              <a:rPr lang="de-DE" sz="2800" u="sng" dirty="0"/>
              <a:t>ein Bote des HERRN</a:t>
            </a:r>
            <a:r>
              <a:rPr lang="de-DE" sz="2800" dirty="0"/>
              <a:t> der Heerscharen.</a:t>
            </a:r>
            <a:r>
              <a:rPr lang="de-CH" sz="2800" dirty="0"/>
              <a:t>" </a:t>
            </a:r>
            <a:r>
              <a:rPr lang="de-CH" sz="2800" b="1" dirty="0"/>
              <a:t>2,5-7</a:t>
            </a:r>
            <a:endParaRPr lang="de-CH" sz="2800" dirty="0"/>
          </a:p>
        </p:txBody>
      </p:sp>
    </p:spTree>
    <p:extLst>
      <p:ext uri="{BB962C8B-B14F-4D97-AF65-F5344CB8AC3E}">
        <p14:creationId xmlns:p14="http://schemas.microsoft.com/office/powerpoint/2010/main" val="3145612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30727"/>
          <a:stretch/>
        </p:blipFill>
        <p:spPr>
          <a:xfrm>
            <a:off x="417952" y="278555"/>
            <a:ext cx="5592231"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6" y="1592184"/>
            <a:ext cx="5288081" cy="523220"/>
          </a:xfrm>
          <a:prstGeom prst="rect">
            <a:avLst/>
          </a:prstGeom>
        </p:spPr>
        <p:txBody>
          <a:bodyPr wrap="square">
            <a:spAutoFit/>
          </a:bodyPr>
          <a:lstStyle/>
          <a:p>
            <a:r>
              <a:rPr lang="de-CH" sz="2800" b="1" dirty="0"/>
              <a:t>Verurteilung der Priester (2,1-9)</a:t>
            </a:r>
          </a:p>
        </p:txBody>
      </p:sp>
      <p:sp>
        <p:nvSpPr>
          <p:cNvPr id="3" name="Rechteck 2">
            <a:extLst>
              <a:ext uri="{FF2B5EF4-FFF2-40B4-BE49-F238E27FC236}">
                <a16:creationId xmlns:a16="http://schemas.microsoft.com/office/drawing/2014/main" id="{B4E94B5A-318E-45C1-90E6-0A1B4751F5E8}"/>
              </a:ext>
            </a:extLst>
          </p:cNvPr>
          <p:cNvSpPr/>
          <p:nvPr/>
        </p:nvSpPr>
        <p:spPr>
          <a:xfrm>
            <a:off x="3142696" y="207530"/>
            <a:ext cx="3039123" cy="121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Rechteck 1">
            <a:extLst>
              <a:ext uri="{FF2B5EF4-FFF2-40B4-BE49-F238E27FC236}">
                <a16:creationId xmlns:a16="http://schemas.microsoft.com/office/drawing/2014/main" id="{4928F5E3-9BE2-46C1-833D-EFAEAA60C4C3}"/>
              </a:ext>
            </a:extLst>
          </p:cNvPr>
          <p:cNvSpPr/>
          <p:nvPr/>
        </p:nvSpPr>
        <p:spPr>
          <a:xfrm>
            <a:off x="242706" y="2287030"/>
            <a:ext cx="11795464" cy="2246769"/>
          </a:xfrm>
          <a:prstGeom prst="rect">
            <a:avLst/>
          </a:prstGeom>
        </p:spPr>
        <p:txBody>
          <a:bodyPr wrap="square">
            <a:spAutoFit/>
          </a:bodyPr>
          <a:lstStyle/>
          <a:p>
            <a:r>
              <a:rPr lang="de-CH" sz="2800" dirty="0"/>
              <a:t>"8 </a:t>
            </a:r>
            <a:r>
              <a:rPr lang="de-CH" sz="2800" u="sng" dirty="0"/>
              <a:t>Ihr aber </a:t>
            </a:r>
            <a:r>
              <a:rPr lang="de-CH" sz="2800" dirty="0"/>
              <a:t>seid vom Weg abgewichen; ihr seid schuld, dass viele im Gesetz zu Fall gekommen sind, ihr habt den Bund mit Levi missbraucht!, spricht der HERR der Heerscharen. 9 Darum habe auch ich euch beim ganzen Volk verächtlich und unwert gemacht, weil ihr meine Wege nicht bewahrt, sondern bei Anwendung des Gesetzes die Person anseht." </a:t>
            </a:r>
            <a:r>
              <a:rPr lang="de-CH" sz="2800" b="1" dirty="0"/>
              <a:t>2,8-9</a:t>
            </a:r>
            <a:endParaRPr lang="de-CH" sz="2800" dirty="0"/>
          </a:p>
        </p:txBody>
      </p:sp>
      <p:sp>
        <p:nvSpPr>
          <p:cNvPr id="4" name="Rechteck 3">
            <a:extLst>
              <a:ext uri="{FF2B5EF4-FFF2-40B4-BE49-F238E27FC236}">
                <a16:creationId xmlns:a16="http://schemas.microsoft.com/office/drawing/2014/main" id="{D7BB8432-6F66-4CDB-9450-92AE9E358CEB}"/>
              </a:ext>
            </a:extLst>
          </p:cNvPr>
          <p:cNvSpPr/>
          <p:nvPr/>
        </p:nvSpPr>
        <p:spPr>
          <a:xfrm>
            <a:off x="242706" y="5030939"/>
            <a:ext cx="8388771" cy="523220"/>
          </a:xfrm>
          <a:prstGeom prst="rect">
            <a:avLst/>
          </a:prstGeom>
        </p:spPr>
        <p:txBody>
          <a:bodyPr wrap="none">
            <a:spAutoFit/>
          </a:bodyPr>
          <a:lstStyle/>
          <a:p>
            <a:pPr marL="342900" lvl="0" indent="-342900">
              <a:spcBef>
                <a:spcPts val="200"/>
              </a:spcBef>
              <a:spcAft>
                <a:spcPts val="0"/>
              </a:spcAft>
              <a:buFont typeface="Wingdings" panose="05000000000000000000" pitchFamily="2" charset="2"/>
              <a:buChar char=""/>
            </a:pPr>
            <a:r>
              <a:rPr lang="de-CH" sz="2800" b="1" dirty="0">
                <a:latin typeface="Calibri Light" panose="020F0302020204030204" pitchFamily="34" charset="0"/>
                <a:ea typeface="Times New Roman" panose="02020603050405020304" pitchFamily="18" charset="0"/>
                <a:cs typeface="Times New Roman" panose="02020603050405020304" pitchFamily="18" charset="0"/>
              </a:rPr>
              <a:t>Wie gehen wir mit Gottes Herrlichkeit um? =&gt; Ehrt Gott</a:t>
            </a:r>
          </a:p>
        </p:txBody>
      </p:sp>
    </p:spTree>
    <p:extLst>
      <p:ext uri="{BB962C8B-B14F-4D97-AF65-F5344CB8AC3E}">
        <p14:creationId xmlns:p14="http://schemas.microsoft.com/office/powerpoint/2010/main" val="237579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30727"/>
          <a:stretch/>
        </p:blipFill>
        <p:spPr>
          <a:xfrm>
            <a:off x="417952" y="278555"/>
            <a:ext cx="5592231"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6" y="1592184"/>
            <a:ext cx="8661597" cy="523220"/>
          </a:xfrm>
          <a:prstGeom prst="rect">
            <a:avLst/>
          </a:prstGeom>
        </p:spPr>
        <p:txBody>
          <a:bodyPr wrap="square">
            <a:spAutoFit/>
          </a:bodyPr>
          <a:lstStyle/>
          <a:p>
            <a:r>
              <a:rPr lang="de-CH" sz="2800" b="1" dirty="0"/>
              <a:t>Verurteilung der Mischehen und Ehescheidung (2,10-16)</a:t>
            </a:r>
          </a:p>
        </p:txBody>
      </p:sp>
      <p:sp>
        <p:nvSpPr>
          <p:cNvPr id="3" name="Rechteck 2">
            <a:extLst>
              <a:ext uri="{FF2B5EF4-FFF2-40B4-BE49-F238E27FC236}">
                <a16:creationId xmlns:a16="http://schemas.microsoft.com/office/drawing/2014/main" id="{B4E94B5A-318E-45C1-90E6-0A1B4751F5E8}"/>
              </a:ext>
            </a:extLst>
          </p:cNvPr>
          <p:cNvSpPr/>
          <p:nvPr/>
        </p:nvSpPr>
        <p:spPr>
          <a:xfrm>
            <a:off x="3142696" y="207530"/>
            <a:ext cx="3039123" cy="121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Rechteck 1">
            <a:extLst>
              <a:ext uri="{FF2B5EF4-FFF2-40B4-BE49-F238E27FC236}">
                <a16:creationId xmlns:a16="http://schemas.microsoft.com/office/drawing/2014/main" id="{4928F5E3-9BE2-46C1-833D-EFAEAA60C4C3}"/>
              </a:ext>
            </a:extLst>
          </p:cNvPr>
          <p:cNvSpPr/>
          <p:nvPr/>
        </p:nvSpPr>
        <p:spPr>
          <a:xfrm>
            <a:off x="242706" y="2287030"/>
            <a:ext cx="11795464" cy="3970318"/>
          </a:xfrm>
          <a:prstGeom prst="rect">
            <a:avLst/>
          </a:prstGeom>
        </p:spPr>
        <p:txBody>
          <a:bodyPr wrap="square">
            <a:spAutoFit/>
          </a:bodyPr>
          <a:lstStyle/>
          <a:p>
            <a:r>
              <a:rPr lang="de-CH" sz="2800" dirty="0"/>
              <a:t>"10 Haben wir nicht alle einen Vater? Hat uns nicht ein Gott erschaffen? Warum sind wir denn so treulos, einer gegen den anderen, und entweihen den </a:t>
            </a:r>
            <a:r>
              <a:rPr lang="de-CH" sz="2800" b="1" u="sng" dirty="0"/>
              <a:t>Bund unserer Väter</a:t>
            </a:r>
            <a:r>
              <a:rPr lang="de-CH" sz="2800" dirty="0"/>
              <a:t>?</a:t>
            </a:r>
          </a:p>
          <a:p>
            <a:r>
              <a:rPr lang="de-CH" sz="2800" dirty="0"/>
              <a:t>11 Juda hat treulos gehandelt und einen Gräuel verübt in Israel und Jerusalem; denn Juda hat das Heiligtum des HERRN entweiht, das er liebte, und hat die Tochter eines fremden Gottes geheiratet.</a:t>
            </a:r>
          </a:p>
          <a:p>
            <a:r>
              <a:rPr lang="de-CH" sz="2800" dirty="0"/>
              <a:t>12 Der HERR wird den Mann, der so etwas tut, ausrotten aus den Zelten Jakobs, was sich regt und redet, auch den, der dem HERRN der Heerscharen eine Opfergabe darbringt!" </a:t>
            </a:r>
            <a:r>
              <a:rPr lang="de-CH" sz="2800" b="1" dirty="0"/>
              <a:t>2,10-12</a:t>
            </a:r>
            <a:endParaRPr lang="de-CH" sz="2800" dirty="0"/>
          </a:p>
        </p:txBody>
      </p:sp>
    </p:spTree>
    <p:extLst>
      <p:ext uri="{BB962C8B-B14F-4D97-AF65-F5344CB8AC3E}">
        <p14:creationId xmlns:p14="http://schemas.microsoft.com/office/powerpoint/2010/main" val="172809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30727"/>
          <a:stretch/>
        </p:blipFill>
        <p:spPr>
          <a:xfrm>
            <a:off x="417952" y="278555"/>
            <a:ext cx="5592231"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6" y="1592184"/>
            <a:ext cx="8661597" cy="523220"/>
          </a:xfrm>
          <a:prstGeom prst="rect">
            <a:avLst/>
          </a:prstGeom>
        </p:spPr>
        <p:txBody>
          <a:bodyPr wrap="square">
            <a:spAutoFit/>
          </a:bodyPr>
          <a:lstStyle/>
          <a:p>
            <a:r>
              <a:rPr lang="de-CH" sz="2800" b="1" dirty="0"/>
              <a:t>Verurteilung der Mischehen und Ehescheidung (2,10-16)</a:t>
            </a:r>
          </a:p>
        </p:txBody>
      </p:sp>
      <p:sp>
        <p:nvSpPr>
          <p:cNvPr id="3" name="Rechteck 2">
            <a:extLst>
              <a:ext uri="{FF2B5EF4-FFF2-40B4-BE49-F238E27FC236}">
                <a16:creationId xmlns:a16="http://schemas.microsoft.com/office/drawing/2014/main" id="{B4E94B5A-318E-45C1-90E6-0A1B4751F5E8}"/>
              </a:ext>
            </a:extLst>
          </p:cNvPr>
          <p:cNvSpPr/>
          <p:nvPr/>
        </p:nvSpPr>
        <p:spPr>
          <a:xfrm>
            <a:off x="3142696" y="207530"/>
            <a:ext cx="3039123" cy="121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Rechteck 1">
            <a:extLst>
              <a:ext uri="{FF2B5EF4-FFF2-40B4-BE49-F238E27FC236}">
                <a16:creationId xmlns:a16="http://schemas.microsoft.com/office/drawing/2014/main" id="{4928F5E3-9BE2-46C1-833D-EFAEAA60C4C3}"/>
              </a:ext>
            </a:extLst>
          </p:cNvPr>
          <p:cNvSpPr/>
          <p:nvPr/>
        </p:nvSpPr>
        <p:spPr>
          <a:xfrm>
            <a:off x="242706" y="2287030"/>
            <a:ext cx="11795464" cy="2677656"/>
          </a:xfrm>
          <a:prstGeom prst="rect">
            <a:avLst/>
          </a:prstGeom>
        </p:spPr>
        <p:txBody>
          <a:bodyPr wrap="square">
            <a:spAutoFit/>
          </a:bodyPr>
          <a:lstStyle/>
          <a:p>
            <a:r>
              <a:rPr lang="de-CH" sz="2800" dirty="0"/>
              <a:t>"13 Und zum anderen tut ihr auch das: Ihr bedeckt den Altar des HERRN mit Tränen, mit Weinen und Seufzen, sodass er sich </a:t>
            </a:r>
            <a:r>
              <a:rPr lang="de-CH" sz="2800" u="sng" dirty="0"/>
              <a:t>nicht mehr zu der Opfergabe wenden</a:t>
            </a:r>
            <a:r>
              <a:rPr lang="de-CH" sz="2800" dirty="0"/>
              <a:t> und sie nicht mit Wohlgefallen aus euren Händen annehmen mag.</a:t>
            </a:r>
          </a:p>
          <a:p>
            <a:r>
              <a:rPr lang="de-CH" sz="2800" dirty="0"/>
              <a:t>14 Und ihr fragt: »</a:t>
            </a:r>
            <a:r>
              <a:rPr lang="de-CH" sz="2800" u="sng" dirty="0"/>
              <a:t>Warum?</a:t>
            </a:r>
            <a:r>
              <a:rPr lang="de-CH" sz="2800" dirty="0"/>
              <a:t>« Weil der HERR Zeuge war zwischen dir und der Frau deiner Jugend, der du nun untreu geworden bist, obwohl sie deine Gefährtin und die </a:t>
            </a:r>
            <a:r>
              <a:rPr lang="de-CH" sz="2800" b="1" u="sng" dirty="0"/>
              <a:t>Frau deines Bundes</a:t>
            </a:r>
            <a:r>
              <a:rPr lang="de-CH" sz="2800" dirty="0"/>
              <a:t> ist!" </a:t>
            </a:r>
            <a:r>
              <a:rPr lang="de-CH" sz="2800" b="1" dirty="0"/>
              <a:t>2,13-14</a:t>
            </a:r>
            <a:endParaRPr lang="de-CH" sz="2800" dirty="0"/>
          </a:p>
        </p:txBody>
      </p:sp>
      <p:sp>
        <p:nvSpPr>
          <p:cNvPr id="4" name="Rechteck 3">
            <a:extLst>
              <a:ext uri="{FF2B5EF4-FFF2-40B4-BE49-F238E27FC236}">
                <a16:creationId xmlns:a16="http://schemas.microsoft.com/office/drawing/2014/main" id="{C552BC24-8AC6-4754-A3D8-663C664630FA}"/>
              </a:ext>
            </a:extLst>
          </p:cNvPr>
          <p:cNvSpPr/>
          <p:nvPr/>
        </p:nvSpPr>
        <p:spPr>
          <a:xfrm>
            <a:off x="-218983" y="4991806"/>
            <a:ext cx="11910874" cy="1915974"/>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"16 Denn ich hasse die Ehescheidung, spricht der HERR, der Gott Israels, und dass man sein Gewand mit Frevel bedeckt, spricht der HERR der Heerscharen; darum hütet euch in eurem Geist und werdet nicht untreu!" </a:t>
            </a:r>
            <a:r>
              <a:rPr lang="de-CH" sz="2800" b="1"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2,16</a:t>
            </a:r>
            <a:endPar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7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3"/>
          <a:srcRect l="30727"/>
          <a:stretch/>
        </p:blipFill>
        <p:spPr>
          <a:xfrm>
            <a:off x="417952" y="278555"/>
            <a:ext cx="5592231"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6" y="1592184"/>
            <a:ext cx="8661597" cy="523220"/>
          </a:xfrm>
          <a:prstGeom prst="rect">
            <a:avLst/>
          </a:prstGeom>
        </p:spPr>
        <p:txBody>
          <a:bodyPr wrap="square">
            <a:spAutoFit/>
          </a:bodyPr>
          <a:lstStyle/>
          <a:p>
            <a:r>
              <a:rPr lang="de-CH" sz="2800" b="1" dirty="0"/>
              <a:t>Verurteilung der Mischehen und Ehescheidung (2,10-16)</a:t>
            </a:r>
          </a:p>
        </p:txBody>
      </p:sp>
      <p:sp>
        <p:nvSpPr>
          <p:cNvPr id="3" name="Rechteck 2">
            <a:extLst>
              <a:ext uri="{FF2B5EF4-FFF2-40B4-BE49-F238E27FC236}">
                <a16:creationId xmlns:a16="http://schemas.microsoft.com/office/drawing/2014/main" id="{B4E94B5A-318E-45C1-90E6-0A1B4751F5E8}"/>
              </a:ext>
            </a:extLst>
          </p:cNvPr>
          <p:cNvSpPr/>
          <p:nvPr/>
        </p:nvSpPr>
        <p:spPr>
          <a:xfrm>
            <a:off x="3142696" y="207530"/>
            <a:ext cx="3039123" cy="121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aphicFrame>
        <p:nvGraphicFramePr>
          <p:cNvPr id="5" name="Objekt 4">
            <a:extLst>
              <a:ext uri="{FF2B5EF4-FFF2-40B4-BE49-F238E27FC236}">
                <a16:creationId xmlns:a16="http://schemas.microsoft.com/office/drawing/2014/main" id="{CFB8098F-B4A0-4B56-9F28-A181A8DEF3E1}"/>
              </a:ext>
            </a:extLst>
          </p:cNvPr>
          <p:cNvGraphicFramePr>
            <a:graphicFrameLocks noChangeAspect="1"/>
          </p:cNvGraphicFramePr>
          <p:nvPr>
            <p:extLst>
              <p:ext uri="{D42A27DB-BD31-4B8C-83A1-F6EECF244321}">
                <p14:modId xmlns:p14="http://schemas.microsoft.com/office/powerpoint/2010/main" val="2033675956"/>
              </p:ext>
            </p:extLst>
          </p:nvPr>
        </p:nvGraphicFramePr>
        <p:xfrm>
          <a:off x="242706" y="2529622"/>
          <a:ext cx="8093426" cy="2701685"/>
        </p:xfrm>
        <a:graphic>
          <a:graphicData uri="http://schemas.openxmlformats.org/presentationml/2006/ole">
            <mc:AlternateContent xmlns:mc="http://schemas.openxmlformats.org/markup-compatibility/2006">
              <mc:Choice xmlns:v="urn:schemas-microsoft-com:vml" Requires="v">
                <p:oleObj spid="_x0000_s17419" name="Document" r:id="rId4" imgW="6629729" imgH="2212304" progId="Word.Document.12">
                  <p:embed/>
                </p:oleObj>
              </mc:Choice>
              <mc:Fallback>
                <p:oleObj name="Document" r:id="rId4" imgW="6629729" imgH="2212304" progId="Word.Document.12">
                  <p:embed/>
                  <p:pic>
                    <p:nvPicPr>
                      <p:cNvPr id="0" name=""/>
                      <p:cNvPicPr/>
                      <p:nvPr/>
                    </p:nvPicPr>
                    <p:blipFill>
                      <a:blip r:embed="rId5"/>
                      <a:stretch>
                        <a:fillRect/>
                      </a:stretch>
                    </p:blipFill>
                    <p:spPr>
                      <a:xfrm>
                        <a:off x="242706" y="2529622"/>
                        <a:ext cx="8093426" cy="2701685"/>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363BA56-9720-4D60-B157-1E3484EE43D0}"/>
              </a:ext>
            </a:extLst>
          </p:cNvPr>
          <p:cNvSpPr/>
          <p:nvPr/>
        </p:nvSpPr>
        <p:spPr>
          <a:xfrm>
            <a:off x="242705" y="5231307"/>
            <a:ext cx="10659073" cy="523220"/>
          </a:xfrm>
          <a:prstGeom prst="rect">
            <a:avLst/>
          </a:prstGeom>
        </p:spPr>
        <p:txBody>
          <a:bodyPr wrap="square">
            <a:spAutoFit/>
          </a:bodyPr>
          <a:lstStyle/>
          <a:p>
            <a:pPr marL="342900" lvl="0" indent="-342900">
              <a:spcBef>
                <a:spcPts val="200"/>
              </a:spcBef>
              <a:spcAft>
                <a:spcPts val="0"/>
              </a:spcAft>
              <a:buFont typeface="Wingdings" panose="05000000000000000000" pitchFamily="2" charset="2"/>
              <a:buChar char=""/>
            </a:pPr>
            <a:r>
              <a:rPr lang="de-CH" sz="2800" b="1" dirty="0">
                <a:latin typeface="Calibri Light" panose="020F0302020204030204" pitchFamily="34" charset="0"/>
                <a:ea typeface="Times New Roman" panose="02020603050405020304" pitchFamily="18" charset="0"/>
                <a:cs typeface="Times New Roman" panose="02020603050405020304" pitchFamily="18" charset="0"/>
              </a:rPr>
              <a:t>Wie gehen wir mit Gottes Herrlichkeit um? =&gt; Seid treu als Volk Gottes</a:t>
            </a:r>
          </a:p>
        </p:txBody>
      </p:sp>
    </p:spTree>
    <p:extLst>
      <p:ext uri="{BB962C8B-B14F-4D97-AF65-F5344CB8AC3E}">
        <p14:creationId xmlns:p14="http://schemas.microsoft.com/office/powerpoint/2010/main" val="412115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64479"/>
          <a:stretch/>
        </p:blipFill>
        <p:spPr>
          <a:xfrm>
            <a:off x="242707" y="322944"/>
            <a:ext cx="2615904"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6" y="1592184"/>
            <a:ext cx="8661597" cy="523220"/>
          </a:xfrm>
          <a:prstGeom prst="rect">
            <a:avLst/>
          </a:prstGeom>
        </p:spPr>
        <p:txBody>
          <a:bodyPr wrap="square">
            <a:spAutoFit/>
          </a:bodyPr>
          <a:lstStyle/>
          <a:p>
            <a:r>
              <a:rPr lang="de-CH" sz="2800" b="1" dirty="0"/>
              <a:t>Das Läuterungsgericht (2,17-3,6)</a:t>
            </a:r>
          </a:p>
        </p:txBody>
      </p:sp>
      <p:sp>
        <p:nvSpPr>
          <p:cNvPr id="2" name="Rechteck 1">
            <a:extLst>
              <a:ext uri="{FF2B5EF4-FFF2-40B4-BE49-F238E27FC236}">
                <a16:creationId xmlns:a16="http://schemas.microsoft.com/office/drawing/2014/main" id="{2C3CDAAE-9A8A-4D43-B854-381E4E0513DD}"/>
              </a:ext>
            </a:extLst>
          </p:cNvPr>
          <p:cNvSpPr/>
          <p:nvPr/>
        </p:nvSpPr>
        <p:spPr>
          <a:xfrm>
            <a:off x="-189389" y="2242641"/>
            <a:ext cx="11881280" cy="1915974"/>
          </a:xfrm>
          <a:prstGeom prst="rect">
            <a:avLst/>
          </a:prstGeom>
        </p:spPr>
        <p:txBody>
          <a:bodyPr wrap="square">
            <a:spAutoFit/>
          </a:bodyPr>
          <a:lstStyle/>
          <a:p>
            <a:pPr marL="449580">
              <a:lnSpc>
                <a:spcPct val="107000"/>
              </a:lnSpc>
              <a:spcAft>
                <a:spcPts val="200"/>
              </a:spcAft>
            </a:pPr>
            <a:r>
              <a:rPr lang="de-CH" sz="2800" spc="75" dirty="0">
                <a:solidFill>
                  <a:srgbClr val="000000"/>
                </a:solidFill>
                <a:ea typeface="Times New Roman" panose="02020603050405020304" pitchFamily="18" charset="0"/>
                <a:cs typeface="Times New Roman" panose="02020603050405020304" pitchFamily="18" charset="0"/>
              </a:rPr>
              <a:t>"17 Ihr habt dem HERRN Mühe gemacht mit euren Reden; und ihr fragt noch: »Womit haben wir ihm denn Mühe gemacht?« Damit, dass ihr sagt: »Jeder, der Böses tut, der ist gut in den Augen des HERRN, und an solchen hat er Wohlgefallen — oder wo ist der Gott des Gerichts?«" </a:t>
            </a:r>
            <a:r>
              <a:rPr lang="de-CH" sz="2800" b="1" spc="75" dirty="0">
                <a:solidFill>
                  <a:srgbClr val="000000"/>
                </a:solidFill>
                <a:ea typeface="Times New Roman" panose="02020603050405020304" pitchFamily="18" charset="0"/>
                <a:cs typeface="Times New Roman" panose="02020603050405020304" pitchFamily="18" charset="0"/>
              </a:rPr>
              <a:t>2,17</a:t>
            </a:r>
            <a:endParaRPr lang="de-CH" sz="2800" spc="75" dirty="0">
              <a:solidFill>
                <a:srgbClr val="000000"/>
              </a:solidFill>
              <a:ea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2C3007A6-19D6-4664-A962-DE5CF9222E8C}"/>
              </a:ext>
            </a:extLst>
          </p:cNvPr>
          <p:cNvSpPr/>
          <p:nvPr/>
        </p:nvSpPr>
        <p:spPr>
          <a:xfrm>
            <a:off x="-189390" y="4037268"/>
            <a:ext cx="12067711" cy="2838021"/>
          </a:xfrm>
          <a:prstGeom prst="rect">
            <a:avLst/>
          </a:prstGeom>
        </p:spPr>
        <p:txBody>
          <a:bodyPr wrap="square">
            <a:spAutoFit/>
          </a:bodyPr>
          <a:lstStyle/>
          <a:p>
            <a:pPr marL="449580">
              <a:lnSpc>
                <a:spcPct val="107000"/>
              </a:lnSpc>
              <a:spcAft>
                <a:spcPts val="200"/>
              </a:spcAft>
            </a:pPr>
            <a:r>
              <a:rPr lang="de-CH" sz="2800" spc="75" dirty="0">
                <a:solidFill>
                  <a:srgbClr val="000000"/>
                </a:solidFill>
                <a:ea typeface="Times New Roman" panose="02020603050405020304" pitchFamily="18" charset="0"/>
                <a:cs typeface="Times New Roman" panose="02020603050405020304" pitchFamily="18" charset="0"/>
              </a:rPr>
              <a:t>"1 Siehe, ich sende meinen Boten, der vor mir her den Weg bereiten soll; und plötzlich wird zu seinem Tempel kommen der Herr, den ihr sucht; und der </a:t>
            </a:r>
            <a:r>
              <a:rPr lang="de-CH" sz="2800" b="1" u="sng" spc="75" dirty="0">
                <a:solidFill>
                  <a:srgbClr val="000000"/>
                </a:solidFill>
                <a:ea typeface="Times New Roman" panose="02020603050405020304" pitchFamily="18" charset="0"/>
                <a:cs typeface="Times New Roman" panose="02020603050405020304" pitchFamily="18" charset="0"/>
              </a:rPr>
              <a:t>Bote des Bundes</a:t>
            </a:r>
            <a:r>
              <a:rPr lang="de-CH" sz="2800" spc="75" dirty="0">
                <a:solidFill>
                  <a:srgbClr val="000000"/>
                </a:solidFill>
                <a:ea typeface="Times New Roman" panose="02020603050405020304" pitchFamily="18" charset="0"/>
                <a:cs typeface="Times New Roman" panose="02020603050405020304" pitchFamily="18" charset="0"/>
              </a:rPr>
              <a:t>, den ihr begehrt, siehe, er kommt!, spricht der HERR der Heerscharen. 2 Wer aber wird den Tag seines Kommens ertragen, und wer wird bestehen, wenn er erscheint? Denn er ist wie das Feuer des [Silber-]Schmelzers und wie die Lauge der Wäscher." </a:t>
            </a:r>
            <a:r>
              <a:rPr lang="de-CH" sz="2800" b="1" spc="75" dirty="0">
                <a:solidFill>
                  <a:srgbClr val="000000"/>
                </a:solidFill>
                <a:ea typeface="Times New Roman" panose="02020603050405020304" pitchFamily="18" charset="0"/>
                <a:cs typeface="Times New Roman" panose="02020603050405020304" pitchFamily="18" charset="0"/>
              </a:rPr>
              <a:t>3,1-2</a:t>
            </a:r>
            <a:endParaRPr lang="de-CH" sz="2800" spc="75" dirty="0">
              <a:solidFill>
                <a:srgbClr val="0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670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64479"/>
          <a:stretch/>
        </p:blipFill>
        <p:spPr>
          <a:xfrm>
            <a:off x="242707" y="322944"/>
            <a:ext cx="2615904"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6" y="1592184"/>
            <a:ext cx="8661597" cy="523220"/>
          </a:xfrm>
          <a:prstGeom prst="rect">
            <a:avLst/>
          </a:prstGeom>
        </p:spPr>
        <p:txBody>
          <a:bodyPr wrap="square">
            <a:spAutoFit/>
          </a:bodyPr>
          <a:lstStyle/>
          <a:p>
            <a:r>
              <a:rPr lang="de-CH" sz="2800" b="1" dirty="0"/>
              <a:t>Das Läuterungsgericht (2,17-3,6)</a:t>
            </a:r>
          </a:p>
        </p:txBody>
      </p:sp>
      <p:sp>
        <p:nvSpPr>
          <p:cNvPr id="3" name="Rechteck 2">
            <a:extLst>
              <a:ext uri="{FF2B5EF4-FFF2-40B4-BE49-F238E27FC236}">
                <a16:creationId xmlns:a16="http://schemas.microsoft.com/office/drawing/2014/main" id="{AE9E81C4-CB66-4767-8032-808574ED96B5}"/>
              </a:ext>
            </a:extLst>
          </p:cNvPr>
          <p:cNvSpPr/>
          <p:nvPr/>
        </p:nvSpPr>
        <p:spPr>
          <a:xfrm>
            <a:off x="242706" y="3774319"/>
            <a:ext cx="9055171" cy="523220"/>
          </a:xfrm>
          <a:prstGeom prst="rect">
            <a:avLst/>
          </a:prstGeom>
        </p:spPr>
        <p:txBody>
          <a:bodyPr wrap="none">
            <a:spAutoFit/>
          </a:bodyPr>
          <a:lstStyle/>
          <a:p>
            <a:pPr marL="342900" lvl="0" indent="-342900">
              <a:spcBef>
                <a:spcPts val="200"/>
              </a:spcBef>
              <a:spcAft>
                <a:spcPts val="0"/>
              </a:spcAft>
              <a:buFont typeface="Wingdings" panose="05000000000000000000" pitchFamily="2" charset="2"/>
              <a:buChar char=""/>
            </a:pPr>
            <a:r>
              <a:rPr lang="de-CH" sz="2800" b="1" dirty="0">
                <a:latin typeface="Calibri Light" panose="020F0302020204030204" pitchFamily="34" charset="0"/>
                <a:ea typeface="Times New Roman" panose="02020603050405020304" pitchFamily="18" charset="0"/>
                <a:cs typeface="Times New Roman" panose="02020603050405020304" pitchFamily="18" charset="0"/>
              </a:rPr>
              <a:t>Wie gehen wir mit Gottes Herrlichkeit um? =&gt; Hofft auf Gott</a:t>
            </a:r>
          </a:p>
        </p:txBody>
      </p:sp>
      <p:sp>
        <p:nvSpPr>
          <p:cNvPr id="5" name="Rechteck 4">
            <a:extLst>
              <a:ext uri="{FF2B5EF4-FFF2-40B4-BE49-F238E27FC236}">
                <a16:creationId xmlns:a16="http://schemas.microsoft.com/office/drawing/2014/main" id="{A33524E5-1D40-4FF1-AD72-74E92647C300}"/>
              </a:ext>
            </a:extLst>
          </p:cNvPr>
          <p:cNvSpPr/>
          <p:nvPr/>
        </p:nvSpPr>
        <p:spPr>
          <a:xfrm>
            <a:off x="-198268" y="2447898"/>
            <a:ext cx="11384131" cy="993926"/>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"6 Denn ich, der HERR, verändere mich nicht; deshalb seid ihr, die Kinder Jakobs, nicht zugrunde gegangen." </a:t>
            </a:r>
            <a:r>
              <a:rPr lang="de-CH" sz="2800" b="1"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3,6</a:t>
            </a:r>
            <a:endPar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134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546456"/>
            <a:ext cx="11417612" cy="2062103"/>
          </a:xfrm>
          <a:prstGeom prst="rect">
            <a:avLst/>
          </a:prstGeom>
          <a:noFill/>
        </p:spPr>
        <p:txBody>
          <a:bodyPr wrap="square" rtlCol="0">
            <a:spAutoFit/>
          </a:bodyPr>
          <a:lstStyle/>
          <a:p>
            <a:r>
              <a:rPr lang="de-CH" sz="3200" dirty="0"/>
              <a:t>Thema: </a:t>
            </a:r>
          </a:p>
          <a:p>
            <a:r>
              <a:rPr lang="de-CH" sz="3200" dirty="0"/>
              <a:t>Die Liebe Gottes und die Gleichgültigkeit (Frechheit) der Menschen!</a:t>
            </a:r>
          </a:p>
          <a:p>
            <a:r>
              <a:rPr lang="de-CH" sz="3200" dirty="0"/>
              <a:t> </a:t>
            </a:r>
          </a:p>
          <a:p>
            <a:r>
              <a:rPr lang="de-CH" sz="3200" dirty="0"/>
              <a:t>oder "wie gehen wir mit der Herrlichkeit Gottes um!"</a:t>
            </a:r>
          </a:p>
        </p:txBody>
      </p:sp>
      <p:sp>
        <p:nvSpPr>
          <p:cNvPr id="8" name="Textfeld 7">
            <a:extLst>
              <a:ext uri="{FF2B5EF4-FFF2-40B4-BE49-F238E27FC236}">
                <a16:creationId xmlns:a16="http://schemas.microsoft.com/office/drawing/2014/main" id="{321DC817-B0B6-4742-9BE2-F038ED435A12}"/>
              </a:ext>
            </a:extLst>
          </p:cNvPr>
          <p:cNvSpPr txBox="1"/>
          <p:nvPr/>
        </p:nvSpPr>
        <p:spPr>
          <a:xfrm>
            <a:off x="563103" y="2866767"/>
            <a:ext cx="11231818" cy="1569660"/>
          </a:xfrm>
          <a:prstGeom prst="rect">
            <a:avLst/>
          </a:prstGeom>
          <a:noFill/>
        </p:spPr>
        <p:txBody>
          <a:bodyPr wrap="square" rtlCol="0">
            <a:spAutoFit/>
          </a:bodyPr>
          <a:lstStyle/>
          <a:p>
            <a:pPr lvl="0"/>
            <a:r>
              <a:rPr lang="de-CH" sz="3200" dirty="0"/>
              <a:t>Schlüsselvers: </a:t>
            </a:r>
            <a:endParaRPr lang="de-CH" sz="3400" b="1" dirty="0">
              <a:latin typeface="+mj-lt"/>
            </a:endParaRPr>
          </a:p>
          <a:p>
            <a:r>
              <a:rPr lang="de-CH" sz="3200" b="1" dirty="0"/>
              <a:t>"Kehrt um zu mir, so will ich mich zu euch kehren!, spricht der HERR der Heerscharen." 3,7b</a:t>
            </a:r>
            <a:endParaRPr lang="de-CH" sz="3200" dirty="0"/>
          </a:p>
        </p:txBody>
      </p:sp>
    </p:spTree>
    <p:extLst>
      <p:ext uri="{BB962C8B-B14F-4D97-AF65-F5344CB8AC3E}">
        <p14:creationId xmlns:p14="http://schemas.microsoft.com/office/powerpoint/2010/main" val="209669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64479"/>
          <a:stretch/>
        </p:blipFill>
        <p:spPr>
          <a:xfrm>
            <a:off x="242707" y="322944"/>
            <a:ext cx="2615904"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6" y="1592184"/>
            <a:ext cx="8661597" cy="523220"/>
          </a:xfrm>
          <a:prstGeom prst="rect">
            <a:avLst/>
          </a:prstGeom>
        </p:spPr>
        <p:txBody>
          <a:bodyPr wrap="square">
            <a:spAutoFit/>
          </a:bodyPr>
          <a:lstStyle/>
          <a:p>
            <a:r>
              <a:rPr lang="de-CH" sz="2800" b="1" dirty="0"/>
              <a:t>Der Segen des Zehnten (3,7-12)</a:t>
            </a:r>
          </a:p>
        </p:txBody>
      </p:sp>
      <p:sp>
        <p:nvSpPr>
          <p:cNvPr id="2" name="Rechteck 1">
            <a:extLst>
              <a:ext uri="{FF2B5EF4-FFF2-40B4-BE49-F238E27FC236}">
                <a16:creationId xmlns:a16="http://schemas.microsoft.com/office/drawing/2014/main" id="{32F6BB49-0889-4209-808F-8A17B1602D3D}"/>
              </a:ext>
            </a:extLst>
          </p:cNvPr>
          <p:cNvSpPr/>
          <p:nvPr/>
        </p:nvSpPr>
        <p:spPr>
          <a:xfrm>
            <a:off x="-310717" y="2115404"/>
            <a:ext cx="12331082" cy="4682116"/>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"7 Seit den Tagen eurer Väter seid ihr von meinen Satzungen abgewichen und habt sie nicht befolgt. Kehrt um zu mir, so will ich mich zu euch kehren!, spricht der HERR der Heerscharen. Aber ihr fragt: »Worin sollen wir umkehren?« 8 Darf ein Mensch Gott berauben, wie ihr mich beraubt? Aber ihr fragt: »Worin haben wir dich beraubt?« In den Zehnten und den Abgaben! 9 Mit dem Fluch seid ihr verflucht worden, denn ihr habt mich beraubt, ihr, das ganze Volk! 10 Bringt den Zehnten ganz in das Vorratshaus, damit Speise in meinem Haus sei, und prüft mich doch dadurch, spricht der HERR der Heerscharen, ob ich euch nicht die Fenster des Himmels öffnen und euch Segen in überreicher Fülle herabschütten werde! </a:t>
            </a:r>
          </a:p>
        </p:txBody>
      </p:sp>
    </p:spTree>
    <p:extLst>
      <p:ext uri="{BB962C8B-B14F-4D97-AF65-F5344CB8AC3E}">
        <p14:creationId xmlns:p14="http://schemas.microsoft.com/office/powerpoint/2010/main" val="1782210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64479"/>
          <a:stretch/>
        </p:blipFill>
        <p:spPr>
          <a:xfrm>
            <a:off x="242707" y="322944"/>
            <a:ext cx="2615904"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6" y="1592184"/>
            <a:ext cx="8661597" cy="523220"/>
          </a:xfrm>
          <a:prstGeom prst="rect">
            <a:avLst/>
          </a:prstGeom>
        </p:spPr>
        <p:txBody>
          <a:bodyPr wrap="square">
            <a:spAutoFit/>
          </a:bodyPr>
          <a:lstStyle/>
          <a:p>
            <a:r>
              <a:rPr lang="de-CH" sz="2800" b="1" dirty="0"/>
              <a:t>Der Segen des Zehnten (3,7-12)</a:t>
            </a:r>
          </a:p>
        </p:txBody>
      </p:sp>
      <p:sp>
        <p:nvSpPr>
          <p:cNvPr id="2" name="Rechteck 1">
            <a:extLst>
              <a:ext uri="{FF2B5EF4-FFF2-40B4-BE49-F238E27FC236}">
                <a16:creationId xmlns:a16="http://schemas.microsoft.com/office/drawing/2014/main" id="{32F6BB49-0889-4209-808F-8A17B1602D3D}"/>
              </a:ext>
            </a:extLst>
          </p:cNvPr>
          <p:cNvSpPr/>
          <p:nvPr/>
        </p:nvSpPr>
        <p:spPr>
          <a:xfrm>
            <a:off x="-195308" y="2242641"/>
            <a:ext cx="12046997" cy="2376997"/>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11 Und ich will für euch den Fresser schelten, dass er euch die Frucht der Erde nicht verdirbt und dass euch der Weinstock auf dem Feld nicht fruchtleer bleibt, spricht der HERR der Heerscharen. 12 Und alle Heidenvölker werden euch glücklich preisen; denn ihr werdet ein Land des Wohlgefallens werden, spricht der HERR der Heerscharen." </a:t>
            </a:r>
            <a:r>
              <a:rPr lang="de-CH" sz="2800" b="1"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3,7-12</a:t>
            </a:r>
            <a:endPar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9534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64479"/>
          <a:stretch/>
        </p:blipFill>
        <p:spPr>
          <a:xfrm>
            <a:off x="242707" y="322944"/>
            <a:ext cx="2615904"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6" y="1592184"/>
            <a:ext cx="8661597" cy="523220"/>
          </a:xfrm>
          <a:prstGeom prst="rect">
            <a:avLst/>
          </a:prstGeom>
        </p:spPr>
        <p:txBody>
          <a:bodyPr wrap="square">
            <a:spAutoFit/>
          </a:bodyPr>
          <a:lstStyle/>
          <a:p>
            <a:r>
              <a:rPr lang="de-CH" sz="2800" b="1" dirty="0"/>
              <a:t>Der Segen des Zehnten (3,7-12)</a:t>
            </a:r>
          </a:p>
        </p:txBody>
      </p:sp>
      <p:sp>
        <p:nvSpPr>
          <p:cNvPr id="2" name="Rechteck 1">
            <a:extLst>
              <a:ext uri="{FF2B5EF4-FFF2-40B4-BE49-F238E27FC236}">
                <a16:creationId xmlns:a16="http://schemas.microsoft.com/office/drawing/2014/main" id="{32F6BB49-0889-4209-808F-8A17B1602D3D}"/>
              </a:ext>
            </a:extLst>
          </p:cNvPr>
          <p:cNvSpPr/>
          <p:nvPr/>
        </p:nvSpPr>
        <p:spPr>
          <a:xfrm>
            <a:off x="203071" y="2242641"/>
            <a:ext cx="11297267" cy="1815882"/>
          </a:xfrm>
          <a:prstGeom prst="rect">
            <a:avLst/>
          </a:prstGeom>
        </p:spPr>
        <p:txBody>
          <a:bodyPr wrap="square">
            <a:spAutoFit/>
          </a:bodyPr>
          <a:lstStyle/>
          <a:p>
            <a:r>
              <a:rPr lang="de-CH" sz="2800" dirty="0"/>
              <a:t>"6 Das aber [bedenkt]: Wer kärglich sät, der wird auch kärglich ernten; und wer im Segen sät, der wird auch im Segen ernten.</a:t>
            </a:r>
          </a:p>
          <a:p>
            <a:r>
              <a:rPr lang="de-CH" sz="2800" dirty="0"/>
              <a:t>7 Jeder, wie er es sich im Herzen vornimmt; nicht widerwillig oder gezwungen, denn einen fröhlichen Geber hat Gott lieb!" </a:t>
            </a:r>
            <a:r>
              <a:rPr lang="de-CH" sz="2800" b="1" dirty="0"/>
              <a:t>2Kor 9,6-7</a:t>
            </a:r>
            <a:endParaRPr lang="de-CH" sz="2800" dirty="0"/>
          </a:p>
        </p:txBody>
      </p:sp>
      <p:sp>
        <p:nvSpPr>
          <p:cNvPr id="3" name="Rechteck 2">
            <a:extLst>
              <a:ext uri="{FF2B5EF4-FFF2-40B4-BE49-F238E27FC236}">
                <a16:creationId xmlns:a16="http://schemas.microsoft.com/office/drawing/2014/main" id="{A0B2CD6D-59E4-4E22-B744-3FF1C9DDC3BF}"/>
              </a:ext>
            </a:extLst>
          </p:cNvPr>
          <p:cNvSpPr/>
          <p:nvPr/>
        </p:nvSpPr>
        <p:spPr>
          <a:xfrm>
            <a:off x="203071" y="5783252"/>
            <a:ext cx="9122177" cy="523220"/>
          </a:xfrm>
          <a:prstGeom prst="rect">
            <a:avLst/>
          </a:prstGeom>
        </p:spPr>
        <p:txBody>
          <a:bodyPr wrap="none">
            <a:spAutoFit/>
          </a:bodyPr>
          <a:lstStyle/>
          <a:p>
            <a:pPr marL="342900" lvl="0" indent="-342900">
              <a:spcBef>
                <a:spcPts val="200"/>
              </a:spcBef>
              <a:spcAft>
                <a:spcPts val="0"/>
              </a:spcAft>
              <a:buFont typeface="Wingdings" panose="05000000000000000000" pitchFamily="2" charset="2"/>
              <a:buChar char=""/>
            </a:pPr>
            <a:r>
              <a:rPr lang="de-CH" sz="2800" b="1" dirty="0">
                <a:latin typeface="Calibri Light" panose="020F0302020204030204" pitchFamily="34" charset="0"/>
                <a:ea typeface="Times New Roman" panose="02020603050405020304" pitchFamily="18" charset="0"/>
                <a:cs typeface="Times New Roman" panose="02020603050405020304" pitchFamily="18" charset="0"/>
              </a:rPr>
              <a:t>Wie gehen wir mit Gottes Herrlichkeit um? =&gt; Gehorcht Gott</a:t>
            </a:r>
          </a:p>
        </p:txBody>
      </p:sp>
      <p:sp>
        <p:nvSpPr>
          <p:cNvPr id="4" name="Rechteck 3">
            <a:extLst>
              <a:ext uri="{FF2B5EF4-FFF2-40B4-BE49-F238E27FC236}">
                <a16:creationId xmlns:a16="http://schemas.microsoft.com/office/drawing/2014/main" id="{7A8BEA70-96F5-4948-8A7C-C8A17EC47C39}"/>
              </a:ext>
            </a:extLst>
          </p:cNvPr>
          <p:cNvSpPr/>
          <p:nvPr/>
        </p:nvSpPr>
        <p:spPr>
          <a:xfrm>
            <a:off x="242706" y="4228390"/>
            <a:ext cx="10105840" cy="1384995"/>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Wollen wir doch Gott gehorsam sein und ihm geben was ihm gehört. </a:t>
            </a:r>
          </a:p>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Wir wollen fröhliche Geber sein (Israelopfer, Missionsopfer, Bibelliga, Sonderopfer, usw.)</a:t>
            </a:r>
          </a:p>
        </p:txBody>
      </p:sp>
    </p:spTree>
    <p:extLst>
      <p:ext uri="{BB962C8B-B14F-4D97-AF65-F5344CB8AC3E}">
        <p14:creationId xmlns:p14="http://schemas.microsoft.com/office/powerpoint/2010/main" val="375771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64479"/>
          <a:stretch/>
        </p:blipFill>
        <p:spPr>
          <a:xfrm>
            <a:off x="242707" y="322944"/>
            <a:ext cx="2615904"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6" y="1592184"/>
            <a:ext cx="8661597" cy="523220"/>
          </a:xfrm>
          <a:prstGeom prst="rect">
            <a:avLst/>
          </a:prstGeom>
        </p:spPr>
        <p:txBody>
          <a:bodyPr wrap="square">
            <a:spAutoFit/>
          </a:bodyPr>
          <a:lstStyle/>
          <a:p>
            <a:r>
              <a:rPr lang="de-CH" sz="2800" b="1" dirty="0"/>
              <a:t>Der Tag des Ewigen (3,13-21)</a:t>
            </a:r>
          </a:p>
        </p:txBody>
      </p:sp>
      <p:sp>
        <p:nvSpPr>
          <p:cNvPr id="4" name="Rechteck 3">
            <a:extLst>
              <a:ext uri="{FF2B5EF4-FFF2-40B4-BE49-F238E27FC236}">
                <a16:creationId xmlns:a16="http://schemas.microsoft.com/office/drawing/2014/main" id="{B3742FFF-C61E-4084-B465-E9C19DE84ADA}"/>
              </a:ext>
            </a:extLst>
          </p:cNvPr>
          <p:cNvSpPr/>
          <p:nvPr/>
        </p:nvSpPr>
        <p:spPr>
          <a:xfrm>
            <a:off x="-278166" y="2723692"/>
            <a:ext cx="11597195" cy="3811364"/>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"13 Ihr habt harte Worte gegen mich ausgestoßen!, spricht der HERR. Aber ihr fragt: »Was haben wir untereinander gegen dich geredet?«</a:t>
            </a:r>
          </a:p>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14 Ihr habt gesagt: »Es ist umsonst, dass man Gott dient, und was nützt es uns, seine Ordnung zu halten und vor dem HERRN der Heerscharen in Trauer einherzugehen?</a:t>
            </a:r>
          </a:p>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15 Und nun preisen wir die Übermütigen glücklich; denn die, welche Gesetzlosigkeit verüben, stehen aufrecht, und die, welche Gott versucht haben, kommen davon!«" </a:t>
            </a:r>
            <a:r>
              <a:rPr lang="de-CH" sz="2800" b="1"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3,13-15</a:t>
            </a:r>
            <a:endPar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28B2548C-7F7F-452C-9C72-463C16433ED0}"/>
              </a:ext>
            </a:extLst>
          </p:cNvPr>
          <p:cNvSpPr/>
          <p:nvPr/>
        </p:nvSpPr>
        <p:spPr>
          <a:xfrm>
            <a:off x="242705" y="2197063"/>
            <a:ext cx="8661597" cy="523220"/>
          </a:xfrm>
          <a:prstGeom prst="rect">
            <a:avLst/>
          </a:prstGeom>
        </p:spPr>
        <p:txBody>
          <a:bodyPr wrap="square">
            <a:spAutoFit/>
          </a:bodyPr>
          <a:lstStyle/>
          <a:p>
            <a:r>
              <a:rPr lang="de-CH" sz="2800" b="1" dirty="0"/>
              <a:t>Die Gottlosen</a:t>
            </a:r>
          </a:p>
        </p:txBody>
      </p:sp>
    </p:spTree>
    <p:extLst>
      <p:ext uri="{BB962C8B-B14F-4D97-AF65-F5344CB8AC3E}">
        <p14:creationId xmlns:p14="http://schemas.microsoft.com/office/powerpoint/2010/main" val="108633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64479"/>
          <a:stretch/>
        </p:blipFill>
        <p:spPr>
          <a:xfrm>
            <a:off x="242707" y="322944"/>
            <a:ext cx="2615904"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6" y="1592184"/>
            <a:ext cx="8661597" cy="523220"/>
          </a:xfrm>
          <a:prstGeom prst="rect">
            <a:avLst/>
          </a:prstGeom>
        </p:spPr>
        <p:txBody>
          <a:bodyPr wrap="square">
            <a:spAutoFit/>
          </a:bodyPr>
          <a:lstStyle/>
          <a:p>
            <a:r>
              <a:rPr lang="de-CH" sz="2800" b="1" dirty="0"/>
              <a:t>Der Tag des Ewigen (3,13-21)</a:t>
            </a:r>
          </a:p>
        </p:txBody>
      </p:sp>
      <p:sp>
        <p:nvSpPr>
          <p:cNvPr id="4" name="Rechteck 3">
            <a:extLst>
              <a:ext uri="{FF2B5EF4-FFF2-40B4-BE49-F238E27FC236}">
                <a16:creationId xmlns:a16="http://schemas.microsoft.com/office/drawing/2014/main" id="{B3742FFF-C61E-4084-B465-E9C19DE84ADA}"/>
              </a:ext>
            </a:extLst>
          </p:cNvPr>
          <p:cNvSpPr/>
          <p:nvPr/>
        </p:nvSpPr>
        <p:spPr>
          <a:xfrm>
            <a:off x="242705" y="2720283"/>
            <a:ext cx="11597195" cy="3970318"/>
          </a:xfrm>
          <a:prstGeom prst="rect">
            <a:avLst/>
          </a:prstGeom>
        </p:spPr>
        <p:txBody>
          <a:bodyPr wrap="square">
            <a:spAutoFit/>
          </a:bodyPr>
          <a:lstStyle/>
          <a:p>
            <a:r>
              <a:rPr lang="de-CH" sz="2800" dirty="0"/>
              <a:t>"16 Da besprachen sich die miteinander, welche den HERRN fürchteten, und der HERR achtete darauf und hörte es, und ein Gedenkbuch wurde vor ihm geschrieben für die, </a:t>
            </a:r>
            <a:r>
              <a:rPr lang="de-CH" sz="2800" u="sng" dirty="0"/>
              <a:t>welche den HERRN fürchten und seinen Namen hoch achten.</a:t>
            </a:r>
            <a:r>
              <a:rPr lang="de-CH" sz="2800" dirty="0"/>
              <a:t> 17 Und sie werden von mir, spricht der HERR der Heerscharen, als mein auserwähltes Eigentum behandelt werden an dem Tag, den ich bereite; und ich will sie verschonen, wie ein Mann seinen Sohn verschont, der ihm dient. 18 Dann werdet ihr wieder sehen, was für ein Unterschied besteht zwischen dem Gerechten und dem Gesetzlosen, zwischen dem, der Gott dient, und dem, der ihm nicht dient." </a:t>
            </a:r>
            <a:r>
              <a:rPr lang="de-CH" sz="2800" b="1" dirty="0"/>
              <a:t>3,16-18</a:t>
            </a:r>
            <a:endParaRPr lang="de-CH" sz="2800" dirty="0"/>
          </a:p>
        </p:txBody>
      </p:sp>
      <p:sp>
        <p:nvSpPr>
          <p:cNvPr id="7" name="Rechteck 6">
            <a:extLst>
              <a:ext uri="{FF2B5EF4-FFF2-40B4-BE49-F238E27FC236}">
                <a16:creationId xmlns:a16="http://schemas.microsoft.com/office/drawing/2014/main" id="{28B2548C-7F7F-452C-9C72-463C16433ED0}"/>
              </a:ext>
            </a:extLst>
          </p:cNvPr>
          <p:cNvSpPr/>
          <p:nvPr/>
        </p:nvSpPr>
        <p:spPr>
          <a:xfrm>
            <a:off x="242705" y="2197063"/>
            <a:ext cx="8661597" cy="523220"/>
          </a:xfrm>
          <a:prstGeom prst="rect">
            <a:avLst/>
          </a:prstGeom>
        </p:spPr>
        <p:txBody>
          <a:bodyPr wrap="square">
            <a:spAutoFit/>
          </a:bodyPr>
          <a:lstStyle/>
          <a:p>
            <a:r>
              <a:rPr lang="de-CH" sz="2800" b="1" dirty="0"/>
              <a:t>Die Gerechten / Gottesfürchtigen</a:t>
            </a:r>
          </a:p>
        </p:txBody>
      </p:sp>
    </p:spTree>
    <p:extLst>
      <p:ext uri="{BB962C8B-B14F-4D97-AF65-F5344CB8AC3E}">
        <p14:creationId xmlns:p14="http://schemas.microsoft.com/office/powerpoint/2010/main" val="116863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64479"/>
          <a:stretch/>
        </p:blipFill>
        <p:spPr>
          <a:xfrm>
            <a:off x="242707" y="322944"/>
            <a:ext cx="2615904"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6" y="1592184"/>
            <a:ext cx="8661597" cy="523220"/>
          </a:xfrm>
          <a:prstGeom prst="rect">
            <a:avLst/>
          </a:prstGeom>
        </p:spPr>
        <p:txBody>
          <a:bodyPr wrap="square">
            <a:spAutoFit/>
          </a:bodyPr>
          <a:lstStyle/>
          <a:p>
            <a:r>
              <a:rPr lang="de-CH" sz="2800" b="1" dirty="0"/>
              <a:t>Der Tag des Ewigen (3,13-21)</a:t>
            </a:r>
          </a:p>
        </p:txBody>
      </p:sp>
      <p:sp>
        <p:nvSpPr>
          <p:cNvPr id="4" name="Rechteck 3">
            <a:extLst>
              <a:ext uri="{FF2B5EF4-FFF2-40B4-BE49-F238E27FC236}">
                <a16:creationId xmlns:a16="http://schemas.microsoft.com/office/drawing/2014/main" id="{B3742FFF-C61E-4084-B465-E9C19DE84ADA}"/>
              </a:ext>
            </a:extLst>
          </p:cNvPr>
          <p:cNvSpPr/>
          <p:nvPr/>
        </p:nvSpPr>
        <p:spPr>
          <a:xfrm>
            <a:off x="242705" y="2720283"/>
            <a:ext cx="11597195" cy="1815882"/>
          </a:xfrm>
          <a:prstGeom prst="rect">
            <a:avLst/>
          </a:prstGeom>
        </p:spPr>
        <p:txBody>
          <a:bodyPr wrap="square">
            <a:spAutoFit/>
          </a:bodyPr>
          <a:lstStyle/>
          <a:p>
            <a:r>
              <a:rPr lang="de-CH" sz="2800" dirty="0"/>
              <a:t>19 Denn siehe, der Tag kommt, brennend wie ein Ofen! Da werden alle Übermütigen und alle, die gesetzlos handeln, wie Stoppeln sein, und der kommende Tag wird sie verbrennen, spricht der HERR der Heerscharen, sodass ihnen weder Wurzel noch Zweig übrig bleibt." </a:t>
            </a:r>
            <a:r>
              <a:rPr lang="de-CH" sz="2800" b="1" dirty="0"/>
              <a:t>3,19</a:t>
            </a:r>
            <a:endParaRPr lang="de-CH" sz="2800" dirty="0"/>
          </a:p>
        </p:txBody>
      </p:sp>
      <p:sp>
        <p:nvSpPr>
          <p:cNvPr id="7" name="Rechteck 6">
            <a:extLst>
              <a:ext uri="{FF2B5EF4-FFF2-40B4-BE49-F238E27FC236}">
                <a16:creationId xmlns:a16="http://schemas.microsoft.com/office/drawing/2014/main" id="{28B2548C-7F7F-452C-9C72-463C16433ED0}"/>
              </a:ext>
            </a:extLst>
          </p:cNvPr>
          <p:cNvSpPr/>
          <p:nvPr/>
        </p:nvSpPr>
        <p:spPr>
          <a:xfrm>
            <a:off x="242705" y="2197063"/>
            <a:ext cx="8661597" cy="523220"/>
          </a:xfrm>
          <a:prstGeom prst="rect">
            <a:avLst/>
          </a:prstGeom>
        </p:spPr>
        <p:txBody>
          <a:bodyPr wrap="square">
            <a:spAutoFit/>
          </a:bodyPr>
          <a:lstStyle/>
          <a:p>
            <a:r>
              <a:rPr lang="de-CH" sz="2800" b="1" dirty="0"/>
              <a:t>Das Gericht</a:t>
            </a:r>
          </a:p>
        </p:txBody>
      </p:sp>
    </p:spTree>
    <p:extLst>
      <p:ext uri="{BB962C8B-B14F-4D97-AF65-F5344CB8AC3E}">
        <p14:creationId xmlns:p14="http://schemas.microsoft.com/office/powerpoint/2010/main" val="281594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64479"/>
          <a:stretch/>
        </p:blipFill>
        <p:spPr>
          <a:xfrm>
            <a:off x="242707" y="322944"/>
            <a:ext cx="2615904"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6" y="1592184"/>
            <a:ext cx="8661597" cy="523220"/>
          </a:xfrm>
          <a:prstGeom prst="rect">
            <a:avLst/>
          </a:prstGeom>
        </p:spPr>
        <p:txBody>
          <a:bodyPr wrap="square">
            <a:spAutoFit/>
          </a:bodyPr>
          <a:lstStyle/>
          <a:p>
            <a:r>
              <a:rPr lang="de-CH" sz="2800" b="1" dirty="0"/>
              <a:t>Der Tag des Ewigen (3,13-21)</a:t>
            </a:r>
          </a:p>
        </p:txBody>
      </p:sp>
      <p:sp>
        <p:nvSpPr>
          <p:cNvPr id="4" name="Rechteck 3">
            <a:extLst>
              <a:ext uri="{FF2B5EF4-FFF2-40B4-BE49-F238E27FC236}">
                <a16:creationId xmlns:a16="http://schemas.microsoft.com/office/drawing/2014/main" id="{B3742FFF-C61E-4084-B465-E9C19DE84ADA}"/>
              </a:ext>
            </a:extLst>
          </p:cNvPr>
          <p:cNvSpPr/>
          <p:nvPr/>
        </p:nvSpPr>
        <p:spPr>
          <a:xfrm>
            <a:off x="242705" y="2720283"/>
            <a:ext cx="11597195" cy="2677656"/>
          </a:xfrm>
          <a:prstGeom prst="rect">
            <a:avLst/>
          </a:prstGeom>
        </p:spPr>
        <p:txBody>
          <a:bodyPr wrap="square">
            <a:spAutoFit/>
          </a:bodyPr>
          <a:lstStyle/>
          <a:p>
            <a:r>
              <a:rPr lang="de-CH" sz="2800" dirty="0"/>
              <a:t>"20 Euch aber, die ihr meinen Namen fürchtet, wird die Sonne der Gerechtigkeit aufgehen, und Heilung [wird] unter ihren Flügeln [sein]; und ihr werdet herauskommen und hüpfen wie Kälber aus dem Stall!</a:t>
            </a:r>
          </a:p>
          <a:p>
            <a:r>
              <a:rPr lang="de-CH" sz="2800" dirty="0"/>
              <a:t>21 Und ihr werdet die Gesetzlosen zertreten; denn sie werden wie Asche sein unter euren Fußsohlen an dem Tag, den ich machen werde!; spricht der HERR der Heerscharen." </a:t>
            </a:r>
            <a:r>
              <a:rPr lang="de-CH" sz="2800" b="1" dirty="0"/>
              <a:t>3,20-21</a:t>
            </a:r>
            <a:endParaRPr lang="de-CH" sz="2800" dirty="0"/>
          </a:p>
        </p:txBody>
      </p:sp>
      <p:sp>
        <p:nvSpPr>
          <p:cNvPr id="7" name="Rechteck 6">
            <a:extLst>
              <a:ext uri="{FF2B5EF4-FFF2-40B4-BE49-F238E27FC236}">
                <a16:creationId xmlns:a16="http://schemas.microsoft.com/office/drawing/2014/main" id="{28B2548C-7F7F-452C-9C72-463C16433ED0}"/>
              </a:ext>
            </a:extLst>
          </p:cNvPr>
          <p:cNvSpPr/>
          <p:nvPr/>
        </p:nvSpPr>
        <p:spPr>
          <a:xfrm>
            <a:off x="242705" y="2197063"/>
            <a:ext cx="8661597" cy="523220"/>
          </a:xfrm>
          <a:prstGeom prst="rect">
            <a:avLst/>
          </a:prstGeom>
        </p:spPr>
        <p:txBody>
          <a:bodyPr wrap="square">
            <a:spAutoFit/>
          </a:bodyPr>
          <a:lstStyle/>
          <a:p>
            <a:r>
              <a:rPr lang="de-CH" sz="2800" b="1" dirty="0"/>
              <a:t>Der Segen</a:t>
            </a:r>
          </a:p>
        </p:txBody>
      </p:sp>
      <p:sp>
        <p:nvSpPr>
          <p:cNvPr id="2" name="Rechteck 1">
            <a:extLst>
              <a:ext uri="{FF2B5EF4-FFF2-40B4-BE49-F238E27FC236}">
                <a16:creationId xmlns:a16="http://schemas.microsoft.com/office/drawing/2014/main" id="{C3BA5838-920E-48C7-A9EC-D561B4199541}"/>
              </a:ext>
            </a:extLst>
          </p:cNvPr>
          <p:cNvSpPr/>
          <p:nvPr/>
        </p:nvSpPr>
        <p:spPr>
          <a:xfrm>
            <a:off x="242705" y="5736493"/>
            <a:ext cx="8988679" cy="523220"/>
          </a:xfrm>
          <a:prstGeom prst="rect">
            <a:avLst/>
          </a:prstGeom>
        </p:spPr>
        <p:txBody>
          <a:bodyPr wrap="none">
            <a:spAutoFit/>
          </a:bodyPr>
          <a:lstStyle/>
          <a:p>
            <a:pPr marL="342900" lvl="0" indent="-342900">
              <a:spcBef>
                <a:spcPts val="200"/>
              </a:spcBef>
              <a:spcAft>
                <a:spcPts val="0"/>
              </a:spcAft>
              <a:buFont typeface="Wingdings" panose="05000000000000000000" pitchFamily="2" charset="2"/>
              <a:buChar char=""/>
            </a:pPr>
            <a:r>
              <a:rPr lang="de-CH" sz="2800" b="1" dirty="0">
                <a:latin typeface="Calibri Light" panose="020F0302020204030204" pitchFamily="34" charset="0"/>
                <a:ea typeface="Times New Roman" panose="02020603050405020304" pitchFamily="18" charset="0"/>
                <a:cs typeface="Times New Roman" panose="02020603050405020304" pitchFamily="18" charset="0"/>
              </a:rPr>
              <a:t>Wie gehen wir mit Gottes Herrlichkeit um? =&gt; Fürchtet Gott</a:t>
            </a:r>
          </a:p>
        </p:txBody>
      </p:sp>
    </p:spTree>
    <p:extLst>
      <p:ext uri="{BB962C8B-B14F-4D97-AF65-F5344CB8AC3E}">
        <p14:creationId xmlns:p14="http://schemas.microsoft.com/office/powerpoint/2010/main" val="424237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rotWithShape="1">
          <a:blip r:embed="rId2"/>
          <a:srcRect l="64479"/>
          <a:stretch/>
        </p:blipFill>
        <p:spPr>
          <a:xfrm>
            <a:off x="242707" y="322944"/>
            <a:ext cx="2615904"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6" y="1592184"/>
            <a:ext cx="8661597" cy="523220"/>
          </a:xfrm>
          <a:prstGeom prst="rect">
            <a:avLst/>
          </a:prstGeom>
        </p:spPr>
        <p:txBody>
          <a:bodyPr wrap="square">
            <a:spAutoFit/>
          </a:bodyPr>
          <a:lstStyle/>
          <a:p>
            <a:r>
              <a:rPr lang="de-CH" sz="2800" b="1" dirty="0"/>
              <a:t>Zurück zum Wort (3,22-24)</a:t>
            </a:r>
          </a:p>
        </p:txBody>
      </p:sp>
      <p:sp>
        <p:nvSpPr>
          <p:cNvPr id="4" name="Rechteck 3">
            <a:extLst>
              <a:ext uri="{FF2B5EF4-FFF2-40B4-BE49-F238E27FC236}">
                <a16:creationId xmlns:a16="http://schemas.microsoft.com/office/drawing/2014/main" id="{B3742FFF-C61E-4084-B465-E9C19DE84ADA}"/>
              </a:ext>
            </a:extLst>
          </p:cNvPr>
          <p:cNvSpPr/>
          <p:nvPr/>
        </p:nvSpPr>
        <p:spPr>
          <a:xfrm>
            <a:off x="242705" y="2720283"/>
            <a:ext cx="11597195" cy="954107"/>
          </a:xfrm>
          <a:prstGeom prst="rect">
            <a:avLst/>
          </a:prstGeom>
        </p:spPr>
        <p:txBody>
          <a:bodyPr wrap="square">
            <a:spAutoFit/>
          </a:bodyPr>
          <a:lstStyle/>
          <a:p>
            <a:r>
              <a:rPr lang="de-CH" sz="2800" dirty="0"/>
              <a:t>"22 Gedenkt an das Gesetz Moses, meines Knechtes, das ich ihm auf dem Horeb für ganz Israel befohlen habe, an die Satzungen und Rechte!" </a:t>
            </a:r>
            <a:r>
              <a:rPr lang="de-CH" sz="2800" b="1" dirty="0"/>
              <a:t>3,22</a:t>
            </a:r>
            <a:endParaRPr lang="de-CH" sz="2800" dirty="0"/>
          </a:p>
        </p:txBody>
      </p:sp>
      <p:sp>
        <p:nvSpPr>
          <p:cNvPr id="3" name="Rechteck 2">
            <a:extLst>
              <a:ext uri="{FF2B5EF4-FFF2-40B4-BE49-F238E27FC236}">
                <a16:creationId xmlns:a16="http://schemas.microsoft.com/office/drawing/2014/main" id="{EACFD73C-C9F5-433A-B6C4-C0A7812A4AD5}"/>
              </a:ext>
            </a:extLst>
          </p:cNvPr>
          <p:cNvSpPr/>
          <p:nvPr/>
        </p:nvSpPr>
        <p:spPr>
          <a:xfrm>
            <a:off x="242705" y="4792592"/>
            <a:ext cx="11449186" cy="954107"/>
          </a:xfrm>
          <a:prstGeom prst="rect">
            <a:avLst/>
          </a:prstGeom>
        </p:spPr>
        <p:txBody>
          <a:bodyPr wrap="square">
            <a:spAutoFit/>
          </a:bodyPr>
          <a:lstStyle/>
          <a:p>
            <a:pPr marL="342900" lvl="0" indent="-342900">
              <a:spcBef>
                <a:spcPts val="200"/>
              </a:spcBef>
              <a:spcAft>
                <a:spcPts val="0"/>
              </a:spcAft>
              <a:buFont typeface="Wingdings" panose="05000000000000000000" pitchFamily="2" charset="2"/>
              <a:buChar char=""/>
            </a:pPr>
            <a:r>
              <a:rPr lang="de-CH" sz="2800" b="1" dirty="0">
                <a:latin typeface="Calibri Light" panose="020F0302020204030204" pitchFamily="34" charset="0"/>
                <a:ea typeface="Times New Roman" panose="02020603050405020304" pitchFamily="18" charset="0"/>
                <a:cs typeface="Times New Roman" panose="02020603050405020304" pitchFamily="18" charset="0"/>
              </a:rPr>
              <a:t>Wie gehen wir mit Gottes Herrlichkeit um? =&gt; Seid vorbereitet auf das Kommen des HERRN (Wiederkunft)!</a:t>
            </a:r>
          </a:p>
        </p:txBody>
      </p:sp>
    </p:spTree>
    <p:extLst>
      <p:ext uri="{BB962C8B-B14F-4D97-AF65-F5344CB8AC3E}">
        <p14:creationId xmlns:p14="http://schemas.microsoft.com/office/powerpoint/2010/main" val="194061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2957861" cy="532903"/>
          </a:xfrm>
          <a:prstGeom prst="rect">
            <a:avLst/>
          </a:prstGeom>
        </p:spPr>
        <p:txBody>
          <a:bodyPr wrap="none">
            <a:spAutoFit/>
          </a:bodyPr>
          <a:lstStyle/>
          <a:p>
            <a:pPr>
              <a:lnSpc>
                <a:spcPct val="107000"/>
              </a:lnSpc>
              <a:spcBef>
                <a:spcPts val="1200"/>
              </a:spcBef>
              <a:spcAft>
                <a:spcPts val="0"/>
              </a:spcAft>
            </a:pPr>
            <a:r>
              <a:rPr lang="de-DE" sz="2800" b="1" kern="0" dirty="0">
                <a:ea typeface="Times New Roman" panose="02020603050405020304" pitchFamily="18" charset="0"/>
                <a:cs typeface="Times New Roman" panose="02020603050405020304" pitchFamily="18" charset="0"/>
              </a:rPr>
              <a:t>Zusammenfassung</a:t>
            </a:r>
            <a:endParaRPr lang="de-CH" b="1" kern="0" dirty="0">
              <a:ea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961ADADF-B9D2-41C7-8DD4-0100BF4F5A28}"/>
              </a:ext>
            </a:extLst>
          </p:cNvPr>
          <p:cNvSpPr/>
          <p:nvPr/>
        </p:nvSpPr>
        <p:spPr>
          <a:xfrm>
            <a:off x="562251" y="1515843"/>
            <a:ext cx="9744723" cy="4160819"/>
          </a:xfrm>
          <a:prstGeom prst="rect">
            <a:avLst/>
          </a:prstGeom>
        </p:spPr>
        <p:txBody>
          <a:bodyPr wrap="square">
            <a:spAutoFit/>
          </a:bodyPr>
          <a:lstStyle/>
          <a:p>
            <a:pPr marL="342900" lvl="0" indent="-342900">
              <a:spcBef>
                <a:spcPts val="200"/>
              </a:spcBef>
              <a:spcAft>
                <a:spcPts val="0"/>
              </a:spcAft>
              <a:buFont typeface="Wingdings" panose="05000000000000000000" pitchFamily="2" charset="2"/>
              <a:buChar char=""/>
            </a:pPr>
            <a:r>
              <a:rPr lang="de-CH" sz="2800" b="1" dirty="0">
                <a:latin typeface="Calibri Light" panose="020F0302020204030204" pitchFamily="34" charset="0"/>
                <a:ea typeface="Times New Roman" panose="02020603050405020304" pitchFamily="18" charset="0"/>
                <a:cs typeface="Times New Roman" panose="02020603050405020304" pitchFamily="18" charset="0"/>
              </a:rPr>
              <a:t>Wie gehen wir damit um? Wie gehen wir mit der Herrlichkeit Gottes um?</a:t>
            </a:r>
          </a:p>
          <a:p>
            <a:pPr marL="342900" lvl="0" indent="-342900">
              <a:lnSpc>
                <a:spcPct val="107000"/>
              </a:lnSpc>
              <a:spcAft>
                <a:spcPts val="0"/>
              </a:spcAft>
              <a:buFont typeface="Calibri" panose="020F050202020403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Liebt Gott!</a:t>
            </a:r>
          </a:p>
          <a:p>
            <a:pPr marL="342900" lvl="0" indent="-342900">
              <a:lnSpc>
                <a:spcPct val="107000"/>
              </a:lnSpc>
              <a:spcAft>
                <a:spcPts val="0"/>
              </a:spcAft>
              <a:buFont typeface="Calibri" panose="020F050202020403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Ehrt Gott!</a:t>
            </a:r>
          </a:p>
          <a:p>
            <a:pPr marL="342900" lvl="0" indent="-342900">
              <a:lnSpc>
                <a:spcPct val="107000"/>
              </a:lnSpc>
              <a:spcAft>
                <a:spcPts val="0"/>
              </a:spcAft>
              <a:buFont typeface="Calibri" panose="020F050202020403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Seid treu als Volk Gottes!</a:t>
            </a:r>
          </a:p>
          <a:p>
            <a:pPr marL="342900" lvl="0" indent="-342900">
              <a:lnSpc>
                <a:spcPct val="107000"/>
              </a:lnSpc>
              <a:spcAft>
                <a:spcPts val="0"/>
              </a:spcAft>
              <a:buFont typeface="Calibri" panose="020F050202020403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Hofft auf Gott!</a:t>
            </a:r>
          </a:p>
          <a:p>
            <a:pPr marL="342900" lvl="0" indent="-342900">
              <a:lnSpc>
                <a:spcPct val="107000"/>
              </a:lnSpc>
              <a:spcAft>
                <a:spcPts val="0"/>
              </a:spcAft>
              <a:buFont typeface="Calibri" panose="020F050202020403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Gehorcht Gott!</a:t>
            </a:r>
          </a:p>
          <a:p>
            <a:pPr marL="342900" lvl="0" indent="-342900">
              <a:lnSpc>
                <a:spcPct val="107000"/>
              </a:lnSpc>
              <a:spcAft>
                <a:spcPts val="0"/>
              </a:spcAft>
              <a:buFont typeface="Calibri" panose="020F050202020403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Fürchtet Gott!</a:t>
            </a:r>
          </a:p>
          <a:p>
            <a:pPr marL="342900" lvl="0" indent="-342900">
              <a:lnSpc>
                <a:spcPct val="107000"/>
              </a:lnSpc>
              <a:spcAft>
                <a:spcPts val="800"/>
              </a:spcAft>
              <a:buFont typeface="Calibri" panose="020F050202020403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Seid auf die Wiederkunft des HERRN vorbereitet!</a:t>
            </a:r>
          </a:p>
        </p:txBody>
      </p:sp>
    </p:spTree>
    <p:extLst>
      <p:ext uri="{BB962C8B-B14F-4D97-AF65-F5344CB8AC3E}">
        <p14:creationId xmlns:p14="http://schemas.microsoft.com/office/powerpoint/2010/main" val="290563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4659560" y="4855618"/>
            <a:ext cx="2872902" cy="938719"/>
          </a:xfrm>
          <a:prstGeom prst="rect">
            <a:avLst/>
          </a:prstGeom>
          <a:noFill/>
        </p:spPr>
        <p:txBody>
          <a:bodyPr wrap="none" rtlCol="0">
            <a:spAutoFit/>
          </a:bodyPr>
          <a:lstStyle/>
          <a:p>
            <a:pPr algn="ctr"/>
            <a:r>
              <a:rPr lang="de-CH" sz="5500" b="1" dirty="0"/>
              <a:t>Maleachi</a:t>
            </a:r>
          </a:p>
        </p:txBody>
      </p:sp>
    </p:spTree>
    <p:extLst>
      <p:ext uri="{BB962C8B-B14F-4D97-AF65-F5344CB8AC3E}">
        <p14:creationId xmlns:p14="http://schemas.microsoft.com/office/powerpoint/2010/main" val="4159644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1592103"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Verfasser</a:t>
            </a:r>
            <a:endParaRPr lang="de-CH" b="1" kern="0" dirty="0">
              <a:ea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1FE5A32-8B21-4199-88F0-E906A3976888}"/>
              </a:ext>
            </a:extLst>
          </p:cNvPr>
          <p:cNvSpPr/>
          <p:nvPr/>
        </p:nvSpPr>
        <p:spPr>
          <a:xfrm>
            <a:off x="609230" y="2335882"/>
            <a:ext cx="3272050"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Maleachi = mein Bote</a:t>
            </a:r>
          </a:p>
        </p:txBody>
      </p:sp>
      <p:sp>
        <p:nvSpPr>
          <p:cNvPr id="7" name="Textfeld 6">
            <a:extLst>
              <a:ext uri="{FF2B5EF4-FFF2-40B4-BE49-F238E27FC236}">
                <a16:creationId xmlns:a16="http://schemas.microsoft.com/office/drawing/2014/main" id="{7BBFA8E0-5C4D-49B2-93A5-6DA61E84764B}"/>
              </a:ext>
            </a:extLst>
          </p:cNvPr>
          <p:cNvSpPr txBox="1"/>
          <p:nvPr/>
        </p:nvSpPr>
        <p:spPr>
          <a:xfrm>
            <a:off x="609230" y="1315362"/>
            <a:ext cx="10091965" cy="954107"/>
          </a:xfrm>
          <a:prstGeom prst="rect">
            <a:avLst/>
          </a:prstGeom>
          <a:noFill/>
        </p:spPr>
        <p:txBody>
          <a:bodyPr wrap="square">
            <a:spAutoFit/>
          </a:bodyPr>
          <a:lstStyle/>
          <a:p>
            <a:r>
              <a:rPr lang="de-CH" sz="2800" dirty="0"/>
              <a:t>"1 Dies ist die Last, das Wort des HERRN an Israel, durch die Hand Maleachis:" </a:t>
            </a:r>
            <a:r>
              <a:rPr lang="de-CH" sz="2800" b="1" dirty="0"/>
              <a:t>1,1</a:t>
            </a:r>
            <a:endParaRPr lang="de-CH" sz="2800" dirty="0"/>
          </a:p>
        </p:txBody>
      </p:sp>
      <p:sp>
        <p:nvSpPr>
          <p:cNvPr id="8" name="Rechteck 7">
            <a:extLst>
              <a:ext uri="{FF2B5EF4-FFF2-40B4-BE49-F238E27FC236}">
                <a16:creationId xmlns:a16="http://schemas.microsoft.com/office/drawing/2014/main" id="{528936CD-658E-4E34-ABE5-E23169A85326}"/>
              </a:ext>
            </a:extLst>
          </p:cNvPr>
          <p:cNvSpPr/>
          <p:nvPr/>
        </p:nvSpPr>
        <p:spPr>
          <a:xfrm>
            <a:off x="902193" y="3091620"/>
            <a:ext cx="2406428" cy="532903"/>
          </a:xfrm>
          <a:prstGeom prst="rect">
            <a:avLst/>
          </a:prstGeom>
        </p:spPr>
        <p:txBody>
          <a:bodyPr wrap="none">
            <a:spAutoFit/>
          </a:bodyPr>
          <a:lstStyle/>
          <a:p>
            <a:pPr>
              <a:lnSpc>
                <a:spcPct val="107000"/>
              </a:lnSpc>
              <a:spcBef>
                <a:spcPts val="1200"/>
              </a:spcBef>
              <a:spcAft>
                <a:spcPts val="0"/>
              </a:spcAft>
            </a:pPr>
            <a:r>
              <a:rPr lang="de-DE" sz="2800" b="1" kern="0" dirty="0">
                <a:ea typeface="Times New Roman" panose="02020603050405020304" pitchFamily="18" charset="0"/>
                <a:cs typeface="Times New Roman" panose="02020603050405020304" pitchFamily="18" charset="0"/>
              </a:rPr>
              <a:t>A</a:t>
            </a:r>
            <a:r>
              <a:rPr lang="de-CH" sz="2800" b="1" kern="0" dirty="0" err="1">
                <a:ea typeface="Times New Roman" panose="02020603050405020304" pitchFamily="18" charset="0"/>
                <a:cs typeface="Times New Roman" panose="02020603050405020304" pitchFamily="18" charset="0"/>
              </a:rPr>
              <a:t>bfassungszeit</a:t>
            </a:r>
            <a:endParaRPr lang="de-CH" b="1" kern="0" dirty="0">
              <a:ea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1544E4E8-34DA-43CC-837A-225814E572A1}"/>
              </a:ext>
            </a:extLst>
          </p:cNvPr>
          <p:cNvSpPr/>
          <p:nvPr/>
        </p:nvSpPr>
        <p:spPr>
          <a:xfrm>
            <a:off x="173395" y="3824540"/>
            <a:ext cx="12216101" cy="2992550"/>
          </a:xfrm>
          <a:prstGeom prst="rect">
            <a:avLst/>
          </a:prstGeom>
        </p:spPr>
        <p:txBody>
          <a:bodyPr wrap="none">
            <a:spAutoFit/>
          </a:bodyPr>
          <a:lstStyle/>
          <a:p>
            <a:pPr marL="457200" indent="-457200">
              <a:lnSpc>
                <a:spcPct val="107000"/>
              </a:lnSpc>
              <a:spcBef>
                <a:spcPts val="1200"/>
              </a:spcBef>
              <a:spcAft>
                <a:spcPts val="0"/>
              </a:spcAft>
              <a:buFontTx/>
              <a:buChar char="-"/>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Letzter Prophet der 12</a:t>
            </a:r>
          </a:p>
          <a:p>
            <a:pPr marL="457200" indent="-457200">
              <a:lnSpc>
                <a:spcPct val="107000"/>
              </a:lnSpc>
              <a:spcBef>
                <a:spcPts val="1200"/>
              </a:spcBef>
              <a:buFontTx/>
              <a:buChar char="-"/>
            </a:pPr>
            <a:r>
              <a:rPr lang="de-CH" sz="2800" dirty="0"/>
              <a:t>Im Talmud, einer der wichtigsten Schriften für die Juden, steht: </a:t>
            </a:r>
          </a:p>
          <a:p>
            <a:pPr>
              <a:lnSpc>
                <a:spcPct val="107000"/>
              </a:lnSpc>
              <a:spcBef>
                <a:spcPts val="1200"/>
              </a:spcBef>
            </a:pPr>
            <a:r>
              <a:rPr lang="de-CH" sz="2800" i="1" dirty="0"/>
              <a:t>"Nachdem die letzten Propheten Haggai, Sacharja und Maleachi gestorben waren, </a:t>
            </a:r>
          </a:p>
          <a:p>
            <a:pPr>
              <a:lnSpc>
                <a:spcPct val="107000"/>
              </a:lnSpc>
              <a:spcBef>
                <a:spcPts val="1200"/>
              </a:spcBef>
            </a:pPr>
            <a:r>
              <a:rPr lang="de-CH" sz="2800" i="1" dirty="0"/>
              <a:t>wich der Heilige Geist von Israel."</a:t>
            </a:r>
            <a:r>
              <a:rPr lang="de-CH" sz="2800" dirty="0"/>
              <a:t> </a:t>
            </a:r>
          </a:p>
          <a:p>
            <a:pPr marL="457200" indent="-457200">
              <a:lnSpc>
                <a:spcPct val="107000"/>
              </a:lnSpc>
              <a:spcBef>
                <a:spcPts val="1200"/>
              </a:spcBef>
              <a:spcAft>
                <a:spcPts val="0"/>
              </a:spcAft>
              <a:buFontTx/>
              <a:buChar char="-"/>
            </a:pPr>
            <a:endParaRPr lang="de-CH" sz="2800"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0" name="Grafik 9">
            <a:extLst>
              <a:ext uri="{FF2B5EF4-FFF2-40B4-BE49-F238E27FC236}">
                <a16:creationId xmlns:a16="http://schemas.microsoft.com/office/drawing/2014/main" id="{787D75AE-7C84-4077-93F0-E01343BDC148}"/>
              </a:ext>
            </a:extLst>
          </p:cNvPr>
          <p:cNvPicPr>
            <a:picLocks noChangeAspect="1"/>
          </p:cNvPicPr>
          <p:nvPr/>
        </p:nvPicPr>
        <p:blipFill>
          <a:blip r:embed="rId2"/>
          <a:stretch>
            <a:fillRect/>
          </a:stretch>
        </p:blipFill>
        <p:spPr>
          <a:xfrm>
            <a:off x="4348099" y="1792415"/>
            <a:ext cx="7585362" cy="4931114"/>
          </a:xfrm>
          <a:prstGeom prst="rect">
            <a:avLst/>
          </a:prstGeom>
        </p:spPr>
      </p:pic>
    </p:spTree>
    <p:extLst>
      <p:ext uri="{BB962C8B-B14F-4D97-AF65-F5344CB8AC3E}">
        <p14:creationId xmlns:p14="http://schemas.microsoft.com/office/powerpoint/2010/main" val="167281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1592103"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Verfasser</a:t>
            </a:r>
            <a:endParaRPr lang="de-CH" b="1" kern="0" dirty="0">
              <a:ea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1FE5A32-8B21-4199-88F0-E906A3976888}"/>
              </a:ext>
            </a:extLst>
          </p:cNvPr>
          <p:cNvSpPr/>
          <p:nvPr/>
        </p:nvSpPr>
        <p:spPr>
          <a:xfrm>
            <a:off x="609230" y="2335882"/>
            <a:ext cx="3272050"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Maleachi = mein Bote</a:t>
            </a:r>
          </a:p>
        </p:txBody>
      </p:sp>
      <p:sp>
        <p:nvSpPr>
          <p:cNvPr id="7" name="Textfeld 6">
            <a:extLst>
              <a:ext uri="{FF2B5EF4-FFF2-40B4-BE49-F238E27FC236}">
                <a16:creationId xmlns:a16="http://schemas.microsoft.com/office/drawing/2014/main" id="{7BBFA8E0-5C4D-49B2-93A5-6DA61E84764B}"/>
              </a:ext>
            </a:extLst>
          </p:cNvPr>
          <p:cNvSpPr txBox="1"/>
          <p:nvPr/>
        </p:nvSpPr>
        <p:spPr>
          <a:xfrm>
            <a:off x="609230" y="1315362"/>
            <a:ext cx="10091965" cy="954107"/>
          </a:xfrm>
          <a:prstGeom prst="rect">
            <a:avLst/>
          </a:prstGeom>
          <a:noFill/>
        </p:spPr>
        <p:txBody>
          <a:bodyPr wrap="square">
            <a:spAutoFit/>
          </a:bodyPr>
          <a:lstStyle/>
          <a:p>
            <a:r>
              <a:rPr lang="de-CH" sz="2800" dirty="0"/>
              <a:t>"1 Dies ist die Last, das Wort des HERRN an Israel, durch die Hand Maleachis:" </a:t>
            </a:r>
            <a:r>
              <a:rPr lang="de-CH" sz="2800" b="1" dirty="0"/>
              <a:t>1,1</a:t>
            </a:r>
            <a:endParaRPr lang="de-CH" sz="2800" dirty="0"/>
          </a:p>
        </p:txBody>
      </p:sp>
      <p:sp>
        <p:nvSpPr>
          <p:cNvPr id="8" name="Rechteck 7">
            <a:extLst>
              <a:ext uri="{FF2B5EF4-FFF2-40B4-BE49-F238E27FC236}">
                <a16:creationId xmlns:a16="http://schemas.microsoft.com/office/drawing/2014/main" id="{528936CD-658E-4E34-ABE5-E23169A85326}"/>
              </a:ext>
            </a:extLst>
          </p:cNvPr>
          <p:cNvSpPr/>
          <p:nvPr/>
        </p:nvSpPr>
        <p:spPr>
          <a:xfrm>
            <a:off x="902193" y="3091620"/>
            <a:ext cx="2406428" cy="532903"/>
          </a:xfrm>
          <a:prstGeom prst="rect">
            <a:avLst/>
          </a:prstGeom>
        </p:spPr>
        <p:txBody>
          <a:bodyPr wrap="none">
            <a:spAutoFit/>
          </a:bodyPr>
          <a:lstStyle/>
          <a:p>
            <a:pPr>
              <a:lnSpc>
                <a:spcPct val="107000"/>
              </a:lnSpc>
              <a:spcBef>
                <a:spcPts val="1200"/>
              </a:spcBef>
              <a:spcAft>
                <a:spcPts val="0"/>
              </a:spcAft>
            </a:pPr>
            <a:r>
              <a:rPr lang="de-DE" sz="2800" b="1" kern="0" dirty="0">
                <a:ea typeface="Times New Roman" panose="02020603050405020304" pitchFamily="18" charset="0"/>
                <a:cs typeface="Times New Roman" panose="02020603050405020304" pitchFamily="18" charset="0"/>
              </a:rPr>
              <a:t>A</a:t>
            </a:r>
            <a:r>
              <a:rPr lang="de-CH" sz="2800" b="1" kern="0" dirty="0" err="1">
                <a:ea typeface="Times New Roman" panose="02020603050405020304" pitchFamily="18" charset="0"/>
                <a:cs typeface="Times New Roman" panose="02020603050405020304" pitchFamily="18" charset="0"/>
              </a:rPr>
              <a:t>bfassungszeit</a:t>
            </a:r>
            <a:endParaRPr lang="de-CH" b="1" kern="0" dirty="0">
              <a:ea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1544E4E8-34DA-43CC-837A-225814E572A1}"/>
              </a:ext>
            </a:extLst>
          </p:cNvPr>
          <p:cNvSpPr/>
          <p:nvPr/>
        </p:nvSpPr>
        <p:spPr>
          <a:xfrm>
            <a:off x="173395" y="3824540"/>
            <a:ext cx="11157993" cy="3453574"/>
          </a:xfrm>
          <a:prstGeom prst="rect">
            <a:avLst/>
          </a:prstGeom>
        </p:spPr>
        <p:txBody>
          <a:bodyPr wrap="square">
            <a:spAutoFit/>
          </a:bodyPr>
          <a:lstStyle/>
          <a:p>
            <a:pPr marL="457200" indent="-457200">
              <a:lnSpc>
                <a:spcPct val="107000"/>
              </a:lnSpc>
              <a:spcBef>
                <a:spcPts val="1200"/>
              </a:spcBef>
              <a:spcAft>
                <a:spcPts val="0"/>
              </a:spcAft>
              <a:buFontTx/>
              <a:buChar char="-"/>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Letzter Prophet der 12</a:t>
            </a:r>
          </a:p>
          <a:p>
            <a:pPr marL="457200" indent="-457200">
              <a:lnSpc>
                <a:spcPct val="107000"/>
              </a:lnSpc>
              <a:spcBef>
                <a:spcPts val="1200"/>
              </a:spcBef>
              <a:buFontTx/>
              <a:buChar char="-"/>
            </a:pPr>
            <a:r>
              <a:rPr lang="de-DE" sz="2800" dirty="0"/>
              <a:t>In den Apokryphen lesen wir: </a:t>
            </a:r>
          </a:p>
          <a:p>
            <a:pPr>
              <a:lnSpc>
                <a:spcPct val="107000"/>
              </a:lnSpc>
              <a:spcBef>
                <a:spcPts val="1200"/>
              </a:spcBef>
            </a:pPr>
            <a:r>
              <a:rPr lang="de-DE" sz="2800" i="1" dirty="0"/>
              <a:t>"</a:t>
            </a:r>
            <a:r>
              <a:rPr lang="de-CH" sz="2800" i="1" dirty="0"/>
              <a:t>27 Und in Israel war so viel Jammer, wie nicht gewesen ist, seit ihnen kein Prophet mehr erschienen war." </a:t>
            </a:r>
            <a:r>
              <a:rPr lang="de-CH" sz="2800" b="1" dirty="0"/>
              <a:t>1Mak 9,27</a:t>
            </a:r>
          </a:p>
          <a:p>
            <a:pPr>
              <a:lnSpc>
                <a:spcPct val="107000"/>
              </a:lnSpc>
              <a:spcBef>
                <a:spcPts val="1200"/>
              </a:spcBef>
            </a:pPr>
            <a:endParaRPr lang="de-CH" sz="2800" dirty="0"/>
          </a:p>
          <a:p>
            <a:pPr marL="457200" indent="-457200">
              <a:lnSpc>
                <a:spcPct val="107000"/>
              </a:lnSpc>
              <a:spcBef>
                <a:spcPts val="1200"/>
              </a:spcBef>
              <a:spcAft>
                <a:spcPts val="0"/>
              </a:spcAft>
              <a:buFontTx/>
              <a:buChar char="-"/>
            </a:pPr>
            <a:endParaRPr lang="de-CH" sz="2800"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60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1592103"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Verfasser</a:t>
            </a:r>
            <a:endParaRPr lang="de-CH" b="1" kern="0" dirty="0">
              <a:ea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1FE5A32-8B21-4199-88F0-E906A3976888}"/>
              </a:ext>
            </a:extLst>
          </p:cNvPr>
          <p:cNvSpPr/>
          <p:nvPr/>
        </p:nvSpPr>
        <p:spPr>
          <a:xfrm>
            <a:off x="609230" y="2335882"/>
            <a:ext cx="3272050"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Maleachi = mein Bote</a:t>
            </a:r>
          </a:p>
        </p:txBody>
      </p:sp>
      <p:sp>
        <p:nvSpPr>
          <p:cNvPr id="7" name="Textfeld 6">
            <a:extLst>
              <a:ext uri="{FF2B5EF4-FFF2-40B4-BE49-F238E27FC236}">
                <a16:creationId xmlns:a16="http://schemas.microsoft.com/office/drawing/2014/main" id="{7BBFA8E0-5C4D-49B2-93A5-6DA61E84764B}"/>
              </a:ext>
            </a:extLst>
          </p:cNvPr>
          <p:cNvSpPr txBox="1"/>
          <p:nvPr/>
        </p:nvSpPr>
        <p:spPr>
          <a:xfrm>
            <a:off x="609230" y="1315362"/>
            <a:ext cx="10091965" cy="954107"/>
          </a:xfrm>
          <a:prstGeom prst="rect">
            <a:avLst/>
          </a:prstGeom>
          <a:noFill/>
        </p:spPr>
        <p:txBody>
          <a:bodyPr wrap="square">
            <a:spAutoFit/>
          </a:bodyPr>
          <a:lstStyle/>
          <a:p>
            <a:r>
              <a:rPr lang="de-CH" sz="2800" dirty="0"/>
              <a:t>"1 Dies ist die Last, das Wort des HERRN an Israel, durch die Hand Maleachis:" </a:t>
            </a:r>
            <a:r>
              <a:rPr lang="de-CH" sz="2800" b="1" dirty="0"/>
              <a:t>1,1</a:t>
            </a:r>
            <a:endParaRPr lang="de-CH" sz="2800" dirty="0"/>
          </a:p>
        </p:txBody>
      </p:sp>
      <p:sp>
        <p:nvSpPr>
          <p:cNvPr id="8" name="Rechteck 7">
            <a:extLst>
              <a:ext uri="{FF2B5EF4-FFF2-40B4-BE49-F238E27FC236}">
                <a16:creationId xmlns:a16="http://schemas.microsoft.com/office/drawing/2014/main" id="{528936CD-658E-4E34-ABE5-E23169A85326}"/>
              </a:ext>
            </a:extLst>
          </p:cNvPr>
          <p:cNvSpPr/>
          <p:nvPr/>
        </p:nvSpPr>
        <p:spPr>
          <a:xfrm>
            <a:off x="902193" y="3091620"/>
            <a:ext cx="2406428" cy="532903"/>
          </a:xfrm>
          <a:prstGeom prst="rect">
            <a:avLst/>
          </a:prstGeom>
        </p:spPr>
        <p:txBody>
          <a:bodyPr wrap="none">
            <a:spAutoFit/>
          </a:bodyPr>
          <a:lstStyle/>
          <a:p>
            <a:pPr>
              <a:lnSpc>
                <a:spcPct val="107000"/>
              </a:lnSpc>
              <a:spcBef>
                <a:spcPts val="1200"/>
              </a:spcBef>
              <a:spcAft>
                <a:spcPts val="0"/>
              </a:spcAft>
            </a:pPr>
            <a:r>
              <a:rPr lang="de-DE" sz="2800" b="1" kern="0" dirty="0">
                <a:ea typeface="Times New Roman" panose="02020603050405020304" pitchFamily="18" charset="0"/>
                <a:cs typeface="Times New Roman" panose="02020603050405020304" pitchFamily="18" charset="0"/>
              </a:rPr>
              <a:t>A</a:t>
            </a:r>
            <a:r>
              <a:rPr lang="de-CH" sz="2800" b="1" kern="0" dirty="0" err="1">
                <a:ea typeface="Times New Roman" panose="02020603050405020304" pitchFamily="18" charset="0"/>
                <a:cs typeface="Times New Roman" panose="02020603050405020304" pitchFamily="18" charset="0"/>
              </a:rPr>
              <a:t>bfassungszeit</a:t>
            </a:r>
            <a:endParaRPr lang="de-CH" b="1" kern="0" dirty="0">
              <a:ea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1544E4E8-34DA-43CC-837A-225814E572A1}"/>
              </a:ext>
            </a:extLst>
          </p:cNvPr>
          <p:cNvSpPr/>
          <p:nvPr/>
        </p:nvSpPr>
        <p:spPr>
          <a:xfrm>
            <a:off x="173395" y="3648371"/>
            <a:ext cx="7201715" cy="1147815"/>
          </a:xfrm>
          <a:prstGeom prst="rect">
            <a:avLst/>
          </a:prstGeom>
        </p:spPr>
        <p:txBody>
          <a:bodyPr wrap="none">
            <a:spAutoFit/>
          </a:bodyPr>
          <a:lstStyle/>
          <a:p>
            <a:pPr marL="457200" indent="-457200">
              <a:lnSpc>
                <a:spcPct val="107000"/>
              </a:lnSpc>
              <a:spcBef>
                <a:spcPts val="1200"/>
              </a:spcBef>
              <a:spcAft>
                <a:spcPts val="0"/>
              </a:spcAft>
              <a:buFontTx/>
              <a:buChar char="-"/>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Letzter Prophet der 12</a:t>
            </a:r>
          </a:p>
          <a:p>
            <a:pPr marL="457200" indent="-457200">
              <a:lnSpc>
                <a:spcPct val="107000"/>
              </a:lnSpc>
              <a:spcBef>
                <a:spcPts val="1200"/>
              </a:spcBef>
              <a:buFontTx/>
              <a:buChar char="-"/>
            </a:pPr>
            <a:r>
              <a:rPr lang="de-DE" sz="2800" dirty="0"/>
              <a:t>Verbindung zwischen Nehemia und Maleachi</a:t>
            </a:r>
          </a:p>
        </p:txBody>
      </p:sp>
      <p:graphicFrame>
        <p:nvGraphicFramePr>
          <p:cNvPr id="3" name="Tabelle 2">
            <a:extLst>
              <a:ext uri="{FF2B5EF4-FFF2-40B4-BE49-F238E27FC236}">
                <a16:creationId xmlns:a16="http://schemas.microsoft.com/office/drawing/2014/main" id="{49059CA2-A0C3-4573-A23A-FC158FC3FB78}"/>
              </a:ext>
            </a:extLst>
          </p:cNvPr>
          <p:cNvGraphicFramePr>
            <a:graphicFrameLocks noGrp="1"/>
          </p:cNvGraphicFramePr>
          <p:nvPr>
            <p:extLst>
              <p:ext uri="{D42A27DB-BD31-4B8C-83A1-F6EECF244321}">
                <p14:modId xmlns:p14="http://schemas.microsoft.com/office/powerpoint/2010/main" val="2888168467"/>
              </p:ext>
            </p:extLst>
          </p:nvPr>
        </p:nvGraphicFramePr>
        <p:xfrm>
          <a:off x="309829" y="4820034"/>
          <a:ext cx="11199867" cy="1828800"/>
        </p:xfrm>
        <a:graphic>
          <a:graphicData uri="http://schemas.openxmlformats.org/drawingml/2006/table">
            <a:tbl>
              <a:tblPr firstRow="1" firstCol="1" bandRow="1"/>
              <a:tblGrid>
                <a:gridCol w="1665627">
                  <a:extLst>
                    <a:ext uri="{9D8B030D-6E8A-4147-A177-3AD203B41FA5}">
                      <a16:colId xmlns:a16="http://schemas.microsoft.com/office/drawing/2014/main" val="2780137378"/>
                    </a:ext>
                  </a:extLst>
                </a:gridCol>
                <a:gridCol w="1517809">
                  <a:extLst>
                    <a:ext uri="{9D8B030D-6E8A-4147-A177-3AD203B41FA5}">
                      <a16:colId xmlns:a16="http://schemas.microsoft.com/office/drawing/2014/main" val="3962552283"/>
                    </a:ext>
                  </a:extLst>
                </a:gridCol>
                <a:gridCol w="8016431">
                  <a:extLst>
                    <a:ext uri="{9D8B030D-6E8A-4147-A177-3AD203B41FA5}">
                      <a16:colId xmlns:a16="http://schemas.microsoft.com/office/drawing/2014/main" val="3873518629"/>
                    </a:ext>
                  </a:extLst>
                </a:gridCol>
              </a:tblGrid>
              <a:tr h="306695">
                <a:tc>
                  <a:txBody>
                    <a:bodyPr/>
                    <a:lstStyle/>
                    <a:p>
                      <a:pPr>
                        <a:spcAft>
                          <a:spcPts val="0"/>
                        </a:spcAft>
                      </a:pPr>
                      <a:r>
                        <a:rPr lang="de-CH" sz="2400" b="1">
                          <a:solidFill>
                            <a:srgbClr val="FFFFFF"/>
                          </a:solidFill>
                          <a:effectLst/>
                          <a:latin typeface="+mn-lt"/>
                          <a:ea typeface="Calibri" panose="020F0502020204030204" pitchFamily="34" charset="0"/>
                          <a:cs typeface="Times New Roman" panose="02020603050405020304" pitchFamily="18" charset="0"/>
                        </a:rPr>
                        <a:t>Maleachi</a:t>
                      </a:r>
                      <a:endParaRPr lang="de-CH" sz="2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spcAft>
                          <a:spcPts val="0"/>
                        </a:spcAft>
                      </a:pPr>
                      <a:r>
                        <a:rPr lang="de-CH" sz="2400" b="1">
                          <a:solidFill>
                            <a:srgbClr val="FFFFFF"/>
                          </a:solidFill>
                          <a:effectLst/>
                          <a:latin typeface="+mn-lt"/>
                          <a:ea typeface="Calibri" panose="020F0502020204030204" pitchFamily="34" charset="0"/>
                          <a:cs typeface="Times New Roman" panose="02020603050405020304" pitchFamily="18" charset="0"/>
                        </a:rPr>
                        <a:t>Nehemia</a:t>
                      </a:r>
                      <a:endParaRPr lang="de-CH" sz="2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spcAft>
                          <a:spcPts val="0"/>
                        </a:spcAft>
                      </a:pPr>
                      <a:r>
                        <a:rPr lang="de-CH" sz="2400" b="1" dirty="0">
                          <a:solidFill>
                            <a:srgbClr val="FFFFFF"/>
                          </a:solidFill>
                          <a:effectLst/>
                          <a:latin typeface="+mn-lt"/>
                          <a:ea typeface="Calibri" panose="020F0502020204030204" pitchFamily="34" charset="0"/>
                          <a:cs typeface="Times New Roman" panose="02020603050405020304" pitchFamily="18" charset="0"/>
                        </a:rPr>
                        <a:t>Thema</a:t>
                      </a:r>
                      <a:endParaRPr lang="de-CH" sz="2400" dirty="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extLst>
                  <a:ext uri="{0D108BD9-81ED-4DB2-BD59-A6C34878D82A}">
                    <a16:rowId xmlns:a16="http://schemas.microsoft.com/office/drawing/2014/main" val="2772222516"/>
                  </a:ext>
                </a:extLst>
              </a:tr>
              <a:tr h="306695">
                <a:tc>
                  <a:txBody>
                    <a:bodyPr/>
                    <a:lstStyle/>
                    <a:p>
                      <a:pPr>
                        <a:spcAft>
                          <a:spcPts val="0"/>
                        </a:spcAft>
                      </a:pPr>
                      <a:r>
                        <a:rPr lang="de-CH" sz="2400">
                          <a:effectLst/>
                          <a:latin typeface="+mn-lt"/>
                          <a:ea typeface="Calibri" panose="020F0502020204030204" pitchFamily="34" charset="0"/>
                          <a:cs typeface="Times New Roman" panose="02020603050405020304" pitchFamily="18" charset="0"/>
                        </a:rPr>
                        <a:t>2,8</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de-CH" sz="2400">
                          <a:effectLst/>
                          <a:latin typeface="+mn-lt"/>
                          <a:ea typeface="Calibri" panose="020F0502020204030204" pitchFamily="34" charset="0"/>
                          <a:cs typeface="Times New Roman" panose="02020603050405020304" pitchFamily="18" charset="0"/>
                        </a:rPr>
                        <a:t>13,29</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de-CH" sz="2400">
                          <a:effectLst/>
                          <a:latin typeface="+mn-lt"/>
                          <a:ea typeface="Calibri" panose="020F0502020204030204" pitchFamily="34" charset="0"/>
                          <a:cs typeface="Times New Roman" panose="02020603050405020304" pitchFamily="18" charset="0"/>
                        </a:rPr>
                        <a:t>Falscher und verkommener Gottesdienst</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357359993"/>
                  </a:ext>
                </a:extLst>
              </a:tr>
              <a:tr h="306695">
                <a:tc>
                  <a:txBody>
                    <a:bodyPr/>
                    <a:lstStyle/>
                    <a:p>
                      <a:pPr>
                        <a:spcAft>
                          <a:spcPts val="0"/>
                        </a:spcAft>
                      </a:pPr>
                      <a:r>
                        <a:rPr lang="de-CH" sz="2400">
                          <a:effectLst/>
                          <a:latin typeface="+mn-lt"/>
                          <a:ea typeface="Calibri" panose="020F0502020204030204" pitchFamily="34" charset="0"/>
                          <a:cs typeface="Times New Roman" panose="02020603050405020304" pitchFamily="18" charset="0"/>
                        </a:rPr>
                        <a:t>2,11.12</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spcAft>
                          <a:spcPts val="0"/>
                        </a:spcAft>
                      </a:pPr>
                      <a:r>
                        <a:rPr lang="de-CH" sz="2400">
                          <a:effectLst/>
                          <a:latin typeface="+mn-lt"/>
                          <a:ea typeface="Calibri" panose="020F0502020204030204" pitchFamily="34" charset="0"/>
                          <a:cs typeface="Times New Roman" panose="02020603050405020304" pitchFamily="18" charset="0"/>
                        </a:rPr>
                        <a:t>13,23-25</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spcAft>
                          <a:spcPts val="0"/>
                        </a:spcAft>
                      </a:pPr>
                      <a:r>
                        <a:rPr lang="de-CH" sz="2400">
                          <a:effectLst/>
                          <a:latin typeface="+mn-lt"/>
                          <a:ea typeface="Calibri" panose="020F0502020204030204" pitchFamily="34" charset="0"/>
                          <a:cs typeface="Times New Roman" panose="02020603050405020304" pitchFamily="18" charset="0"/>
                        </a:rPr>
                        <a:t>Mischehen (Juden nehmen sich Frauen aus anderen Völkern)</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2553449539"/>
                  </a:ext>
                </a:extLst>
              </a:tr>
              <a:tr h="613390">
                <a:tc>
                  <a:txBody>
                    <a:bodyPr/>
                    <a:lstStyle/>
                    <a:p>
                      <a:pPr>
                        <a:spcAft>
                          <a:spcPts val="0"/>
                        </a:spcAft>
                      </a:pPr>
                      <a:r>
                        <a:rPr lang="de-CH" sz="2400">
                          <a:effectLst/>
                          <a:latin typeface="+mn-lt"/>
                          <a:ea typeface="Calibri" panose="020F0502020204030204" pitchFamily="34" charset="0"/>
                          <a:cs typeface="Times New Roman" panose="02020603050405020304" pitchFamily="18" charset="0"/>
                        </a:rPr>
                        <a:t>3,8-10</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de-CH" sz="2400">
                          <a:effectLst/>
                          <a:latin typeface="+mn-lt"/>
                          <a:ea typeface="Calibri" panose="020F0502020204030204" pitchFamily="34" charset="0"/>
                          <a:cs typeface="Times New Roman" panose="02020603050405020304" pitchFamily="18" charset="0"/>
                        </a:rPr>
                        <a:t>13,10</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de-CH" sz="2400" dirty="0">
                          <a:effectLst/>
                          <a:latin typeface="+mn-lt"/>
                          <a:ea typeface="Calibri" panose="020F0502020204030204" pitchFamily="34" charset="0"/>
                          <a:cs typeface="Times New Roman" panose="02020603050405020304" pitchFamily="18" charset="0"/>
                        </a:rPr>
                        <a:t>Treulosigkeit in Verbindung mit den Tempelabgaben. Gott wurde der Zehnte vorenthalten.</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3189697850"/>
                  </a:ext>
                </a:extLst>
              </a:tr>
            </a:tbl>
          </a:graphicData>
        </a:graphic>
      </p:graphicFrame>
    </p:spTree>
    <p:extLst>
      <p:ext uri="{BB962C8B-B14F-4D97-AF65-F5344CB8AC3E}">
        <p14:creationId xmlns:p14="http://schemas.microsoft.com/office/powerpoint/2010/main" val="1306360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1606530" cy="532903"/>
          </a:xfrm>
          <a:prstGeom prst="rect">
            <a:avLst/>
          </a:prstGeom>
        </p:spPr>
        <p:txBody>
          <a:bodyPr wrap="none">
            <a:spAutoFit/>
          </a:bodyPr>
          <a:lstStyle/>
          <a:p>
            <a:pPr>
              <a:lnSpc>
                <a:spcPct val="107000"/>
              </a:lnSpc>
              <a:spcBef>
                <a:spcPts val="1200"/>
              </a:spcBef>
              <a:spcAft>
                <a:spcPts val="0"/>
              </a:spcAft>
            </a:pPr>
            <a:r>
              <a:rPr lang="de-DE" sz="2800" b="1" kern="0" dirty="0">
                <a:ea typeface="Times New Roman" panose="02020603050405020304" pitchFamily="18" charset="0"/>
                <a:cs typeface="Times New Roman" panose="02020603050405020304" pitchFamily="18" charset="0"/>
              </a:rPr>
              <a:t>Botschaft</a:t>
            </a:r>
            <a:endParaRPr lang="de-CH" b="1" kern="0" dirty="0">
              <a:ea typeface="Times New Roman" panose="02020603050405020304" pitchFamily="18" charset="0"/>
              <a:cs typeface="Times New Roman" panose="02020603050405020304" pitchFamily="18" charset="0"/>
            </a:endParaRPr>
          </a:p>
        </p:txBody>
      </p:sp>
      <p:pic>
        <p:nvPicPr>
          <p:cNvPr id="2050" name="Picture 2" descr="Das Caesarea Aquädukt, In Israel | VIA ROMANUM">
            <a:extLst>
              <a:ext uri="{FF2B5EF4-FFF2-40B4-BE49-F238E27FC236}">
                <a16:creationId xmlns:a16="http://schemas.microsoft.com/office/drawing/2014/main" id="{C220DC48-9738-4647-B696-959B43651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96" y="1266738"/>
            <a:ext cx="7311865" cy="4876082"/>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a:extLst>
              <a:ext uri="{FF2B5EF4-FFF2-40B4-BE49-F238E27FC236}">
                <a16:creationId xmlns:a16="http://schemas.microsoft.com/office/drawing/2014/main" id="{CDAFBB1E-27F6-4D6F-A355-6F2169A243CD}"/>
              </a:ext>
            </a:extLst>
          </p:cNvPr>
          <p:cNvSpPr/>
          <p:nvPr/>
        </p:nvSpPr>
        <p:spPr>
          <a:xfrm>
            <a:off x="460375" y="6142820"/>
            <a:ext cx="3303757" cy="369332"/>
          </a:xfrm>
          <a:prstGeom prst="rect">
            <a:avLst/>
          </a:prstGeom>
        </p:spPr>
        <p:txBody>
          <a:bodyPr wrap="square">
            <a:spAutoFit/>
          </a:bodyPr>
          <a:lstStyle/>
          <a:p>
            <a:pPr lvl="0" eaLnBrk="0" fontAlgn="base" hangingPunct="0">
              <a:spcBef>
                <a:spcPct val="0"/>
              </a:spcBef>
              <a:spcAft>
                <a:spcPct val="0"/>
              </a:spcAft>
            </a:pPr>
            <a:r>
              <a:rPr lang="de-DE" altLang="de-DE" sz="900" dirty="0">
                <a:latin typeface="Arial" panose="020B0604020202020204" pitchFamily="34" charset="0"/>
              </a:rPr>
              <a:t>V</a:t>
            </a:r>
            <a:r>
              <a:rPr lang="de-DE" altLang="de-DE" sz="900" dirty="0">
                <a:latin typeface="Arial" panose="020B0604020202020204" pitchFamily="34" charset="0"/>
                <a:hlinkClick r:id="rId3" tooltip="Das Caesarea Aquädukt, In Israel | VIA ROMANUM">
                  <a:extLst>
                    <a:ext uri="{A12FA001-AC4F-418D-AE19-62706E023703}">
                      <ahyp:hlinkClr xmlns:ahyp="http://schemas.microsoft.com/office/drawing/2018/hyperlinkcolor" val="tx"/>
                    </a:ext>
                  </a:extLst>
                </a:hlinkClick>
              </a:rPr>
              <a:t>IA ROMANUM</a:t>
            </a:r>
          </a:p>
          <a:p>
            <a:pPr lvl="0" eaLnBrk="0" fontAlgn="base" hangingPunct="0">
              <a:spcBef>
                <a:spcPct val="0"/>
              </a:spcBef>
              <a:spcAft>
                <a:spcPct val="0"/>
              </a:spcAft>
            </a:pPr>
            <a:r>
              <a:rPr lang="de-DE" altLang="de-DE" sz="900" dirty="0">
                <a:latin typeface="Arial" panose="020B0604020202020204" pitchFamily="34" charset="0"/>
                <a:hlinkClick r:id="rId3" tooltip="Das Caesarea Aquädukt, In Israel | VIA ROMANUM">
                  <a:extLst>
                    <a:ext uri="{A12FA001-AC4F-418D-AE19-62706E023703}">
                      <ahyp:hlinkClr xmlns:ahyp="http://schemas.microsoft.com/office/drawing/2018/hyperlinkcolor" val="tx"/>
                    </a:ext>
                  </a:extLst>
                </a:hlinkClick>
              </a:rPr>
              <a:t>Das Caesarea Aquädukt, In Israel | VIA ROMANUM</a:t>
            </a:r>
            <a:endParaRPr lang="de-DE" altLang="de-DE" sz="900" dirty="0">
              <a:latin typeface="Arial" panose="020B0604020202020204" pitchFamily="34" charset="0"/>
            </a:endParaRPr>
          </a:p>
        </p:txBody>
      </p:sp>
      <p:sp>
        <p:nvSpPr>
          <p:cNvPr id="12" name="Rechteck 11">
            <a:extLst>
              <a:ext uri="{FF2B5EF4-FFF2-40B4-BE49-F238E27FC236}">
                <a16:creationId xmlns:a16="http://schemas.microsoft.com/office/drawing/2014/main" id="{8C75AC10-710A-4485-902F-F11B31F17662}"/>
              </a:ext>
            </a:extLst>
          </p:cNvPr>
          <p:cNvSpPr/>
          <p:nvPr/>
        </p:nvSpPr>
        <p:spPr>
          <a:xfrm>
            <a:off x="1705459" y="4535540"/>
            <a:ext cx="5322291" cy="532903"/>
          </a:xfrm>
          <a:prstGeom prst="rect">
            <a:avLst/>
          </a:prstGeom>
          <a:solidFill>
            <a:srgbClr val="996600">
              <a:alpha val="40000"/>
            </a:srgbClr>
          </a:solidFill>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Fundament= das Wort Gottes 3,23</a:t>
            </a:r>
            <a:endParaRPr lang="de-CH" b="1" kern="0" dirty="0">
              <a:ea typeface="Times New Roman" panose="02020603050405020304" pitchFamily="18" charset="0"/>
              <a:cs typeface="Times New Roman" panose="02020603050405020304" pitchFamily="18" charset="0"/>
            </a:endParaRPr>
          </a:p>
        </p:txBody>
      </p:sp>
      <p:sp>
        <p:nvSpPr>
          <p:cNvPr id="13" name="Rechteck 12">
            <a:extLst>
              <a:ext uri="{FF2B5EF4-FFF2-40B4-BE49-F238E27FC236}">
                <a16:creationId xmlns:a16="http://schemas.microsoft.com/office/drawing/2014/main" id="{2F6EEB71-3CE6-4654-BC40-767AE82A333F}"/>
              </a:ext>
            </a:extLst>
          </p:cNvPr>
          <p:cNvSpPr/>
          <p:nvPr/>
        </p:nvSpPr>
        <p:spPr>
          <a:xfrm>
            <a:off x="1705459" y="3807422"/>
            <a:ext cx="643125" cy="532903"/>
          </a:xfrm>
          <a:prstGeom prst="rect">
            <a:avLst/>
          </a:prstGeom>
          <a:solidFill>
            <a:srgbClr val="996600">
              <a:alpha val="41961"/>
            </a:srgbClr>
          </a:solidFill>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1,2</a:t>
            </a:r>
            <a:endParaRPr lang="de-CH" b="1" kern="0" dirty="0">
              <a:ea typeface="Times New Roman" panose="02020603050405020304" pitchFamily="18" charset="0"/>
              <a:cs typeface="Times New Roman" panose="02020603050405020304" pitchFamily="18" charset="0"/>
            </a:endParaRPr>
          </a:p>
        </p:txBody>
      </p:sp>
      <p:sp>
        <p:nvSpPr>
          <p:cNvPr id="14" name="Rechteck 13">
            <a:extLst>
              <a:ext uri="{FF2B5EF4-FFF2-40B4-BE49-F238E27FC236}">
                <a16:creationId xmlns:a16="http://schemas.microsoft.com/office/drawing/2014/main" id="{6A311B72-B528-4125-A355-A02C09B8CD06}"/>
              </a:ext>
            </a:extLst>
          </p:cNvPr>
          <p:cNvSpPr/>
          <p:nvPr/>
        </p:nvSpPr>
        <p:spPr>
          <a:xfrm>
            <a:off x="3683564" y="3807423"/>
            <a:ext cx="643125" cy="532903"/>
          </a:xfrm>
          <a:prstGeom prst="rect">
            <a:avLst/>
          </a:prstGeom>
          <a:solidFill>
            <a:srgbClr val="996600">
              <a:alpha val="40000"/>
            </a:srgbClr>
          </a:solidFill>
        </p:spPr>
        <p:txBody>
          <a:bodyPr wrap="none">
            <a:spAutoFit/>
          </a:bodyPr>
          <a:lstStyle/>
          <a:p>
            <a:pPr>
              <a:lnSpc>
                <a:spcPct val="107000"/>
              </a:lnSpc>
              <a:spcBef>
                <a:spcPts val="1200"/>
              </a:spcBef>
              <a:spcAft>
                <a:spcPts val="0"/>
              </a:spcAft>
            </a:pPr>
            <a:r>
              <a:rPr lang="de-DE" sz="2800" b="1" kern="0" dirty="0">
                <a:ea typeface="Times New Roman" panose="02020603050405020304" pitchFamily="18" charset="0"/>
                <a:cs typeface="Times New Roman" panose="02020603050405020304" pitchFamily="18" charset="0"/>
              </a:rPr>
              <a:t>3</a:t>
            </a:r>
            <a:r>
              <a:rPr lang="de-CH" sz="2800" b="1" kern="0" dirty="0">
                <a:ea typeface="Times New Roman" panose="02020603050405020304" pitchFamily="18" charset="0"/>
                <a:cs typeface="Times New Roman" panose="02020603050405020304" pitchFamily="18" charset="0"/>
              </a:rPr>
              <a:t>,1</a:t>
            </a:r>
            <a:endParaRPr lang="de-CH" b="1" kern="0" dirty="0">
              <a:ea typeface="Times New Roman" panose="02020603050405020304" pitchFamily="18" charset="0"/>
              <a:cs typeface="Times New Roman" panose="02020603050405020304" pitchFamily="18" charset="0"/>
            </a:endParaRPr>
          </a:p>
        </p:txBody>
      </p:sp>
      <p:sp>
        <p:nvSpPr>
          <p:cNvPr id="15" name="Rechteck 14">
            <a:extLst>
              <a:ext uri="{FF2B5EF4-FFF2-40B4-BE49-F238E27FC236}">
                <a16:creationId xmlns:a16="http://schemas.microsoft.com/office/drawing/2014/main" id="{FDBD87E6-FCD4-4FDF-A2AD-AC4AB5083A94}"/>
              </a:ext>
            </a:extLst>
          </p:cNvPr>
          <p:cNvSpPr/>
          <p:nvPr/>
        </p:nvSpPr>
        <p:spPr>
          <a:xfrm>
            <a:off x="5941287" y="3739109"/>
            <a:ext cx="936475" cy="532903"/>
          </a:xfrm>
          <a:prstGeom prst="rect">
            <a:avLst/>
          </a:prstGeom>
          <a:solidFill>
            <a:srgbClr val="996600">
              <a:alpha val="40000"/>
            </a:srgbClr>
          </a:solidFill>
        </p:spPr>
        <p:txBody>
          <a:bodyPr wrap="none">
            <a:spAutoFit/>
          </a:bodyPr>
          <a:lstStyle/>
          <a:p>
            <a:pPr>
              <a:lnSpc>
                <a:spcPct val="107000"/>
              </a:lnSpc>
              <a:spcBef>
                <a:spcPts val="1200"/>
              </a:spcBef>
              <a:spcAft>
                <a:spcPts val="0"/>
              </a:spcAft>
            </a:pPr>
            <a:r>
              <a:rPr lang="de-DE" sz="2800" b="1" kern="0" dirty="0">
                <a:ea typeface="Times New Roman" panose="02020603050405020304" pitchFamily="18" charset="0"/>
                <a:cs typeface="Times New Roman" panose="02020603050405020304" pitchFamily="18" charset="0"/>
              </a:rPr>
              <a:t>3</a:t>
            </a:r>
            <a:r>
              <a:rPr lang="de-CH" sz="2800" b="1" kern="0" dirty="0">
                <a:ea typeface="Times New Roman" panose="02020603050405020304" pitchFamily="18" charset="0"/>
                <a:cs typeface="Times New Roman" panose="02020603050405020304" pitchFamily="18" charset="0"/>
              </a:rPr>
              <a:t>,1-2</a:t>
            </a:r>
            <a:endParaRPr lang="de-CH" b="1" kern="0" dirty="0">
              <a:ea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1EBF1E85-2DA8-45F4-88BD-293F6FCFCFFE}"/>
              </a:ext>
            </a:extLst>
          </p:cNvPr>
          <p:cNvSpPr/>
          <p:nvPr/>
        </p:nvSpPr>
        <p:spPr>
          <a:xfrm rot="21273091">
            <a:off x="1031318" y="2222071"/>
            <a:ext cx="5488939" cy="1021946"/>
          </a:xfrm>
          <a:prstGeom prst="rect">
            <a:avLst/>
          </a:prstGeom>
          <a:solidFill>
            <a:srgbClr val="996600">
              <a:alpha val="40000"/>
            </a:srgbClr>
          </a:solidFill>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                   Liebe Gottes</a:t>
            </a:r>
          </a:p>
          <a:p>
            <a:pPr>
              <a:lnSpc>
                <a:spcPct val="107000"/>
              </a:lnSpc>
              <a:spcBef>
                <a:spcPts val="1200"/>
              </a:spcBef>
            </a:pPr>
            <a:r>
              <a:rPr lang="de-CH" sz="2000" b="1" dirty="0"/>
              <a:t>"2 Ich habe euch geliebt, spricht der HERR." (1,2a</a:t>
            </a:r>
            <a:r>
              <a:rPr lang="de-CH" b="1" dirty="0"/>
              <a:t>)</a:t>
            </a:r>
            <a:endParaRPr lang="de-CH" dirty="0"/>
          </a:p>
        </p:txBody>
      </p:sp>
      <p:sp>
        <p:nvSpPr>
          <p:cNvPr id="10" name="Rechteck 9">
            <a:extLst>
              <a:ext uri="{FF2B5EF4-FFF2-40B4-BE49-F238E27FC236}">
                <a16:creationId xmlns:a16="http://schemas.microsoft.com/office/drawing/2014/main" id="{2FFFD877-4BB1-42B0-AF0D-D49F0C4A2AF7}"/>
              </a:ext>
            </a:extLst>
          </p:cNvPr>
          <p:cNvSpPr/>
          <p:nvPr/>
        </p:nvSpPr>
        <p:spPr>
          <a:xfrm>
            <a:off x="679043" y="5369065"/>
            <a:ext cx="6991209" cy="523220"/>
          </a:xfrm>
          <a:prstGeom prst="rect">
            <a:avLst/>
          </a:prstGeom>
        </p:spPr>
        <p:txBody>
          <a:bodyPr wrap="none">
            <a:spAutoFit/>
          </a:bodyPr>
          <a:lstStyle/>
          <a:p>
            <a:pPr>
              <a:spcAft>
                <a:spcPts val="0"/>
              </a:spcAft>
            </a:pPr>
            <a:r>
              <a:rPr lang="de-CH" sz="2800" b="1" dirty="0">
                <a:latin typeface="Calibri" panose="020F0502020204030204" pitchFamily="34" charset="0"/>
                <a:ea typeface="Calibri" panose="020F0502020204030204" pitchFamily="34" charset="0"/>
                <a:cs typeface="Times New Roman" panose="02020603050405020304" pitchFamily="18" charset="0"/>
              </a:rPr>
              <a:t>=&gt; Wie gehen wir mit Gottes Herrlichkeit um?</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621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4812536" cy="532903"/>
          </a:xfrm>
          <a:prstGeom prst="rect">
            <a:avLst/>
          </a:prstGeom>
        </p:spPr>
        <p:txBody>
          <a:bodyPr wrap="none">
            <a:spAutoFit/>
          </a:bodyPr>
          <a:lstStyle/>
          <a:p>
            <a:pPr>
              <a:lnSpc>
                <a:spcPct val="107000"/>
              </a:lnSpc>
              <a:spcBef>
                <a:spcPts val="1200"/>
              </a:spcBef>
              <a:spcAft>
                <a:spcPts val="0"/>
              </a:spcAft>
            </a:pPr>
            <a:r>
              <a:rPr lang="de-DE" sz="2800" b="1" kern="0" dirty="0">
                <a:ea typeface="Times New Roman" panose="02020603050405020304" pitchFamily="18" charset="0"/>
                <a:cs typeface="Times New Roman" panose="02020603050405020304" pitchFamily="18" charset="0"/>
              </a:rPr>
              <a:t>Übersicht des Buches Maleachi</a:t>
            </a:r>
            <a:endParaRPr lang="de-CH" b="1" kern="0" dirty="0">
              <a:ea typeface="Times New Roman" panose="02020603050405020304" pitchFamily="18" charset="0"/>
              <a:cs typeface="Times New Roman" panose="02020603050405020304" pitchFamily="18" charset="0"/>
            </a:endParaRPr>
          </a:p>
        </p:txBody>
      </p:sp>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a:blip r:embed="rId2"/>
          <a:stretch>
            <a:fillRect/>
          </a:stretch>
        </p:blipFill>
        <p:spPr>
          <a:xfrm>
            <a:off x="329285" y="1302317"/>
            <a:ext cx="10677615" cy="1416256"/>
          </a:xfrm>
          <a:prstGeom prst="rect">
            <a:avLst/>
          </a:prstGeom>
        </p:spPr>
      </p:pic>
      <p:pic>
        <p:nvPicPr>
          <p:cNvPr id="3073" name="Grafik 12" descr="Vektorillustration Mit Farbkrone Lokalisiertes Clipart Vektor Abbildung -  Illustration von golden, marke: 151688837">
            <a:extLst>
              <a:ext uri="{FF2B5EF4-FFF2-40B4-BE49-F238E27FC236}">
                <a16:creationId xmlns:a16="http://schemas.microsoft.com/office/drawing/2014/main" id="{3C81BEEC-0A71-4AA9-8E1D-765CEC747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741" t="13480" r="8676" b="14505"/>
          <a:stretch>
            <a:fillRect/>
          </a:stretch>
        </p:blipFill>
        <p:spPr bwMode="auto">
          <a:xfrm>
            <a:off x="1049338" y="17463"/>
            <a:ext cx="1020762" cy="50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98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631B84F-A4D7-4EDD-8D75-8C8D3FDA5796}"/>
              </a:ext>
            </a:extLst>
          </p:cNvPr>
          <p:cNvPicPr>
            <a:picLocks noChangeAspect="1"/>
          </p:cNvPicPr>
          <p:nvPr/>
        </p:nvPicPr>
        <p:blipFill>
          <a:blip r:embed="rId2"/>
          <a:stretch>
            <a:fillRect/>
          </a:stretch>
        </p:blipFill>
        <p:spPr>
          <a:xfrm>
            <a:off x="390618" y="272507"/>
            <a:ext cx="8609929" cy="1142003"/>
          </a:xfrm>
          <a:prstGeom prst="rect">
            <a:avLst/>
          </a:prstGeom>
        </p:spPr>
      </p:pic>
      <p:sp>
        <p:nvSpPr>
          <p:cNvPr id="9" name="Rechteck 8">
            <a:extLst>
              <a:ext uri="{FF2B5EF4-FFF2-40B4-BE49-F238E27FC236}">
                <a16:creationId xmlns:a16="http://schemas.microsoft.com/office/drawing/2014/main" id="{C9F70ED0-CF50-443E-AEA8-EF244D4CA27A}"/>
              </a:ext>
            </a:extLst>
          </p:cNvPr>
          <p:cNvSpPr/>
          <p:nvPr/>
        </p:nvSpPr>
        <p:spPr>
          <a:xfrm>
            <a:off x="242706" y="1592184"/>
            <a:ext cx="11236121" cy="4401205"/>
          </a:xfrm>
          <a:prstGeom prst="rect">
            <a:avLst/>
          </a:prstGeom>
        </p:spPr>
        <p:txBody>
          <a:bodyPr wrap="square">
            <a:spAutoFit/>
          </a:bodyPr>
          <a:lstStyle/>
          <a:p>
            <a:r>
              <a:rPr lang="de-CH" sz="2800" dirty="0"/>
              <a:t>2 Ich habe euch geliebt, spricht der HERR. Aber ihr sagt: Worin hast du uns geliebt? Hatte Jakob nicht einen Bruder Esau?, spricht der HERR. Und ich habe Jakob geliebt; 3 Esau aber habe ich gehasst, und ich habe seine Berge zum Ödland gemacht und seinen Erbbesitz den Schakalen der Steppe ⟨überlassen⟩. 4 Wenn Edom sagt: Wir sind zerschmettert, werden aber die Trümmerstätten wieder aufbauen, so spricht der HERR der Heerscharen: Sie werden bauen, ich aber werde niederreißen. Und man wird sie nennen »Gebiet der Gottlosigkeit« und »Das Volk, das der HERR bis in Ewigkeit verwünscht hat «. 5 Und eure Augen werden es sehen, und ihr selbst werdet sagen: Groß erweist sich der HERR über das Gebiet Israels hinaus!</a:t>
            </a:r>
          </a:p>
        </p:txBody>
      </p:sp>
      <p:sp>
        <p:nvSpPr>
          <p:cNvPr id="3" name="Rechteck 2">
            <a:extLst>
              <a:ext uri="{FF2B5EF4-FFF2-40B4-BE49-F238E27FC236}">
                <a16:creationId xmlns:a16="http://schemas.microsoft.com/office/drawing/2014/main" id="{B4E94B5A-318E-45C1-90E6-0A1B4751F5E8}"/>
              </a:ext>
            </a:extLst>
          </p:cNvPr>
          <p:cNvSpPr/>
          <p:nvPr/>
        </p:nvSpPr>
        <p:spPr>
          <a:xfrm>
            <a:off x="3036163" y="201482"/>
            <a:ext cx="8096435" cy="121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76025377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3875</Words>
  <Application>Microsoft Office PowerPoint</Application>
  <PresentationFormat>Breitbild</PresentationFormat>
  <Paragraphs>239</Paragraphs>
  <Slides>39</Slides>
  <Notes>0</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39</vt:i4>
      </vt:variant>
    </vt:vector>
  </HeadingPairs>
  <TitlesOfParts>
    <vt:vector size="48" baseType="lpstr">
      <vt:lpstr>Arial</vt:lpstr>
      <vt:lpstr>Calibri</vt:lpstr>
      <vt:lpstr>Calibri Light</vt:lpstr>
      <vt:lpstr>Cambria Math</vt:lpstr>
      <vt:lpstr>Times New Roman</vt:lpstr>
      <vt:lpstr>Trebuchet MS</vt:lpstr>
      <vt:lpstr>Wingdings</vt:lpstr>
      <vt:lpstr>Office</vt:lpstr>
      <vt:lpstr>Document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Maleachi</dc:title>
  <dc:creator>Matthias Germann</dc:creator>
  <cp:keywords>Bibel, Altes Testament, kleiner Prophet</cp:keywords>
  <cp:lastModifiedBy>Mätthu</cp:lastModifiedBy>
  <cp:revision>254</cp:revision>
  <dcterms:created xsi:type="dcterms:W3CDTF">2021-02-04T12:45:11Z</dcterms:created>
  <dcterms:modified xsi:type="dcterms:W3CDTF">2021-12-08T17:23:11Z</dcterms:modified>
</cp:coreProperties>
</file>