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1" r:id="rId2"/>
    <p:sldId id="677" r:id="rId3"/>
    <p:sldId id="564" r:id="rId4"/>
    <p:sldId id="616" r:id="rId5"/>
    <p:sldId id="678" r:id="rId6"/>
    <p:sldId id="680" r:id="rId7"/>
    <p:sldId id="681" r:id="rId8"/>
    <p:sldId id="682" r:id="rId9"/>
    <p:sldId id="679" r:id="rId10"/>
    <p:sldId id="683" r:id="rId11"/>
    <p:sldId id="659" r:id="rId12"/>
    <p:sldId id="684" r:id="rId13"/>
    <p:sldId id="685" r:id="rId14"/>
    <p:sldId id="686" r:id="rId15"/>
    <p:sldId id="674" r:id="rId16"/>
    <p:sldId id="687" r:id="rId17"/>
    <p:sldId id="688" r:id="rId18"/>
    <p:sldId id="689" r:id="rId19"/>
    <p:sldId id="690" r:id="rId20"/>
    <p:sldId id="691" r:id="rId21"/>
    <p:sldId id="676" r:id="rId22"/>
    <p:sldId id="696" r:id="rId23"/>
    <p:sldId id="695" r:id="rId24"/>
    <p:sldId id="694" r:id="rId25"/>
    <p:sldId id="693" r:id="rId26"/>
    <p:sldId id="692" r:id="rId27"/>
    <p:sldId id="697" r:id="rId28"/>
    <p:sldId id="698" r:id="rId29"/>
    <p:sldId id="699" r:id="rId30"/>
    <p:sldId id="710" r:id="rId31"/>
    <p:sldId id="700" r:id="rId32"/>
    <p:sldId id="701" r:id="rId33"/>
    <p:sldId id="702" r:id="rId34"/>
    <p:sldId id="703" r:id="rId35"/>
    <p:sldId id="704" r:id="rId36"/>
    <p:sldId id="705" r:id="rId37"/>
    <p:sldId id="707" r:id="rId38"/>
    <p:sldId id="708" r:id="rId39"/>
    <p:sldId id="673" r:id="rId4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2982" autoAdjust="0"/>
  </p:normalViewPr>
  <p:slideViewPr>
    <p:cSldViewPr snapToGrid="0">
      <p:cViewPr varScale="1">
        <p:scale>
          <a:sx n="153" d="100"/>
          <a:sy n="153" d="100"/>
        </p:scale>
        <p:origin x="368" y="100"/>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04.05.2021</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04.05.2021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04.05.2021</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04.05.2021</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551661" y="4855617"/>
            <a:ext cx="3088677" cy="938719"/>
          </a:xfrm>
          <a:prstGeom prst="rect">
            <a:avLst/>
          </a:prstGeom>
          <a:noFill/>
        </p:spPr>
        <p:txBody>
          <a:bodyPr wrap="square" rtlCol="0">
            <a:spAutoFit/>
          </a:bodyPr>
          <a:lstStyle/>
          <a:p>
            <a:pPr algn="ctr"/>
            <a:r>
              <a:rPr lang="de-CH" sz="5500" b="1" dirty="0"/>
              <a:t>Obadja</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pic>
        <p:nvPicPr>
          <p:cNvPr id="3" name="Grafik 2">
            <a:extLst>
              <a:ext uri="{FF2B5EF4-FFF2-40B4-BE49-F238E27FC236}">
                <a16:creationId xmlns:a16="http://schemas.microsoft.com/office/drawing/2014/main" id="{6E5605E9-A0CD-4350-99D8-AA6284FC27D6}"/>
              </a:ext>
            </a:extLst>
          </p:cNvPr>
          <p:cNvPicPr>
            <a:picLocks noChangeAspect="1"/>
          </p:cNvPicPr>
          <p:nvPr/>
        </p:nvPicPr>
        <p:blipFill>
          <a:blip r:embed="rId2"/>
          <a:stretch>
            <a:fillRect/>
          </a:stretch>
        </p:blipFill>
        <p:spPr>
          <a:xfrm>
            <a:off x="451956" y="1752761"/>
            <a:ext cx="11288088" cy="3352477"/>
          </a:xfrm>
          <a:prstGeom prst="rect">
            <a:avLst/>
          </a:prstGeom>
        </p:spPr>
      </p:pic>
      <p:sp>
        <p:nvSpPr>
          <p:cNvPr id="9" name="Inhaltsplatzhalter 3">
            <a:extLst>
              <a:ext uri="{FF2B5EF4-FFF2-40B4-BE49-F238E27FC236}">
                <a16:creationId xmlns:a16="http://schemas.microsoft.com/office/drawing/2014/main" id="{A04C2168-2DB2-478F-8A84-4B2A23E3D84F}"/>
              </a:ext>
            </a:extLst>
          </p:cNvPr>
          <p:cNvSpPr txBox="1">
            <a:spLocks/>
          </p:cNvSpPr>
          <p:nvPr/>
        </p:nvSpPr>
        <p:spPr>
          <a:xfrm>
            <a:off x="3416995" y="5480016"/>
            <a:ext cx="5358010"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Wohin Bruderhass führen kann</a:t>
            </a:r>
            <a:endParaRPr lang="de-CH" sz="3000" b="1" dirty="0"/>
          </a:p>
        </p:txBody>
      </p:sp>
    </p:spTree>
    <p:extLst>
      <p:ext uri="{BB962C8B-B14F-4D97-AF65-F5344CB8AC3E}">
        <p14:creationId xmlns:p14="http://schemas.microsoft.com/office/powerpoint/2010/main" val="81915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597539" y="3522942"/>
            <a:ext cx="9095101" cy="1938992"/>
          </a:xfrm>
          <a:prstGeom prst="rect">
            <a:avLst/>
          </a:prstGeom>
        </p:spPr>
        <p:txBody>
          <a:bodyPr wrap="square">
            <a:spAutoFit/>
          </a:bodyPr>
          <a:lstStyle/>
          <a:p>
            <a:r>
              <a:rPr lang="de-CH" sz="3000" dirty="0"/>
              <a:t>„</a:t>
            </a:r>
            <a:r>
              <a:rPr lang="de-DE" sz="3000" dirty="0"/>
              <a:t>Und der HERR sprach zu ihr: Zwei Völker sind in deinem Leib, und zwei Stämme werden sich aus deinem Schoß scheiden; und ein Volk wird dem anderen überlegen sein, und der Ältere wird dem Jüngeren dienen.</a:t>
            </a:r>
            <a:r>
              <a:rPr lang="de-CH" sz="3000" dirty="0"/>
              <a:t>“</a:t>
            </a:r>
            <a:r>
              <a:rPr lang="de-DE" sz="3000" dirty="0"/>
              <a:t> 1Mo 25,23</a:t>
            </a:r>
            <a:endParaRPr lang="de-CH" sz="3000" dirty="0"/>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Vorgeschichte</a:t>
            </a:r>
          </a:p>
        </p:txBody>
      </p:sp>
      <p:sp>
        <p:nvSpPr>
          <p:cNvPr id="5" name="Rechteck 4">
            <a:extLst>
              <a:ext uri="{FF2B5EF4-FFF2-40B4-BE49-F238E27FC236}">
                <a16:creationId xmlns:a16="http://schemas.microsoft.com/office/drawing/2014/main" id="{A69234C1-F9FA-40B2-82B5-795BC73D5F35}"/>
              </a:ext>
            </a:extLst>
          </p:cNvPr>
          <p:cNvSpPr/>
          <p:nvPr/>
        </p:nvSpPr>
        <p:spPr>
          <a:xfrm>
            <a:off x="597540" y="1490008"/>
            <a:ext cx="10699455" cy="1477328"/>
          </a:xfrm>
          <a:prstGeom prst="rect">
            <a:avLst/>
          </a:prstGeom>
        </p:spPr>
        <p:txBody>
          <a:bodyPr wrap="square">
            <a:spAutoFit/>
          </a:bodyPr>
          <a:lstStyle/>
          <a:p>
            <a:r>
              <a:rPr lang="de-CH" sz="3000" dirty="0"/>
              <a:t>„</a:t>
            </a:r>
            <a:r>
              <a:rPr lang="de-DE" sz="3000" dirty="0"/>
              <a:t>Und die Kinder stießen sich in ihrem Schoß. Da sprach sie: Wenn es so gehen soll, warum bin ich denn in diesen Zustand gekommen? Und sie ging hin, um den HERRN zu fragen.</a:t>
            </a:r>
            <a:r>
              <a:rPr lang="de-CH" sz="3000" dirty="0"/>
              <a:t>“ 1Mo 25,22</a:t>
            </a:r>
          </a:p>
        </p:txBody>
      </p:sp>
    </p:spTree>
    <p:extLst>
      <p:ext uri="{BB962C8B-B14F-4D97-AF65-F5344CB8AC3E}">
        <p14:creationId xmlns:p14="http://schemas.microsoft.com/office/powerpoint/2010/main" val="343221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614DC8E-09B0-449D-9132-4DF0DB4D299B}"/>
              </a:ext>
            </a:extLst>
          </p:cNvPr>
          <p:cNvSpPr/>
          <p:nvPr/>
        </p:nvSpPr>
        <p:spPr>
          <a:xfrm>
            <a:off x="597540" y="3082368"/>
            <a:ext cx="9095101" cy="1477328"/>
          </a:xfrm>
          <a:prstGeom prst="rect">
            <a:avLst/>
          </a:prstGeom>
        </p:spPr>
        <p:txBody>
          <a:bodyPr wrap="square">
            <a:spAutoFit/>
          </a:bodyPr>
          <a:lstStyle/>
          <a:p>
            <a:r>
              <a:rPr lang="de-CH" sz="3000" dirty="0"/>
              <a:t>„</a:t>
            </a:r>
            <a:r>
              <a:rPr lang="de-DE" sz="3000" dirty="0"/>
              <a:t>Ist nicht Esau Jakobs Bruder?, spricht der HERR. Dennoch habe ich Jakob geliebt, Esau aber habe ich gehasst;</a:t>
            </a:r>
            <a:r>
              <a:rPr lang="de-CH" sz="3000" dirty="0"/>
              <a:t>“</a:t>
            </a:r>
            <a:r>
              <a:rPr lang="de-DE" sz="3000" dirty="0"/>
              <a:t> Mal 1,3a</a:t>
            </a:r>
            <a:endParaRPr lang="de-CH" sz="3000" dirty="0"/>
          </a:p>
        </p:txBody>
      </p:sp>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Vorgeschichte</a:t>
            </a:r>
          </a:p>
        </p:txBody>
      </p:sp>
      <p:sp>
        <p:nvSpPr>
          <p:cNvPr id="5" name="Rechteck 4">
            <a:extLst>
              <a:ext uri="{FF2B5EF4-FFF2-40B4-BE49-F238E27FC236}">
                <a16:creationId xmlns:a16="http://schemas.microsoft.com/office/drawing/2014/main" id="{A69234C1-F9FA-40B2-82B5-795BC73D5F35}"/>
              </a:ext>
            </a:extLst>
          </p:cNvPr>
          <p:cNvSpPr/>
          <p:nvPr/>
        </p:nvSpPr>
        <p:spPr>
          <a:xfrm>
            <a:off x="597540" y="1490008"/>
            <a:ext cx="9793369" cy="1015663"/>
          </a:xfrm>
          <a:prstGeom prst="rect">
            <a:avLst/>
          </a:prstGeom>
        </p:spPr>
        <p:txBody>
          <a:bodyPr wrap="square">
            <a:spAutoFit/>
          </a:bodyPr>
          <a:lstStyle/>
          <a:p>
            <a:r>
              <a:rPr lang="de-CH" sz="3000" dirty="0"/>
              <a:t>„</a:t>
            </a:r>
            <a:r>
              <a:rPr lang="de-DE" sz="3000" dirty="0"/>
              <a:t>Und Isaak hatte den Esau lieb, weil ihm das Wildbret mundete; Rebekka aber hatte den Jakob lieb.</a:t>
            </a:r>
            <a:r>
              <a:rPr lang="de-CH" sz="3000" dirty="0"/>
              <a:t>“ 1Mo 25,28</a:t>
            </a:r>
          </a:p>
        </p:txBody>
      </p:sp>
    </p:spTree>
    <p:extLst>
      <p:ext uri="{BB962C8B-B14F-4D97-AF65-F5344CB8AC3E}">
        <p14:creationId xmlns:p14="http://schemas.microsoft.com/office/powerpoint/2010/main" val="5151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Vorgeschichte</a:t>
            </a:r>
          </a:p>
        </p:txBody>
      </p:sp>
      <p:sp>
        <p:nvSpPr>
          <p:cNvPr id="5" name="Rechteck 4">
            <a:extLst>
              <a:ext uri="{FF2B5EF4-FFF2-40B4-BE49-F238E27FC236}">
                <a16:creationId xmlns:a16="http://schemas.microsoft.com/office/drawing/2014/main" id="{A69234C1-F9FA-40B2-82B5-795BC73D5F35}"/>
              </a:ext>
            </a:extLst>
          </p:cNvPr>
          <p:cNvSpPr/>
          <p:nvPr/>
        </p:nvSpPr>
        <p:spPr>
          <a:xfrm>
            <a:off x="680668" y="1444696"/>
            <a:ext cx="9793369" cy="3323987"/>
          </a:xfrm>
          <a:prstGeom prst="rect">
            <a:avLst/>
          </a:prstGeom>
        </p:spPr>
        <p:txBody>
          <a:bodyPr wrap="square">
            <a:spAutoFit/>
          </a:bodyPr>
          <a:lstStyle/>
          <a:p>
            <a:r>
              <a:rPr lang="de-CH" sz="3000" dirty="0"/>
              <a:t>„</a:t>
            </a:r>
            <a:r>
              <a:rPr lang="de-DE" sz="3000" dirty="0"/>
              <a:t>Und Jakob kochte ein Gericht. Da kam Esau vom Feld und war erschöpft. Und Esau sprach zu Jakob: Lass mich von dem roten Gericht da hinunterschlingen, denn ich bin erschöpft! Daher gab man ihm den Namen </a:t>
            </a:r>
            <a:r>
              <a:rPr lang="de-DE" sz="3000" dirty="0" err="1"/>
              <a:t>Edom</a:t>
            </a:r>
            <a:r>
              <a:rPr lang="de-DE" sz="3000" dirty="0"/>
              <a:t>. Da sprach Jakob: Verkaufe mir heute dein Erstgeburtsrecht! Und Esau sprach zu Jakob: Siehe, ich muss doch sterben; was soll mir das Erstgeburtsrecht?</a:t>
            </a:r>
            <a:r>
              <a:rPr lang="de-CH" sz="3000" dirty="0"/>
              <a:t>“ 1Mo 25,29-32</a:t>
            </a:r>
          </a:p>
        </p:txBody>
      </p:sp>
    </p:spTree>
    <p:extLst>
      <p:ext uri="{BB962C8B-B14F-4D97-AF65-F5344CB8AC3E}">
        <p14:creationId xmlns:p14="http://schemas.microsoft.com/office/powerpoint/2010/main" val="38009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Vorgeschichte</a:t>
            </a:r>
          </a:p>
        </p:txBody>
      </p:sp>
      <p:sp>
        <p:nvSpPr>
          <p:cNvPr id="5" name="Rechteck 4">
            <a:extLst>
              <a:ext uri="{FF2B5EF4-FFF2-40B4-BE49-F238E27FC236}">
                <a16:creationId xmlns:a16="http://schemas.microsoft.com/office/drawing/2014/main" id="{A69234C1-F9FA-40B2-82B5-795BC73D5F35}"/>
              </a:ext>
            </a:extLst>
          </p:cNvPr>
          <p:cNvSpPr/>
          <p:nvPr/>
        </p:nvSpPr>
        <p:spPr>
          <a:xfrm>
            <a:off x="680668" y="1220252"/>
            <a:ext cx="9793369" cy="2400657"/>
          </a:xfrm>
          <a:prstGeom prst="rect">
            <a:avLst/>
          </a:prstGeom>
        </p:spPr>
        <p:txBody>
          <a:bodyPr wrap="square">
            <a:spAutoFit/>
          </a:bodyPr>
          <a:lstStyle/>
          <a:p>
            <a:r>
              <a:rPr lang="de-CH" sz="3000" dirty="0"/>
              <a:t>„</a:t>
            </a:r>
            <a:r>
              <a:rPr lang="de-DE" sz="3000" dirty="0"/>
              <a:t>Jakob sprach: So schwöre mir heute! Und er schwor ihm und verkaufte so dem Jakob sein Erstgeburtsrecht. Da gab Jakob dem Esau Brot und das Linsengericht. Und er aß und trank und stand auf und ging davon. So verachtete Esau das Erstgeburtsrecht.</a:t>
            </a:r>
            <a:r>
              <a:rPr lang="de-CH" sz="3000" dirty="0"/>
              <a:t>“ 1Mo 25,33-34</a:t>
            </a:r>
          </a:p>
        </p:txBody>
      </p:sp>
      <p:sp>
        <p:nvSpPr>
          <p:cNvPr id="4" name="Rechteck 3">
            <a:extLst>
              <a:ext uri="{FF2B5EF4-FFF2-40B4-BE49-F238E27FC236}">
                <a16:creationId xmlns:a16="http://schemas.microsoft.com/office/drawing/2014/main" id="{21D66EAE-28B8-43F3-93F9-3C5548C61275}"/>
              </a:ext>
            </a:extLst>
          </p:cNvPr>
          <p:cNvSpPr/>
          <p:nvPr/>
        </p:nvSpPr>
        <p:spPr>
          <a:xfrm>
            <a:off x="680668" y="3774695"/>
            <a:ext cx="8563085" cy="2862322"/>
          </a:xfrm>
          <a:prstGeom prst="rect">
            <a:avLst/>
          </a:prstGeom>
        </p:spPr>
        <p:txBody>
          <a:bodyPr wrap="square">
            <a:spAutoFit/>
          </a:bodyPr>
          <a:lstStyle/>
          <a:p>
            <a:r>
              <a:rPr lang="de-CH" sz="3000" dirty="0"/>
              <a:t>„</a:t>
            </a:r>
            <a:r>
              <a:rPr lang="de-DE" sz="3000" dirty="0"/>
              <a:t>dass nicht jemand […] ein gottloser Mensch sei wie Esau, der um einer Speise willen sein Erstgeburtsrecht verkaufte. Denn ihr wisst, dass er nachher verworfen wurde, als er den Segen erben wollte, denn obgleich er ihn unter Tränen suchte, fand er keinen Raum zur Buße.</a:t>
            </a:r>
            <a:r>
              <a:rPr lang="de-CH" sz="3000" dirty="0"/>
              <a:t>“ </a:t>
            </a:r>
            <a:r>
              <a:rPr lang="de-CH" sz="3000" dirty="0" err="1"/>
              <a:t>Hebr</a:t>
            </a:r>
            <a:r>
              <a:rPr lang="de-CH" sz="3000" dirty="0"/>
              <a:t> 12,16-17</a:t>
            </a:r>
          </a:p>
        </p:txBody>
      </p:sp>
    </p:spTree>
    <p:extLst>
      <p:ext uri="{BB962C8B-B14F-4D97-AF65-F5344CB8AC3E}">
        <p14:creationId xmlns:p14="http://schemas.microsoft.com/office/powerpoint/2010/main" val="416372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700518807"/>
              </p:ext>
            </p:extLst>
          </p:nvPr>
        </p:nvGraphicFramePr>
        <p:xfrm>
          <a:off x="573240" y="431476"/>
          <a:ext cx="11280709" cy="1062280"/>
        </p:xfrm>
        <a:graphic>
          <a:graphicData uri="http://schemas.openxmlformats.org/drawingml/2006/table">
            <a:tbl>
              <a:tblPr firstRow="1" firstCol="1" bandRow="1">
                <a:tableStyleId>{5C22544A-7EE6-4342-B048-85BDC9FD1C3A}</a:tableStyleId>
              </a:tblPr>
              <a:tblGrid>
                <a:gridCol w="2539369">
                  <a:extLst>
                    <a:ext uri="{9D8B030D-6E8A-4147-A177-3AD203B41FA5}">
                      <a16:colId xmlns:a16="http://schemas.microsoft.com/office/drawing/2014/main" val="20000"/>
                    </a:ext>
                  </a:extLst>
                </a:gridCol>
                <a:gridCol w="8741340">
                  <a:extLst>
                    <a:ext uri="{9D8B030D-6E8A-4147-A177-3AD203B41FA5}">
                      <a16:colId xmlns:a16="http://schemas.microsoft.com/office/drawing/2014/main" val="20002"/>
                    </a:ext>
                  </a:extLst>
                </a:gridCol>
              </a:tblGrid>
              <a:tr h="434178">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spcAft>
                          <a:spcPts val="0"/>
                        </a:spcAft>
                      </a:pPr>
                      <a:r>
                        <a:rPr lang="de-CH" sz="2800" b="0" dirty="0">
                          <a:solidFill>
                            <a:schemeClr val="tx1"/>
                          </a:solidFill>
                          <a:effectLst/>
                        </a:rPr>
                        <a:t>1567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verweigert den Israeliten den Durchzug zum Jordan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25681" y="6040139"/>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Tree>
    <p:extLst>
      <p:ext uri="{BB962C8B-B14F-4D97-AF65-F5344CB8AC3E}">
        <p14:creationId xmlns:p14="http://schemas.microsoft.com/office/powerpoint/2010/main" val="223980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2393037854"/>
              </p:ext>
            </p:extLst>
          </p:nvPr>
        </p:nvGraphicFramePr>
        <p:xfrm>
          <a:off x="573240" y="431476"/>
          <a:ext cx="11280709" cy="1930636"/>
        </p:xfrm>
        <a:graphic>
          <a:graphicData uri="http://schemas.openxmlformats.org/drawingml/2006/table">
            <a:tbl>
              <a:tblPr firstRow="1" firstCol="1" bandRow="1">
                <a:tableStyleId>{5C22544A-7EE6-4342-B048-85BDC9FD1C3A}</a:tableStyleId>
              </a:tblPr>
              <a:tblGrid>
                <a:gridCol w="2539369">
                  <a:extLst>
                    <a:ext uri="{9D8B030D-6E8A-4147-A177-3AD203B41FA5}">
                      <a16:colId xmlns:a16="http://schemas.microsoft.com/office/drawing/2014/main" val="20000"/>
                    </a:ext>
                  </a:extLst>
                </a:gridCol>
                <a:gridCol w="8741340">
                  <a:extLst>
                    <a:ext uri="{9D8B030D-6E8A-4147-A177-3AD203B41FA5}">
                      <a16:colId xmlns:a16="http://schemas.microsoft.com/office/drawing/2014/main" val="20002"/>
                    </a:ext>
                  </a:extLst>
                </a:gridCol>
              </a:tblGrid>
              <a:tr h="434178">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spcAft>
                          <a:spcPts val="0"/>
                        </a:spcAft>
                      </a:pPr>
                      <a:r>
                        <a:rPr lang="de-CH" sz="2800" b="0" dirty="0">
                          <a:solidFill>
                            <a:schemeClr val="tx1"/>
                          </a:solidFill>
                          <a:effectLst/>
                        </a:rPr>
                        <a:t>1567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verweigert den Israeliten den Durchzug zum Jordan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868356">
                <a:tc>
                  <a:txBody>
                    <a:bodyPr/>
                    <a:lstStyle/>
                    <a:p>
                      <a:pPr>
                        <a:spcAft>
                          <a:spcPts val="0"/>
                        </a:spcAft>
                      </a:pPr>
                      <a:r>
                        <a:rPr lang="de-CH" sz="2800" b="0" kern="1200" dirty="0">
                          <a:solidFill>
                            <a:schemeClr val="tx1"/>
                          </a:solidFill>
                          <a:effectLst/>
                          <a:latin typeface="+mn-lt"/>
                          <a:ea typeface="+mn-ea"/>
                          <a:cs typeface="+mn-cs"/>
                        </a:rPr>
                        <a:t>1566 v.Chr.</a:t>
                      </a:r>
                    </a:p>
                  </a:txBody>
                  <a:tcPr marL="126140" marR="126140" marT="0" marB="0" anchor="ctr">
                    <a:solidFill>
                      <a:schemeClr val="bg1">
                        <a:lumMod val="85000"/>
                      </a:schemeClr>
                    </a:solidFill>
                  </a:tcPr>
                </a:tc>
                <a:tc>
                  <a:txBody>
                    <a:bodyPr/>
                    <a:lstStyle/>
                    <a:p>
                      <a:pPr>
                        <a:spcAft>
                          <a:spcPts val="0"/>
                        </a:spcAft>
                      </a:pP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Gott weist Israel an die </a:t>
                      </a:r>
                      <a:r>
                        <a:rPr lang="de-DE"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Edomiter</a:t>
                      </a: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wegen ihrer Bruderschaft nicht zu verachten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637508050"/>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25681" y="6040139"/>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
        <p:nvSpPr>
          <p:cNvPr id="5" name="Rechteck 4">
            <a:extLst>
              <a:ext uri="{FF2B5EF4-FFF2-40B4-BE49-F238E27FC236}">
                <a16:creationId xmlns:a16="http://schemas.microsoft.com/office/drawing/2014/main" id="{D175BB18-6E0D-4AAE-B4DC-B8B12961447B}"/>
              </a:ext>
            </a:extLst>
          </p:cNvPr>
          <p:cNvSpPr/>
          <p:nvPr/>
        </p:nvSpPr>
        <p:spPr>
          <a:xfrm>
            <a:off x="525681" y="3148530"/>
            <a:ext cx="8076676" cy="1015663"/>
          </a:xfrm>
          <a:prstGeom prst="rect">
            <a:avLst/>
          </a:prstGeom>
        </p:spPr>
        <p:txBody>
          <a:bodyPr wrap="square">
            <a:spAutoFit/>
          </a:bodyPr>
          <a:lstStyle/>
          <a:p>
            <a:r>
              <a:rPr lang="de-CH" sz="3000" dirty="0"/>
              <a:t>„</a:t>
            </a:r>
            <a:r>
              <a:rPr lang="de-DE" sz="3000" dirty="0"/>
              <a:t>Den </a:t>
            </a:r>
            <a:r>
              <a:rPr lang="de-DE" sz="3000" dirty="0" err="1"/>
              <a:t>Edomiter</a:t>
            </a:r>
            <a:r>
              <a:rPr lang="de-DE" sz="3000" dirty="0"/>
              <a:t> sollst du nicht verabscheuen, denn er ist dein Bruder;</a:t>
            </a:r>
            <a:r>
              <a:rPr lang="de-CH" sz="3000" dirty="0"/>
              <a:t>“ 5Mo 23,9a</a:t>
            </a:r>
          </a:p>
        </p:txBody>
      </p:sp>
    </p:spTree>
    <p:extLst>
      <p:ext uri="{BB962C8B-B14F-4D97-AF65-F5344CB8AC3E}">
        <p14:creationId xmlns:p14="http://schemas.microsoft.com/office/powerpoint/2010/main" val="7388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3313977273"/>
              </p:ext>
            </p:extLst>
          </p:nvPr>
        </p:nvGraphicFramePr>
        <p:xfrm>
          <a:off x="573240" y="431476"/>
          <a:ext cx="11280709" cy="2802175"/>
        </p:xfrm>
        <a:graphic>
          <a:graphicData uri="http://schemas.openxmlformats.org/drawingml/2006/table">
            <a:tbl>
              <a:tblPr firstRow="1" firstCol="1" bandRow="1">
                <a:tableStyleId>{5C22544A-7EE6-4342-B048-85BDC9FD1C3A}</a:tableStyleId>
              </a:tblPr>
              <a:tblGrid>
                <a:gridCol w="2539369">
                  <a:extLst>
                    <a:ext uri="{9D8B030D-6E8A-4147-A177-3AD203B41FA5}">
                      <a16:colId xmlns:a16="http://schemas.microsoft.com/office/drawing/2014/main" val="20000"/>
                    </a:ext>
                  </a:extLst>
                </a:gridCol>
                <a:gridCol w="8741340">
                  <a:extLst>
                    <a:ext uri="{9D8B030D-6E8A-4147-A177-3AD203B41FA5}">
                      <a16:colId xmlns:a16="http://schemas.microsoft.com/office/drawing/2014/main" val="20002"/>
                    </a:ext>
                  </a:extLst>
                </a:gridCol>
              </a:tblGrid>
              <a:tr h="434178">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spcAft>
                          <a:spcPts val="0"/>
                        </a:spcAft>
                      </a:pPr>
                      <a:r>
                        <a:rPr lang="de-CH" sz="2800" b="0" dirty="0">
                          <a:solidFill>
                            <a:schemeClr val="tx1"/>
                          </a:solidFill>
                          <a:effectLst/>
                        </a:rPr>
                        <a:t>1567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verweigert den Israeliten den Durchzug zum Jordan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868356">
                <a:tc>
                  <a:txBody>
                    <a:bodyPr/>
                    <a:lstStyle/>
                    <a:p>
                      <a:pPr>
                        <a:spcAft>
                          <a:spcPts val="0"/>
                        </a:spcAft>
                      </a:pPr>
                      <a:r>
                        <a:rPr lang="de-CH" sz="2800" b="0" kern="1200" dirty="0">
                          <a:solidFill>
                            <a:schemeClr val="tx1"/>
                          </a:solidFill>
                          <a:effectLst/>
                          <a:latin typeface="+mn-lt"/>
                          <a:ea typeface="+mn-ea"/>
                          <a:cs typeface="+mn-cs"/>
                        </a:rPr>
                        <a:t>1566 v.Chr.</a:t>
                      </a:r>
                    </a:p>
                  </a:txBody>
                  <a:tcPr marL="126140" marR="126140" marT="0" marB="0" anchor="ctr">
                    <a:solidFill>
                      <a:schemeClr val="bg1">
                        <a:lumMod val="85000"/>
                      </a:schemeClr>
                    </a:solidFill>
                  </a:tcPr>
                </a:tc>
                <a:tc>
                  <a:txBody>
                    <a:bodyPr/>
                    <a:lstStyle/>
                    <a:p>
                      <a:pPr>
                        <a:spcAft>
                          <a:spcPts val="0"/>
                        </a:spcAft>
                      </a:pP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Gott weist Israel an die </a:t>
                      </a:r>
                      <a:r>
                        <a:rPr lang="de-DE"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Edomiter</a:t>
                      </a: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wegen ihrer Bruderschaft nicht zu verachten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637508050"/>
                  </a:ext>
                </a:extLst>
              </a:tr>
              <a:tr h="871539">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1040 v.Chr.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Während David mit Aram kämpft, fällt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ein. David erobert anschliessend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25681" y="6040139"/>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Tree>
    <p:extLst>
      <p:ext uri="{BB962C8B-B14F-4D97-AF65-F5344CB8AC3E}">
        <p14:creationId xmlns:p14="http://schemas.microsoft.com/office/powerpoint/2010/main" val="3616481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472798078"/>
              </p:ext>
            </p:extLst>
          </p:nvPr>
        </p:nvGraphicFramePr>
        <p:xfrm>
          <a:off x="573240" y="431476"/>
          <a:ext cx="11280709" cy="3728071"/>
        </p:xfrm>
        <a:graphic>
          <a:graphicData uri="http://schemas.openxmlformats.org/drawingml/2006/table">
            <a:tbl>
              <a:tblPr firstRow="1" firstCol="1" bandRow="1">
                <a:tableStyleId>{5C22544A-7EE6-4342-B048-85BDC9FD1C3A}</a:tableStyleId>
              </a:tblPr>
              <a:tblGrid>
                <a:gridCol w="2539369">
                  <a:extLst>
                    <a:ext uri="{9D8B030D-6E8A-4147-A177-3AD203B41FA5}">
                      <a16:colId xmlns:a16="http://schemas.microsoft.com/office/drawing/2014/main" val="20000"/>
                    </a:ext>
                  </a:extLst>
                </a:gridCol>
                <a:gridCol w="8741340">
                  <a:extLst>
                    <a:ext uri="{9D8B030D-6E8A-4147-A177-3AD203B41FA5}">
                      <a16:colId xmlns:a16="http://schemas.microsoft.com/office/drawing/2014/main" val="20002"/>
                    </a:ext>
                  </a:extLst>
                </a:gridCol>
              </a:tblGrid>
              <a:tr h="434178">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spcAft>
                          <a:spcPts val="0"/>
                        </a:spcAft>
                      </a:pPr>
                      <a:r>
                        <a:rPr lang="de-CH" sz="2800" b="0" dirty="0">
                          <a:solidFill>
                            <a:schemeClr val="tx1"/>
                          </a:solidFill>
                          <a:effectLst/>
                        </a:rPr>
                        <a:t>1567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verweigert den Israeliten den Durchzug zum Jordan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868356">
                <a:tc>
                  <a:txBody>
                    <a:bodyPr/>
                    <a:lstStyle/>
                    <a:p>
                      <a:pPr>
                        <a:spcAft>
                          <a:spcPts val="0"/>
                        </a:spcAft>
                      </a:pPr>
                      <a:r>
                        <a:rPr lang="de-CH" sz="2800" b="0" kern="1200" dirty="0">
                          <a:solidFill>
                            <a:schemeClr val="tx1"/>
                          </a:solidFill>
                          <a:effectLst/>
                          <a:latin typeface="+mn-lt"/>
                          <a:ea typeface="+mn-ea"/>
                          <a:cs typeface="+mn-cs"/>
                        </a:rPr>
                        <a:t>1566 v.Chr.</a:t>
                      </a:r>
                    </a:p>
                  </a:txBody>
                  <a:tcPr marL="126140" marR="126140" marT="0" marB="0" anchor="ctr">
                    <a:solidFill>
                      <a:schemeClr val="bg1">
                        <a:lumMod val="85000"/>
                      </a:schemeClr>
                    </a:solidFill>
                  </a:tcPr>
                </a:tc>
                <a:tc>
                  <a:txBody>
                    <a:bodyPr/>
                    <a:lstStyle/>
                    <a:p>
                      <a:pPr>
                        <a:spcAft>
                          <a:spcPts val="0"/>
                        </a:spcAft>
                      </a:pP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Gott weist Israel an die </a:t>
                      </a:r>
                      <a:r>
                        <a:rPr lang="de-DE"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Edomiter</a:t>
                      </a: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wegen ihrer Bruderschaft nicht zu verachten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637508050"/>
                  </a:ext>
                </a:extLst>
              </a:tr>
              <a:tr h="871539">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1040 v.Chr.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Während David mit Aram kämpft, fällt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ein. David erobert anschliessend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925896">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900 v.Chr.</a:t>
                      </a:r>
                    </a:p>
                  </a:txBody>
                  <a:tcPr marL="126140" marR="126140" marT="0" marB="0" anchor="ctr">
                    <a:solidFill>
                      <a:schemeClr val="bg1">
                        <a:lumMod val="85000"/>
                      </a:schemeClr>
                    </a:solidFill>
                  </a:tcPr>
                </a:tc>
                <a:tc>
                  <a:txBody>
                    <a:bodyPr/>
                    <a:lstStyle/>
                    <a:p>
                      <a:pPr>
                        <a:spcAft>
                          <a:spcPts val="0"/>
                        </a:spcAft>
                      </a:pP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schliesst sich Moab und Ammon im Kampf gegen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 erleidet jedoch eine Niederlage</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25681" y="6040139"/>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Tree>
    <p:extLst>
      <p:ext uri="{BB962C8B-B14F-4D97-AF65-F5344CB8AC3E}">
        <p14:creationId xmlns:p14="http://schemas.microsoft.com/office/powerpoint/2010/main" val="1235919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923903494"/>
              </p:ext>
            </p:extLst>
          </p:nvPr>
        </p:nvGraphicFramePr>
        <p:xfrm>
          <a:off x="573240" y="431476"/>
          <a:ext cx="11280709" cy="4309312"/>
        </p:xfrm>
        <a:graphic>
          <a:graphicData uri="http://schemas.openxmlformats.org/drawingml/2006/table">
            <a:tbl>
              <a:tblPr firstRow="1" firstCol="1" bandRow="1">
                <a:tableStyleId>{5C22544A-7EE6-4342-B048-85BDC9FD1C3A}</a:tableStyleId>
              </a:tblPr>
              <a:tblGrid>
                <a:gridCol w="2539369">
                  <a:extLst>
                    <a:ext uri="{9D8B030D-6E8A-4147-A177-3AD203B41FA5}">
                      <a16:colId xmlns:a16="http://schemas.microsoft.com/office/drawing/2014/main" val="20000"/>
                    </a:ext>
                  </a:extLst>
                </a:gridCol>
                <a:gridCol w="8741340">
                  <a:extLst>
                    <a:ext uri="{9D8B030D-6E8A-4147-A177-3AD203B41FA5}">
                      <a16:colId xmlns:a16="http://schemas.microsoft.com/office/drawing/2014/main" val="20002"/>
                    </a:ext>
                  </a:extLst>
                </a:gridCol>
              </a:tblGrid>
              <a:tr h="434178">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spcAft>
                          <a:spcPts val="0"/>
                        </a:spcAft>
                      </a:pPr>
                      <a:r>
                        <a:rPr lang="de-CH" sz="2800" b="0" dirty="0">
                          <a:solidFill>
                            <a:schemeClr val="tx1"/>
                          </a:solidFill>
                          <a:effectLst/>
                        </a:rPr>
                        <a:t>1567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verweigert den Israeliten den Durchzug zum Jordan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868356">
                <a:tc>
                  <a:txBody>
                    <a:bodyPr/>
                    <a:lstStyle/>
                    <a:p>
                      <a:pPr>
                        <a:spcAft>
                          <a:spcPts val="0"/>
                        </a:spcAft>
                      </a:pPr>
                      <a:r>
                        <a:rPr lang="de-CH" sz="2800" b="0" kern="1200" dirty="0">
                          <a:solidFill>
                            <a:schemeClr val="tx1"/>
                          </a:solidFill>
                          <a:effectLst/>
                          <a:latin typeface="+mn-lt"/>
                          <a:ea typeface="+mn-ea"/>
                          <a:cs typeface="+mn-cs"/>
                        </a:rPr>
                        <a:t>1566 v.Chr.</a:t>
                      </a:r>
                    </a:p>
                  </a:txBody>
                  <a:tcPr marL="126140" marR="126140" marT="0" marB="0" anchor="ctr">
                    <a:solidFill>
                      <a:schemeClr val="bg1">
                        <a:lumMod val="85000"/>
                      </a:schemeClr>
                    </a:solidFill>
                  </a:tcPr>
                </a:tc>
                <a:tc>
                  <a:txBody>
                    <a:bodyPr/>
                    <a:lstStyle/>
                    <a:p>
                      <a:pPr>
                        <a:spcAft>
                          <a:spcPts val="0"/>
                        </a:spcAft>
                      </a:pP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Gott weist Israel an die </a:t>
                      </a:r>
                      <a:r>
                        <a:rPr lang="de-DE"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Edomiter</a:t>
                      </a: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wegen ihrer Bruderschaft nicht zu verachten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637508050"/>
                  </a:ext>
                </a:extLst>
              </a:tr>
              <a:tr h="871539">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1040 v.Chr.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Während David mit Aram kämpft, fällt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ein. David erobert anschliessend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925896">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900 v.Chr.</a:t>
                      </a:r>
                    </a:p>
                  </a:txBody>
                  <a:tcPr marL="126140" marR="126140" marT="0" marB="0" anchor="ctr">
                    <a:solidFill>
                      <a:schemeClr val="bg1">
                        <a:lumMod val="85000"/>
                      </a:schemeClr>
                    </a:solidFill>
                  </a:tcPr>
                </a:tc>
                <a:tc>
                  <a:txBody>
                    <a:bodyPr/>
                    <a:lstStyle/>
                    <a:p>
                      <a:pPr>
                        <a:spcAft>
                          <a:spcPts val="0"/>
                        </a:spcAft>
                      </a:pP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schliesst sich Moab und Ammon im Kampf gegen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 erleidet jedoch eine Niederlage</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81241">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889 v.Chr.</a:t>
                      </a:r>
                    </a:p>
                  </a:txBody>
                  <a:tcPr marL="126140" marR="126140" marT="0" marB="0" anchor="ctr">
                    <a:solidFill>
                      <a:schemeClr val="bg1">
                        <a:lumMod val="85000"/>
                      </a:schemeClr>
                    </a:solidFill>
                  </a:tcPr>
                </a:tc>
                <a:tc>
                  <a:txBody>
                    <a:bodyPr/>
                    <a:lstStyle/>
                    <a:p>
                      <a:pPr>
                        <a:spcAft>
                          <a:spcPts val="0"/>
                        </a:spcAft>
                      </a:pP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fällt von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ab und setzt einen eigenen König ein</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25681" y="6040139"/>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Tree>
    <p:extLst>
      <p:ext uri="{BB962C8B-B14F-4D97-AF65-F5344CB8AC3E}">
        <p14:creationId xmlns:p14="http://schemas.microsoft.com/office/powerpoint/2010/main" val="178201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69234C1-F9FA-40B2-82B5-795BC73D5F35}"/>
              </a:ext>
            </a:extLst>
          </p:cNvPr>
          <p:cNvSpPr/>
          <p:nvPr/>
        </p:nvSpPr>
        <p:spPr>
          <a:xfrm>
            <a:off x="709762" y="1465614"/>
            <a:ext cx="8076676" cy="1477328"/>
          </a:xfrm>
          <a:prstGeom prst="rect">
            <a:avLst/>
          </a:prstGeom>
        </p:spPr>
        <p:txBody>
          <a:bodyPr wrap="square">
            <a:spAutoFit/>
          </a:bodyPr>
          <a:lstStyle/>
          <a:p>
            <a:r>
              <a:rPr lang="de-CH" sz="3000" dirty="0"/>
              <a:t>„</a:t>
            </a:r>
            <a:r>
              <a:rPr lang="de-DE" sz="3000" dirty="0"/>
              <a:t>Nachdem Gott in vergangenen Zeiten </a:t>
            </a:r>
            <a:r>
              <a:rPr lang="de-DE" sz="3000" u="sng" dirty="0"/>
              <a:t>vielfältig</a:t>
            </a:r>
            <a:r>
              <a:rPr lang="de-DE" sz="3000" dirty="0"/>
              <a:t> und auf </a:t>
            </a:r>
            <a:r>
              <a:rPr lang="de-DE" sz="3000" u="sng" dirty="0"/>
              <a:t>vielerlei</a:t>
            </a:r>
            <a:r>
              <a:rPr lang="de-DE" sz="3000" dirty="0"/>
              <a:t> Weise zu den Vätern geredet hat durch die Propheten,</a:t>
            </a:r>
            <a:r>
              <a:rPr lang="de-CH" sz="3000" dirty="0"/>
              <a:t>“ </a:t>
            </a:r>
            <a:r>
              <a:rPr lang="de-CH" sz="3000" dirty="0" err="1"/>
              <a:t>Hebr</a:t>
            </a:r>
            <a:r>
              <a:rPr lang="de-CH" sz="3000" dirty="0"/>
              <a:t> 1,1</a:t>
            </a:r>
          </a:p>
        </p:txBody>
      </p:sp>
      <p:cxnSp>
        <p:nvCxnSpPr>
          <p:cNvPr id="8" name="Gerade Verbindung mit Pfeil 7">
            <a:extLst>
              <a:ext uri="{FF2B5EF4-FFF2-40B4-BE49-F238E27FC236}">
                <a16:creationId xmlns:a16="http://schemas.microsoft.com/office/drawing/2014/main" id="{7575A537-7B51-4782-A5C9-FB01D9B46644}"/>
              </a:ext>
            </a:extLst>
          </p:cNvPr>
          <p:cNvCxnSpPr>
            <a:cxnSpLocks/>
          </p:cNvCxnSpPr>
          <p:nvPr/>
        </p:nvCxnSpPr>
        <p:spPr>
          <a:xfrm>
            <a:off x="869905" y="3678381"/>
            <a:ext cx="5777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Inhaltsplatzhalter 3">
            <a:extLst>
              <a:ext uri="{FF2B5EF4-FFF2-40B4-BE49-F238E27FC236}">
                <a16:creationId xmlns:a16="http://schemas.microsoft.com/office/drawing/2014/main" id="{ABCE1332-DEE6-4429-9605-FEC93A17C57C}"/>
              </a:ext>
            </a:extLst>
          </p:cNvPr>
          <p:cNvSpPr txBox="1">
            <a:spLocks/>
          </p:cNvSpPr>
          <p:nvPr/>
        </p:nvSpPr>
        <p:spPr>
          <a:xfrm>
            <a:off x="1640850" y="3429000"/>
            <a:ext cx="3891270"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Unterschiedliche Teile	</a:t>
            </a:r>
            <a:endParaRPr lang="de-CH" sz="3000" dirty="0"/>
          </a:p>
        </p:txBody>
      </p:sp>
      <p:cxnSp>
        <p:nvCxnSpPr>
          <p:cNvPr id="10" name="Gerade Verbindung mit Pfeil 9">
            <a:extLst>
              <a:ext uri="{FF2B5EF4-FFF2-40B4-BE49-F238E27FC236}">
                <a16:creationId xmlns:a16="http://schemas.microsoft.com/office/drawing/2014/main" id="{B7D04974-0267-4480-9849-94F86CD23432}"/>
              </a:ext>
            </a:extLst>
          </p:cNvPr>
          <p:cNvCxnSpPr>
            <a:cxnSpLocks/>
          </p:cNvCxnSpPr>
          <p:nvPr/>
        </p:nvCxnSpPr>
        <p:spPr>
          <a:xfrm>
            <a:off x="869905" y="4267200"/>
            <a:ext cx="5777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Inhaltsplatzhalter 3">
            <a:extLst>
              <a:ext uri="{FF2B5EF4-FFF2-40B4-BE49-F238E27FC236}">
                <a16:creationId xmlns:a16="http://schemas.microsoft.com/office/drawing/2014/main" id="{3D8BE3BE-56B1-4623-B3B9-B0CE1BBD9B6D}"/>
              </a:ext>
            </a:extLst>
          </p:cNvPr>
          <p:cNvSpPr txBox="1">
            <a:spLocks/>
          </p:cNvSpPr>
          <p:nvPr/>
        </p:nvSpPr>
        <p:spPr>
          <a:xfrm>
            <a:off x="1640850" y="4013284"/>
            <a:ext cx="3891270"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Unterschiedliche Weise	</a:t>
            </a:r>
            <a:endParaRPr lang="de-CH" sz="3000" dirty="0"/>
          </a:p>
        </p:txBody>
      </p:sp>
      <p:sp>
        <p:nvSpPr>
          <p:cNvPr id="12" name="Inhaltsplatzhalter 3">
            <a:extLst>
              <a:ext uri="{FF2B5EF4-FFF2-40B4-BE49-F238E27FC236}">
                <a16:creationId xmlns:a16="http://schemas.microsoft.com/office/drawing/2014/main" id="{66497221-104A-4A45-ABB4-1990A31EA785}"/>
              </a:ext>
            </a:extLst>
          </p:cNvPr>
          <p:cNvSpPr txBox="1">
            <a:spLocks/>
          </p:cNvSpPr>
          <p:nvPr/>
        </p:nvSpPr>
        <p:spPr>
          <a:xfrm>
            <a:off x="766627" y="5109933"/>
            <a:ext cx="6860299"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Jesaja, Hesekiel, Daniel, </a:t>
            </a:r>
            <a:r>
              <a:rPr lang="de-DE" sz="3000" dirty="0" err="1"/>
              <a:t>Hosea</a:t>
            </a:r>
            <a:r>
              <a:rPr lang="de-DE" sz="3000" dirty="0"/>
              <a:t>, Joel, Amos</a:t>
            </a:r>
            <a:endParaRPr lang="de-CH" sz="3000" dirty="0"/>
          </a:p>
        </p:txBody>
      </p:sp>
    </p:spTree>
    <p:extLst>
      <p:ext uri="{BB962C8B-B14F-4D97-AF65-F5344CB8AC3E}">
        <p14:creationId xmlns:p14="http://schemas.microsoft.com/office/powerpoint/2010/main" val="408514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53" presetClass="entr" presetSubtype="16" fill="hold" nodeType="with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p:cTn id="3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p:cTn id="38"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nvGraphicFramePr>
        <p:xfrm>
          <a:off x="573240" y="431476"/>
          <a:ext cx="11280709" cy="5611846"/>
        </p:xfrm>
        <a:graphic>
          <a:graphicData uri="http://schemas.openxmlformats.org/drawingml/2006/table">
            <a:tbl>
              <a:tblPr firstRow="1" firstCol="1" bandRow="1">
                <a:tableStyleId>{5C22544A-7EE6-4342-B048-85BDC9FD1C3A}</a:tableStyleId>
              </a:tblPr>
              <a:tblGrid>
                <a:gridCol w="2539369">
                  <a:extLst>
                    <a:ext uri="{9D8B030D-6E8A-4147-A177-3AD203B41FA5}">
                      <a16:colId xmlns:a16="http://schemas.microsoft.com/office/drawing/2014/main" val="20000"/>
                    </a:ext>
                  </a:extLst>
                </a:gridCol>
                <a:gridCol w="8741340">
                  <a:extLst>
                    <a:ext uri="{9D8B030D-6E8A-4147-A177-3AD203B41FA5}">
                      <a16:colId xmlns:a16="http://schemas.microsoft.com/office/drawing/2014/main" val="20002"/>
                    </a:ext>
                  </a:extLst>
                </a:gridCol>
              </a:tblGrid>
              <a:tr h="434178">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628102">
                <a:tc>
                  <a:txBody>
                    <a:bodyPr/>
                    <a:lstStyle/>
                    <a:p>
                      <a:pPr>
                        <a:spcAft>
                          <a:spcPts val="0"/>
                        </a:spcAft>
                      </a:pPr>
                      <a:r>
                        <a:rPr lang="de-CH" sz="2800" b="0" dirty="0">
                          <a:solidFill>
                            <a:schemeClr val="tx1"/>
                          </a:solidFill>
                          <a:effectLst/>
                        </a:rPr>
                        <a:t>1567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verweigert den Israeliten den Durchzug zum Jordan</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868356">
                <a:tc>
                  <a:txBody>
                    <a:bodyPr/>
                    <a:lstStyle/>
                    <a:p>
                      <a:pPr>
                        <a:spcAft>
                          <a:spcPts val="0"/>
                        </a:spcAft>
                      </a:pPr>
                      <a:r>
                        <a:rPr lang="de-CH" sz="2800" b="0" kern="1200" dirty="0">
                          <a:solidFill>
                            <a:schemeClr val="tx1"/>
                          </a:solidFill>
                          <a:effectLst/>
                          <a:latin typeface="+mn-lt"/>
                          <a:ea typeface="+mn-ea"/>
                          <a:cs typeface="+mn-cs"/>
                        </a:rPr>
                        <a:t>1566 v.Chr.</a:t>
                      </a:r>
                    </a:p>
                  </a:txBody>
                  <a:tcPr marL="126140" marR="126140" marT="0" marB="0" anchor="ctr">
                    <a:solidFill>
                      <a:schemeClr val="bg1">
                        <a:lumMod val="85000"/>
                      </a:schemeClr>
                    </a:solidFill>
                  </a:tcPr>
                </a:tc>
                <a:tc>
                  <a:txBody>
                    <a:bodyPr/>
                    <a:lstStyle/>
                    <a:p>
                      <a:pPr>
                        <a:spcAft>
                          <a:spcPts val="0"/>
                        </a:spcAft>
                      </a:pP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Gott weist Israel an die </a:t>
                      </a:r>
                      <a:r>
                        <a:rPr lang="de-DE"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Edomiter</a:t>
                      </a:r>
                      <a:r>
                        <a:rPr lang="de-DE"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wegen ihrer Bruderschaft nicht zu verachten</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2637508050"/>
                  </a:ext>
                </a:extLst>
              </a:tr>
              <a:tr h="871539">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1040 v.Chr.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Während David mit Aram kämpft, fällt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ein. David erobert anschliessend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925896">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900 v.Chr.</a:t>
                      </a:r>
                    </a:p>
                  </a:txBody>
                  <a:tcPr marL="126140" marR="126140" marT="0" marB="0" anchor="ctr">
                    <a:solidFill>
                      <a:schemeClr val="bg1">
                        <a:lumMod val="85000"/>
                      </a:schemeClr>
                    </a:solidFill>
                  </a:tcPr>
                </a:tc>
                <a:tc>
                  <a:txBody>
                    <a:bodyPr/>
                    <a:lstStyle/>
                    <a:p>
                      <a:pPr>
                        <a:spcAft>
                          <a:spcPts val="0"/>
                        </a:spcAft>
                      </a:pP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schliesst sich Moab und Ammon im Kampf gegen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 erleidet jedoch eine Niederlage</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581241">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889 v.Chr.</a:t>
                      </a:r>
                    </a:p>
                  </a:txBody>
                  <a:tcPr marL="126140" marR="126140" marT="0" marB="0" anchor="ctr">
                    <a:solidFill>
                      <a:schemeClr val="bg1">
                        <a:lumMod val="85000"/>
                      </a:schemeClr>
                    </a:solidFill>
                  </a:tcPr>
                </a:tc>
                <a:tc>
                  <a:txBody>
                    <a:bodyPr/>
                    <a:lstStyle/>
                    <a:p>
                      <a:pPr>
                        <a:spcAft>
                          <a:spcPts val="0"/>
                        </a:spcAft>
                      </a:pP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fällt von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Juda</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ab und setzt einen eigenen König ein</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1302534">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888 v.Chr.</a:t>
                      </a:r>
                    </a:p>
                  </a:txBody>
                  <a:tcPr marL="126140" marR="126140" marT="0" marB="0" anchor="ctr">
                    <a:solidFill>
                      <a:schemeClr val="bg1">
                        <a:lumMod val="85000"/>
                      </a:schemeClr>
                    </a:solidFill>
                  </a:tcPr>
                </a:tc>
                <a:tc>
                  <a:txBody>
                    <a:bodyPr/>
                    <a:lstStyle/>
                    <a:p>
                      <a:pPr>
                        <a:spcAft>
                          <a:spcPts val="0"/>
                        </a:spcAft>
                      </a:pP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beteiligt sich an der Plünderung Judas durch die Philister und Araber       </a:t>
                      </a:r>
                    </a:p>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Vision und Verkündigung Obadjas</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25681" y="6040139"/>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cxnSp>
        <p:nvCxnSpPr>
          <p:cNvPr id="11" name="Gerade Verbindung mit Pfeil 10">
            <a:extLst>
              <a:ext uri="{FF2B5EF4-FFF2-40B4-BE49-F238E27FC236}">
                <a16:creationId xmlns:a16="http://schemas.microsoft.com/office/drawing/2014/main" id="{3BC96B88-9472-44A2-93D1-6247FFE7FF57}"/>
              </a:ext>
            </a:extLst>
          </p:cNvPr>
          <p:cNvCxnSpPr/>
          <p:nvPr/>
        </p:nvCxnSpPr>
        <p:spPr>
          <a:xfrm>
            <a:off x="3245253" y="5833134"/>
            <a:ext cx="6156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071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2348825829"/>
              </p:ext>
            </p:extLst>
          </p:nvPr>
        </p:nvGraphicFramePr>
        <p:xfrm>
          <a:off x="573239" y="431476"/>
          <a:ext cx="11305647" cy="1280160"/>
        </p:xfrm>
        <a:graphic>
          <a:graphicData uri="http://schemas.openxmlformats.org/drawingml/2006/table">
            <a:tbl>
              <a:tblPr firstRow="1" firstCol="1" bandRow="1">
                <a:tableStyleId>{5C22544A-7EE6-4342-B048-85BDC9FD1C3A}</a:tableStyleId>
              </a:tblPr>
              <a:tblGrid>
                <a:gridCol w="2544983">
                  <a:extLst>
                    <a:ext uri="{9D8B030D-6E8A-4147-A177-3AD203B41FA5}">
                      <a16:colId xmlns:a16="http://schemas.microsoft.com/office/drawing/2014/main" val="20000"/>
                    </a:ext>
                  </a:extLst>
                </a:gridCol>
                <a:gridCol w="8760664">
                  <a:extLst>
                    <a:ext uri="{9D8B030D-6E8A-4147-A177-3AD203B41FA5}">
                      <a16:colId xmlns:a16="http://schemas.microsoft.com/office/drawing/2014/main" val="20002"/>
                    </a:ext>
                  </a:extLst>
                </a:gridCol>
              </a:tblGrid>
              <a:tr h="393675">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750266">
                <a:tc>
                  <a:txBody>
                    <a:bodyPr/>
                    <a:lstStyle/>
                    <a:p>
                      <a:pPr>
                        <a:spcAft>
                          <a:spcPts val="0"/>
                        </a:spcAft>
                      </a:pPr>
                      <a:r>
                        <a:rPr lang="de-CH" sz="2800" b="0" dirty="0">
                          <a:solidFill>
                            <a:schemeClr val="tx1"/>
                          </a:solidFill>
                          <a:effectLst/>
                        </a:rPr>
                        <a:t>586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geht Babylon bei der Zerstörung Jerusalems zur Hand</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73240" y="5978836"/>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
        <p:nvSpPr>
          <p:cNvPr id="4" name="Rechteck 3">
            <a:extLst>
              <a:ext uri="{FF2B5EF4-FFF2-40B4-BE49-F238E27FC236}">
                <a16:creationId xmlns:a16="http://schemas.microsoft.com/office/drawing/2014/main" id="{E9043F6C-B310-42E5-991E-FCECB0D05B96}"/>
              </a:ext>
            </a:extLst>
          </p:cNvPr>
          <p:cNvSpPr/>
          <p:nvPr/>
        </p:nvSpPr>
        <p:spPr>
          <a:xfrm>
            <a:off x="651821" y="2484310"/>
            <a:ext cx="8529586" cy="1477328"/>
          </a:xfrm>
          <a:prstGeom prst="rect">
            <a:avLst/>
          </a:prstGeom>
        </p:spPr>
        <p:txBody>
          <a:bodyPr wrap="square">
            <a:spAutoFit/>
          </a:bodyPr>
          <a:lstStyle/>
          <a:p>
            <a:r>
              <a:rPr lang="de-CH" sz="3000" dirty="0"/>
              <a:t>„</a:t>
            </a:r>
            <a:r>
              <a:rPr lang="de-DE" sz="3000" dirty="0"/>
              <a:t>Gedenke, HERR, den Söhnen </a:t>
            </a:r>
            <a:r>
              <a:rPr lang="de-DE" sz="3000" dirty="0" err="1"/>
              <a:t>Edoms</a:t>
            </a:r>
            <a:r>
              <a:rPr lang="de-DE" sz="3000" dirty="0"/>
              <a:t> den Tag Jerusalems, wie sie sprachen: »Zerstört, zerstört sie bis auf den Grund!«</a:t>
            </a:r>
            <a:r>
              <a:rPr lang="de-CH" sz="3000" dirty="0"/>
              <a:t>“ </a:t>
            </a:r>
            <a:r>
              <a:rPr lang="de-CH" sz="3000" dirty="0" err="1"/>
              <a:t>Ps</a:t>
            </a:r>
            <a:r>
              <a:rPr lang="de-CH" sz="3000" dirty="0"/>
              <a:t> 137,7</a:t>
            </a:r>
          </a:p>
        </p:txBody>
      </p:sp>
    </p:spTree>
    <p:extLst>
      <p:ext uri="{BB962C8B-B14F-4D97-AF65-F5344CB8AC3E}">
        <p14:creationId xmlns:p14="http://schemas.microsoft.com/office/powerpoint/2010/main" val="209700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897731938"/>
              </p:ext>
            </p:extLst>
          </p:nvPr>
        </p:nvGraphicFramePr>
        <p:xfrm>
          <a:off x="573239" y="431476"/>
          <a:ext cx="11305647" cy="2133600"/>
        </p:xfrm>
        <a:graphic>
          <a:graphicData uri="http://schemas.openxmlformats.org/drawingml/2006/table">
            <a:tbl>
              <a:tblPr firstRow="1" firstCol="1" bandRow="1">
                <a:tableStyleId>{5C22544A-7EE6-4342-B048-85BDC9FD1C3A}</a:tableStyleId>
              </a:tblPr>
              <a:tblGrid>
                <a:gridCol w="2544983">
                  <a:extLst>
                    <a:ext uri="{9D8B030D-6E8A-4147-A177-3AD203B41FA5}">
                      <a16:colId xmlns:a16="http://schemas.microsoft.com/office/drawing/2014/main" val="20000"/>
                    </a:ext>
                  </a:extLst>
                </a:gridCol>
                <a:gridCol w="8760664">
                  <a:extLst>
                    <a:ext uri="{9D8B030D-6E8A-4147-A177-3AD203B41FA5}">
                      <a16:colId xmlns:a16="http://schemas.microsoft.com/office/drawing/2014/main" val="20002"/>
                    </a:ext>
                  </a:extLst>
                </a:gridCol>
              </a:tblGrid>
              <a:tr h="393675">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750266">
                <a:tc>
                  <a:txBody>
                    <a:bodyPr/>
                    <a:lstStyle/>
                    <a:p>
                      <a:pPr>
                        <a:spcAft>
                          <a:spcPts val="0"/>
                        </a:spcAft>
                      </a:pPr>
                      <a:r>
                        <a:rPr lang="de-CH" sz="2800" b="0" dirty="0">
                          <a:solidFill>
                            <a:schemeClr val="tx1"/>
                          </a:solidFill>
                          <a:effectLst/>
                        </a:rPr>
                        <a:t>586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geht Babylon bei der Zerstörung Jerusalems zur Hand</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375133">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552 v.Chr.</a:t>
                      </a:r>
                    </a:p>
                  </a:txBody>
                  <a:tcPr marL="126140" marR="126140" marT="0" marB="0" anchor="ctr">
                    <a:solidFill>
                      <a:schemeClr val="bg1">
                        <a:lumMod val="85000"/>
                      </a:schemeClr>
                    </a:solidFill>
                  </a:tcPr>
                </a:tc>
                <a:tc>
                  <a:txBody>
                    <a:bodyPr/>
                    <a:lstStyle/>
                    <a:p>
                      <a:r>
                        <a:rPr lang="de-DE" sz="2800" b="0" kern="1200" dirty="0">
                          <a:solidFill>
                            <a:schemeClr val="tx1"/>
                          </a:solidFill>
                          <a:effectLst/>
                          <a:latin typeface="+mn-lt"/>
                          <a:ea typeface="+mn-ea"/>
                          <a:cs typeface="+mn-cs"/>
                        </a:rPr>
                        <a:t>Der babylonische König </a:t>
                      </a:r>
                      <a:r>
                        <a:rPr lang="de-DE" sz="2800" b="0" kern="1200" dirty="0" err="1">
                          <a:solidFill>
                            <a:schemeClr val="tx1"/>
                          </a:solidFill>
                          <a:effectLst/>
                          <a:latin typeface="+mn-lt"/>
                          <a:ea typeface="+mn-ea"/>
                          <a:cs typeface="+mn-cs"/>
                        </a:rPr>
                        <a:t>Nabonid</a:t>
                      </a:r>
                      <a:r>
                        <a:rPr lang="de-DE" sz="2800" b="0" kern="1200" dirty="0">
                          <a:solidFill>
                            <a:schemeClr val="tx1"/>
                          </a:solidFill>
                          <a:effectLst/>
                          <a:latin typeface="+mn-lt"/>
                          <a:ea typeface="+mn-ea"/>
                          <a:cs typeface="+mn-cs"/>
                        </a:rPr>
                        <a:t> verwüstet </a:t>
                      </a:r>
                      <a:r>
                        <a:rPr lang="de-DE" sz="2800" b="0" kern="1200" dirty="0" err="1">
                          <a:solidFill>
                            <a:schemeClr val="tx1"/>
                          </a:solidFill>
                          <a:effectLst/>
                          <a:latin typeface="+mn-lt"/>
                          <a:ea typeface="+mn-ea"/>
                          <a:cs typeface="+mn-cs"/>
                        </a:rPr>
                        <a:t>Edom</a:t>
                      </a:r>
                      <a:r>
                        <a:rPr lang="de-DE" sz="2800" b="0" kern="1200" dirty="0">
                          <a:solidFill>
                            <a:schemeClr val="tx1"/>
                          </a:solidFill>
                          <a:effectLst/>
                          <a:latin typeface="+mn-lt"/>
                          <a:ea typeface="+mn-ea"/>
                          <a:cs typeface="+mn-cs"/>
                        </a:rPr>
                        <a:t> und löst eine Flüchtlingswelle der </a:t>
                      </a:r>
                      <a:r>
                        <a:rPr lang="de-DE" sz="2800" b="0" kern="1200" dirty="0" err="1">
                          <a:solidFill>
                            <a:schemeClr val="tx1"/>
                          </a:solidFill>
                          <a:effectLst/>
                          <a:latin typeface="+mn-lt"/>
                          <a:ea typeface="+mn-ea"/>
                          <a:cs typeface="+mn-cs"/>
                        </a:rPr>
                        <a:t>Edomiter</a:t>
                      </a:r>
                      <a:r>
                        <a:rPr lang="de-DE" sz="2800" b="0" kern="1200" dirty="0">
                          <a:solidFill>
                            <a:schemeClr val="tx1"/>
                          </a:solidFill>
                          <a:effectLst/>
                          <a:latin typeface="+mn-lt"/>
                          <a:ea typeface="+mn-ea"/>
                          <a:cs typeface="+mn-cs"/>
                        </a:rPr>
                        <a:t> in den Süden Judas aus.</a:t>
                      </a:r>
                      <a:endParaRPr lang="de-CH" sz="28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73240" y="5978836"/>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Tree>
    <p:extLst>
      <p:ext uri="{BB962C8B-B14F-4D97-AF65-F5344CB8AC3E}">
        <p14:creationId xmlns:p14="http://schemas.microsoft.com/office/powerpoint/2010/main" val="303543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3415273765"/>
              </p:ext>
            </p:extLst>
          </p:nvPr>
        </p:nvGraphicFramePr>
        <p:xfrm>
          <a:off x="573239" y="431476"/>
          <a:ext cx="11305647" cy="2987040"/>
        </p:xfrm>
        <a:graphic>
          <a:graphicData uri="http://schemas.openxmlformats.org/drawingml/2006/table">
            <a:tbl>
              <a:tblPr firstRow="1" firstCol="1" bandRow="1">
                <a:tableStyleId>{5C22544A-7EE6-4342-B048-85BDC9FD1C3A}</a:tableStyleId>
              </a:tblPr>
              <a:tblGrid>
                <a:gridCol w="2544983">
                  <a:extLst>
                    <a:ext uri="{9D8B030D-6E8A-4147-A177-3AD203B41FA5}">
                      <a16:colId xmlns:a16="http://schemas.microsoft.com/office/drawing/2014/main" val="20000"/>
                    </a:ext>
                  </a:extLst>
                </a:gridCol>
                <a:gridCol w="8760664">
                  <a:extLst>
                    <a:ext uri="{9D8B030D-6E8A-4147-A177-3AD203B41FA5}">
                      <a16:colId xmlns:a16="http://schemas.microsoft.com/office/drawing/2014/main" val="20002"/>
                    </a:ext>
                  </a:extLst>
                </a:gridCol>
              </a:tblGrid>
              <a:tr h="393675">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750266">
                <a:tc>
                  <a:txBody>
                    <a:bodyPr/>
                    <a:lstStyle/>
                    <a:p>
                      <a:pPr>
                        <a:spcAft>
                          <a:spcPts val="0"/>
                        </a:spcAft>
                      </a:pPr>
                      <a:r>
                        <a:rPr lang="de-CH" sz="2800" b="0" dirty="0">
                          <a:solidFill>
                            <a:schemeClr val="tx1"/>
                          </a:solidFill>
                          <a:effectLst/>
                        </a:rPr>
                        <a:t>586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geht Babylon bei der Zerstörung Jerusalems zur Hand</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375133">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552 v.Chr.</a:t>
                      </a:r>
                    </a:p>
                  </a:txBody>
                  <a:tcPr marL="126140" marR="126140" marT="0" marB="0" anchor="ctr">
                    <a:solidFill>
                      <a:schemeClr val="bg1">
                        <a:lumMod val="85000"/>
                      </a:schemeClr>
                    </a:solidFill>
                  </a:tcPr>
                </a:tc>
                <a:tc>
                  <a:txBody>
                    <a:bodyPr/>
                    <a:lstStyle/>
                    <a:p>
                      <a:r>
                        <a:rPr lang="de-DE" sz="2800" b="0" kern="1200" dirty="0">
                          <a:solidFill>
                            <a:schemeClr val="tx1"/>
                          </a:solidFill>
                          <a:effectLst/>
                          <a:latin typeface="+mn-lt"/>
                          <a:ea typeface="+mn-ea"/>
                          <a:cs typeface="+mn-cs"/>
                        </a:rPr>
                        <a:t>Der babylonische König </a:t>
                      </a:r>
                      <a:r>
                        <a:rPr lang="de-DE" sz="2800" b="0" kern="1200" dirty="0" err="1">
                          <a:solidFill>
                            <a:schemeClr val="tx1"/>
                          </a:solidFill>
                          <a:effectLst/>
                          <a:latin typeface="+mn-lt"/>
                          <a:ea typeface="+mn-ea"/>
                          <a:cs typeface="+mn-cs"/>
                        </a:rPr>
                        <a:t>Nabonid</a:t>
                      </a:r>
                      <a:r>
                        <a:rPr lang="de-DE" sz="2800" b="0" kern="1200" dirty="0">
                          <a:solidFill>
                            <a:schemeClr val="tx1"/>
                          </a:solidFill>
                          <a:effectLst/>
                          <a:latin typeface="+mn-lt"/>
                          <a:ea typeface="+mn-ea"/>
                          <a:cs typeface="+mn-cs"/>
                        </a:rPr>
                        <a:t> verwüstet </a:t>
                      </a:r>
                      <a:r>
                        <a:rPr lang="de-DE" sz="2800" b="0" kern="1200" dirty="0" err="1">
                          <a:solidFill>
                            <a:schemeClr val="tx1"/>
                          </a:solidFill>
                          <a:effectLst/>
                          <a:latin typeface="+mn-lt"/>
                          <a:ea typeface="+mn-ea"/>
                          <a:cs typeface="+mn-cs"/>
                        </a:rPr>
                        <a:t>Edom</a:t>
                      </a:r>
                      <a:r>
                        <a:rPr lang="de-DE" sz="2800" b="0" kern="1200" dirty="0">
                          <a:solidFill>
                            <a:schemeClr val="tx1"/>
                          </a:solidFill>
                          <a:effectLst/>
                          <a:latin typeface="+mn-lt"/>
                          <a:ea typeface="+mn-ea"/>
                          <a:cs typeface="+mn-cs"/>
                        </a:rPr>
                        <a:t> und löst eine Flüchtlingswelle der </a:t>
                      </a:r>
                      <a:r>
                        <a:rPr lang="de-DE" sz="2800" b="0" kern="1200" dirty="0" err="1">
                          <a:solidFill>
                            <a:schemeClr val="tx1"/>
                          </a:solidFill>
                          <a:effectLst/>
                          <a:latin typeface="+mn-lt"/>
                          <a:ea typeface="+mn-ea"/>
                          <a:cs typeface="+mn-cs"/>
                        </a:rPr>
                        <a:t>Edomiter</a:t>
                      </a:r>
                      <a:r>
                        <a:rPr lang="de-DE" sz="2800" b="0" kern="1200" dirty="0">
                          <a:solidFill>
                            <a:schemeClr val="tx1"/>
                          </a:solidFill>
                          <a:effectLst/>
                          <a:latin typeface="+mn-lt"/>
                          <a:ea typeface="+mn-ea"/>
                          <a:cs typeface="+mn-cs"/>
                        </a:rPr>
                        <a:t> in den Süden Judas aus.</a:t>
                      </a:r>
                      <a:endParaRPr lang="de-CH" sz="28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 v.Chr.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Herodes der Grosse wird König in Jerusalem (verantwortlich für Kindermord in Bethlehem)</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73240" y="5978836"/>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Tree>
    <p:extLst>
      <p:ext uri="{BB962C8B-B14F-4D97-AF65-F5344CB8AC3E}">
        <p14:creationId xmlns:p14="http://schemas.microsoft.com/office/powerpoint/2010/main" val="3461460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4161868462"/>
              </p:ext>
            </p:extLst>
          </p:nvPr>
        </p:nvGraphicFramePr>
        <p:xfrm>
          <a:off x="573239" y="431476"/>
          <a:ext cx="11305647" cy="3840480"/>
        </p:xfrm>
        <a:graphic>
          <a:graphicData uri="http://schemas.openxmlformats.org/drawingml/2006/table">
            <a:tbl>
              <a:tblPr firstRow="1" firstCol="1" bandRow="1">
                <a:tableStyleId>{5C22544A-7EE6-4342-B048-85BDC9FD1C3A}</a:tableStyleId>
              </a:tblPr>
              <a:tblGrid>
                <a:gridCol w="2544983">
                  <a:extLst>
                    <a:ext uri="{9D8B030D-6E8A-4147-A177-3AD203B41FA5}">
                      <a16:colId xmlns:a16="http://schemas.microsoft.com/office/drawing/2014/main" val="20000"/>
                    </a:ext>
                  </a:extLst>
                </a:gridCol>
                <a:gridCol w="8760664">
                  <a:extLst>
                    <a:ext uri="{9D8B030D-6E8A-4147-A177-3AD203B41FA5}">
                      <a16:colId xmlns:a16="http://schemas.microsoft.com/office/drawing/2014/main" val="20002"/>
                    </a:ext>
                  </a:extLst>
                </a:gridCol>
              </a:tblGrid>
              <a:tr h="393675">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750266">
                <a:tc>
                  <a:txBody>
                    <a:bodyPr/>
                    <a:lstStyle/>
                    <a:p>
                      <a:pPr>
                        <a:spcAft>
                          <a:spcPts val="0"/>
                        </a:spcAft>
                      </a:pPr>
                      <a:r>
                        <a:rPr lang="de-CH" sz="2800" b="0" dirty="0">
                          <a:solidFill>
                            <a:schemeClr val="tx1"/>
                          </a:solidFill>
                          <a:effectLst/>
                        </a:rPr>
                        <a:t>586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geht Babylon bei der Zerstörung Jerusalems zur Hand</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375133">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552 v.Chr.</a:t>
                      </a:r>
                    </a:p>
                  </a:txBody>
                  <a:tcPr marL="126140" marR="126140" marT="0" marB="0" anchor="ctr">
                    <a:solidFill>
                      <a:schemeClr val="bg1">
                        <a:lumMod val="85000"/>
                      </a:schemeClr>
                    </a:solidFill>
                  </a:tcPr>
                </a:tc>
                <a:tc>
                  <a:txBody>
                    <a:bodyPr/>
                    <a:lstStyle/>
                    <a:p>
                      <a:r>
                        <a:rPr lang="de-DE" sz="2800" b="0" kern="1200" dirty="0">
                          <a:solidFill>
                            <a:schemeClr val="tx1"/>
                          </a:solidFill>
                          <a:effectLst/>
                          <a:latin typeface="+mn-lt"/>
                          <a:ea typeface="+mn-ea"/>
                          <a:cs typeface="+mn-cs"/>
                        </a:rPr>
                        <a:t>Der babylonische König </a:t>
                      </a:r>
                      <a:r>
                        <a:rPr lang="de-DE" sz="2800" b="0" kern="1200" dirty="0" err="1">
                          <a:solidFill>
                            <a:schemeClr val="tx1"/>
                          </a:solidFill>
                          <a:effectLst/>
                          <a:latin typeface="+mn-lt"/>
                          <a:ea typeface="+mn-ea"/>
                          <a:cs typeface="+mn-cs"/>
                        </a:rPr>
                        <a:t>Nabonid</a:t>
                      </a:r>
                      <a:r>
                        <a:rPr lang="de-DE" sz="2800" b="0" kern="1200" dirty="0">
                          <a:solidFill>
                            <a:schemeClr val="tx1"/>
                          </a:solidFill>
                          <a:effectLst/>
                          <a:latin typeface="+mn-lt"/>
                          <a:ea typeface="+mn-ea"/>
                          <a:cs typeface="+mn-cs"/>
                        </a:rPr>
                        <a:t> verwüstet </a:t>
                      </a:r>
                      <a:r>
                        <a:rPr lang="de-DE" sz="2800" b="0" kern="1200" dirty="0" err="1">
                          <a:solidFill>
                            <a:schemeClr val="tx1"/>
                          </a:solidFill>
                          <a:effectLst/>
                          <a:latin typeface="+mn-lt"/>
                          <a:ea typeface="+mn-ea"/>
                          <a:cs typeface="+mn-cs"/>
                        </a:rPr>
                        <a:t>Edom</a:t>
                      </a:r>
                      <a:r>
                        <a:rPr lang="de-DE" sz="2800" b="0" kern="1200" dirty="0">
                          <a:solidFill>
                            <a:schemeClr val="tx1"/>
                          </a:solidFill>
                          <a:effectLst/>
                          <a:latin typeface="+mn-lt"/>
                          <a:ea typeface="+mn-ea"/>
                          <a:cs typeface="+mn-cs"/>
                        </a:rPr>
                        <a:t> und löst eine Flüchtlingswelle der </a:t>
                      </a:r>
                      <a:r>
                        <a:rPr lang="de-DE" sz="2800" b="0" kern="1200" dirty="0" err="1">
                          <a:solidFill>
                            <a:schemeClr val="tx1"/>
                          </a:solidFill>
                          <a:effectLst/>
                          <a:latin typeface="+mn-lt"/>
                          <a:ea typeface="+mn-ea"/>
                          <a:cs typeface="+mn-cs"/>
                        </a:rPr>
                        <a:t>Edomiter</a:t>
                      </a:r>
                      <a:r>
                        <a:rPr lang="de-DE" sz="2800" b="0" kern="1200" dirty="0">
                          <a:solidFill>
                            <a:schemeClr val="tx1"/>
                          </a:solidFill>
                          <a:effectLst/>
                          <a:latin typeface="+mn-lt"/>
                          <a:ea typeface="+mn-ea"/>
                          <a:cs typeface="+mn-cs"/>
                        </a:rPr>
                        <a:t> in den Süden Judas aus.</a:t>
                      </a:r>
                      <a:endParaRPr lang="de-CH" sz="28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 v.Chr.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Herodes der Grosse wird König in Jerusalem (verantwortlich für Kindermord in Bethlehem)</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31/32 n.Chr.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Herodes Antipas lässt Johannes den Täufer enthaupten und verspottet den Messias Jesus</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73240" y="5978836"/>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Tree>
    <p:extLst>
      <p:ext uri="{BB962C8B-B14F-4D97-AF65-F5344CB8AC3E}">
        <p14:creationId xmlns:p14="http://schemas.microsoft.com/office/powerpoint/2010/main" val="2863336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extLst>
              <p:ext uri="{D42A27DB-BD31-4B8C-83A1-F6EECF244321}">
                <p14:modId xmlns:p14="http://schemas.microsoft.com/office/powerpoint/2010/main" val="739273622"/>
              </p:ext>
            </p:extLst>
          </p:nvPr>
        </p:nvGraphicFramePr>
        <p:xfrm>
          <a:off x="573239" y="431476"/>
          <a:ext cx="11305647" cy="4693920"/>
        </p:xfrm>
        <a:graphic>
          <a:graphicData uri="http://schemas.openxmlformats.org/drawingml/2006/table">
            <a:tbl>
              <a:tblPr firstRow="1" firstCol="1" bandRow="1">
                <a:tableStyleId>{5C22544A-7EE6-4342-B048-85BDC9FD1C3A}</a:tableStyleId>
              </a:tblPr>
              <a:tblGrid>
                <a:gridCol w="2544983">
                  <a:extLst>
                    <a:ext uri="{9D8B030D-6E8A-4147-A177-3AD203B41FA5}">
                      <a16:colId xmlns:a16="http://schemas.microsoft.com/office/drawing/2014/main" val="20000"/>
                    </a:ext>
                  </a:extLst>
                </a:gridCol>
                <a:gridCol w="8760664">
                  <a:extLst>
                    <a:ext uri="{9D8B030D-6E8A-4147-A177-3AD203B41FA5}">
                      <a16:colId xmlns:a16="http://schemas.microsoft.com/office/drawing/2014/main" val="20002"/>
                    </a:ext>
                  </a:extLst>
                </a:gridCol>
              </a:tblGrid>
              <a:tr h="393675">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750266">
                <a:tc>
                  <a:txBody>
                    <a:bodyPr/>
                    <a:lstStyle/>
                    <a:p>
                      <a:pPr>
                        <a:spcAft>
                          <a:spcPts val="0"/>
                        </a:spcAft>
                      </a:pPr>
                      <a:r>
                        <a:rPr lang="de-CH" sz="2800" b="0" dirty="0">
                          <a:solidFill>
                            <a:schemeClr val="tx1"/>
                          </a:solidFill>
                          <a:effectLst/>
                        </a:rPr>
                        <a:t>586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geht Babylon bei der Zerstörung Jerusalems zur Hand</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375133">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552 v.Chr.</a:t>
                      </a:r>
                    </a:p>
                  </a:txBody>
                  <a:tcPr marL="126140" marR="126140" marT="0" marB="0" anchor="ctr">
                    <a:solidFill>
                      <a:schemeClr val="bg1">
                        <a:lumMod val="85000"/>
                      </a:schemeClr>
                    </a:solidFill>
                  </a:tcPr>
                </a:tc>
                <a:tc>
                  <a:txBody>
                    <a:bodyPr/>
                    <a:lstStyle/>
                    <a:p>
                      <a:r>
                        <a:rPr lang="de-DE" sz="2800" b="0" kern="1200" dirty="0">
                          <a:solidFill>
                            <a:schemeClr val="tx1"/>
                          </a:solidFill>
                          <a:effectLst/>
                          <a:latin typeface="+mn-lt"/>
                          <a:ea typeface="+mn-ea"/>
                          <a:cs typeface="+mn-cs"/>
                        </a:rPr>
                        <a:t>Der babylonische König </a:t>
                      </a:r>
                      <a:r>
                        <a:rPr lang="de-DE" sz="2800" b="0" kern="1200" dirty="0" err="1">
                          <a:solidFill>
                            <a:schemeClr val="tx1"/>
                          </a:solidFill>
                          <a:effectLst/>
                          <a:latin typeface="+mn-lt"/>
                          <a:ea typeface="+mn-ea"/>
                          <a:cs typeface="+mn-cs"/>
                        </a:rPr>
                        <a:t>Nabonid</a:t>
                      </a:r>
                      <a:r>
                        <a:rPr lang="de-DE" sz="2800" b="0" kern="1200" dirty="0">
                          <a:solidFill>
                            <a:schemeClr val="tx1"/>
                          </a:solidFill>
                          <a:effectLst/>
                          <a:latin typeface="+mn-lt"/>
                          <a:ea typeface="+mn-ea"/>
                          <a:cs typeface="+mn-cs"/>
                        </a:rPr>
                        <a:t> verwüstet </a:t>
                      </a:r>
                      <a:r>
                        <a:rPr lang="de-DE" sz="2800" b="0" kern="1200" dirty="0" err="1">
                          <a:solidFill>
                            <a:schemeClr val="tx1"/>
                          </a:solidFill>
                          <a:effectLst/>
                          <a:latin typeface="+mn-lt"/>
                          <a:ea typeface="+mn-ea"/>
                          <a:cs typeface="+mn-cs"/>
                        </a:rPr>
                        <a:t>Edom</a:t>
                      </a:r>
                      <a:r>
                        <a:rPr lang="de-DE" sz="2800" b="0" kern="1200" dirty="0">
                          <a:solidFill>
                            <a:schemeClr val="tx1"/>
                          </a:solidFill>
                          <a:effectLst/>
                          <a:latin typeface="+mn-lt"/>
                          <a:ea typeface="+mn-ea"/>
                          <a:cs typeface="+mn-cs"/>
                        </a:rPr>
                        <a:t> und löst eine Flüchtlingswelle der </a:t>
                      </a:r>
                      <a:r>
                        <a:rPr lang="de-DE" sz="2800" b="0" kern="1200" dirty="0" err="1">
                          <a:solidFill>
                            <a:schemeClr val="tx1"/>
                          </a:solidFill>
                          <a:effectLst/>
                          <a:latin typeface="+mn-lt"/>
                          <a:ea typeface="+mn-ea"/>
                          <a:cs typeface="+mn-cs"/>
                        </a:rPr>
                        <a:t>Edomiter</a:t>
                      </a:r>
                      <a:r>
                        <a:rPr lang="de-DE" sz="2800" b="0" kern="1200" dirty="0">
                          <a:solidFill>
                            <a:schemeClr val="tx1"/>
                          </a:solidFill>
                          <a:effectLst/>
                          <a:latin typeface="+mn-lt"/>
                          <a:ea typeface="+mn-ea"/>
                          <a:cs typeface="+mn-cs"/>
                        </a:rPr>
                        <a:t> in den Süden Judas aus.</a:t>
                      </a:r>
                      <a:endParaRPr lang="de-CH" sz="28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 v.Chr.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Herodes der Grosse wird König in Jerusalem (verantwortlich für Kindermord in Bethlehem)</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31/32 n.Chr.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Herodes Antipas lässt Johannes den Täufer enthaupten und verspottet den Messias Jesus</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40 n.Chr.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Herodes Agrippa I. tötet den Apostel Jakobus mit dem Schwert</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73240" y="5978836"/>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Tree>
    <p:extLst>
      <p:ext uri="{BB962C8B-B14F-4D97-AF65-F5344CB8AC3E}">
        <p14:creationId xmlns:p14="http://schemas.microsoft.com/office/powerpoint/2010/main" val="294621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e 7">
            <a:extLst>
              <a:ext uri="{FF2B5EF4-FFF2-40B4-BE49-F238E27FC236}">
                <a16:creationId xmlns:a16="http://schemas.microsoft.com/office/drawing/2014/main" id="{083AD76A-6B8F-421F-B9F2-099896BEA373}"/>
              </a:ext>
            </a:extLst>
          </p:cNvPr>
          <p:cNvGraphicFramePr>
            <a:graphicFrameLocks noGrp="1"/>
          </p:cNvGraphicFramePr>
          <p:nvPr/>
        </p:nvGraphicFramePr>
        <p:xfrm>
          <a:off x="573239" y="431476"/>
          <a:ext cx="11305647" cy="5547360"/>
        </p:xfrm>
        <a:graphic>
          <a:graphicData uri="http://schemas.openxmlformats.org/drawingml/2006/table">
            <a:tbl>
              <a:tblPr firstRow="1" firstCol="1" bandRow="1">
                <a:tableStyleId>{5C22544A-7EE6-4342-B048-85BDC9FD1C3A}</a:tableStyleId>
              </a:tblPr>
              <a:tblGrid>
                <a:gridCol w="2544983">
                  <a:extLst>
                    <a:ext uri="{9D8B030D-6E8A-4147-A177-3AD203B41FA5}">
                      <a16:colId xmlns:a16="http://schemas.microsoft.com/office/drawing/2014/main" val="20000"/>
                    </a:ext>
                  </a:extLst>
                </a:gridCol>
                <a:gridCol w="8760664">
                  <a:extLst>
                    <a:ext uri="{9D8B030D-6E8A-4147-A177-3AD203B41FA5}">
                      <a16:colId xmlns:a16="http://schemas.microsoft.com/office/drawing/2014/main" val="20002"/>
                    </a:ext>
                  </a:extLst>
                </a:gridCol>
              </a:tblGrid>
              <a:tr h="393675">
                <a:tc>
                  <a:txBody>
                    <a:bodyPr/>
                    <a:lstStyle/>
                    <a:p>
                      <a:pPr algn="ctr">
                        <a:spcAft>
                          <a:spcPts val="0"/>
                        </a:spcAft>
                      </a:pPr>
                      <a:r>
                        <a:rPr lang="de-CH" sz="2800" b="1" dirty="0">
                          <a:effectLst/>
                        </a:rPr>
                        <a:t>Zeit</a:t>
                      </a:r>
                      <a:endParaRPr lang="de-CH"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2800" b="1" dirty="0">
                          <a:effectLst/>
                          <a:latin typeface="Calibri" panose="020F0502020204030204" pitchFamily="34" charset="0"/>
                          <a:ea typeface="Calibri" panose="020F0502020204030204" pitchFamily="34" charset="0"/>
                          <a:cs typeface="Times New Roman" panose="02020603050405020304" pitchFamily="18" charset="0"/>
                        </a:rPr>
                        <a:t>Ereignis</a:t>
                      </a:r>
                    </a:p>
                  </a:txBody>
                  <a:tcPr marL="126140" marR="126140" marT="0" marB="0" anchor="ctr">
                    <a:solidFill>
                      <a:srgbClr val="0070C0"/>
                    </a:solidFill>
                  </a:tcPr>
                </a:tc>
                <a:extLst>
                  <a:ext uri="{0D108BD9-81ED-4DB2-BD59-A6C34878D82A}">
                    <a16:rowId xmlns:a16="http://schemas.microsoft.com/office/drawing/2014/main" val="10000"/>
                  </a:ext>
                </a:extLst>
              </a:tr>
              <a:tr h="750266">
                <a:tc>
                  <a:txBody>
                    <a:bodyPr/>
                    <a:lstStyle/>
                    <a:p>
                      <a:pPr>
                        <a:spcAft>
                          <a:spcPts val="0"/>
                        </a:spcAft>
                      </a:pPr>
                      <a:r>
                        <a:rPr lang="de-CH" sz="2800" b="0" dirty="0">
                          <a:solidFill>
                            <a:schemeClr val="tx1"/>
                          </a:solidFill>
                          <a:effectLst/>
                        </a:rPr>
                        <a:t>586 v.Chr.</a:t>
                      </a:r>
                      <a:endPar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chemeClr val="bg1">
                        <a:lumMod val="85000"/>
                      </a:schemeClr>
                    </a:solidFill>
                  </a:tcPr>
                </a:tc>
                <a:tc>
                  <a:txBody>
                    <a:bodyPr/>
                    <a:lstStyle/>
                    <a:p>
                      <a:pPr>
                        <a:spcAft>
                          <a:spcPts val="0"/>
                        </a:spcAft>
                      </a:pPr>
                      <a:r>
                        <a:rPr lang="de-CH" sz="2800" b="0" kern="1200" dirty="0" err="1">
                          <a:solidFill>
                            <a:schemeClr val="tx1"/>
                          </a:solidFill>
                          <a:effectLst/>
                          <a:latin typeface="+mn-lt"/>
                          <a:ea typeface="+mn-ea"/>
                          <a:cs typeface="+mn-cs"/>
                        </a:rPr>
                        <a:t>Edom</a:t>
                      </a:r>
                      <a:r>
                        <a:rPr lang="de-CH" sz="2800" b="0" kern="1200" dirty="0">
                          <a:solidFill>
                            <a:schemeClr val="tx1"/>
                          </a:solidFill>
                          <a:effectLst/>
                          <a:latin typeface="+mn-lt"/>
                          <a:ea typeface="+mn-ea"/>
                          <a:cs typeface="+mn-cs"/>
                        </a:rPr>
                        <a:t> geht Babylon bei der Zerstörung Jerusalems zur Hand</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r h="375133">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552 v.Chr.</a:t>
                      </a:r>
                    </a:p>
                  </a:txBody>
                  <a:tcPr marL="126140" marR="126140" marT="0" marB="0" anchor="ctr">
                    <a:solidFill>
                      <a:schemeClr val="bg1">
                        <a:lumMod val="85000"/>
                      </a:schemeClr>
                    </a:solidFill>
                  </a:tcPr>
                </a:tc>
                <a:tc>
                  <a:txBody>
                    <a:bodyPr/>
                    <a:lstStyle/>
                    <a:p>
                      <a:r>
                        <a:rPr lang="de-DE" sz="2800" b="0" kern="1200" dirty="0">
                          <a:solidFill>
                            <a:schemeClr val="tx1"/>
                          </a:solidFill>
                          <a:effectLst/>
                          <a:latin typeface="+mn-lt"/>
                          <a:ea typeface="+mn-ea"/>
                          <a:cs typeface="+mn-cs"/>
                        </a:rPr>
                        <a:t>Der babylonische König </a:t>
                      </a:r>
                      <a:r>
                        <a:rPr lang="de-DE" sz="2800" b="0" kern="1200" dirty="0" err="1">
                          <a:solidFill>
                            <a:schemeClr val="tx1"/>
                          </a:solidFill>
                          <a:effectLst/>
                          <a:latin typeface="+mn-lt"/>
                          <a:ea typeface="+mn-ea"/>
                          <a:cs typeface="+mn-cs"/>
                        </a:rPr>
                        <a:t>Nabonid</a:t>
                      </a:r>
                      <a:r>
                        <a:rPr lang="de-DE" sz="2800" b="0" kern="1200" dirty="0">
                          <a:solidFill>
                            <a:schemeClr val="tx1"/>
                          </a:solidFill>
                          <a:effectLst/>
                          <a:latin typeface="+mn-lt"/>
                          <a:ea typeface="+mn-ea"/>
                          <a:cs typeface="+mn-cs"/>
                        </a:rPr>
                        <a:t> verwüstet </a:t>
                      </a:r>
                      <a:r>
                        <a:rPr lang="de-DE" sz="2800" b="0" kern="1200" dirty="0" err="1">
                          <a:solidFill>
                            <a:schemeClr val="tx1"/>
                          </a:solidFill>
                          <a:effectLst/>
                          <a:latin typeface="+mn-lt"/>
                          <a:ea typeface="+mn-ea"/>
                          <a:cs typeface="+mn-cs"/>
                        </a:rPr>
                        <a:t>Edom</a:t>
                      </a:r>
                      <a:r>
                        <a:rPr lang="de-DE" sz="2800" b="0" kern="1200" dirty="0">
                          <a:solidFill>
                            <a:schemeClr val="tx1"/>
                          </a:solidFill>
                          <a:effectLst/>
                          <a:latin typeface="+mn-lt"/>
                          <a:ea typeface="+mn-ea"/>
                          <a:cs typeface="+mn-cs"/>
                        </a:rPr>
                        <a:t> und löst eine Flüchtlingswelle der </a:t>
                      </a:r>
                      <a:r>
                        <a:rPr lang="de-DE" sz="2800" b="0" kern="1200" dirty="0" err="1">
                          <a:solidFill>
                            <a:schemeClr val="tx1"/>
                          </a:solidFill>
                          <a:effectLst/>
                          <a:latin typeface="+mn-lt"/>
                          <a:ea typeface="+mn-ea"/>
                          <a:cs typeface="+mn-cs"/>
                        </a:rPr>
                        <a:t>Edomiter</a:t>
                      </a:r>
                      <a:r>
                        <a:rPr lang="de-DE" sz="2800" b="0" kern="1200" dirty="0">
                          <a:solidFill>
                            <a:schemeClr val="tx1"/>
                          </a:solidFill>
                          <a:effectLst/>
                          <a:latin typeface="+mn-lt"/>
                          <a:ea typeface="+mn-ea"/>
                          <a:cs typeface="+mn-cs"/>
                        </a:rPr>
                        <a:t> in den Süden Judas aus.</a:t>
                      </a:r>
                      <a:endParaRPr lang="de-CH" sz="2800" b="0" kern="1200" dirty="0">
                        <a:solidFill>
                          <a:schemeClr val="tx1"/>
                        </a:solidFill>
                        <a:effectLst/>
                        <a:latin typeface="+mn-lt"/>
                        <a:ea typeface="+mn-ea"/>
                        <a:cs typeface="+mn-cs"/>
                      </a:endParaRPr>
                    </a:p>
                  </a:txBody>
                  <a:tcPr marL="126140" marR="126140" marT="0" marB="0" anchor="ctr">
                    <a:solidFill>
                      <a:schemeClr val="bg1">
                        <a:lumMod val="85000"/>
                      </a:schemeClr>
                    </a:solidFill>
                  </a:tcPr>
                </a:tc>
                <a:extLst>
                  <a:ext uri="{0D108BD9-81ED-4DB2-BD59-A6C34878D82A}">
                    <a16:rowId xmlns:a16="http://schemas.microsoft.com/office/drawing/2014/main" val="1000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 v.Chr.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Herodes der Grosse wird König in Jerusalem (verantwortlich für Kindermord in Bethlehem)</a:t>
                      </a:r>
                    </a:p>
                  </a:txBody>
                  <a:tcPr marL="126140" marR="126140" marT="0" marB="0" anchor="ctr">
                    <a:solidFill>
                      <a:schemeClr val="bg1">
                        <a:lumMod val="85000"/>
                      </a:schemeClr>
                    </a:solidFill>
                  </a:tcPr>
                </a:tc>
                <a:extLst>
                  <a:ext uri="{0D108BD9-81ED-4DB2-BD59-A6C34878D82A}">
                    <a16:rowId xmlns:a16="http://schemas.microsoft.com/office/drawing/2014/main" val="74747688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31/32 n.Chr.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Herodes Antipas lässt Johannes den Täufer enthaupten und verspottet den Messias Jesus</a:t>
                      </a:r>
                    </a:p>
                  </a:txBody>
                  <a:tcPr marL="126140" marR="126140" marT="0" marB="0" anchor="ctr">
                    <a:solidFill>
                      <a:schemeClr val="bg1">
                        <a:lumMod val="85000"/>
                      </a:schemeClr>
                    </a:solidFill>
                  </a:tcPr>
                </a:tc>
                <a:extLst>
                  <a:ext uri="{0D108BD9-81ED-4DB2-BD59-A6C34878D82A}">
                    <a16:rowId xmlns:a16="http://schemas.microsoft.com/office/drawing/2014/main" val="2809385087"/>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 40 n.Chr.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Herodes Agrippa I. tötet den Apostel Jakobus mit dem Schwert</a:t>
                      </a:r>
                    </a:p>
                  </a:txBody>
                  <a:tcPr marL="126140" marR="126140" marT="0" marB="0" anchor="ctr">
                    <a:solidFill>
                      <a:schemeClr val="bg1">
                        <a:lumMod val="85000"/>
                      </a:schemeClr>
                    </a:solidFill>
                  </a:tcPr>
                </a:tc>
                <a:extLst>
                  <a:ext uri="{0D108BD9-81ED-4DB2-BD59-A6C34878D82A}">
                    <a16:rowId xmlns:a16="http://schemas.microsoft.com/office/drawing/2014/main" val="108223902"/>
                  </a:ext>
                </a:extLst>
              </a:tr>
              <a:tr h="393675">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70 n.Chr.</a:t>
                      </a:r>
                    </a:p>
                  </a:txBody>
                  <a:tcPr marL="126140" marR="126140" marT="0" marB="0" anchor="ctr">
                    <a:solidFill>
                      <a:schemeClr val="bg1">
                        <a:lumMod val="85000"/>
                      </a:schemeClr>
                    </a:solidFill>
                  </a:tcPr>
                </a:tc>
                <a:tc>
                  <a:txBody>
                    <a:bodyPr/>
                    <a:lstStyle/>
                    <a:p>
                      <a:pPr>
                        <a:spcAft>
                          <a:spcPts val="0"/>
                        </a:spcAft>
                      </a:pP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Die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Idumäer</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CH" sz="2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Edomiter</a:t>
                      </a:r>
                      <a:r>
                        <a:rPr lang="de-CH" sz="2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sterben bei der Zerstörung Jerusalems durch die Römer</a:t>
                      </a:r>
                    </a:p>
                  </a:txBody>
                  <a:tcPr marL="126140" marR="126140" marT="0" marB="0" anchor="ctr">
                    <a:solidFill>
                      <a:schemeClr val="bg1">
                        <a:lumMod val="85000"/>
                      </a:schemeClr>
                    </a:solidFill>
                  </a:tcPr>
                </a:tc>
                <a:extLst>
                  <a:ext uri="{0D108BD9-81ED-4DB2-BD59-A6C34878D82A}">
                    <a16:rowId xmlns:a16="http://schemas.microsoft.com/office/drawing/2014/main" val="1456969418"/>
                  </a:ext>
                </a:extLst>
              </a:tr>
            </a:tbl>
          </a:graphicData>
        </a:graphic>
      </p:graphicFrame>
      <p:sp>
        <p:nvSpPr>
          <p:cNvPr id="9" name="Textfeld 8">
            <a:extLst>
              <a:ext uri="{FF2B5EF4-FFF2-40B4-BE49-F238E27FC236}">
                <a16:creationId xmlns:a16="http://schemas.microsoft.com/office/drawing/2014/main" id="{A091C77D-00DD-4B89-BB51-061EB9C3C894}"/>
              </a:ext>
            </a:extLst>
          </p:cNvPr>
          <p:cNvSpPr txBox="1"/>
          <p:nvPr/>
        </p:nvSpPr>
        <p:spPr>
          <a:xfrm>
            <a:off x="573240" y="5978836"/>
            <a:ext cx="3335208" cy="369332"/>
          </a:xfrm>
          <a:prstGeom prst="rect">
            <a:avLst/>
          </a:prstGeom>
          <a:noFill/>
        </p:spPr>
        <p:txBody>
          <a:bodyPr wrap="none" rtlCol="0">
            <a:spAutoFit/>
          </a:bodyPr>
          <a:lstStyle/>
          <a:p>
            <a:r>
              <a:rPr lang="de-CH" i="1" dirty="0"/>
              <a:t>Schlüsselereignisse Israel - </a:t>
            </a:r>
            <a:r>
              <a:rPr lang="de-CH" i="1" dirty="0" err="1"/>
              <a:t>Edom</a:t>
            </a:r>
            <a:endParaRPr lang="de-CH" i="1" dirty="0"/>
          </a:p>
        </p:txBody>
      </p:sp>
    </p:spTree>
    <p:extLst>
      <p:ext uri="{BB962C8B-B14F-4D97-AF65-F5344CB8AC3E}">
        <p14:creationId xmlns:p14="http://schemas.microsoft.com/office/powerpoint/2010/main" val="4288507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err="1"/>
              <a:t>Edoms</a:t>
            </a:r>
            <a:r>
              <a:rPr lang="de-CH" b="1" dirty="0"/>
              <a:t> Selbstüberhebung (V. 1-9)</a:t>
            </a:r>
          </a:p>
        </p:txBody>
      </p:sp>
      <p:sp>
        <p:nvSpPr>
          <p:cNvPr id="5" name="Rechteck 4">
            <a:extLst>
              <a:ext uri="{FF2B5EF4-FFF2-40B4-BE49-F238E27FC236}">
                <a16:creationId xmlns:a16="http://schemas.microsoft.com/office/drawing/2014/main" id="{A69234C1-F9FA-40B2-82B5-795BC73D5F35}"/>
              </a:ext>
            </a:extLst>
          </p:cNvPr>
          <p:cNvSpPr/>
          <p:nvPr/>
        </p:nvSpPr>
        <p:spPr>
          <a:xfrm>
            <a:off x="597540" y="1490008"/>
            <a:ext cx="10088471" cy="2862322"/>
          </a:xfrm>
          <a:prstGeom prst="rect">
            <a:avLst/>
          </a:prstGeom>
        </p:spPr>
        <p:txBody>
          <a:bodyPr wrap="square">
            <a:spAutoFit/>
          </a:bodyPr>
          <a:lstStyle/>
          <a:p>
            <a:r>
              <a:rPr lang="de-CH" sz="3000" dirty="0"/>
              <a:t>„</a:t>
            </a:r>
            <a:r>
              <a:rPr lang="de-DE" sz="3000" dirty="0"/>
              <a:t>Der Hochmut deines Herzens hat dich verführt, weil du an Felshängen wohnst, in der Höhe thronst und in deinem Herzen sprichst: »Wer wird mich zur Erde hinunterstoßen?« Wenn du aber auch dein Nest in der Höhe bautest wie der Adler und es zwischen den Sternen anlegtest, so würde ich dich doch von dort hinunterstürzen!, spricht der HERR.</a:t>
            </a:r>
            <a:r>
              <a:rPr lang="de-CH" sz="3000" dirty="0"/>
              <a:t>“ Ob 3-4</a:t>
            </a:r>
          </a:p>
        </p:txBody>
      </p:sp>
    </p:spTree>
    <p:extLst>
      <p:ext uri="{BB962C8B-B14F-4D97-AF65-F5344CB8AC3E}">
        <p14:creationId xmlns:p14="http://schemas.microsoft.com/office/powerpoint/2010/main" val="34173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7DC4D6B-BA88-4586-BC35-10AF9B709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137" y="-2061"/>
            <a:ext cx="6363725" cy="686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9">
            <a:extLst>
              <a:ext uri="{FF2B5EF4-FFF2-40B4-BE49-F238E27FC236}">
                <a16:creationId xmlns:a16="http://schemas.microsoft.com/office/drawing/2014/main" id="{A3A22010-0DFD-4A14-B7E4-E98610F151B9}"/>
              </a:ext>
            </a:extLst>
          </p:cNvPr>
          <p:cNvSpPr txBox="1"/>
          <p:nvPr/>
        </p:nvSpPr>
        <p:spPr>
          <a:xfrm>
            <a:off x="9418193" y="6056407"/>
            <a:ext cx="1375633" cy="523220"/>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CH" sz="1400" dirty="0"/>
              <a:t>Herders Neuer </a:t>
            </a:r>
          </a:p>
          <a:p>
            <a:r>
              <a:rPr lang="de-CH" sz="1400" dirty="0"/>
              <a:t>Bibelatlas S. 163</a:t>
            </a:r>
          </a:p>
        </p:txBody>
      </p:sp>
    </p:spTree>
    <p:extLst>
      <p:ext uri="{BB962C8B-B14F-4D97-AF65-F5344CB8AC3E}">
        <p14:creationId xmlns:p14="http://schemas.microsoft.com/office/powerpoint/2010/main" val="914999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isetipp: Felsenstadt Petra in Jordanien | MEIERS WELTREISEN">
            <a:extLst>
              <a:ext uri="{FF2B5EF4-FFF2-40B4-BE49-F238E27FC236}">
                <a16:creationId xmlns:a16="http://schemas.microsoft.com/office/drawing/2014/main" id="{1A9F6DDF-4417-4FE6-8078-2831CEB40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0"/>
            <a:ext cx="102917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67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255746" cy="923330"/>
          </a:xfrm>
          <a:prstGeom prst="rect">
            <a:avLst/>
          </a:prstGeom>
          <a:noFill/>
        </p:spPr>
        <p:txBody>
          <a:bodyPr wrap="none" rtlCol="0">
            <a:spAutoFit/>
          </a:bodyPr>
          <a:lstStyle/>
          <a:p>
            <a:r>
              <a:rPr lang="de-CH" sz="5400" b="1" dirty="0"/>
              <a:t>Obadja</a:t>
            </a:r>
            <a:endParaRPr lang="de-CH" sz="5000" dirty="0">
              <a:latin typeface="Trebuchet MS" panose="020B0603020202020204" pitchFamily="34" charset="0"/>
            </a:endParaRPr>
          </a:p>
        </p:txBody>
      </p:sp>
      <p:sp>
        <p:nvSpPr>
          <p:cNvPr id="4" name="Textfeld 3"/>
          <p:cNvSpPr txBox="1"/>
          <p:nvPr/>
        </p:nvSpPr>
        <p:spPr>
          <a:xfrm>
            <a:off x="553480" y="1549904"/>
            <a:ext cx="3859326" cy="615553"/>
          </a:xfrm>
          <a:prstGeom prst="rect">
            <a:avLst/>
          </a:prstGeom>
          <a:noFill/>
        </p:spPr>
        <p:txBody>
          <a:bodyPr wrap="none" rtlCol="0">
            <a:spAutoFit/>
          </a:bodyPr>
          <a:lstStyle/>
          <a:p>
            <a:pPr lvl="0"/>
            <a:r>
              <a:rPr lang="de-CH" sz="3400" dirty="0"/>
              <a:t>Kapitel: 1 | Verse: 21</a:t>
            </a:r>
          </a:p>
        </p:txBody>
      </p:sp>
    </p:spTree>
    <p:extLst>
      <p:ext uri="{BB962C8B-B14F-4D97-AF65-F5344CB8AC3E}">
        <p14:creationId xmlns:p14="http://schemas.microsoft.com/office/powerpoint/2010/main" val="3876907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ische Felsenstadt Petra in Jordanien ✨ | Urlaubsguru">
            <a:extLst>
              <a:ext uri="{FF2B5EF4-FFF2-40B4-BE49-F238E27FC236}">
                <a16:creationId xmlns:a16="http://schemas.microsoft.com/office/drawing/2014/main" id="{6F4AF032-E052-4982-9864-AA9E6B74D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059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err="1"/>
              <a:t>Edoms</a:t>
            </a:r>
            <a:r>
              <a:rPr lang="de-CH" b="1" dirty="0"/>
              <a:t> Selbstüberhebung (V. 1-9)</a:t>
            </a:r>
          </a:p>
        </p:txBody>
      </p:sp>
      <p:sp>
        <p:nvSpPr>
          <p:cNvPr id="5" name="Rechteck 4">
            <a:extLst>
              <a:ext uri="{FF2B5EF4-FFF2-40B4-BE49-F238E27FC236}">
                <a16:creationId xmlns:a16="http://schemas.microsoft.com/office/drawing/2014/main" id="{A69234C1-F9FA-40B2-82B5-795BC73D5F35}"/>
              </a:ext>
            </a:extLst>
          </p:cNvPr>
          <p:cNvSpPr/>
          <p:nvPr/>
        </p:nvSpPr>
        <p:spPr>
          <a:xfrm>
            <a:off x="597541" y="1490008"/>
            <a:ext cx="9668678" cy="2400657"/>
          </a:xfrm>
          <a:prstGeom prst="rect">
            <a:avLst/>
          </a:prstGeom>
        </p:spPr>
        <p:txBody>
          <a:bodyPr wrap="square">
            <a:spAutoFit/>
          </a:bodyPr>
          <a:lstStyle/>
          <a:p>
            <a:r>
              <a:rPr lang="de-CH" sz="3000" dirty="0"/>
              <a:t>„</a:t>
            </a:r>
            <a:r>
              <a:rPr lang="de-DE" sz="3000" dirty="0"/>
              <a:t>Werde ich, spricht der HERR, an jenem Tag nicht die Weisen aus </a:t>
            </a:r>
            <a:r>
              <a:rPr lang="de-DE" sz="3000" dirty="0" err="1"/>
              <a:t>Edom</a:t>
            </a:r>
            <a:r>
              <a:rPr lang="de-DE" sz="3000" dirty="0"/>
              <a:t> vertilgen und die Einsicht vom Gebirge Esaus? Und deine Helden, </a:t>
            </a:r>
            <a:r>
              <a:rPr lang="de-DE" sz="3000" dirty="0" err="1"/>
              <a:t>Teman</a:t>
            </a:r>
            <a:r>
              <a:rPr lang="de-DE" sz="3000" dirty="0"/>
              <a:t>, sollen den Mut verlieren, damit jedermann ausgerottet wird bei dem Gemetzel auf dem Gebirge Esaus.</a:t>
            </a:r>
            <a:r>
              <a:rPr lang="de-CH" sz="3000" dirty="0"/>
              <a:t>“ Ob 8-9</a:t>
            </a:r>
          </a:p>
        </p:txBody>
      </p:sp>
      <p:sp>
        <p:nvSpPr>
          <p:cNvPr id="4" name="Rechteck 3">
            <a:extLst>
              <a:ext uri="{FF2B5EF4-FFF2-40B4-BE49-F238E27FC236}">
                <a16:creationId xmlns:a16="http://schemas.microsoft.com/office/drawing/2014/main" id="{7DC016D5-985B-456B-B3AD-0DC6B2F71BE0}"/>
              </a:ext>
            </a:extLst>
          </p:cNvPr>
          <p:cNvSpPr/>
          <p:nvPr/>
        </p:nvSpPr>
        <p:spPr>
          <a:xfrm>
            <a:off x="597541" y="4198417"/>
            <a:ext cx="8625430" cy="1477328"/>
          </a:xfrm>
          <a:prstGeom prst="rect">
            <a:avLst/>
          </a:prstGeom>
        </p:spPr>
        <p:txBody>
          <a:bodyPr wrap="square">
            <a:spAutoFit/>
          </a:bodyPr>
          <a:lstStyle/>
          <a:p>
            <a:r>
              <a:rPr lang="de-CH" sz="3000" dirty="0"/>
              <a:t>„</a:t>
            </a:r>
            <a:r>
              <a:rPr lang="de-DE" sz="3000" dirty="0"/>
              <a:t>Alle deine Bundesgenossen haben dich an die Grenze zurückgeschickt; getäuscht, überwältigt haben dich die Männer, mit denen du Frieden hieltest;</a:t>
            </a:r>
            <a:r>
              <a:rPr lang="de-CH" sz="3000" dirty="0"/>
              <a:t>“ Ob 7a</a:t>
            </a:r>
          </a:p>
        </p:txBody>
      </p:sp>
    </p:spTree>
    <p:extLst>
      <p:ext uri="{BB962C8B-B14F-4D97-AF65-F5344CB8AC3E}">
        <p14:creationId xmlns:p14="http://schemas.microsoft.com/office/powerpoint/2010/main" val="13454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err="1"/>
              <a:t>Edoms</a:t>
            </a:r>
            <a:r>
              <a:rPr lang="de-CH" b="1" dirty="0"/>
              <a:t> Selbstüberhebung (V. 1-9)</a:t>
            </a:r>
          </a:p>
        </p:txBody>
      </p:sp>
      <p:sp>
        <p:nvSpPr>
          <p:cNvPr id="5" name="Rechteck 4">
            <a:extLst>
              <a:ext uri="{FF2B5EF4-FFF2-40B4-BE49-F238E27FC236}">
                <a16:creationId xmlns:a16="http://schemas.microsoft.com/office/drawing/2014/main" id="{A69234C1-F9FA-40B2-82B5-795BC73D5F35}"/>
              </a:ext>
            </a:extLst>
          </p:cNvPr>
          <p:cNvSpPr/>
          <p:nvPr/>
        </p:nvSpPr>
        <p:spPr>
          <a:xfrm>
            <a:off x="597541" y="1490008"/>
            <a:ext cx="9668678" cy="2862322"/>
          </a:xfrm>
          <a:prstGeom prst="rect">
            <a:avLst/>
          </a:prstGeom>
        </p:spPr>
        <p:txBody>
          <a:bodyPr wrap="square">
            <a:spAutoFit/>
          </a:bodyPr>
          <a:lstStyle/>
          <a:p>
            <a:r>
              <a:rPr lang="de-CH" sz="3000" dirty="0"/>
              <a:t>„</a:t>
            </a:r>
            <a:r>
              <a:rPr lang="de-DE" sz="3000" dirty="0"/>
              <a:t>sondern das Törichte der Welt hat Gott erwählt, um die Weisen zuschanden zu machen, und das Schwache der Welt hat Gott erwählt, um das Starke zuschanden zu machen; und das Unedle der Welt und das Verachtete hat Gott erwählt, und das, was nichts ist, damit er zunichtemache, was etwas ist, damit sich vor ihm kein Fleisch rühme.</a:t>
            </a:r>
            <a:r>
              <a:rPr lang="de-CH" sz="3000" dirty="0"/>
              <a:t>“ 1Kor 1,27-29</a:t>
            </a:r>
          </a:p>
        </p:txBody>
      </p:sp>
    </p:spTree>
    <p:extLst>
      <p:ext uri="{BB962C8B-B14F-4D97-AF65-F5344CB8AC3E}">
        <p14:creationId xmlns:p14="http://schemas.microsoft.com/office/powerpoint/2010/main" val="47214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err="1"/>
              <a:t>Edoms</a:t>
            </a:r>
            <a:r>
              <a:rPr lang="de-CH" b="1" dirty="0"/>
              <a:t> Bruderhass (V. 10-14)</a:t>
            </a:r>
          </a:p>
        </p:txBody>
      </p:sp>
      <p:sp>
        <p:nvSpPr>
          <p:cNvPr id="5" name="Rechteck 4">
            <a:extLst>
              <a:ext uri="{FF2B5EF4-FFF2-40B4-BE49-F238E27FC236}">
                <a16:creationId xmlns:a16="http://schemas.microsoft.com/office/drawing/2014/main" id="{A69234C1-F9FA-40B2-82B5-795BC73D5F35}"/>
              </a:ext>
            </a:extLst>
          </p:cNvPr>
          <p:cNvSpPr/>
          <p:nvPr/>
        </p:nvSpPr>
        <p:spPr>
          <a:xfrm>
            <a:off x="597541" y="1490008"/>
            <a:ext cx="9668678" cy="2862322"/>
          </a:xfrm>
          <a:prstGeom prst="rect">
            <a:avLst/>
          </a:prstGeom>
        </p:spPr>
        <p:txBody>
          <a:bodyPr wrap="square">
            <a:spAutoFit/>
          </a:bodyPr>
          <a:lstStyle/>
          <a:p>
            <a:r>
              <a:rPr lang="de-CH" sz="3000" dirty="0"/>
              <a:t>„</a:t>
            </a:r>
            <a:r>
              <a:rPr lang="de-DE" sz="3000" dirty="0"/>
              <a:t>Wegen der Grausamkeit gegen deinen Bruder Jakob soll dich Schande bedecken, und du sollst auf ewig ausgerottet werden! An jenem Tag, als du </a:t>
            </a:r>
            <a:r>
              <a:rPr lang="de-DE" sz="3000" dirty="0" err="1"/>
              <a:t>dabeistandest</a:t>
            </a:r>
            <a:r>
              <a:rPr lang="de-DE" sz="3000" dirty="0"/>
              <a:t>, an dem Tag, da Fremde sein Hab und Gut wegführten und Ausländer zu seinen Toren einzogen und das Los über Jerusalem warfen, da warst du auch wie einer von ihnen!</a:t>
            </a:r>
            <a:r>
              <a:rPr lang="de-CH" sz="3000" dirty="0"/>
              <a:t>“ Ob 10-11</a:t>
            </a:r>
          </a:p>
        </p:txBody>
      </p:sp>
    </p:spTree>
    <p:extLst>
      <p:ext uri="{BB962C8B-B14F-4D97-AF65-F5344CB8AC3E}">
        <p14:creationId xmlns:p14="http://schemas.microsoft.com/office/powerpoint/2010/main" val="96216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err="1"/>
              <a:t>Edoms</a:t>
            </a:r>
            <a:r>
              <a:rPr lang="de-CH" b="1" dirty="0"/>
              <a:t> Bruderhass (V. 10-14)</a:t>
            </a:r>
          </a:p>
        </p:txBody>
      </p:sp>
      <p:sp>
        <p:nvSpPr>
          <p:cNvPr id="5" name="Rechteck 4">
            <a:extLst>
              <a:ext uri="{FF2B5EF4-FFF2-40B4-BE49-F238E27FC236}">
                <a16:creationId xmlns:a16="http://schemas.microsoft.com/office/drawing/2014/main" id="{A69234C1-F9FA-40B2-82B5-795BC73D5F35}"/>
              </a:ext>
            </a:extLst>
          </p:cNvPr>
          <p:cNvSpPr/>
          <p:nvPr/>
        </p:nvSpPr>
        <p:spPr>
          <a:xfrm>
            <a:off x="597541" y="1490008"/>
            <a:ext cx="9668678" cy="5170646"/>
          </a:xfrm>
          <a:prstGeom prst="rect">
            <a:avLst/>
          </a:prstGeom>
        </p:spPr>
        <p:txBody>
          <a:bodyPr wrap="square">
            <a:spAutoFit/>
          </a:bodyPr>
          <a:lstStyle/>
          <a:p>
            <a:r>
              <a:rPr lang="de-CH" sz="3000" dirty="0"/>
              <a:t>„</a:t>
            </a:r>
            <a:r>
              <a:rPr lang="de-DE" sz="3000" dirty="0"/>
              <a:t>Du sollst aber deine Lust nicht sehen am Tag deines Bruders, am Tag seines Unheils, und sollst dich nicht freuen über die Kinder Judas am Tag ihres Untergangs und nicht dein Maul aufreißen am Tag der Drangsal. Du sollst auch nicht zum Tor meines Volkes einziehen am Tag ihres Unglücks und auch nicht dich weiden an seinem Unheil an seinem Schicksalstag, noch deine Hand ausstrecken nach seinem Hab und Gut am Tag seines Unglücks. Du sollst dich auch nicht beim Scheideweg aufstellen, um seine Flüchtlinge niederzumachen, und sollst seine Entkommenen nicht ausliefern am Tag der Drangsal!</a:t>
            </a:r>
            <a:r>
              <a:rPr lang="de-CH" sz="3000" dirty="0"/>
              <a:t>“ Ob 12-14</a:t>
            </a:r>
          </a:p>
        </p:txBody>
      </p:sp>
    </p:spTree>
    <p:extLst>
      <p:ext uri="{BB962C8B-B14F-4D97-AF65-F5344CB8AC3E}">
        <p14:creationId xmlns:p14="http://schemas.microsoft.com/office/powerpoint/2010/main" val="330834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err="1"/>
              <a:t>Edoms</a:t>
            </a:r>
            <a:r>
              <a:rPr lang="de-CH" b="1" dirty="0"/>
              <a:t> Bruderhass (V. 10-14)</a:t>
            </a:r>
          </a:p>
        </p:txBody>
      </p:sp>
      <p:sp>
        <p:nvSpPr>
          <p:cNvPr id="5" name="Rechteck 4">
            <a:extLst>
              <a:ext uri="{FF2B5EF4-FFF2-40B4-BE49-F238E27FC236}">
                <a16:creationId xmlns:a16="http://schemas.microsoft.com/office/drawing/2014/main" id="{A69234C1-F9FA-40B2-82B5-795BC73D5F35}"/>
              </a:ext>
            </a:extLst>
          </p:cNvPr>
          <p:cNvSpPr/>
          <p:nvPr/>
        </p:nvSpPr>
        <p:spPr>
          <a:xfrm>
            <a:off x="597541" y="1490008"/>
            <a:ext cx="9668678" cy="3785652"/>
          </a:xfrm>
          <a:prstGeom prst="rect">
            <a:avLst/>
          </a:prstGeom>
        </p:spPr>
        <p:txBody>
          <a:bodyPr wrap="square">
            <a:spAutoFit/>
          </a:bodyPr>
          <a:lstStyle/>
          <a:p>
            <a:r>
              <a:rPr lang="de-DE" sz="3000" dirty="0"/>
              <a:t>8 Warnungen:</a:t>
            </a:r>
          </a:p>
          <a:p>
            <a:pPr marL="457200" indent="-457200">
              <a:buFont typeface="Arial" panose="020B0604020202020204" pitchFamily="34" charset="0"/>
              <a:buChar char="•"/>
            </a:pPr>
            <a:r>
              <a:rPr lang="de-DE" sz="3000" dirty="0"/>
              <a:t>2x Schadenfreude</a:t>
            </a:r>
          </a:p>
          <a:p>
            <a:pPr marL="457200" indent="-457200">
              <a:buFont typeface="Arial" panose="020B0604020202020204" pitchFamily="34" charset="0"/>
              <a:buChar char="•"/>
            </a:pPr>
            <a:r>
              <a:rPr lang="de-DE" sz="3000" dirty="0"/>
              <a:t>Spott</a:t>
            </a:r>
          </a:p>
          <a:p>
            <a:pPr marL="457200" indent="-457200">
              <a:buFont typeface="Arial" panose="020B0604020202020204" pitchFamily="34" charset="0"/>
              <a:buChar char="•"/>
            </a:pPr>
            <a:r>
              <a:rPr lang="de-DE" sz="3000" dirty="0"/>
              <a:t>Herrschaft</a:t>
            </a:r>
          </a:p>
          <a:p>
            <a:pPr marL="457200" indent="-457200">
              <a:buFont typeface="Arial" panose="020B0604020202020204" pitchFamily="34" charset="0"/>
              <a:buChar char="•"/>
            </a:pPr>
            <a:r>
              <a:rPr lang="de-DE" sz="3000" dirty="0"/>
              <a:t>Ausnutzung</a:t>
            </a:r>
          </a:p>
          <a:p>
            <a:pPr marL="457200" indent="-457200">
              <a:buFont typeface="Arial" panose="020B0604020202020204" pitchFamily="34" charset="0"/>
              <a:buChar char="•"/>
            </a:pPr>
            <a:r>
              <a:rPr lang="de-DE" sz="3000" dirty="0"/>
              <a:t>Diebstahl</a:t>
            </a:r>
          </a:p>
          <a:p>
            <a:pPr marL="457200" indent="-457200">
              <a:buFont typeface="Arial" panose="020B0604020202020204" pitchFamily="34" charset="0"/>
              <a:buChar char="•"/>
            </a:pPr>
            <a:r>
              <a:rPr lang="de-DE" sz="3000" dirty="0"/>
              <a:t>Hinterhalt</a:t>
            </a:r>
          </a:p>
          <a:p>
            <a:pPr marL="457200" indent="-457200">
              <a:buFont typeface="Arial" panose="020B0604020202020204" pitchFamily="34" charset="0"/>
              <a:buChar char="•"/>
            </a:pPr>
            <a:r>
              <a:rPr lang="de-DE" sz="3000" dirty="0"/>
              <a:t>Verrat</a:t>
            </a:r>
            <a:endParaRPr lang="de-CH" sz="3000" dirty="0"/>
          </a:p>
        </p:txBody>
      </p:sp>
      <p:pic>
        <p:nvPicPr>
          <p:cNvPr id="9" name="Grafik 8">
            <a:extLst>
              <a:ext uri="{FF2B5EF4-FFF2-40B4-BE49-F238E27FC236}">
                <a16:creationId xmlns:a16="http://schemas.microsoft.com/office/drawing/2014/main" id="{299AB606-FF36-42EF-94CF-067B6479B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817" y="1157569"/>
            <a:ext cx="1480531" cy="1974042"/>
          </a:xfrm>
          <a:prstGeom prst="rect">
            <a:avLst/>
          </a:prstGeom>
        </p:spPr>
      </p:pic>
      <p:pic>
        <p:nvPicPr>
          <p:cNvPr id="3076" name="Picture 4" descr="Mocking Stock Illustrations – 2,737 Mocking Stock Illustrations, Vectors &amp;  Clipart - Dreamstime">
            <a:extLst>
              <a:ext uri="{FF2B5EF4-FFF2-40B4-BE49-F238E27FC236}">
                <a16:creationId xmlns:a16="http://schemas.microsoft.com/office/drawing/2014/main" id="{C272832E-FA0C-4DAB-ADAE-41261998D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2066" y="3507971"/>
            <a:ext cx="3088227" cy="30882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ominance Clipart And Illustrations">
            <a:extLst>
              <a:ext uri="{FF2B5EF4-FFF2-40B4-BE49-F238E27FC236}">
                <a16:creationId xmlns:a16="http://schemas.microsoft.com/office/drawing/2014/main" id="{63E3E618-F66B-4284-BE57-0160022FE7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057" y="2611027"/>
            <a:ext cx="2909131" cy="2304262"/>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a:extLst>
              <a:ext uri="{FF2B5EF4-FFF2-40B4-BE49-F238E27FC236}">
                <a16:creationId xmlns:a16="http://schemas.microsoft.com/office/drawing/2014/main" id="{E8EEDC04-0FCD-4564-ADB3-988C3859BA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3331" y="4337607"/>
            <a:ext cx="2383193" cy="2304262"/>
          </a:xfrm>
          <a:prstGeom prst="rect">
            <a:avLst/>
          </a:prstGeom>
        </p:spPr>
      </p:pic>
      <p:pic>
        <p:nvPicPr>
          <p:cNvPr id="3082" name="Picture 10" descr="Free Cute Thief Cliparts, Download Free Clip Art, Free Clip Art on Clipart  Library">
            <a:extLst>
              <a:ext uri="{FF2B5EF4-FFF2-40B4-BE49-F238E27FC236}">
                <a16:creationId xmlns:a16="http://schemas.microsoft.com/office/drawing/2014/main" id="{AA62C872-85B7-44CD-956F-4D66F02282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6690" y="902415"/>
            <a:ext cx="1774213" cy="186759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Rumor Person Name Calling Gossip Reputational Risk PNG, Clipart, Cartoon,  Communication, Company, Drawing, Emotion Free PNG">
            <a:extLst>
              <a:ext uri="{FF2B5EF4-FFF2-40B4-BE49-F238E27FC236}">
                <a16:creationId xmlns:a16="http://schemas.microsoft.com/office/drawing/2014/main" id="{47293930-984D-4EF9-BE1F-3245A855A3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6092" y="1271372"/>
            <a:ext cx="1978317" cy="196738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a:extLst>
              <a:ext uri="{FF2B5EF4-FFF2-40B4-BE49-F238E27FC236}">
                <a16:creationId xmlns:a16="http://schemas.microsoft.com/office/drawing/2014/main" id="{CB358CF7-ECDB-4E93-A804-8BC0C6CFC8F8}"/>
              </a:ext>
            </a:extLst>
          </p:cNvPr>
          <p:cNvPicPr>
            <a:picLocks noChangeAspect="1"/>
          </p:cNvPicPr>
          <p:nvPr/>
        </p:nvPicPr>
        <p:blipFill>
          <a:blip r:embed="rId8"/>
          <a:stretch>
            <a:fillRect/>
          </a:stretch>
        </p:blipFill>
        <p:spPr>
          <a:xfrm>
            <a:off x="6146010" y="4915289"/>
            <a:ext cx="2063964" cy="1671292"/>
          </a:xfrm>
          <a:prstGeom prst="rect">
            <a:avLst/>
          </a:prstGeom>
        </p:spPr>
      </p:pic>
    </p:spTree>
    <p:extLst>
      <p:ext uri="{BB962C8B-B14F-4D97-AF65-F5344CB8AC3E}">
        <p14:creationId xmlns:p14="http://schemas.microsoft.com/office/powerpoint/2010/main" val="175733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500" fill="hold"/>
                                        <p:tgtEl>
                                          <p:spTgt spid="3076"/>
                                        </p:tgtEl>
                                        <p:attrNameLst>
                                          <p:attrName>ppt_w</p:attrName>
                                        </p:attrNameLst>
                                      </p:cBhvr>
                                      <p:tavLst>
                                        <p:tav tm="0">
                                          <p:val>
                                            <p:fltVal val="0"/>
                                          </p:val>
                                        </p:tav>
                                        <p:tav tm="100000">
                                          <p:val>
                                            <p:strVal val="#ppt_w"/>
                                          </p:val>
                                        </p:tav>
                                      </p:tavLst>
                                    </p:anim>
                                    <p:anim calcmode="lin" valueType="num">
                                      <p:cBhvr>
                                        <p:cTn id="22" dur="500" fill="hold"/>
                                        <p:tgtEl>
                                          <p:spTgt spid="3076"/>
                                        </p:tgtEl>
                                        <p:attrNameLst>
                                          <p:attrName>ppt_h</p:attrName>
                                        </p:attrNameLst>
                                      </p:cBhvr>
                                      <p:tavLst>
                                        <p:tav tm="0">
                                          <p:val>
                                            <p:fltVal val="0"/>
                                          </p:val>
                                        </p:tav>
                                        <p:tav tm="100000">
                                          <p:val>
                                            <p:strVal val="#ppt_h"/>
                                          </p:val>
                                        </p:tav>
                                      </p:tavLst>
                                    </p:anim>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 calcmode="lin" valueType="num">
                                      <p:cBhvr>
                                        <p:cTn id="28" dur="500" fill="hold"/>
                                        <p:tgtEl>
                                          <p:spTgt spid="3078"/>
                                        </p:tgtEl>
                                        <p:attrNameLst>
                                          <p:attrName>ppt_w</p:attrName>
                                        </p:attrNameLst>
                                      </p:cBhvr>
                                      <p:tavLst>
                                        <p:tav tm="0">
                                          <p:val>
                                            <p:fltVal val="0"/>
                                          </p:val>
                                        </p:tav>
                                        <p:tav tm="100000">
                                          <p:val>
                                            <p:strVal val="#ppt_w"/>
                                          </p:val>
                                        </p:tav>
                                      </p:tavLst>
                                    </p:anim>
                                    <p:anim calcmode="lin" valueType="num">
                                      <p:cBhvr>
                                        <p:cTn id="29" dur="500" fill="hold"/>
                                        <p:tgtEl>
                                          <p:spTgt spid="3078"/>
                                        </p:tgtEl>
                                        <p:attrNameLst>
                                          <p:attrName>ppt_h</p:attrName>
                                        </p:attrNameLst>
                                      </p:cBhvr>
                                      <p:tavLst>
                                        <p:tav tm="0">
                                          <p:val>
                                            <p:fltVal val="0"/>
                                          </p:val>
                                        </p:tav>
                                        <p:tav tm="100000">
                                          <p:val>
                                            <p:strVal val="#ppt_h"/>
                                          </p:val>
                                        </p:tav>
                                      </p:tavLst>
                                    </p:anim>
                                    <p:animEffect transition="in" filter="fade">
                                      <p:cBhvr>
                                        <p:cTn id="30" dur="500"/>
                                        <p:tgtEl>
                                          <p:spTgt spid="307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082"/>
                                        </p:tgtEl>
                                        <p:attrNameLst>
                                          <p:attrName>style.visibility</p:attrName>
                                        </p:attrNameLst>
                                      </p:cBhvr>
                                      <p:to>
                                        <p:strVal val="visible"/>
                                      </p:to>
                                    </p:set>
                                    <p:anim calcmode="lin" valueType="num">
                                      <p:cBhvr>
                                        <p:cTn id="42" dur="500" fill="hold"/>
                                        <p:tgtEl>
                                          <p:spTgt spid="3082"/>
                                        </p:tgtEl>
                                        <p:attrNameLst>
                                          <p:attrName>ppt_w</p:attrName>
                                        </p:attrNameLst>
                                      </p:cBhvr>
                                      <p:tavLst>
                                        <p:tav tm="0">
                                          <p:val>
                                            <p:fltVal val="0"/>
                                          </p:val>
                                        </p:tav>
                                        <p:tav tm="100000">
                                          <p:val>
                                            <p:strVal val="#ppt_w"/>
                                          </p:val>
                                        </p:tav>
                                      </p:tavLst>
                                    </p:anim>
                                    <p:anim calcmode="lin" valueType="num">
                                      <p:cBhvr>
                                        <p:cTn id="43" dur="500" fill="hold"/>
                                        <p:tgtEl>
                                          <p:spTgt spid="3082"/>
                                        </p:tgtEl>
                                        <p:attrNameLst>
                                          <p:attrName>ppt_h</p:attrName>
                                        </p:attrNameLst>
                                      </p:cBhvr>
                                      <p:tavLst>
                                        <p:tav tm="0">
                                          <p:val>
                                            <p:fltVal val="0"/>
                                          </p:val>
                                        </p:tav>
                                        <p:tav tm="100000">
                                          <p:val>
                                            <p:strVal val="#ppt_h"/>
                                          </p:val>
                                        </p:tav>
                                      </p:tavLst>
                                    </p:anim>
                                    <p:animEffect transition="in" filter="fade">
                                      <p:cBhvr>
                                        <p:cTn id="44" dur="500"/>
                                        <p:tgtEl>
                                          <p:spTgt spid="3082"/>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086"/>
                                        </p:tgtEl>
                                        <p:attrNameLst>
                                          <p:attrName>style.visibility</p:attrName>
                                        </p:attrNameLst>
                                      </p:cBhvr>
                                      <p:to>
                                        <p:strVal val="visible"/>
                                      </p:to>
                                    </p:set>
                                    <p:anim calcmode="lin" valueType="num">
                                      <p:cBhvr>
                                        <p:cTn id="49" dur="500" fill="hold"/>
                                        <p:tgtEl>
                                          <p:spTgt spid="3086"/>
                                        </p:tgtEl>
                                        <p:attrNameLst>
                                          <p:attrName>ppt_w</p:attrName>
                                        </p:attrNameLst>
                                      </p:cBhvr>
                                      <p:tavLst>
                                        <p:tav tm="0">
                                          <p:val>
                                            <p:fltVal val="0"/>
                                          </p:val>
                                        </p:tav>
                                        <p:tav tm="100000">
                                          <p:val>
                                            <p:strVal val="#ppt_w"/>
                                          </p:val>
                                        </p:tav>
                                      </p:tavLst>
                                    </p:anim>
                                    <p:anim calcmode="lin" valueType="num">
                                      <p:cBhvr>
                                        <p:cTn id="50" dur="500" fill="hold"/>
                                        <p:tgtEl>
                                          <p:spTgt spid="3086"/>
                                        </p:tgtEl>
                                        <p:attrNameLst>
                                          <p:attrName>ppt_h</p:attrName>
                                        </p:attrNameLst>
                                      </p:cBhvr>
                                      <p:tavLst>
                                        <p:tav tm="0">
                                          <p:val>
                                            <p:fltVal val="0"/>
                                          </p:val>
                                        </p:tav>
                                        <p:tav tm="100000">
                                          <p:val>
                                            <p:strVal val="#ppt_h"/>
                                          </p:val>
                                        </p:tav>
                                      </p:tavLst>
                                    </p:anim>
                                    <p:animEffect transition="in" filter="fade">
                                      <p:cBhvr>
                                        <p:cTn id="51" dur="500"/>
                                        <p:tgtEl>
                                          <p:spTgt spid="308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err="1"/>
              <a:t>Edoms</a:t>
            </a:r>
            <a:r>
              <a:rPr lang="de-CH" b="1" dirty="0"/>
              <a:t> Bruderhass (V. 10-14)</a:t>
            </a:r>
          </a:p>
        </p:txBody>
      </p:sp>
      <p:sp>
        <p:nvSpPr>
          <p:cNvPr id="5" name="Rechteck 4">
            <a:extLst>
              <a:ext uri="{FF2B5EF4-FFF2-40B4-BE49-F238E27FC236}">
                <a16:creationId xmlns:a16="http://schemas.microsoft.com/office/drawing/2014/main" id="{A69234C1-F9FA-40B2-82B5-795BC73D5F35}"/>
              </a:ext>
            </a:extLst>
          </p:cNvPr>
          <p:cNvSpPr/>
          <p:nvPr/>
        </p:nvSpPr>
        <p:spPr>
          <a:xfrm>
            <a:off x="597541" y="1490008"/>
            <a:ext cx="9668678" cy="2400657"/>
          </a:xfrm>
          <a:prstGeom prst="rect">
            <a:avLst/>
          </a:prstGeom>
        </p:spPr>
        <p:txBody>
          <a:bodyPr wrap="square">
            <a:spAutoFit/>
          </a:bodyPr>
          <a:lstStyle/>
          <a:p>
            <a:r>
              <a:rPr lang="de-CH" sz="3000" dirty="0"/>
              <a:t>„</a:t>
            </a:r>
            <a:r>
              <a:rPr lang="de-DE" sz="3000" dirty="0"/>
              <a:t>Denn das ist die Botschaft, die ihr von Anfang an gehört habt, dass wir einander lieben sollen; nicht wie </a:t>
            </a:r>
            <a:r>
              <a:rPr lang="de-DE" sz="3000" dirty="0" err="1"/>
              <a:t>Kain</a:t>
            </a:r>
            <a:r>
              <a:rPr lang="de-DE" sz="3000" dirty="0"/>
              <a:t>, der aus dem Bösen war und seinen Bruder erschlug. Und warum erschlug er ihn? Weil seine Werke böse waren, die seines Bruders aber gerecht.</a:t>
            </a:r>
            <a:r>
              <a:rPr lang="de-CH" sz="3000" dirty="0"/>
              <a:t>“ 1Joh 3,11-12</a:t>
            </a:r>
          </a:p>
        </p:txBody>
      </p:sp>
      <p:sp>
        <p:nvSpPr>
          <p:cNvPr id="7" name="Rechteck 6">
            <a:extLst>
              <a:ext uri="{FF2B5EF4-FFF2-40B4-BE49-F238E27FC236}">
                <a16:creationId xmlns:a16="http://schemas.microsoft.com/office/drawing/2014/main" id="{756F7BBB-E9DC-40D5-B581-C3EB0F22E5B2}"/>
              </a:ext>
            </a:extLst>
          </p:cNvPr>
          <p:cNvSpPr/>
          <p:nvPr/>
        </p:nvSpPr>
        <p:spPr>
          <a:xfrm>
            <a:off x="597541" y="4281699"/>
            <a:ext cx="8770903" cy="1477328"/>
          </a:xfrm>
          <a:prstGeom prst="rect">
            <a:avLst/>
          </a:prstGeom>
        </p:spPr>
        <p:txBody>
          <a:bodyPr wrap="square">
            <a:spAutoFit/>
          </a:bodyPr>
          <a:lstStyle/>
          <a:p>
            <a:r>
              <a:rPr lang="de-CH" sz="3000" dirty="0"/>
              <a:t>„</a:t>
            </a:r>
            <a:r>
              <a:rPr lang="de-DE" sz="3000" dirty="0"/>
              <a:t>Jeder, der seinen Bruder hasst, ist ein Mörder; und ihr wisst, dass kein Mörder ewiges Leben bleibend in sich hat.</a:t>
            </a:r>
            <a:r>
              <a:rPr lang="de-CH" sz="3000" dirty="0"/>
              <a:t>“ 1Joh 3,15</a:t>
            </a:r>
          </a:p>
        </p:txBody>
      </p:sp>
    </p:spTree>
    <p:extLst>
      <p:ext uri="{BB962C8B-B14F-4D97-AF65-F5344CB8AC3E}">
        <p14:creationId xmlns:p14="http://schemas.microsoft.com/office/powerpoint/2010/main" val="29165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0113C7D1-108C-4827-8538-F8933FA3C925}"/>
              </a:ext>
            </a:extLst>
          </p:cNvPr>
          <p:cNvSpPr/>
          <p:nvPr/>
        </p:nvSpPr>
        <p:spPr>
          <a:xfrm>
            <a:off x="597541" y="1288530"/>
            <a:ext cx="9668678" cy="1477328"/>
          </a:xfrm>
          <a:prstGeom prst="rect">
            <a:avLst/>
          </a:prstGeom>
        </p:spPr>
        <p:txBody>
          <a:bodyPr wrap="square">
            <a:spAutoFit/>
          </a:bodyPr>
          <a:lstStyle/>
          <a:p>
            <a:r>
              <a:rPr lang="de-CH" sz="3000" dirty="0"/>
              <a:t>„</a:t>
            </a:r>
            <a:r>
              <a:rPr lang="de-DE" sz="3000" dirty="0"/>
              <a:t>Und es werden Befreier auf den Berg Zion hinaufziehen, um das Gebirge Esaus zu richten. Und die Königsherrschaft wird dem HERRN gehören!</a:t>
            </a:r>
            <a:r>
              <a:rPr lang="de-CH" sz="3000" dirty="0"/>
              <a:t>“ Ob 21</a:t>
            </a:r>
          </a:p>
        </p:txBody>
      </p:sp>
      <p:pic>
        <p:nvPicPr>
          <p:cNvPr id="1030" name="Picture 6" descr="Transparent Mount Everest Clipart - Mountain Black And White Clipart, HD  Png Download - kindpng">
            <a:extLst>
              <a:ext uri="{FF2B5EF4-FFF2-40B4-BE49-F238E27FC236}">
                <a16:creationId xmlns:a16="http://schemas.microsoft.com/office/drawing/2014/main" id="{AB4C1834-D4A8-4C57-ABB4-4A8BA0DAF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321" y="3134183"/>
            <a:ext cx="2994888" cy="26459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Transparent Mount Everest Clipart - Mountain Black And White Clipart, HD  Png Download - kindpng">
            <a:extLst>
              <a:ext uri="{FF2B5EF4-FFF2-40B4-BE49-F238E27FC236}">
                <a16:creationId xmlns:a16="http://schemas.microsoft.com/office/drawing/2014/main" id="{FE1FD5E9-3331-4414-8CAF-B43531130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054" y="4073237"/>
            <a:ext cx="2238175" cy="1740131"/>
          </a:xfrm>
          <a:prstGeom prst="rect">
            <a:avLst/>
          </a:prstGeom>
          <a:noFill/>
          <a:extLst>
            <a:ext uri="{909E8E84-426E-40DD-AFC4-6F175D3DCCD1}">
              <a14:hiddenFill xmlns:a14="http://schemas.microsoft.com/office/drawing/2010/main">
                <a:solidFill>
                  <a:srgbClr val="FFFFFF"/>
                </a:solidFill>
              </a14:hiddenFill>
            </a:ext>
          </a:extLst>
        </p:spPr>
      </p:pic>
      <p:sp>
        <p:nvSpPr>
          <p:cNvPr id="19" name="Rechteck 18">
            <a:extLst>
              <a:ext uri="{FF2B5EF4-FFF2-40B4-BE49-F238E27FC236}">
                <a16:creationId xmlns:a16="http://schemas.microsoft.com/office/drawing/2014/main" id="{A4373EEC-FC8F-4F98-A379-873EF13F58CE}"/>
              </a:ext>
            </a:extLst>
          </p:cNvPr>
          <p:cNvSpPr/>
          <p:nvPr/>
        </p:nvSpPr>
        <p:spPr>
          <a:xfrm>
            <a:off x="5758151" y="4602377"/>
            <a:ext cx="675698" cy="553998"/>
          </a:xfrm>
          <a:prstGeom prst="rect">
            <a:avLst/>
          </a:prstGeom>
        </p:spPr>
        <p:txBody>
          <a:bodyPr wrap="square">
            <a:spAutoFit/>
          </a:bodyPr>
          <a:lstStyle/>
          <a:p>
            <a:r>
              <a:rPr lang="de-DE" sz="3000" b="1" dirty="0"/>
              <a:t>vs.</a:t>
            </a:r>
            <a:endParaRPr lang="de-CH" sz="3000" b="1" dirty="0"/>
          </a:p>
        </p:txBody>
      </p:sp>
      <p:sp>
        <p:nvSpPr>
          <p:cNvPr id="20" name="Rechteck 19">
            <a:extLst>
              <a:ext uri="{FF2B5EF4-FFF2-40B4-BE49-F238E27FC236}">
                <a16:creationId xmlns:a16="http://schemas.microsoft.com/office/drawing/2014/main" id="{B711360E-00AE-4F97-9238-5C2467477187}"/>
              </a:ext>
            </a:extLst>
          </p:cNvPr>
          <p:cNvSpPr/>
          <p:nvPr/>
        </p:nvSpPr>
        <p:spPr>
          <a:xfrm>
            <a:off x="2938840" y="5894769"/>
            <a:ext cx="973851" cy="553998"/>
          </a:xfrm>
          <a:prstGeom prst="rect">
            <a:avLst/>
          </a:prstGeom>
        </p:spPr>
        <p:txBody>
          <a:bodyPr wrap="square">
            <a:spAutoFit/>
          </a:bodyPr>
          <a:lstStyle/>
          <a:p>
            <a:r>
              <a:rPr lang="de-DE" sz="3000" b="1" dirty="0"/>
              <a:t>Zion</a:t>
            </a:r>
            <a:endParaRPr lang="de-CH" sz="3000" b="1" dirty="0"/>
          </a:p>
        </p:txBody>
      </p:sp>
      <p:sp>
        <p:nvSpPr>
          <p:cNvPr id="21" name="Rechteck 20">
            <a:extLst>
              <a:ext uri="{FF2B5EF4-FFF2-40B4-BE49-F238E27FC236}">
                <a16:creationId xmlns:a16="http://schemas.microsoft.com/office/drawing/2014/main" id="{69FEF257-CBC5-4906-9100-1F7255E4EDEB}"/>
              </a:ext>
            </a:extLst>
          </p:cNvPr>
          <p:cNvSpPr/>
          <p:nvPr/>
        </p:nvSpPr>
        <p:spPr>
          <a:xfrm>
            <a:off x="7867535" y="5881350"/>
            <a:ext cx="973851" cy="553998"/>
          </a:xfrm>
          <a:prstGeom prst="rect">
            <a:avLst/>
          </a:prstGeom>
        </p:spPr>
        <p:txBody>
          <a:bodyPr wrap="square">
            <a:spAutoFit/>
          </a:bodyPr>
          <a:lstStyle/>
          <a:p>
            <a:r>
              <a:rPr lang="de-DE" sz="3000" b="1" dirty="0" err="1"/>
              <a:t>Seir</a:t>
            </a:r>
            <a:endParaRPr lang="de-CH" sz="3000" b="1" dirty="0"/>
          </a:p>
        </p:txBody>
      </p:sp>
      <p:sp>
        <p:nvSpPr>
          <p:cNvPr id="8" name="Titel 1">
            <a:extLst>
              <a:ext uri="{FF2B5EF4-FFF2-40B4-BE49-F238E27FC236}">
                <a16:creationId xmlns:a16="http://schemas.microsoft.com/office/drawing/2014/main" id="{4E47D748-C59A-4820-A7E9-3FE2115D2218}"/>
              </a:ext>
            </a:extLst>
          </p:cNvPr>
          <p:cNvSpPr>
            <a:spLocks noGrp="1"/>
          </p:cNvSpPr>
          <p:nvPr>
            <p:ph type="title"/>
          </p:nvPr>
        </p:nvSpPr>
        <p:spPr>
          <a:xfrm>
            <a:off x="838200" y="365126"/>
            <a:ext cx="10515600" cy="817130"/>
          </a:xfrm>
        </p:spPr>
        <p:txBody>
          <a:bodyPr/>
          <a:lstStyle/>
          <a:p>
            <a:pPr algn="ctr"/>
            <a:r>
              <a:rPr lang="de-CH" b="1" dirty="0"/>
              <a:t>Der Tag des Herrn (V. 15-21)</a:t>
            </a:r>
          </a:p>
        </p:txBody>
      </p:sp>
    </p:spTree>
    <p:extLst>
      <p:ext uri="{BB962C8B-B14F-4D97-AF65-F5344CB8AC3E}">
        <p14:creationId xmlns:p14="http://schemas.microsoft.com/office/powerpoint/2010/main" val="417764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 calcmode="lin" valueType="num">
                                      <p:cBhvr>
                                        <p:cTn id="14" dur="500" fill="hold"/>
                                        <p:tgtEl>
                                          <p:spTgt spid="1030"/>
                                        </p:tgtEl>
                                        <p:attrNameLst>
                                          <p:attrName>ppt_w</p:attrName>
                                        </p:attrNameLst>
                                      </p:cBhvr>
                                      <p:tavLst>
                                        <p:tav tm="0">
                                          <p:val>
                                            <p:fltVal val="0"/>
                                          </p:val>
                                        </p:tav>
                                        <p:tav tm="100000">
                                          <p:val>
                                            <p:strVal val="#ppt_w"/>
                                          </p:val>
                                        </p:tav>
                                      </p:tavLst>
                                    </p:anim>
                                    <p:anim calcmode="lin" valueType="num">
                                      <p:cBhvr>
                                        <p:cTn id="15" dur="500" fill="hold"/>
                                        <p:tgtEl>
                                          <p:spTgt spid="1030"/>
                                        </p:tgtEl>
                                        <p:attrNameLst>
                                          <p:attrName>ppt_h</p:attrName>
                                        </p:attrNameLst>
                                      </p:cBhvr>
                                      <p:tavLst>
                                        <p:tav tm="0">
                                          <p:val>
                                            <p:fltVal val="0"/>
                                          </p:val>
                                        </p:tav>
                                        <p:tav tm="100000">
                                          <p:val>
                                            <p:strVal val="#ppt_h"/>
                                          </p:val>
                                        </p:tav>
                                      </p:tavLst>
                                    </p:anim>
                                    <p:animEffect transition="in" filter="fade">
                                      <p:cBhvr>
                                        <p:cTn id="16" dur="500"/>
                                        <p:tgtEl>
                                          <p:spTgt spid="1030"/>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0113C7D1-108C-4827-8538-F8933FA3C925}"/>
              </a:ext>
            </a:extLst>
          </p:cNvPr>
          <p:cNvSpPr/>
          <p:nvPr/>
        </p:nvSpPr>
        <p:spPr>
          <a:xfrm>
            <a:off x="580917" y="1645977"/>
            <a:ext cx="9668678" cy="553998"/>
          </a:xfrm>
          <a:prstGeom prst="rect">
            <a:avLst/>
          </a:prstGeom>
        </p:spPr>
        <p:txBody>
          <a:bodyPr wrap="square">
            <a:spAutoFit/>
          </a:bodyPr>
          <a:lstStyle/>
          <a:p>
            <a:r>
              <a:rPr lang="de-CH" sz="3000" dirty="0"/>
              <a:t>„</a:t>
            </a:r>
            <a:r>
              <a:rPr lang="de-DE" sz="3000" dirty="0"/>
              <a:t>Bleibt fest in der brüderlichen Liebe!</a:t>
            </a:r>
            <a:r>
              <a:rPr lang="de-CH" sz="3000" dirty="0"/>
              <a:t>“ </a:t>
            </a:r>
            <a:r>
              <a:rPr lang="de-CH" sz="3000" dirty="0" err="1"/>
              <a:t>Hebr</a:t>
            </a:r>
            <a:r>
              <a:rPr lang="de-CH" sz="3000" dirty="0"/>
              <a:t> 13,1</a:t>
            </a:r>
          </a:p>
        </p:txBody>
      </p:sp>
    </p:spTree>
    <p:extLst>
      <p:ext uri="{BB962C8B-B14F-4D97-AF65-F5344CB8AC3E}">
        <p14:creationId xmlns:p14="http://schemas.microsoft.com/office/powerpoint/2010/main" val="2655033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551661" y="4855618"/>
            <a:ext cx="3088677" cy="938719"/>
          </a:xfrm>
          <a:prstGeom prst="rect">
            <a:avLst/>
          </a:prstGeom>
          <a:noFill/>
        </p:spPr>
        <p:txBody>
          <a:bodyPr wrap="square" rtlCol="0">
            <a:spAutoFit/>
          </a:bodyPr>
          <a:lstStyle/>
          <a:p>
            <a:pPr algn="ctr"/>
            <a:r>
              <a:rPr lang="de-CH" sz="5500" b="1" dirty="0"/>
              <a:t>Obadja</a:t>
            </a:r>
          </a:p>
        </p:txBody>
      </p:sp>
    </p:spTree>
    <p:extLst>
      <p:ext uri="{BB962C8B-B14F-4D97-AF65-F5344CB8AC3E}">
        <p14:creationId xmlns:p14="http://schemas.microsoft.com/office/powerpoint/2010/main" val="3799125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Obadja (Knecht Gottes)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10" name="Textfeld 9">
            <a:extLst>
              <a:ext uri="{FF2B5EF4-FFF2-40B4-BE49-F238E27FC236}">
                <a16:creationId xmlns:a16="http://schemas.microsoft.com/office/drawing/2014/main" id="{1B24BA00-1795-4910-A45C-13509E6AAA3D}"/>
              </a:ext>
            </a:extLst>
          </p:cNvPr>
          <p:cNvSpPr txBox="1"/>
          <p:nvPr/>
        </p:nvSpPr>
        <p:spPr>
          <a:xfrm>
            <a:off x="838200" y="2684255"/>
            <a:ext cx="6095306" cy="553998"/>
          </a:xfrm>
          <a:prstGeom prst="rect">
            <a:avLst/>
          </a:prstGeom>
          <a:noFill/>
        </p:spPr>
        <p:txBody>
          <a:bodyPr wrap="square">
            <a:spAutoFit/>
          </a:bodyPr>
          <a:lstStyle/>
          <a:p>
            <a:r>
              <a:rPr lang="fr-CH" sz="3000" dirty="0"/>
              <a:t>„</a:t>
            </a:r>
            <a:r>
              <a:rPr lang="fr-CH" sz="3000" dirty="0" err="1"/>
              <a:t>Obadjas</a:t>
            </a:r>
            <a:r>
              <a:rPr lang="fr-CH" sz="3000" dirty="0"/>
              <a:t> Vision:“ Ob 1,1a (ELB)</a:t>
            </a:r>
            <a:endParaRPr lang="de-CH" sz="3000" dirty="0"/>
          </a:p>
        </p:txBody>
      </p:sp>
    </p:spTree>
    <p:extLst>
      <p:ext uri="{BB962C8B-B14F-4D97-AF65-F5344CB8AC3E}">
        <p14:creationId xmlns:p14="http://schemas.microsoft.com/office/powerpoint/2010/main" val="17871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Obadja (Knecht Gottes)</a:t>
            </a:r>
          </a:p>
          <a:p>
            <a:pPr marL="457200" indent="-457200"/>
            <a:r>
              <a:rPr lang="de-DE" sz="3000" dirty="0"/>
              <a:t>Abfassungszeit:		888 v.Chr.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9" name="Textfeld 8">
            <a:extLst>
              <a:ext uri="{FF2B5EF4-FFF2-40B4-BE49-F238E27FC236}">
                <a16:creationId xmlns:a16="http://schemas.microsoft.com/office/drawing/2014/main" id="{7D328ED1-F42A-4B5B-AD2A-955AE60F8D0F}"/>
              </a:ext>
            </a:extLst>
          </p:cNvPr>
          <p:cNvSpPr txBox="1"/>
          <p:nvPr/>
        </p:nvSpPr>
        <p:spPr>
          <a:xfrm>
            <a:off x="838200" y="3095356"/>
            <a:ext cx="10392295" cy="1938992"/>
          </a:xfrm>
          <a:prstGeom prst="rect">
            <a:avLst/>
          </a:prstGeom>
          <a:noFill/>
        </p:spPr>
        <p:txBody>
          <a:bodyPr wrap="square">
            <a:spAutoFit/>
          </a:bodyPr>
          <a:lstStyle/>
          <a:p>
            <a:r>
              <a:rPr lang="de-CH" sz="3000" dirty="0"/>
              <a:t>„Und der HERR erweckte gegen Joram den Geist der Philister und Araber, die neben den </a:t>
            </a:r>
            <a:r>
              <a:rPr lang="de-CH" sz="3000" dirty="0" err="1"/>
              <a:t>Kuschitern</a:t>
            </a:r>
            <a:r>
              <a:rPr lang="de-CH" sz="3000" dirty="0"/>
              <a:t> wohnen; und sie zogen herauf gegen </a:t>
            </a:r>
            <a:r>
              <a:rPr lang="de-CH" sz="3000" dirty="0" err="1"/>
              <a:t>Juda</a:t>
            </a:r>
            <a:r>
              <a:rPr lang="de-CH" sz="3000" dirty="0"/>
              <a:t> und brachen ein und führten allen Besitz hinweg, der im Haus des Königs vorhanden war;“ 2Chr 21,16-17a</a:t>
            </a:r>
          </a:p>
        </p:txBody>
      </p:sp>
    </p:spTree>
    <p:extLst>
      <p:ext uri="{BB962C8B-B14F-4D97-AF65-F5344CB8AC3E}">
        <p14:creationId xmlns:p14="http://schemas.microsoft.com/office/powerpoint/2010/main" val="188853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Obadja (Knecht Gottes)</a:t>
            </a:r>
          </a:p>
          <a:p>
            <a:pPr marL="457200" indent="-457200"/>
            <a:r>
              <a:rPr lang="de-DE" sz="3000" dirty="0"/>
              <a:t>Abfassungszeit:		888 v.Chr.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pic>
        <p:nvPicPr>
          <p:cNvPr id="3" name="Grafik 2">
            <a:extLst>
              <a:ext uri="{FF2B5EF4-FFF2-40B4-BE49-F238E27FC236}">
                <a16:creationId xmlns:a16="http://schemas.microsoft.com/office/drawing/2014/main" id="{A933C357-F9D8-4659-8CBA-B963A093AA1E}"/>
              </a:ext>
            </a:extLst>
          </p:cNvPr>
          <p:cNvPicPr>
            <a:picLocks noChangeAspect="1"/>
          </p:cNvPicPr>
          <p:nvPr/>
        </p:nvPicPr>
        <p:blipFill>
          <a:blip r:embed="rId2"/>
          <a:stretch>
            <a:fillRect/>
          </a:stretch>
        </p:blipFill>
        <p:spPr>
          <a:xfrm>
            <a:off x="1079269" y="3429000"/>
            <a:ext cx="10033462" cy="1670167"/>
          </a:xfrm>
          <a:prstGeom prst="rect">
            <a:avLst/>
          </a:prstGeom>
        </p:spPr>
      </p:pic>
    </p:spTree>
    <p:extLst>
      <p:ext uri="{BB962C8B-B14F-4D97-AF65-F5344CB8AC3E}">
        <p14:creationId xmlns:p14="http://schemas.microsoft.com/office/powerpoint/2010/main" val="2211854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268278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Obadja (Knecht Gottes)</a:t>
            </a:r>
          </a:p>
          <a:p>
            <a:pPr marL="457200" indent="-457200"/>
            <a:r>
              <a:rPr lang="de-DE" sz="3000" dirty="0"/>
              <a:t>Abfassungszeit:		888 v.Chr.</a:t>
            </a:r>
          </a:p>
          <a:p>
            <a:pPr marL="457200" indent="-457200"/>
            <a:r>
              <a:rPr lang="de-DE" sz="3000" dirty="0"/>
              <a:t>Stellung im Kanon:	 	Die Zwölf</a:t>
            </a:r>
          </a:p>
          <a:p>
            <a:pPr marL="457200" indent="-457200"/>
            <a:r>
              <a:rPr lang="de-DE" sz="3000" dirty="0"/>
              <a:t>Absicht des Buches:		Gericht über </a:t>
            </a:r>
            <a:r>
              <a:rPr lang="de-DE" sz="3000" dirty="0" err="1"/>
              <a:t>Edom</a:t>
            </a:r>
            <a:endParaRPr lang="de-DE" sz="3000" dirty="0"/>
          </a:p>
          <a:p>
            <a:pPr indent="0">
              <a:buNone/>
            </a:pPr>
            <a:r>
              <a:rPr lang="de-DE" sz="3000" dirty="0"/>
              <a: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9" name="Ellipse 8">
            <a:extLst>
              <a:ext uri="{FF2B5EF4-FFF2-40B4-BE49-F238E27FC236}">
                <a16:creationId xmlns:a16="http://schemas.microsoft.com/office/drawing/2014/main" id="{D03DD30D-2FDA-4A2A-B8BD-76C1229EE279}"/>
              </a:ext>
            </a:extLst>
          </p:cNvPr>
          <p:cNvSpPr/>
          <p:nvPr/>
        </p:nvSpPr>
        <p:spPr>
          <a:xfrm>
            <a:off x="3690350" y="3802393"/>
            <a:ext cx="4139506" cy="2792186"/>
          </a:xfrm>
          <a:prstGeom prst="ellipse">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0" name="Ellipse 9">
            <a:extLst>
              <a:ext uri="{FF2B5EF4-FFF2-40B4-BE49-F238E27FC236}">
                <a16:creationId xmlns:a16="http://schemas.microsoft.com/office/drawing/2014/main" id="{9D84CAA7-8F80-47A5-A900-7A425A11CE74}"/>
              </a:ext>
            </a:extLst>
          </p:cNvPr>
          <p:cNvSpPr/>
          <p:nvPr/>
        </p:nvSpPr>
        <p:spPr>
          <a:xfrm>
            <a:off x="4045231" y="4317767"/>
            <a:ext cx="3081873" cy="2167412"/>
          </a:xfrm>
          <a:prstGeom prst="ellipse">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Ellipse 10">
            <a:extLst>
              <a:ext uri="{FF2B5EF4-FFF2-40B4-BE49-F238E27FC236}">
                <a16:creationId xmlns:a16="http://schemas.microsoft.com/office/drawing/2014/main" id="{C78869A2-79CA-4071-9610-390A40F2D748}"/>
              </a:ext>
            </a:extLst>
          </p:cNvPr>
          <p:cNvSpPr/>
          <p:nvPr/>
        </p:nvSpPr>
        <p:spPr>
          <a:xfrm>
            <a:off x="4398353" y="4923574"/>
            <a:ext cx="1888786" cy="1397126"/>
          </a:xfrm>
          <a:prstGeom prst="ellipse">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2" name="Textfeld 11">
            <a:extLst>
              <a:ext uri="{FF2B5EF4-FFF2-40B4-BE49-F238E27FC236}">
                <a16:creationId xmlns:a16="http://schemas.microsoft.com/office/drawing/2014/main" id="{BDFF2F56-FD74-41E9-96F3-01A0E61F3ABB}"/>
              </a:ext>
            </a:extLst>
          </p:cNvPr>
          <p:cNvSpPr txBox="1"/>
          <p:nvPr/>
        </p:nvSpPr>
        <p:spPr>
          <a:xfrm>
            <a:off x="4666709" y="3930004"/>
            <a:ext cx="2394844" cy="369332"/>
          </a:xfrm>
          <a:prstGeom prst="rect">
            <a:avLst/>
          </a:prstGeom>
          <a:noFill/>
        </p:spPr>
        <p:txBody>
          <a:bodyPr wrap="square">
            <a:spAutoFit/>
          </a:bodyPr>
          <a:lstStyle/>
          <a:p>
            <a:pPr lvl="0"/>
            <a:r>
              <a:rPr lang="de-CH" dirty="0"/>
              <a:t>Damaskus, Gaza, Tyrus</a:t>
            </a:r>
          </a:p>
        </p:txBody>
      </p:sp>
      <p:sp>
        <p:nvSpPr>
          <p:cNvPr id="13" name="Textfeld 12">
            <a:extLst>
              <a:ext uri="{FF2B5EF4-FFF2-40B4-BE49-F238E27FC236}">
                <a16:creationId xmlns:a16="http://schemas.microsoft.com/office/drawing/2014/main" id="{33C6CA4A-08AB-4A34-AE65-1C8F852936EE}"/>
              </a:ext>
            </a:extLst>
          </p:cNvPr>
          <p:cNvSpPr txBox="1"/>
          <p:nvPr/>
        </p:nvSpPr>
        <p:spPr>
          <a:xfrm>
            <a:off x="4480253" y="4534243"/>
            <a:ext cx="2664128" cy="369332"/>
          </a:xfrm>
          <a:prstGeom prst="rect">
            <a:avLst/>
          </a:prstGeom>
          <a:noFill/>
        </p:spPr>
        <p:txBody>
          <a:bodyPr wrap="square">
            <a:spAutoFit/>
          </a:bodyPr>
          <a:lstStyle/>
          <a:p>
            <a:pPr lvl="0"/>
            <a:r>
              <a:rPr lang="de-CH" dirty="0"/>
              <a:t>Edom, Ammon, Moab</a:t>
            </a:r>
          </a:p>
        </p:txBody>
      </p:sp>
      <p:sp>
        <p:nvSpPr>
          <p:cNvPr id="14" name="Textfeld 13">
            <a:extLst>
              <a:ext uri="{FF2B5EF4-FFF2-40B4-BE49-F238E27FC236}">
                <a16:creationId xmlns:a16="http://schemas.microsoft.com/office/drawing/2014/main" id="{CB70B34B-A288-467D-B14B-E30D7923170D}"/>
              </a:ext>
            </a:extLst>
          </p:cNvPr>
          <p:cNvSpPr txBox="1"/>
          <p:nvPr/>
        </p:nvSpPr>
        <p:spPr>
          <a:xfrm>
            <a:off x="5170260" y="5000734"/>
            <a:ext cx="642057" cy="369332"/>
          </a:xfrm>
          <a:prstGeom prst="rect">
            <a:avLst/>
          </a:prstGeom>
          <a:noFill/>
        </p:spPr>
        <p:txBody>
          <a:bodyPr wrap="square">
            <a:spAutoFit/>
          </a:bodyPr>
          <a:lstStyle/>
          <a:p>
            <a:pPr lvl="0"/>
            <a:r>
              <a:rPr lang="de-CH" dirty="0"/>
              <a:t>Juda</a:t>
            </a:r>
          </a:p>
        </p:txBody>
      </p:sp>
      <p:sp>
        <p:nvSpPr>
          <p:cNvPr id="15" name="Ellipse 14">
            <a:extLst>
              <a:ext uri="{FF2B5EF4-FFF2-40B4-BE49-F238E27FC236}">
                <a16:creationId xmlns:a16="http://schemas.microsoft.com/office/drawing/2014/main" id="{CDE1DCC2-894F-44C1-A139-DAD21BDB5D63}"/>
              </a:ext>
            </a:extLst>
          </p:cNvPr>
          <p:cNvSpPr/>
          <p:nvPr/>
        </p:nvSpPr>
        <p:spPr>
          <a:xfrm>
            <a:off x="4666709" y="5357586"/>
            <a:ext cx="1093394" cy="813058"/>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6" name="Textfeld 15">
            <a:extLst>
              <a:ext uri="{FF2B5EF4-FFF2-40B4-BE49-F238E27FC236}">
                <a16:creationId xmlns:a16="http://schemas.microsoft.com/office/drawing/2014/main" id="{1359D528-57BF-435A-8C95-6041E7C8B75A}"/>
              </a:ext>
            </a:extLst>
          </p:cNvPr>
          <p:cNvSpPr txBox="1"/>
          <p:nvPr/>
        </p:nvSpPr>
        <p:spPr>
          <a:xfrm>
            <a:off x="4849429" y="5557326"/>
            <a:ext cx="736738" cy="369332"/>
          </a:xfrm>
          <a:prstGeom prst="rect">
            <a:avLst/>
          </a:prstGeom>
          <a:noFill/>
        </p:spPr>
        <p:txBody>
          <a:bodyPr wrap="square">
            <a:spAutoFit/>
          </a:bodyPr>
          <a:lstStyle/>
          <a:p>
            <a:pPr lvl="0"/>
            <a:r>
              <a:rPr lang="de-CH" dirty="0">
                <a:solidFill>
                  <a:schemeClr val="bg1"/>
                </a:solidFill>
                <a:highlight>
                  <a:srgbClr val="FF0000"/>
                </a:highlight>
              </a:rPr>
              <a:t>Israel</a:t>
            </a:r>
          </a:p>
        </p:txBody>
      </p:sp>
      <p:sp>
        <p:nvSpPr>
          <p:cNvPr id="17" name="Textfeld 16">
            <a:extLst>
              <a:ext uri="{FF2B5EF4-FFF2-40B4-BE49-F238E27FC236}">
                <a16:creationId xmlns:a16="http://schemas.microsoft.com/office/drawing/2014/main" id="{51DB3889-0C3E-43F9-B279-15C15D7D1B25}"/>
              </a:ext>
            </a:extLst>
          </p:cNvPr>
          <p:cNvSpPr txBox="1"/>
          <p:nvPr/>
        </p:nvSpPr>
        <p:spPr>
          <a:xfrm>
            <a:off x="8056109" y="4677568"/>
            <a:ext cx="3382203" cy="646331"/>
          </a:xfrm>
          <a:prstGeom prst="rect">
            <a:avLst/>
          </a:prstGeom>
          <a:solidFill>
            <a:srgbClr val="FFFF00"/>
          </a:solidFill>
        </p:spPr>
        <p:txBody>
          <a:bodyPr wrap="square">
            <a:spAutoFit/>
          </a:bodyPr>
          <a:lstStyle/>
          <a:p>
            <a:r>
              <a:rPr lang="de-CH" b="1" dirty="0">
                <a:effectLst/>
                <a:latin typeface="Calibri" panose="020F0502020204030204" pitchFamily="34" charset="0"/>
                <a:ea typeface="Calibri" panose="020F0502020204030204" pitchFamily="34" charset="0"/>
                <a:cs typeface="Times New Roman" panose="02020603050405020304" pitchFamily="18" charset="0"/>
              </a:rPr>
              <a:t>Je grösser die Vorrechte, </a:t>
            </a:r>
          </a:p>
          <a:p>
            <a:r>
              <a:rPr lang="de-CH" b="1" dirty="0">
                <a:effectLst/>
                <a:latin typeface="Calibri" panose="020F0502020204030204" pitchFamily="34" charset="0"/>
                <a:ea typeface="Calibri" panose="020F0502020204030204" pitchFamily="34" charset="0"/>
                <a:cs typeface="Times New Roman" panose="02020603050405020304" pitchFamily="18" charset="0"/>
              </a:rPr>
              <a:t>desto grösser die Verantwortung.</a:t>
            </a:r>
            <a:r>
              <a:rPr lang="de-CH"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 name="Textfeld 1">
            <a:extLst>
              <a:ext uri="{FF2B5EF4-FFF2-40B4-BE49-F238E27FC236}">
                <a16:creationId xmlns:a16="http://schemas.microsoft.com/office/drawing/2014/main" id="{274BD671-5E54-42E7-8677-AF42FCB2D6A4}"/>
              </a:ext>
            </a:extLst>
          </p:cNvPr>
          <p:cNvSpPr txBox="1"/>
          <p:nvPr/>
        </p:nvSpPr>
        <p:spPr>
          <a:xfrm>
            <a:off x="851014" y="4264664"/>
            <a:ext cx="2471767" cy="1477328"/>
          </a:xfrm>
          <a:prstGeom prst="rect">
            <a:avLst/>
          </a:prstGeom>
          <a:noFill/>
        </p:spPr>
        <p:txBody>
          <a:bodyPr wrap="none" rtlCol="0">
            <a:spAutoFit/>
          </a:bodyPr>
          <a:lstStyle/>
          <a:p>
            <a:r>
              <a:rPr lang="de-DE" sz="3000" dirty="0"/>
              <a:t>9 Bücher</a:t>
            </a:r>
          </a:p>
          <a:p>
            <a:r>
              <a:rPr lang="de-DE" sz="3000" dirty="0"/>
              <a:t>15 Bibelstellen</a:t>
            </a:r>
          </a:p>
          <a:p>
            <a:r>
              <a:rPr lang="de-DE" sz="3000" dirty="0"/>
              <a:t>91 Verse</a:t>
            </a:r>
            <a:endParaRPr lang="de-CH" sz="3000" dirty="0"/>
          </a:p>
        </p:txBody>
      </p:sp>
      <p:cxnSp>
        <p:nvCxnSpPr>
          <p:cNvPr id="18" name="Gerade Verbindung mit Pfeil 17">
            <a:extLst>
              <a:ext uri="{FF2B5EF4-FFF2-40B4-BE49-F238E27FC236}">
                <a16:creationId xmlns:a16="http://schemas.microsoft.com/office/drawing/2014/main" id="{F4B1FAD9-C527-4D1B-8A80-3686F9C63203}"/>
              </a:ext>
            </a:extLst>
          </p:cNvPr>
          <p:cNvCxnSpPr>
            <a:cxnSpLocks/>
          </p:cNvCxnSpPr>
          <p:nvPr/>
        </p:nvCxnSpPr>
        <p:spPr>
          <a:xfrm flipH="1">
            <a:off x="2707948" y="3539801"/>
            <a:ext cx="2567744" cy="10370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4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500" fill="hold"/>
                                        <p:tgtEl>
                                          <p:spTgt spid="17"/>
                                        </p:tgtEl>
                                        <p:attrNameLst>
                                          <p:attrName>ppt_w</p:attrName>
                                        </p:attrNameLst>
                                      </p:cBhvr>
                                      <p:tavLst>
                                        <p:tav tm="0">
                                          <p:val>
                                            <p:fltVal val="0"/>
                                          </p:val>
                                        </p:tav>
                                        <p:tav tm="100000">
                                          <p:val>
                                            <p:strVal val="#ppt_w"/>
                                          </p:val>
                                        </p:tav>
                                      </p:tavLst>
                                    </p:anim>
                                    <p:anim calcmode="lin" valueType="num">
                                      <p:cBhvr>
                                        <p:cTn id="80" dur="500" fill="hold"/>
                                        <p:tgtEl>
                                          <p:spTgt spid="17"/>
                                        </p:tgtEl>
                                        <p:attrNameLst>
                                          <p:attrName>ppt_h</p:attrName>
                                        </p:attrNameLst>
                                      </p:cBhvr>
                                      <p:tavLst>
                                        <p:tav tm="0">
                                          <p:val>
                                            <p:fltVal val="0"/>
                                          </p:val>
                                        </p:tav>
                                        <p:tav tm="100000">
                                          <p:val>
                                            <p:strVal val="#ppt_h"/>
                                          </p:val>
                                        </p:tav>
                                      </p:tavLst>
                                    </p:anim>
                                    <p:animEffect transition="in" filter="fade">
                                      <p:cBhvr>
                                        <p:cTn id="8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animBg="1"/>
      <p:bldP spid="16" grpId="0"/>
      <p:bldP spid="1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268278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Obadja (Knecht Gottes)</a:t>
            </a:r>
          </a:p>
          <a:p>
            <a:pPr marL="457200" indent="-457200"/>
            <a:r>
              <a:rPr lang="de-DE" sz="3000" dirty="0"/>
              <a:t>Abfassungszeit:		888 v.Chr.</a:t>
            </a:r>
          </a:p>
          <a:p>
            <a:pPr marL="457200" indent="-457200"/>
            <a:r>
              <a:rPr lang="de-DE" sz="3000" dirty="0"/>
              <a:t>Stellung im Kanon:	 	Die Zwölf</a:t>
            </a:r>
          </a:p>
          <a:p>
            <a:pPr marL="457200" indent="-457200"/>
            <a:r>
              <a:rPr lang="de-DE" sz="3000" dirty="0"/>
              <a:t>Absicht des Buches:		Gericht über </a:t>
            </a:r>
            <a:r>
              <a:rPr lang="de-DE" sz="3000" dirty="0" err="1"/>
              <a:t>Edom</a:t>
            </a:r>
            <a:endParaRPr lang="de-DE" sz="3000" dirty="0"/>
          </a:p>
          <a:p>
            <a:pPr indent="0">
              <a:buNone/>
            </a:pPr>
            <a:r>
              <a:rPr lang="de-DE" sz="3000" dirty="0"/>
              <a: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cxnSp>
        <p:nvCxnSpPr>
          <p:cNvPr id="4" name="Gerade Verbindung mit Pfeil 3">
            <a:extLst>
              <a:ext uri="{FF2B5EF4-FFF2-40B4-BE49-F238E27FC236}">
                <a16:creationId xmlns:a16="http://schemas.microsoft.com/office/drawing/2014/main" id="{E3E3404D-5C1D-40EA-8133-3F9996CF18C6}"/>
              </a:ext>
            </a:extLst>
          </p:cNvPr>
          <p:cNvCxnSpPr>
            <a:cxnSpLocks/>
          </p:cNvCxnSpPr>
          <p:nvPr/>
        </p:nvCxnSpPr>
        <p:spPr>
          <a:xfrm>
            <a:off x="8641080" y="3428999"/>
            <a:ext cx="5777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Inhaltsplatzhalter 3">
            <a:extLst>
              <a:ext uri="{FF2B5EF4-FFF2-40B4-BE49-F238E27FC236}">
                <a16:creationId xmlns:a16="http://schemas.microsoft.com/office/drawing/2014/main" id="{27D697E4-4A83-4C54-A7E9-06A5CBD14A65}"/>
              </a:ext>
            </a:extLst>
          </p:cNvPr>
          <p:cNvSpPr txBox="1">
            <a:spLocks/>
          </p:cNvSpPr>
          <p:nvPr/>
        </p:nvSpPr>
        <p:spPr>
          <a:xfrm>
            <a:off x="9386927" y="3175084"/>
            <a:ext cx="1966873"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Beispiel</a:t>
            </a:r>
            <a:endParaRPr lang="de-CH" sz="3000" dirty="0"/>
          </a:p>
        </p:txBody>
      </p:sp>
      <p:sp>
        <p:nvSpPr>
          <p:cNvPr id="8" name="Textfeld 7">
            <a:extLst>
              <a:ext uri="{FF2B5EF4-FFF2-40B4-BE49-F238E27FC236}">
                <a16:creationId xmlns:a16="http://schemas.microsoft.com/office/drawing/2014/main" id="{0FBECE9D-29B2-4BA8-B1C4-6CA134704682}"/>
              </a:ext>
            </a:extLst>
          </p:cNvPr>
          <p:cNvSpPr txBox="1"/>
          <p:nvPr/>
        </p:nvSpPr>
        <p:spPr>
          <a:xfrm>
            <a:off x="838200" y="4242546"/>
            <a:ext cx="7802880" cy="1015663"/>
          </a:xfrm>
          <a:prstGeom prst="rect">
            <a:avLst/>
          </a:prstGeom>
          <a:noFill/>
        </p:spPr>
        <p:txBody>
          <a:bodyPr wrap="square">
            <a:spAutoFit/>
          </a:bodyPr>
          <a:lstStyle/>
          <a:p>
            <a:r>
              <a:rPr lang="de-CH" sz="3000" dirty="0"/>
              <a:t>„</a:t>
            </a:r>
            <a:r>
              <a:rPr lang="de-DE" sz="3000" dirty="0"/>
              <a:t>Denn nahe ist der Tag des HERRN </a:t>
            </a:r>
            <a:r>
              <a:rPr lang="de-DE" sz="3000" u="sng" dirty="0"/>
              <a:t>über alle Heidenvölker</a:t>
            </a:r>
            <a:r>
              <a:rPr lang="de-DE" sz="3000" dirty="0"/>
              <a:t>;</a:t>
            </a:r>
            <a:r>
              <a:rPr lang="de-CH" sz="3000" dirty="0"/>
              <a:t>“ Ob 15a</a:t>
            </a:r>
          </a:p>
        </p:txBody>
      </p:sp>
      <p:cxnSp>
        <p:nvCxnSpPr>
          <p:cNvPr id="9" name="Gerade Verbindung mit Pfeil 8">
            <a:extLst>
              <a:ext uri="{FF2B5EF4-FFF2-40B4-BE49-F238E27FC236}">
                <a16:creationId xmlns:a16="http://schemas.microsoft.com/office/drawing/2014/main" id="{D9A2FE9B-0E79-41AF-813F-8FCFE9F847CF}"/>
              </a:ext>
            </a:extLst>
          </p:cNvPr>
          <p:cNvCxnSpPr>
            <a:cxnSpLocks/>
          </p:cNvCxnSpPr>
          <p:nvPr/>
        </p:nvCxnSpPr>
        <p:spPr>
          <a:xfrm>
            <a:off x="10041775" y="3725769"/>
            <a:ext cx="0" cy="5500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Inhaltsplatzhalter 3">
            <a:extLst>
              <a:ext uri="{FF2B5EF4-FFF2-40B4-BE49-F238E27FC236}">
                <a16:creationId xmlns:a16="http://schemas.microsoft.com/office/drawing/2014/main" id="{875A9707-6F3B-41FF-9DAA-0BD4B4B1D389}"/>
              </a:ext>
            </a:extLst>
          </p:cNvPr>
          <p:cNvSpPr txBox="1">
            <a:spLocks/>
          </p:cNvSpPr>
          <p:nvPr/>
        </p:nvSpPr>
        <p:spPr>
          <a:xfrm>
            <a:off x="9386927" y="4399963"/>
            <a:ext cx="2134514" cy="133882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Wohin Bruderhass führen kann</a:t>
            </a:r>
            <a:endParaRPr lang="de-CH" sz="3000" dirty="0"/>
          </a:p>
        </p:txBody>
      </p:sp>
    </p:spTree>
    <p:extLst>
      <p:ext uri="{BB962C8B-B14F-4D97-AF65-F5344CB8AC3E}">
        <p14:creationId xmlns:p14="http://schemas.microsoft.com/office/powerpoint/2010/main" val="17092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268278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Obadja (Knecht Gottes)</a:t>
            </a:r>
          </a:p>
          <a:p>
            <a:pPr marL="457200" indent="-457200"/>
            <a:r>
              <a:rPr lang="de-DE" sz="3000" dirty="0"/>
              <a:t>Abfassungszeit:		888 v.Chr.</a:t>
            </a:r>
          </a:p>
          <a:p>
            <a:pPr marL="457200" indent="-457200"/>
            <a:r>
              <a:rPr lang="de-DE" sz="3000" dirty="0"/>
              <a:t>Stellung im Kanon:	 	Die Zwölf</a:t>
            </a:r>
          </a:p>
          <a:p>
            <a:pPr marL="457200" indent="-457200"/>
            <a:r>
              <a:rPr lang="de-DE" sz="3000" dirty="0"/>
              <a:t>Absicht des Buches:		Gericht über </a:t>
            </a:r>
            <a:r>
              <a:rPr lang="de-DE" sz="3000" dirty="0" err="1"/>
              <a:t>Edom</a:t>
            </a:r>
            <a:endParaRPr lang="de-DE" sz="3000" dirty="0"/>
          </a:p>
          <a:p>
            <a:pPr indent="0">
              <a:buNone/>
            </a:pPr>
            <a:r>
              <a:rPr lang="de-DE" sz="3000" dirty="0"/>
              <a:t>					</a:t>
            </a:r>
            <a:r>
              <a:rPr lang="de-DE" sz="3000" dirty="0" err="1"/>
              <a:t>Verheissung</a:t>
            </a:r>
            <a:r>
              <a:rPr lang="de-DE" sz="3000" dirty="0"/>
              <a:t> für Israel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8" name="Textfeld 7">
            <a:extLst>
              <a:ext uri="{FF2B5EF4-FFF2-40B4-BE49-F238E27FC236}">
                <a16:creationId xmlns:a16="http://schemas.microsoft.com/office/drawing/2014/main" id="{0FBECE9D-29B2-4BA8-B1C4-6CA134704682}"/>
              </a:ext>
            </a:extLst>
          </p:cNvPr>
          <p:cNvSpPr txBox="1"/>
          <p:nvPr/>
        </p:nvSpPr>
        <p:spPr>
          <a:xfrm>
            <a:off x="838200" y="4328744"/>
            <a:ext cx="7304116" cy="1015663"/>
          </a:xfrm>
          <a:prstGeom prst="rect">
            <a:avLst/>
          </a:prstGeom>
          <a:noFill/>
        </p:spPr>
        <p:txBody>
          <a:bodyPr wrap="square">
            <a:spAutoFit/>
          </a:bodyPr>
          <a:lstStyle/>
          <a:p>
            <a:r>
              <a:rPr lang="de-CH" sz="3000" dirty="0"/>
              <a:t>„</a:t>
            </a:r>
            <a:r>
              <a:rPr lang="de-DE" sz="3000" dirty="0"/>
              <a:t>Aber auf dem Berg Zion wird Errettung sein,</a:t>
            </a:r>
            <a:r>
              <a:rPr lang="de-CH" sz="3000" dirty="0"/>
              <a:t>“ Ob 17a</a:t>
            </a:r>
          </a:p>
        </p:txBody>
      </p:sp>
      <p:cxnSp>
        <p:nvCxnSpPr>
          <p:cNvPr id="9" name="Gerade Verbindung mit Pfeil 8">
            <a:extLst>
              <a:ext uri="{FF2B5EF4-FFF2-40B4-BE49-F238E27FC236}">
                <a16:creationId xmlns:a16="http://schemas.microsoft.com/office/drawing/2014/main" id="{BC801D1A-DF90-450F-87E4-0285B6E815EA}"/>
              </a:ext>
            </a:extLst>
          </p:cNvPr>
          <p:cNvCxnSpPr>
            <a:cxnSpLocks/>
          </p:cNvCxnSpPr>
          <p:nvPr/>
        </p:nvCxnSpPr>
        <p:spPr>
          <a:xfrm>
            <a:off x="8641080" y="3428999"/>
            <a:ext cx="57777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Inhaltsplatzhalter 3">
            <a:extLst>
              <a:ext uri="{FF2B5EF4-FFF2-40B4-BE49-F238E27FC236}">
                <a16:creationId xmlns:a16="http://schemas.microsoft.com/office/drawing/2014/main" id="{4ACBB406-2243-4CA9-93E3-EF11605CA678}"/>
              </a:ext>
            </a:extLst>
          </p:cNvPr>
          <p:cNvSpPr txBox="1">
            <a:spLocks/>
          </p:cNvSpPr>
          <p:nvPr/>
        </p:nvSpPr>
        <p:spPr>
          <a:xfrm>
            <a:off x="9386927" y="3175084"/>
            <a:ext cx="1966873"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Beispiel</a:t>
            </a:r>
            <a:endParaRPr lang="de-CH" sz="3000" dirty="0"/>
          </a:p>
        </p:txBody>
      </p:sp>
    </p:spTree>
    <p:extLst>
      <p:ext uri="{BB962C8B-B14F-4D97-AF65-F5344CB8AC3E}">
        <p14:creationId xmlns:p14="http://schemas.microsoft.com/office/powerpoint/2010/main" val="230968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p:cTn id="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5">
                                            <p:txEl>
                                              <p:pRg st="4" end="4"/>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2172</Words>
  <Application>Microsoft Office PowerPoint</Application>
  <PresentationFormat>Breitbild</PresentationFormat>
  <Paragraphs>217</Paragraphs>
  <Slides>39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39</vt:i4>
      </vt:variant>
    </vt:vector>
  </HeadingPairs>
  <TitlesOfParts>
    <vt:vector size="44" baseType="lpstr">
      <vt:lpstr>Arial</vt:lpstr>
      <vt:lpstr>Calibri</vt:lpstr>
      <vt:lpstr>Calibri Light</vt:lpstr>
      <vt:lpstr>Trebuchet MS</vt:lpstr>
      <vt:lpstr>Office</vt:lpstr>
      <vt:lpstr>PowerPoint-Präsentation</vt:lpstr>
      <vt:lpstr>PowerPoint-Präsentation</vt:lpstr>
      <vt:lpstr>PowerPoint-Präsentation</vt:lpstr>
      <vt:lpstr>Allgemeines</vt:lpstr>
      <vt:lpstr>Allgemeines</vt:lpstr>
      <vt:lpstr>Allgemeines</vt:lpstr>
      <vt:lpstr>Allgemeines</vt:lpstr>
      <vt:lpstr>Allgemeines</vt:lpstr>
      <vt:lpstr>Allgemeines</vt:lpstr>
      <vt:lpstr>Allgemeines</vt:lpstr>
      <vt:lpstr>Vorgeschichte</vt:lpstr>
      <vt:lpstr>Vorgeschichte</vt:lpstr>
      <vt:lpstr>Vorgeschichte</vt:lpstr>
      <vt:lpstr>Vorgeschichte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Edoms Selbstüberhebung (V. 1-9)</vt:lpstr>
      <vt:lpstr>PowerPoint-Präsentation</vt:lpstr>
      <vt:lpstr>PowerPoint-Präsentation</vt:lpstr>
      <vt:lpstr>PowerPoint-Präsentation</vt:lpstr>
      <vt:lpstr>Edoms Selbstüberhebung (V. 1-9)</vt:lpstr>
      <vt:lpstr>Edoms Selbstüberhebung (V. 1-9)</vt:lpstr>
      <vt:lpstr>Edoms Bruderhass (V. 10-14)</vt:lpstr>
      <vt:lpstr>Edoms Bruderhass (V. 10-14)</vt:lpstr>
      <vt:lpstr>Edoms Bruderhass (V. 10-14)</vt:lpstr>
      <vt:lpstr>Edoms Bruderhass (V. 10-14)</vt:lpstr>
      <vt:lpstr>Der Tag des Herrn (V. 15-21)</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Briggeler Michael</cp:lastModifiedBy>
  <cp:revision>1079</cp:revision>
  <cp:lastPrinted>2019-08-13T14:18:40Z</cp:lastPrinted>
  <dcterms:created xsi:type="dcterms:W3CDTF">2018-08-12T05:46:28Z</dcterms:created>
  <dcterms:modified xsi:type="dcterms:W3CDTF">2021-05-04T14:58:58Z</dcterms:modified>
</cp:coreProperties>
</file>