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59" r:id="rId3"/>
    <p:sldId id="339" r:id="rId4"/>
    <p:sldId id="362" r:id="rId5"/>
    <p:sldId id="363" r:id="rId6"/>
    <p:sldId id="364" r:id="rId7"/>
    <p:sldId id="365" r:id="rId8"/>
    <p:sldId id="361" r:id="rId9"/>
    <p:sldId id="366" r:id="rId10"/>
    <p:sldId id="367" r:id="rId11"/>
    <p:sldId id="387" r:id="rId12"/>
    <p:sldId id="388" r:id="rId13"/>
    <p:sldId id="368" r:id="rId14"/>
    <p:sldId id="369" r:id="rId15"/>
    <p:sldId id="371" r:id="rId16"/>
    <p:sldId id="370" r:id="rId17"/>
    <p:sldId id="389" r:id="rId18"/>
    <p:sldId id="390" r:id="rId19"/>
    <p:sldId id="372" r:id="rId20"/>
    <p:sldId id="373" r:id="rId21"/>
    <p:sldId id="375" r:id="rId22"/>
    <p:sldId id="376" r:id="rId23"/>
    <p:sldId id="374" r:id="rId24"/>
    <p:sldId id="391" r:id="rId25"/>
    <p:sldId id="377" r:id="rId26"/>
    <p:sldId id="380" r:id="rId27"/>
    <p:sldId id="378" r:id="rId28"/>
    <p:sldId id="379" r:id="rId29"/>
    <p:sldId id="382" r:id="rId30"/>
    <p:sldId id="381" r:id="rId31"/>
    <p:sldId id="392" r:id="rId32"/>
    <p:sldId id="383" r:id="rId33"/>
    <p:sldId id="385" r:id="rId34"/>
    <p:sldId id="386" r:id="rId35"/>
    <p:sldId id="384" r:id="rId36"/>
    <p:sldId id="338"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15" d="100"/>
          <a:sy n="115" d="100"/>
        </p:scale>
        <p:origin x="82" y="79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DEDF089-39DA-47E3-A74C-E64C6DBBD5AE}" type="datetimeFigureOut">
              <a:rPr lang="de-CH" smtClean="0"/>
              <a:t>07.09.2019</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D2E9142-EC7B-4178-ABB6-310B1AAD4A55}" type="slidenum">
              <a:rPr lang="de-CH" smtClean="0"/>
              <a:t>‹Nr.›</a:t>
            </a:fld>
            <a:endParaRPr lang="de-CH"/>
          </a:p>
        </p:txBody>
      </p:sp>
    </p:spTree>
    <p:extLst>
      <p:ext uri="{BB962C8B-B14F-4D97-AF65-F5344CB8AC3E}">
        <p14:creationId xmlns:p14="http://schemas.microsoft.com/office/powerpoint/2010/main" val="26654147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DF089-39DA-47E3-A74C-E64C6DBBD5AE}" type="datetimeFigureOut">
              <a:rPr lang="de-CH" smtClean="0"/>
              <a:t>07.09.2019</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9142-EC7B-4178-ABB6-310B1AAD4A55}" type="slidenum">
              <a:rPr lang="de-CH" smtClean="0"/>
              <a:t>‹Nr.›</a:t>
            </a:fld>
            <a:endParaRPr lang="de-CH"/>
          </a:p>
        </p:txBody>
      </p:sp>
    </p:spTree>
    <p:extLst>
      <p:ext uri="{BB962C8B-B14F-4D97-AF65-F5344CB8AC3E}">
        <p14:creationId xmlns:p14="http://schemas.microsoft.com/office/powerpoint/2010/main" val="365145962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2.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2.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2.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2.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2525179" y="4960231"/>
            <a:ext cx="7147278" cy="938719"/>
          </a:xfrm>
          <a:prstGeom prst="rect">
            <a:avLst/>
          </a:prstGeom>
          <a:noFill/>
        </p:spPr>
        <p:txBody>
          <a:bodyPr wrap="none" rtlCol="0">
            <a:spAutoFit/>
          </a:bodyPr>
          <a:lstStyle/>
          <a:p>
            <a:r>
              <a:rPr lang="de-CH" sz="5500" b="1" dirty="0"/>
              <a:t>Apostelgeschichte Teil </a:t>
            </a:r>
            <a:r>
              <a:rPr lang="de-CH" sz="5500" b="1" dirty="0"/>
              <a:t>3</a:t>
            </a:r>
            <a:endParaRPr lang="de-CH" sz="5500" b="1" dirty="0"/>
          </a:p>
        </p:txBody>
      </p:sp>
    </p:spTree>
    <p:extLst>
      <p:ext uri="{BB962C8B-B14F-4D97-AF65-F5344CB8AC3E}">
        <p14:creationId xmlns:p14="http://schemas.microsoft.com/office/powerpoint/2010/main" val="3980444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p:cNvGraphicFramePr>
            <a:graphicFrameLocks noChangeAspect="1"/>
          </p:cNvGraphicFramePr>
          <p:nvPr>
            <p:extLst>
              <p:ext uri="{D42A27DB-BD31-4B8C-83A1-F6EECF244321}">
                <p14:modId xmlns:p14="http://schemas.microsoft.com/office/powerpoint/2010/main" val="967511917"/>
              </p:ext>
            </p:extLst>
          </p:nvPr>
        </p:nvGraphicFramePr>
        <p:xfrm>
          <a:off x="0" y="-2261"/>
          <a:ext cx="12192000" cy="6859345"/>
        </p:xfrm>
        <a:graphic>
          <a:graphicData uri="http://schemas.openxmlformats.org/presentationml/2006/ole">
            <mc:AlternateContent xmlns:mc="http://schemas.openxmlformats.org/markup-compatibility/2006">
              <mc:Choice xmlns:v="urn:schemas-microsoft-com:vml" Requires="v">
                <p:oleObj spid="_x0000_s2056" name="Image" r:id="rId3" imgW="14400000" imgH="8101440" progId="Photoshop.Image.55">
                  <p:embed/>
                </p:oleObj>
              </mc:Choice>
              <mc:Fallback>
                <p:oleObj name="Image" r:id="rId3" imgW="14400000" imgH="8101440" progId="Photoshop.Image.55">
                  <p:embed/>
                  <p:pic>
                    <p:nvPicPr>
                      <p:cNvPr id="0" name=""/>
                      <p:cNvPicPr/>
                      <p:nvPr/>
                    </p:nvPicPr>
                    <p:blipFill>
                      <a:blip r:embed="rId4"/>
                      <a:stretch>
                        <a:fillRect/>
                      </a:stretch>
                    </p:blipFill>
                    <p:spPr>
                      <a:xfrm>
                        <a:off x="0" y="-2261"/>
                        <a:ext cx="12192000" cy="6859345"/>
                      </a:xfrm>
                      <a:prstGeom prst="rect">
                        <a:avLst/>
                      </a:prstGeom>
                      <a:noFill/>
                    </p:spPr>
                  </p:pic>
                </p:oleObj>
              </mc:Fallback>
            </mc:AlternateContent>
          </a:graphicData>
        </a:graphic>
      </p:graphicFrame>
      <p:sp>
        <p:nvSpPr>
          <p:cNvPr id="9" name="Rechteck 8"/>
          <p:cNvSpPr/>
          <p:nvPr/>
        </p:nvSpPr>
        <p:spPr>
          <a:xfrm>
            <a:off x="7889358" y="3022773"/>
            <a:ext cx="2292225" cy="1174962"/>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515232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738774" cy="3277820"/>
          </a:xfrm>
          <a:prstGeom prst="rect">
            <a:avLst/>
          </a:prstGeom>
          <a:noFill/>
        </p:spPr>
        <p:txBody>
          <a:bodyPr wrap="none" rtlCol="0">
            <a:spAutoFit/>
          </a:bodyPr>
          <a:lstStyle/>
          <a:p>
            <a:r>
              <a:rPr lang="de-CH" sz="3200" b="1" dirty="0"/>
              <a:t>Zypern (Apg 13,4</a:t>
            </a:r>
            <a:r>
              <a:rPr lang="de-CH" sz="3200" b="1" dirty="0" smtClean="0"/>
              <a:t>)</a:t>
            </a:r>
          </a:p>
          <a:p>
            <a:endParaRPr lang="de-CH" sz="1500" dirty="0"/>
          </a:p>
          <a:p>
            <a:r>
              <a:rPr lang="de-CH" sz="3200" dirty="0"/>
              <a:t>Barnabas, Paulus und sein Cousin Johannes Markus </a:t>
            </a:r>
            <a:r>
              <a:rPr lang="de-CH" sz="3200" dirty="0" smtClean="0"/>
              <a:t>segeln</a:t>
            </a:r>
          </a:p>
          <a:p>
            <a:r>
              <a:rPr lang="de-CH" sz="3200" dirty="0" smtClean="0"/>
              <a:t>von </a:t>
            </a:r>
            <a:r>
              <a:rPr lang="de-CH" sz="3200" dirty="0"/>
              <a:t>der Hafenstadt Seleuzia (von Antiochia aus) nach Zypern. </a:t>
            </a:r>
            <a:endParaRPr lang="de-CH" sz="3200" dirty="0" smtClean="0"/>
          </a:p>
          <a:p>
            <a:r>
              <a:rPr lang="de-CH" sz="3200" dirty="0" smtClean="0"/>
              <a:t>Barnabas </a:t>
            </a:r>
            <a:r>
              <a:rPr lang="de-CH" sz="3200" dirty="0"/>
              <a:t>stammte aus Zypern </a:t>
            </a:r>
            <a:r>
              <a:rPr lang="de-CH" sz="3200" b="1" dirty="0"/>
              <a:t>(Apg 4,36) </a:t>
            </a:r>
            <a:r>
              <a:rPr lang="de-CH" sz="3200" dirty="0"/>
              <a:t>und hatte vermutlich </a:t>
            </a:r>
            <a:endParaRPr lang="de-CH" sz="3200" dirty="0" smtClean="0"/>
          </a:p>
          <a:p>
            <a:r>
              <a:rPr lang="de-CH" sz="3200" dirty="0" smtClean="0"/>
              <a:t>bestehende </a:t>
            </a:r>
            <a:r>
              <a:rPr lang="de-CH" sz="3200" dirty="0"/>
              <a:t>Beziehungen dort und somit erstaunt es nicht, </a:t>
            </a:r>
            <a:endParaRPr lang="de-CH" sz="3200" dirty="0" smtClean="0"/>
          </a:p>
          <a:p>
            <a:r>
              <a:rPr lang="de-CH" sz="3200" dirty="0" smtClean="0"/>
              <a:t>dass </a:t>
            </a:r>
            <a:r>
              <a:rPr lang="de-CH" sz="3200" dirty="0"/>
              <a:t>Zypern die erste „Missionsstation“ des Teams darstellte.</a:t>
            </a:r>
          </a:p>
        </p:txBody>
      </p:sp>
    </p:spTree>
    <p:extLst>
      <p:ext uri="{BB962C8B-B14F-4D97-AF65-F5344CB8AC3E}">
        <p14:creationId xmlns:p14="http://schemas.microsoft.com/office/powerpoint/2010/main" val="124497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p:cNvGraphicFramePr>
            <a:graphicFrameLocks noChangeAspect="1"/>
          </p:cNvGraphicFramePr>
          <p:nvPr/>
        </p:nvGraphicFramePr>
        <p:xfrm>
          <a:off x="0" y="-2261"/>
          <a:ext cx="12192000" cy="6859345"/>
        </p:xfrm>
        <a:graphic>
          <a:graphicData uri="http://schemas.openxmlformats.org/presentationml/2006/ole">
            <mc:AlternateContent xmlns:mc="http://schemas.openxmlformats.org/markup-compatibility/2006">
              <mc:Choice xmlns:v="urn:schemas-microsoft-com:vml" Requires="v">
                <p:oleObj spid="_x0000_s3077" name="Image" r:id="rId3" imgW="14400000" imgH="8101440" progId="Photoshop.Image.55">
                  <p:embed/>
                </p:oleObj>
              </mc:Choice>
              <mc:Fallback>
                <p:oleObj name="Image" r:id="rId3" imgW="14400000" imgH="8101440" progId="Photoshop.Image.55">
                  <p:embed/>
                  <p:pic>
                    <p:nvPicPr>
                      <p:cNvPr id="0" name=""/>
                      <p:cNvPicPr/>
                      <p:nvPr/>
                    </p:nvPicPr>
                    <p:blipFill>
                      <a:blip r:embed="rId4"/>
                      <a:stretch>
                        <a:fillRect/>
                      </a:stretch>
                    </p:blipFill>
                    <p:spPr>
                      <a:xfrm>
                        <a:off x="0" y="-2261"/>
                        <a:ext cx="12192000" cy="6859345"/>
                      </a:xfrm>
                      <a:prstGeom prst="rect">
                        <a:avLst/>
                      </a:prstGeom>
                      <a:noFill/>
                    </p:spPr>
                  </p:pic>
                </p:oleObj>
              </mc:Fallback>
            </mc:AlternateContent>
          </a:graphicData>
        </a:graphic>
      </p:graphicFrame>
      <p:sp>
        <p:nvSpPr>
          <p:cNvPr id="9" name="Rechteck 8"/>
          <p:cNvSpPr/>
          <p:nvPr/>
        </p:nvSpPr>
        <p:spPr>
          <a:xfrm>
            <a:off x="3454757" y="5012618"/>
            <a:ext cx="2735969" cy="1402419"/>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14197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173106" cy="2292935"/>
          </a:xfrm>
          <a:prstGeom prst="rect">
            <a:avLst/>
          </a:prstGeom>
          <a:noFill/>
        </p:spPr>
        <p:txBody>
          <a:bodyPr wrap="none" rtlCol="0">
            <a:spAutoFit/>
          </a:bodyPr>
          <a:lstStyle/>
          <a:p>
            <a:r>
              <a:rPr lang="de-CH" sz="3200" b="1" dirty="0"/>
              <a:t>Salamis (Apg 13,5)</a:t>
            </a:r>
            <a:endParaRPr lang="de-CH" sz="3200" dirty="0"/>
          </a:p>
          <a:p>
            <a:endParaRPr lang="de-CH" sz="1500" dirty="0"/>
          </a:p>
          <a:p>
            <a:r>
              <a:rPr lang="de-CH" sz="3200" dirty="0"/>
              <a:t>„Und als sie in Salamis angekommen waren, verkündigten </a:t>
            </a:r>
            <a:endParaRPr lang="de-CH" sz="3200" dirty="0" smtClean="0"/>
          </a:p>
          <a:p>
            <a:r>
              <a:rPr lang="de-CH" sz="3200" dirty="0" smtClean="0"/>
              <a:t>sie </a:t>
            </a:r>
            <a:r>
              <a:rPr lang="de-CH" sz="3200" dirty="0"/>
              <a:t>das Wort Gottes in den Synagogen der Juden. Sie hatten </a:t>
            </a:r>
            <a:endParaRPr lang="de-CH" sz="3200" dirty="0" smtClean="0"/>
          </a:p>
          <a:p>
            <a:r>
              <a:rPr lang="de-CH" sz="3200" dirty="0" smtClean="0"/>
              <a:t>aber </a:t>
            </a:r>
            <a:r>
              <a:rPr lang="de-CH" sz="3200" dirty="0"/>
              <a:t>auch Johannes als Diener. “ </a:t>
            </a:r>
            <a:r>
              <a:rPr lang="de-CH" sz="3200" b="1" dirty="0"/>
              <a:t>(Apg 13,5)</a:t>
            </a:r>
            <a:endParaRPr lang="de-CH" sz="3200" dirty="0"/>
          </a:p>
        </p:txBody>
      </p:sp>
    </p:spTree>
    <p:extLst>
      <p:ext uri="{BB962C8B-B14F-4D97-AF65-F5344CB8AC3E}">
        <p14:creationId xmlns:p14="http://schemas.microsoft.com/office/powerpoint/2010/main" val="37637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342288"/>
            <a:ext cx="10893880" cy="5247590"/>
          </a:xfrm>
          <a:prstGeom prst="rect">
            <a:avLst/>
          </a:prstGeom>
          <a:noFill/>
        </p:spPr>
        <p:txBody>
          <a:bodyPr wrap="none" rtlCol="0">
            <a:spAutoFit/>
          </a:bodyPr>
          <a:lstStyle/>
          <a:p>
            <a:r>
              <a:rPr lang="de-CH" sz="3200" b="1" dirty="0" smtClean="0"/>
              <a:t>Paphos </a:t>
            </a:r>
            <a:r>
              <a:rPr lang="de-CH" sz="3200" b="1" dirty="0"/>
              <a:t>(Apg 13,6-12)</a:t>
            </a:r>
            <a:endParaRPr lang="de-CH" sz="3200" dirty="0"/>
          </a:p>
          <a:p>
            <a:endParaRPr lang="de-CH" sz="1500" dirty="0"/>
          </a:p>
          <a:p>
            <a:r>
              <a:rPr lang="de-CH" sz="3200" dirty="0"/>
              <a:t>„Und als sie die Insel bis nach Paphos durchzogen hatten, trafen </a:t>
            </a:r>
            <a:endParaRPr lang="de-CH" sz="3200" dirty="0" smtClean="0"/>
          </a:p>
          <a:p>
            <a:r>
              <a:rPr lang="de-CH" sz="3200" dirty="0" smtClean="0"/>
              <a:t>sie </a:t>
            </a:r>
            <a:r>
              <a:rPr lang="de-CH" sz="3200" dirty="0"/>
              <a:t>einen Zauberer und falschen Propheten an, einen Juden </a:t>
            </a:r>
            <a:endParaRPr lang="de-CH" sz="3200" dirty="0" smtClean="0"/>
          </a:p>
          <a:p>
            <a:r>
              <a:rPr lang="de-CH" sz="3200" dirty="0" smtClean="0"/>
              <a:t>namens </a:t>
            </a:r>
            <a:r>
              <a:rPr lang="de-CH" sz="3200" dirty="0"/>
              <a:t>Bar-Jesus, </a:t>
            </a:r>
            <a:r>
              <a:rPr lang="de-CH" sz="3200" dirty="0" smtClean="0"/>
              <a:t>der </a:t>
            </a:r>
            <a:r>
              <a:rPr lang="de-CH" sz="3200" dirty="0"/>
              <a:t>sich bei dem Statthalter Sergius Paulus </a:t>
            </a:r>
            <a:endParaRPr lang="de-CH" sz="3200" dirty="0" smtClean="0"/>
          </a:p>
          <a:p>
            <a:r>
              <a:rPr lang="de-CH" sz="3200" dirty="0" smtClean="0"/>
              <a:t>aufhielt</a:t>
            </a:r>
            <a:r>
              <a:rPr lang="de-CH" sz="3200" dirty="0"/>
              <a:t>, einem verständigen Mann. Dieser ließ Barnabas und </a:t>
            </a:r>
            <a:endParaRPr lang="de-CH" sz="3200" dirty="0" smtClean="0"/>
          </a:p>
          <a:p>
            <a:r>
              <a:rPr lang="de-CH" sz="3200" dirty="0" smtClean="0"/>
              <a:t>Saulus </a:t>
            </a:r>
            <a:r>
              <a:rPr lang="de-CH" sz="3200" dirty="0"/>
              <a:t>holen und wünschte das Wort Gottes zu hören. </a:t>
            </a:r>
            <a:r>
              <a:rPr lang="de-CH" sz="3200" dirty="0" smtClean="0"/>
              <a:t>Doch </a:t>
            </a:r>
          </a:p>
          <a:p>
            <a:r>
              <a:rPr lang="de-CH" sz="3200" dirty="0" smtClean="0"/>
              <a:t>Elymas</a:t>
            </a:r>
            <a:r>
              <a:rPr lang="de-CH" sz="3200" dirty="0"/>
              <a:t>, der Zauberer (denn so wird sein Name übersetzt), </a:t>
            </a:r>
            <a:endParaRPr lang="de-CH" sz="3200" dirty="0" smtClean="0"/>
          </a:p>
          <a:p>
            <a:r>
              <a:rPr lang="de-CH" sz="3200" dirty="0" smtClean="0"/>
              <a:t>leistete </a:t>
            </a:r>
            <a:r>
              <a:rPr lang="de-CH" sz="3200" dirty="0"/>
              <a:t>ihnen Widerstand und suchte den Statthalter vom </a:t>
            </a:r>
            <a:endParaRPr lang="de-CH" sz="3200" dirty="0" smtClean="0"/>
          </a:p>
          <a:p>
            <a:r>
              <a:rPr lang="de-CH" sz="3200" dirty="0" smtClean="0"/>
              <a:t>Glauben </a:t>
            </a:r>
            <a:r>
              <a:rPr lang="de-CH" sz="3200" dirty="0"/>
              <a:t>abzuhalten. </a:t>
            </a:r>
            <a:r>
              <a:rPr lang="de-CH" sz="3200" dirty="0" smtClean="0"/>
              <a:t>Saulus </a:t>
            </a:r>
            <a:r>
              <a:rPr lang="de-CH" sz="3200" dirty="0"/>
              <a:t>aber, der auch Paulus heißt, </a:t>
            </a:r>
            <a:endParaRPr lang="de-CH" sz="3200" dirty="0" smtClean="0"/>
          </a:p>
          <a:p>
            <a:r>
              <a:rPr lang="de-CH" sz="3200" dirty="0" smtClean="0"/>
              <a:t>voll </a:t>
            </a:r>
            <a:r>
              <a:rPr lang="de-CH" sz="3200" dirty="0"/>
              <a:t>Heiligen Geistes, blickte ihn fest an </a:t>
            </a:r>
            <a:r>
              <a:rPr lang="de-CH" sz="3200" dirty="0" smtClean="0"/>
              <a:t>und </a:t>
            </a:r>
            <a:r>
              <a:rPr lang="de-CH" sz="3200" dirty="0"/>
              <a:t>sprach: </a:t>
            </a:r>
            <a:r>
              <a:rPr lang="de-CH" sz="3200" dirty="0" smtClean="0"/>
              <a:t>…</a:t>
            </a:r>
            <a:endParaRPr lang="de-CH" sz="3200" dirty="0"/>
          </a:p>
        </p:txBody>
      </p:sp>
    </p:spTree>
    <p:extLst>
      <p:ext uri="{BB962C8B-B14F-4D97-AF65-F5344CB8AC3E}">
        <p14:creationId xmlns:p14="http://schemas.microsoft.com/office/powerpoint/2010/main" val="21594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20809"/>
            <a:ext cx="11113876" cy="4524315"/>
          </a:xfrm>
          <a:prstGeom prst="rect">
            <a:avLst/>
          </a:prstGeom>
          <a:noFill/>
        </p:spPr>
        <p:txBody>
          <a:bodyPr wrap="none" rtlCol="0">
            <a:spAutoFit/>
          </a:bodyPr>
          <a:lstStyle/>
          <a:p>
            <a:r>
              <a:rPr lang="de-CH" sz="3200" dirty="0" smtClean="0"/>
              <a:t>„… O </a:t>
            </a:r>
            <a:r>
              <a:rPr lang="de-CH" sz="3200" dirty="0"/>
              <a:t>du Sohn des Teufels, voll von aller List und aller Bosheit, </a:t>
            </a:r>
            <a:endParaRPr lang="de-CH" sz="3200" dirty="0" smtClean="0"/>
          </a:p>
          <a:p>
            <a:r>
              <a:rPr lang="de-CH" sz="3200" dirty="0" smtClean="0"/>
              <a:t>du </a:t>
            </a:r>
            <a:r>
              <a:rPr lang="de-CH" sz="3200" dirty="0"/>
              <a:t>Feind aller Gerechtigkeit, wirst du nicht aufhören, die geraden </a:t>
            </a:r>
            <a:endParaRPr lang="de-CH" sz="3200" dirty="0" smtClean="0"/>
          </a:p>
          <a:p>
            <a:r>
              <a:rPr lang="de-CH" sz="3200" dirty="0" smtClean="0"/>
              <a:t>Wege </a:t>
            </a:r>
            <a:r>
              <a:rPr lang="de-CH" sz="3200" dirty="0"/>
              <a:t>des Herrn zu verkehren? </a:t>
            </a:r>
            <a:r>
              <a:rPr lang="de-CH" sz="3200" dirty="0" smtClean="0"/>
              <a:t>Und </a:t>
            </a:r>
            <a:r>
              <a:rPr lang="de-CH" sz="3200" dirty="0"/>
              <a:t>nun siehe, die Hand des </a:t>
            </a:r>
            <a:endParaRPr lang="de-CH" sz="3200" dirty="0" smtClean="0"/>
          </a:p>
          <a:p>
            <a:r>
              <a:rPr lang="de-CH" sz="3200" dirty="0" smtClean="0"/>
              <a:t>Herrn </a:t>
            </a:r>
            <a:r>
              <a:rPr lang="de-CH" sz="3200" dirty="0"/>
              <a:t>kommt über dich, und du wirst eine Zeit lang blind sein </a:t>
            </a:r>
            <a:endParaRPr lang="de-CH" sz="3200" dirty="0" smtClean="0"/>
          </a:p>
          <a:p>
            <a:r>
              <a:rPr lang="de-CH" sz="3200" dirty="0" smtClean="0"/>
              <a:t>und </a:t>
            </a:r>
            <a:r>
              <a:rPr lang="de-CH" sz="3200" dirty="0"/>
              <a:t>die Sonne nicht sehen! Augenblicklich aber fiel Dunkel </a:t>
            </a:r>
            <a:endParaRPr lang="de-CH" sz="3200" dirty="0" smtClean="0"/>
          </a:p>
          <a:p>
            <a:r>
              <a:rPr lang="de-CH" sz="3200" dirty="0" smtClean="0"/>
              <a:t>und </a:t>
            </a:r>
            <a:r>
              <a:rPr lang="de-CH" sz="3200" dirty="0"/>
              <a:t>Finsternis auf ihn, und er tappte umher und suchte Leute, </a:t>
            </a:r>
            <a:endParaRPr lang="de-CH" sz="3200" dirty="0" smtClean="0"/>
          </a:p>
          <a:p>
            <a:r>
              <a:rPr lang="de-CH" sz="3200" dirty="0" smtClean="0"/>
              <a:t>die </a:t>
            </a:r>
            <a:r>
              <a:rPr lang="de-CH" sz="3200" dirty="0"/>
              <a:t>ihn führen könnten. </a:t>
            </a:r>
            <a:r>
              <a:rPr lang="de-CH" sz="3200" dirty="0" smtClean="0"/>
              <a:t>Als </a:t>
            </a:r>
            <a:r>
              <a:rPr lang="de-CH" sz="3200" dirty="0"/>
              <a:t>nun der Statthalter sah, was </a:t>
            </a:r>
            <a:endParaRPr lang="de-CH" sz="3200" dirty="0" smtClean="0"/>
          </a:p>
          <a:p>
            <a:r>
              <a:rPr lang="de-CH" sz="3200" dirty="0" smtClean="0"/>
              <a:t>geschehen </a:t>
            </a:r>
            <a:r>
              <a:rPr lang="de-CH" sz="3200" dirty="0"/>
              <a:t>war, wurde er gläubig, betroffen von der Lehre </a:t>
            </a:r>
            <a:endParaRPr lang="de-CH" sz="3200" dirty="0" smtClean="0"/>
          </a:p>
          <a:p>
            <a:r>
              <a:rPr lang="de-CH" sz="3200" dirty="0" smtClean="0"/>
              <a:t>des </a:t>
            </a:r>
            <a:r>
              <a:rPr lang="de-CH" sz="3200" dirty="0"/>
              <a:t>Herrn.“ </a:t>
            </a:r>
            <a:r>
              <a:rPr lang="de-CH" sz="3200" b="1" dirty="0"/>
              <a:t>(Apg 13,6-12)</a:t>
            </a:r>
            <a:r>
              <a:rPr lang="de-CH" sz="3200" dirty="0"/>
              <a:t> </a:t>
            </a:r>
          </a:p>
        </p:txBody>
      </p:sp>
    </p:spTree>
    <p:extLst>
      <p:ext uri="{BB962C8B-B14F-4D97-AF65-F5344CB8AC3E}">
        <p14:creationId xmlns:p14="http://schemas.microsoft.com/office/powerpoint/2010/main" val="34278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1006603" cy="2292935"/>
          </a:xfrm>
          <a:prstGeom prst="rect">
            <a:avLst/>
          </a:prstGeom>
          <a:noFill/>
        </p:spPr>
        <p:txBody>
          <a:bodyPr wrap="none" rtlCol="0">
            <a:spAutoFit/>
          </a:bodyPr>
          <a:lstStyle/>
          <a:p>
            <a:r>
              <a:rPr lang="de-CH" sz="3200" b="1" dirty="0"/>
              <a:t>Perge in Pamphylien (Apg 13,13)</a:t>
            </a:r>
            <a:endParaRPr lang="de-CH" sz="3200" dirty="0"/>
          </a:p>
          <a:p>
            <a:endParaRPr lang="de-CH" sz="1500" dirty="0"/>
          </a:p>
          <a:p>
            <a:r>
              <a:rPr lang="de-CH" sz="3200" dirty="0"/>
              <a:t>„Paulus und seine Gefährten aber fuhren von Paphos ab und </a:t>
            </a:r>
            <a:endParaRPr lang="de-CH" sz="3200" dirty="0" smtClean="0"/>
          </a:p>
          <a:p>
            <a:r>
              <a:rPr lang="de-CH" sz="3200" dirty="0" smtClean="0"/>
              <a:t>kamen </a:t>
            </a:r>
            <a:r>
              <a:rPr lang="de-CH" sz="3200" dirty="0"/>
              <a:t>nach Perge in Pamphylien; Johannes trennte sich </a:t>
            </a:r>
            <a:endParaRPr lang="de-CH" sz="3200" dirty="0" smtClean="0"/>
          </a:p>
          <a:p>
            <a:r>
              <a:rPr lang="de-CH" sz="3200" dirty="0" smtClean="0"/>
              <a:t>jedoch </a:t>
            </a:r>
            <a:r>
              <a:rPr lang="de-CH" sz="3200" dirty="0"/>
              <a:t>von ihnen und kehrte nach Jerusalem zurück.“ </a:t>
            </a:r>
            <a:r>
              <a:rPr lang="de-CH" sz="3200" b="1" dirty="0" smtClean="0"/>
              <a:t>(Apg 13,13</a:t>
            </a:r>
            <a:r>
              <a:rPr lang="de-CH" sz="3200" b="1" dirty="0"/>
              <a:t>)</a:t>
            </a:r>
            <a:endParaRPr lang="de-CH" sz="3200" dirty="0"/>
          </a:p>
        </p:txBody>
      </p:sp>
    </p:spTree>
    <p:extLst>
      <p:ext uri="{BB962C8B-B14F-4D97-AF65-F5344CB8AC3E}">
        <p14:creationId xmlns:p14="http://schemas.microsoft.com/office/powerpoint/2010/main" val="42876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p:cNvGraphicFramePr>
            <a:graphicFrameLocks noChangeAspect="1"/>
          </p:cNvGraphicFramePr>
          <p:nvPr/>
        </p:nvGraphicFramePr>
        <p:xfrm>
          <a:off x="0" y="-2261"/>
          <a:ext cx="12192000" cy="6859345"/>
        </p:xfrm>
        <a:graphic>
          <a:graphicData uri="http://schemas.openxmlformats.org/presentationml/2006/ole">
            <mc:AlternateContent xmlns:mc="http://schemas.openxmlformats.org/markup-compatibility/2006">
              <mc:Choice xmlns:v="urn:schemas-microsoft-com:vml" Requires="v">
                <p:oleObj spid="_x0000_s4101" name="Image" r:id="rId3" imgW="14400000" imgH="8101440" progId="Photoshop.Image.55">
                  <p:embed/>
                </p:oleObj>
              </mc:Choice>
              <mc:Fallback>
                <p:oleObj name="Image" r:id="rId3" imgW="14400000" imgH="8101440" progId="Photoshop.Image.55">
                  <p:embed/>
                  <p:pic>
                    <p:nvPicPr>
                      <p:cNvPr id="0" name=""/>
                      <p:cNvPicPr/>
                      <p:nvPr/>
                    </p:nvPicPr>
                    <p:blipFill>
                      <a:blip r:embed="rId4"/>
                      <a:stretch>
                        <a:fillRect/>
                      </a:stretch>
                    </p:blipFill>
                    <p:spPr>
                      <a:xfrm>
                        <a:off x="0" y="-2261"/>
                        <a:ext cx="12192000" cy="6859345"/>
                      </a:xfrm>
                      <a:prstGeom prst="rect">
                        <a:avLst/>
                      </a:prstGeom>
                      <a:noFill/>
                    </p:spPr>
                  </p:pic>
                </p:oleObj>
              </mc:Fallback>
            </mc:AlternateContent>
          </a:graphicData>
        </a:graphic>
      </p:graphicFrame>
      <p:sp>
        <p:nvSpPr>
          <p:cNvPr id="9" name="Rechteck 8"/>
          <p:cNvSpPr/>
          <p:nvPr/>
        </p:nvSpPr>
        <p:spPr>
          <a:xfrm>
            <a:off x="1730191" y="2418387"/>
            <a:ext cx="1207261" cy="618825"/>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3404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p:cNvGraphicFramePr>
            <a:graphicFrameLocks noChangeAspect="1"/>
          </p:cNvGraphicFramePr>
          <p:nvPr/>
        </p:nvGraphicFramePr>
        <p:xfrm>
          <a:off x="0" y="-2261"/>
          <a:ext cx="12192000" cy="6859345"/>
        </p:xfrm>
        <a:graphic>
          <a:graphicData uri="http://schemas.openxmlformats.org/presentationml/2006/ole">
            <mc:AlternateContent xmlns:mc="http://schemas.openxmlformats.org/markup-compatibility/2006">
              <mc:Choice xmlns:v="urn:schemas-microsoft-com:vml" Requires="v">
                <p:oleObj spid="_x0000_s5125" name="Image" r:id="rId3" imgW="14400000" imgH="8101440" progId="Photoshop.Image.55">
                  <p:embed/>
                </p:oleObj>
              </mc:Choice>
              <mc:Fallback>
                <p:oleObj name="Image" r:id="rId3" imgW="14400000" imgH="8101440" progId="Photoshop.Image.55">
                  <p:embed/>
                  <p:pic>
                    <p:nvPicPr>
                      <p:cNvPr id="0" name=""/>
                      <p:cNvPicPr/>
                      <p:nvPr/>
                    </p:nvPicPr>
                    <p:blipFill>
                      <a:blip r:embed="rId4"/>
                      <a:stretch>
                        <a:fillRect/>
                      </a:stretch>
                    </p:blipFill>
                    <p:spPr>
                      <a:xfrm>
                        <a:off x="0" y="-2261"/>
                        <a:ext cx="12192000" cy="6859345"/>
                      </a:xfrm>
                      <a:prstGeom prst="rect">
                        <a:avLst/>
                      </a:prstGeom>
                      <a:noFill/>
                    </p:spPr>
                  </p:pic>
                </p:oleObj>
              </mc:Fallback>
            </mc:AlternateContent>
          </a:graphicData>
        </a:graphic>
      </p:graphicFrame>
      <p:sp>
        <p:nvSpPr>
          <p:cNvPr id="9" name="Rechteck 8"/>
          <p:cNvSpPr/>
          <p:nvPr/>
        </p:nvSpPr>
        <p:spPr>
          <a:xfrm>
            <a:off x="947565" y="347958"/>
            <a:ext cx="1653501" cy="618825"/>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062972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290638" cy="4755148"/>
          </a:xfrm>
          <a:prstGeom prst="rect">
            <a:avLst/>
          </a:prstGeom>
          <a:noFill/>
        </p:spPr>
        <p:txBody>
          <a:bodyPr wrap="none" rtlCol="0">
            <a:spAutoFit/>
          </a:bodyPr>
          <a:lstStyle/>
          <a:p>
            <a:r>
              <a:rPr lang="de-CH" sz="3200" b="1" dirty="0"/>
              <a:t>Antiochien in Pisidien (Apg 13,14)</a:t>
            </a:r>
            <a:endParaRPr lang="de-CH" sz="3200" dirty="0"/>
          </a:p>
          <a:p>
            <a:endParaRPr lang="de-CH" sz="1500" dirty="0"/>
          </a:p>
          <a:p>
            <a:r>
              <a:rPr lang="de-CH" sz="3200" dirty="0"/>
              <a:t>„Sie aber zogen von Perge weiter und kamen nach Antiochia </a:t>
            </a:r>
            <a:endParaRPr lang="de-CH" sz="3200" dirty="0" smtClean="0"/>
          </a:p>
          <a:p>
            <a:r>
              <a:rPr lang="de-CH" sz="3200" dirty="0" smtClean="0"/>
              <a:t>in </a:t>
            </a:r>
            <a:r>
              <a:rPr lang="de-CH" sz="3200" dirty="0"/>
              <a:t>Pisidien und gingen am Sabbattag in die Synagoge und </a:t>
            </a:r>
            <a:endParaRPr lang="de-CH" sz="3200" dirty="0" smtClean="0"/>
          </a:p>
          <a:p>
            <a:r>
              <a:rPr lang="de-CH" sz="3200" dirty="0" smtClean="0"/>
              <a:t>setzten </a:t>
            </a:r>
            <a:r>
              <a:rPr lang="de-CH" sz="3200" dirty="0"/>
              <a:t>sich. </a:t>
            </a:r>
            <a:r>
              <a:rPr lang="de-CH" sz="3200" dirty="0" smtClean="0"/>
              <a:t>Und </a:t>
            </a:r>
            <a:r>
              <a:rPr lang="de-CH" sz="3200" dirty="0"/>
              <a:t>nach der Vorlesung des Gesetzes und der </a:t>
            </a:r>
            <a:endParaRPr lang="de-CH" sz="3200" dirty="0" smtClean="0"/>
          </a:p>
          <a:p>
            <a:r>
              <a:rPr lang="de-CH" sz="3200" dirty="0" smtClean="0"/>
              <a:t>Propheten </a:t>
            </a:r>
            <a:r>
              <a:rPr lang="de-CH" sz="3200" dirty="0"/>
              <a:t>ließen die Obersten der Synagoge ihnen sagen: </a:t>
            </a:r>
            <a:endParaRPr lang="de-CH" sz="3200" dirty="0" smtClean="0"/>
          </a:p>
          <a:p>
            <a:r>
              <a:rPr lang="de-CH" sz="3200" dirty="0" smtClean="0"/>
              <a:t>Ihr </a:t>
            </a:r>
            <a:r>
              <a:rPr lang="de-CH" sz="3200" dirty="0"/>
              <a:t>Männer und Brüder, wenn ihr ein Wort der Ermahnung </a:t>
            </a:r>
            <a:endParaRPr lang="de-CH" sz="3200" dirty="0" smtClean="0"/>
          </a:p>
          <a:p>
            <a:r>
              <a:rPr lang="de-CH" sz="3200" dirty="0" smtClean="0"/>
              <a:t>an </a:t>
            </a:r>
            <a:r>
              <a:rPr lang="de-CH" sz="3200" dirty="0"/>
              <a:t>das Volk habt, so redet! </a:t>
            </a:r>
            <a:r>
              <a:rPr lang="de-CH" sz="3200" dirty="0" smtClean="0"/>
              <a:t>Da </a:t>
            </a:r>
            <a:r>
              <a:rPr lang="de-CH" sz="3200" dirty="0"/>
              <a:t>stand Paulus auf und gab ein </a:t>
            </a:r>
            <a:endParaRPr lang="de-CH" sz="3200" dirty="0" smtClean="0"/>
          </a:p>
          <a:p>
            <a:r>
              <a:rPr lang="de-CH" sz="3200" dirty="0" smtClean="0"/>
              <a:t>Zeichen </a:t>
            </a:r>
            <a:r>
              <a:rPr lang="de-CH" sz="3200" dirty="0"/>
              <a:t>mit der Hand und sprach: Ihr israelitischen Männer, </a:t>
            </a:r>
            <a:endParaRPr lang="de-CH" sz="3200" dirty="0" smtClean="0"/>
          </a:p>
          <a:p>
            <a:r>
              <a:rPr lang="de-CH" sz="3200" dirty="0" smtClean="0"/>
              <a:t>und </a:t>
            </a:r>
            <a:r>
              <a:rPr lang="de-CH" sz="3200" dirty="0"/>
              <a:t>die ihr Gott fürchtet (Heiden), hört zu!“ </a:t>
            </a:r>
            <a:r>
              <a:rPr lang="de-CH" sz="3200" b="1" dirty="0"/>
              <a:t>(Apg 13,14-16)</a:t>
            </a:r>
            <a:r>
              <a:rPr lang="de-CH" sz="3200" dirty="0"/>
              <a:t> </a:t>
            </a:r>
          </a:p>
        </p:txBody>
      </p:sp>
    </p:spTree>
    <p:extLst>
      <p:ext uri="{BB962C8B-B14F-4D97-AF65-F5344CB8AC3E}">
        <p14:creationId xmlns:p14="http://schemas.microsoft.com/office/powerpoint/2010/main" val="317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53480" y="313038"/>
            <a:ext cx="4787080" cy="861774"/>
          </a:xfrm>
          <a:prstGeom prst="rect">
            <a:avLst/>
          </a:prstGeom>
          <a:noFill/>
        </p:spPr>
        <p:txBody>
          <a:bodyPr wrap="none" rtlCol="0">
            <a:spAutoFit/>
          </a:bodyPr>
          <a:lstStyle/>
          <a:p>
            <a:r>
              <a:rPr lang="de-CH" sz="5000" b="1" dirty="0" err="1"/>
              <a:t>Aposelgeschichte</a:t>
            </a:r>
            <a:endParaRPr lang="de-CH" sz="5000" dirty="0">
              <a:latin typeface="Trebuchet MS" panose="020B0603020202020204" pitchFamily="34" charset="0"/>
            </a:endParaRPr>
          </a:p>
        </p:txBody>
      </p:sp>
      <p:sp>
        <p:nvSpPr>
          <p:cNvPr id="4" name="Textfeld 3"/>
          <p:cNvSpPr txBox="1"/>
          <p:nvPr/>
        </p:nvSpPr>
        <p:spPr>
          <a:xfrm>
            <a:off x="553480" y="1549904"/>
            <a:ext cx="4522969" cy="615553"/>
          </a:xfrm>
          <a:prstGeom prst="rect">
            <a:avLst/>
          </a:prstGeom>
          <a:noFill/>
        </p:spPr>
        <p:txBody>
          <a:bodyPr wrap="none" rtlCol="0">
            <a:spAutoFit/>
          </a:bodyPr>
          <a:lstStyle/>
          <a:p>
            <a:pPr lvl="0"/>
            <a:r>
              <a:rPr lang="de-CH" sz="3400" dirty="0"/>
              <a:t>Kapitel: 28 | Verse: 1005</a:t>
            </a:r>
          </a:p>
        </p:txBody>
      </p:sp>
    </p:spTree>
    <p:extLst>
      <p:ext uri="{BB962C8B-B14F-4D97-AF65-F5344CB8AC3E}">
        <p14:creationId xmlns:p14="http://schemas.microsoft.com/office/powerpoint/2010/main" val="6111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725058"/>
            <a:ext cx="10884839" cy="4031873"/>
          </a:xfrm>
          <a:prstGeom prst="rect">
            <a:avLst/>
          </a:prstGeom>
          <a:noFill/>
        </p:spPr>
        <p:txBody>
          <a:bodyPr wrap="none" rtlCol="0">
            <a:spAutoFit/>
          </a:bodyPr>
          <a:lstStyle/>
          <a:p>
            <a:r>
              <a:rPr lang="de-CH" sz="3200" dirty="0"/>
              <a:t>„Als aber die Juden aus der Synagoge gegangen waren, baten </a:t>
            </a:r>
            <a:endParaRPr lang="de-CH" sz="3200" dirty="0" smtClean="0"/>
          </a:p>
          <a:p>
            <a:r>
              <a:rPr lang="de-CH" sz="3200" dirty="0" smtClean="0"/>
              <a:t>die </a:t>
            </a:r>
            <a:r>
              <a:rPr lang="de-CH" sz="3200" dirty="0"/>
              <a:t>Heiden darum, dass ihnen diese Worte [auch] am nächsten </a:t>
            </a:r>
            <a:endParaRPr lang="de-CH" sz="3200" dirty="0" smtClean="0"/>
          </a:p>
          <a:p>
            <a:r>
              <a:rPr lang="de-CH" sz="3200" dirty="0" smtClean="0"/>
              <a:t>Sabbat </a:t>
            </a:r>
            <a:r>
              <a:rPr lang="de-CH" sz="3200" dirty="0"/>
              <a:t>verkündigt würden. </a:t>
            </a:r>
            <a:r>
              <a:rPr lang="de-CH" sz="3200" dirty="0" smtClean="0"/>
              <a:t>Nachdem </a:t>
            </a:r>
            <a:r>
              <a:rPr lang="de-CH" sz="3200" dirty="0"/>
              <a:t>aber die </a:t>
            </a:r>
            <a:endParaRPr lang="de-CH" sz="3200" dirty="0" smtClean="0"/>
          </a:p>
          <a:p>
            <a:r>
              <a:rPr lang="de-CH" sz="3200" dirty="0" smtClean="0"/>
              <a:t>Synagogenversammlung </a:t>
            </a:r>
            <a:r>
              <a:rPr lang="de-CH" sz="3200" dirty="0"/>
              <a:t>sich aufgelöst hatte, folgten viele </a:t>
            </a:r>
            <a:endParaRPr lang="de-CH" sz="3200" dirty="0" smtClean="0"/>
          </a:p>
          <a:p>
            <a:r>
              <a:rPr lang="de-CH" sz="3200" dirty="0" smtClean="0"/>
              <a:t>Juden </a:t>
            </a:r>
            <a:r>
              <a:rPr lang="de-CH" sz="3200" dirty="0"/>
              <a:t>und gottesfürchtige Proselyten dem Paulus und Barnabas </a:t>
            </a:r>
            <a:endParaRPr lang="de-CH" sz="3200" dirty="0" smtClean="0"/>
          </a:p>
          <a:p>
            <a:r>
              <a:rPr lang="de-CH" sz="3200" dirty="0" smtClean="0"/>
              <a:t>nach</a:t>
            </a:r>
            <a:r>
              <a:rPr lang="de-CH" sz="3200" dirty="0"/>
              <a:t>, die zu ihnen redeten und sie ermahnten, bei der Gnade </a:t>
            </a:r>
            <a:endParaRPr lang="de-CH" sz="3200" dirty="0" smtClean="0"/>
          </a:p>
          <a:p>
            <a:r>
              <a:rPr lang="de-CH" sz="3200" dirty="0" smtClean="0"/>
              <a:t>Gottes </a:t>
            </a:r>
            <a:r>
              <a:rPr lang="de-CH" sz="3200" dirty="0"/>
              <a:t>zu bleiben. </a:t>
            </a:r>
            <a:r>
              <a:rPr lang="de-CH" sz="3200" dirty="0" smtClean="0"/>
              <a:t>Am </a:t>
            </a:r>
            <a:r>
              <a:rPr lang="de-CH" sz="3200" dirty="0"/>
              <a:t>folgenden Sabbat aber versammelte </a:t>
            </a:r>
            <a:endParaRPr lang="de-CH" sz="3200" dirty="0" smtClean="0"/>
          </a:p>
          <a:p>
            <a:r>
              <a:rPr lang="de-CH" sz="3200" dirty="0" smtClean="0"/>
              <a:t>sich </a:t>
            </a:r>
            <a:r>
              <a:rPr lang="de-CH" sz="3200" dirty="0"/>
              <a:t>fast die ganze Stadt, um das Wort Gottes zu hören. </a:t>
            </a:r>
            <a:r>
              <a:rPr lang="de-CH" sz="3200" dirty="0" smtClean="0"/>
              <a:t>…</a:t>
            </a:r>
            <a:endParaRPr lang="de-CH" sz="3200" dirty="0"/>
          </a:p>
        </p:txBody>
      </p:sp>
    </p:spTree>
    <p:extLst>
      <p:ext uri="{BB962C8B-B14F-4D97-AF65-F5344CB8AC3E}">
        <p14:creationId xmlns:p14="http://schemas.microsoft.com/office/powerpoint/2010/main" val="7588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725058"/>
            <a:ext cx="10401181" cy="4524315"/>
          </a:xfrm>
          <a:prstGeom prst="rect">
            <a:avLst/>
          </a:prstGeom>
          <a:noFill/>
        </p:spPr>
        <p:txBody>
          <a:bodyPr wrap="none" rtlCol="0">
            <a:spAutoFit/>
          </a:bodyPr>
          <a:lstStyle/>
          <a:p>
            <a:r>
              <a:rPr lang="de-CH" sz="3200" dirty="0" smtClean="0"/>
              <a:t>„… Als </a:t>
            </a:r>
            <a:r>
              <a:rPr lang="de-CH" sz="3200" dirty="0"/>
              <a:t>die Juden jedoch die Volksmenge sahen, wurden sie </a:t>
            </a:r>
            <a:endParaRPr lang="de-CH" sz="3200" dirty="0" smtClean="0"/>
          </a:p>
          <a:p>
            <a:r>
              <a:rPr lang="de-CH" sz="3200" dirty="0" smtClean="0"/>
              <a:t>voll </a:t>
            </a:r>
            <a:r>
              <a:rPr lang="de-CH" sz="3200" dirty="0"/>
              <a:t>Eifersucht und widersetzten sich dem, was Paulus sagte, </a:t>
            </a:r>
            <a:endParaRPr lang="de-CH" sz="3200" dirty="0" smtClean="0"/>
          </a:p>
          <a:p>
            <a:r>
              <a:rPr lang="de-CH" sz="3200" dirty="0" smtClean="0"/>
              <a:t>indem </a:t>
            </a:r>
            <a:r>
              <a:rPr lang="de-CH" sz="3200" dirty="0"/>
              <a:t>sie widersprachen und lästerten. </a:t>
            </a:r>
            <a:r>
              <a:rPr lang="de-CH" sz="3200" dirty="0" smtClean="0"/>
              <a:t>Da </a:t>
            </a:r>
            <a:r>
              <a:rPr lang="de-CH" sz="3200" dirty="0"/>
              <a:t>sagten Paulus </a:t>
            </a:r>
            <a:endParaRPr lang="de-CH" sz="3200" dirty="0" smtClean="0"/>
          </a:p>
          <a:p>
            <a:r>
              <a:rPr lang="de-CH" sz="3200" dirty="0" smtClean="0"/>
              <a:t>und </a:t>
            </a:r>
            <a:r>
              <a:rPr lang="de-CH" sz="3200" dirty="0"/>
              <a:t>Barnabas freimütig: Euch musste das Wort Gottes zuerst </a:t>
            </a:r>
            <a:endParaRPr lang="de-CH" sz="3200" dirty="0" smtClean="0"/>
          </a:p>
          <a:p>
            <a:r>
              <a:rPr lang="de-CH" sz="3200" dirty="0" smtClean="0"/>
              <a:t>verkündigt </a:t>
            </a:r>
            <a:r>
              <a:rPr lang="de-CH" sz="3200" dirty="0"/>
              <a:t>werden; da ihr es aber von euch stoßt und euch </a:t>
            </a:r>
            <a:endParaRPr lang="de-CH" sz="3200" dirty="0" smtClean="0"/>
          </a:p>
          <a:p>
            <a:r>
              <a:rPr lang="de-CH" sz="3200" dirty="0" smtClean="0"/>
              <a:t>selbst </a:t>
            </a:r>
            <a:r>
              <a:rPr lang="de-CH" sz="3200" dirty="0"/>
              <a:t>des ewigen Lebens nicht würdig achtet, siehe, so </a:t>
            </a:r>
            <a:endParaRPr lang="de-CH" sz="3200" dirty="0" smtClean="0"/>
          </a:p>
          <a:p>
            <a:r>
              <a:rPr lang="de-CH" sz="3200" dirty="0" smtClean="0"/>
              <a:t>wenden </a:t>
            </a:r>
            <a:r>
              <a:rPr lang="de-CH" sz="3200" dirty="0"/>
              <a:t>wir uns zu den Heiden. </a:t>
            </a:r>
            <a:r>
              <a:rPr lang="de-CH" sz="3200" dirty="0" smtClean="0"/>
              <a:t>Denn </a:t>
            </a:r>
            <a:r>
              <a:rPr lang="de-CH" sz="3200" dirty="0"/>
              <a:t>so hat uns der Herr </a:t>
            </a:r>
            <a:endParaRPr lang="de-CH" sz="3200" dirty="0" smtClean="0"/>
          </a:p>
          <a:p>
            <a:r>
              <a:rPr lang="de-CH" sz="3200" dirty="0" smtClean="0"/>
              <a:t>geboten</a:t>
            </a:r>
            <a:r>
              <a:rPr lang="de-CH" sz="3200" dirty="0"/>
              <a:t>: »Ich habe dich zum Licht für die Heiden gesetzt, </a:t>
            </a:r>
            <a:endParaRPr lang="de-CH" sz="3200" dirty="0" smtClean="0"/>
          </a:p>
          <a:p>
            <a:r>
              <a:rPr lang="de-CH" sz="3200" dirty="0" smtClean="0"/>
              <a:t>damit </a:t>
            </a:r>
            <a:r>
              <a:rPr lang="de-CH" sz="3200" dirty="0"/>
              <a:t>du zum Heil seist bis an das Ende der Erde!« </a:t>
            </a:r>
            <a:r>
              <a:rPr lang="de-CH" sz="3200" dirty="0" smtClean="0"/>
              <a:t>…</a:t>
            </a:r>
            <a:endParaRPr lang="de-CH" sz="3200" dirty="0"/>
          </a:p>
        </p:txBody>
      </p:sp>
    </p:spTree>
    <p:extLst>
      <p:ext uri="{BB962C8B-B14F-4D97-AF65-F5344CB8AC3E}">
        <p14:creationId xmlns:p14="http://schemas.microsoft.com/office/powerpoint/2010/main" val="224579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725058"/>
            <a:ext cx="10085390" cy="4031873"/>
          </a:xfrm>
          <a:prstGeom prst="rect">
            <a:avLst/>
          </a:prstGeom>
          <a:noFill/>
        </p:spPr>
        <p:txBody>
          <a:bodyPr wrap="none" rtlCol="0">
            <a:spAutoFit/>
          </a:bodyPr>
          <a:lstStyle/>
          <a:p>
            <a:r>
              <a:rPr lang="de-CH" sz="3200" dirty="0" smtClean="0"/>
              <a:t>„… Als </a:t>
            </a:r>
            <a:r>
              <a:rPr lang="de-CH" sz="3200" dirty="0"/>
              <a:t>die Heiden das hörten, wurden sie froh und priesen </a:t>
            </a:r>
            <a:endParaRPr lang="de-CH" sz="3200" dirty="0" smtClean="0"/>
          </a:p>
          <a:p>
            <a:r>
              <a:rPr lang="de-CH" sz="3200" dirty="0" smtClean="0"/>
              <a:t>das </a:t>
            </a:r>
            <a:r>
              <a:rPr lang="de-CH" sz="3200" dirty="0"/>
              <a:t>Wort des Herrn, und es wurden alle die gläubig, </a:t>
            </a:r>
            <a:endParaRPr lang="de-CH" sz="3200" dirty="0" smtClean="0"/>
          </a:p>
          <a:p>
            <a:r>
              <a:rPr lang="de-CH" sz="3200" dirty="0" smtClean="0"/>
              <a:t>die </a:t>
            </a:r>
            <a:r>
              <a:rPr lang="de-CH" sz="3200" dirty="0"/>
              <a:t>zum ewigen Leben bestimmt waren. </a:t>
            </a:r>
            <a:r>
              <a:rPr lang="de-CH" sz="3200" dirty="0" smtClean="0"/>
              <a:t>Das </a:t>
            </a:r>
            <a:r>
              <a:rPr lang="de-CH" sz="3200" dirty="0"/>
              <a:t>Wort des </a:t>
            </a:r>
            <a:endParaRPr lang="de-CH" sz="3200" dirty="0" smtClean="0"/>
          </a:p>
          <a:p>
            <a:r>
              <a:rPr lang="de-CH" sz="3200" dirty="0" smtClean="0"/>
              <a:t>Herrn </a:t>
            </a:r>
            <a:r>
              <a:rPr lang="de-CH" sz="3200" dirty="0"/>
              <a:t>aber wurde durch das ganze Land getragen. </a:t>
            </a:r>
            <a:r>
              <a:rPr lang="de-CH" sz="3200" dirty="0" smtClean="0"/>
              <a:t>Aber </a:t>
            </a:r>
            <a:r>
              <a:rPr lang="de-CH" sz="3200" dirty="0"/>
              <a:t>die </a:t>
            </a:r>
            <a:endParaRPr lang="de-CH" sz="3200" dirty="0" smtClean="0"/>
          </a:p>
          <a:p>
            <a:r>
              <a:rPr lang="de-CH" sz="3200" dirty="0" smtClean="0"/>
              <a:t>Juden </a:t>
            </a:r>
            <a:r>
              <a:rPr lang="de-CH" sz="3200" dirty="0"/>
              <a:t>reizten die gottesfürchtigen Frauen und die </a:t>
            </a:r>
            <a:endParaRPr lang="de-CH" sz="3200" dirty="0" smtClean="0"/>
          </a:p>
          <a:p>
            <a:r>
              <a:rPr lang="de-CH" sz="3200" dirty="0" smtClean="0"/>
              <a:t>Angesehenen </a:t>
            </a:r>
            <a:r>
              <a:rPr lang="de-CH" sz="3200" dirty="0"/>
              <a:t>und die Vornehmsten der Stadt auf, und sie </a:t>
            </a:r>
            <a:endParaRPr lang="de-CH" sz="3200" dirty="0" smtClean="0"/>
          </a:p>
          <a:p>
            <a:r>
              <a:rPr lang="de-CH" sz="3200" dirty="0" smtClean="0"/>
              <a:t>erregten </a:t>
            </a:r>
            <a:r>
              <a:rPr lang="de-CH" sz="3200" dirty="0"/>
              <a:t>eine Verfolgung gegen Paulus und Barnabas und </a:t>
            </a:r>
            <a:endParaRPr lang="de-CH" sz="3200" dirty="0" smtClean="0"/>
          </a:p>
          <a:p>
            <a:r>
              <a:rPr lang="de-CH" sz="3200" dirty="0" smtClean="0"/>
              <a:t>vertrieben </a:t>
            </a:r>
            <a:r>
              <a:rPr lang="de-CH" sz="3200" dirty="0"/>
              <a:t>sie aus ihrem Gebiet.“ </a:t>
            </a:r>
            <a:r>
              <a:rPr lang="de-CH" sz="3200" b="1" dirty="0"/>
              <a:t>(Apg 13,42-50)</a:t>
            </a:r>
            <a:r>
              <a:rPr lang="de-CH" sz="3200" dirty="0"/>
              <a:t> </a:t>
            </a:r>
          </a:p>
        </p:txBody>
      </p:sp>
    </p:spTree>
    <p:extLst>
      <p:ext uri="{BB962C8B-B14F-4D97-AF65-F5344CB8AC3E}">
        <p14:creationId xmlns:p14="http://schemas.microsoft.com/office/powerpoint/2010/main" val="197300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1941387" y="2061046"/>
            <a:ext cx="7696338" cy="3539430"/>
          </a:xfrm>
          <a:prstGeom prst="rect">
            <a:avLst/>
          </a:prstGeom>
          <a:noFill/>
        </p:spPr>
        <p:txBody>
          <a:bodyPr wrap="none" rtlCol="0">
            <a:spAutoFit/>
          </a:bodyPr>
          <a:lstStyle/>
          <a:p>
            <a:pPr marL="457200" lvl="0" indent="-457200">
              <a:buFont typeface="Wingdings" panose="05000000000000000000" pitchFamily="2" charset="2"/>
              <a:buChar char="à"/>
            </a:pPr>
            <a:r>
              <a:rPr lang="de-CH" sz="3200" dirty="0" smtClean="0"/>
              <a:t>Paulus </a:t>
            </a:r>
            <a:r>
              <a:rPr lang="de-CH" sz="3200" dirty="0"/>
              <a:t>predigt das </a:t>
            </a:r>
            <a:r>
              <a:rPr lang="de-CH" sz="3200" dirty="0" smtClean="0"/>
              <a:t>Evangelium</a:t>
            </a:r>
          </a:p>
          <a:p>
            <a:pPr marL="457200" lvl="0" indent="-457200">
              <a:buFont typeface="Wingdings" panose="05000000000000000000" pitchFamily="2" charset="2"/>
              <a:buChar char="à"/>
            </a:pPr>
            <a:endParaRPr lang="de-CH" sz="3200" dirty="0"/>
          </a:p>
          <a:p>
            <a:pPr lvl="0"/>
            <a:r>
              <a:rPr lang="de-CH" sz="3200" dirty="0" smtClean="0">
                <a:sym typeface="Wingdings" panose="05000000000000000000" pitchFamily="2" charset="2"/>
              </a:rPr>
              <a:t> </a:t>
            </a:r>
            <a:r>
              <a:rPr lang="de-CH" sz="3200" dirty="0" smtClean="0"/>
              <a:t>Einige glauben </a:t>
            </a:r>
            <a:r>
              <a:rPr lang="de-CH" sz="3200" dirty="0"/>
              <a:t>seiner Botschaft</a:t>
            </a:r>
          </a:p>
          <a:p>
            <a:pPr lvl="0"/>
            <a:endParaRPr lang="de-CH" sz="3200" dirty="0" smtClean="0"/>
          </a:p>
          <a:p>
            <a:pPr lvl="0"/>
            <a:r>
              <a:rPr lang="de-CH" sz="3200" dirty="0" smtClean="0">
                <a:sym typeface="Wingdings" panose="05000000000000000000" pitchFamily="2" charset="2"/>
              </a:rPr>
              <a:t> </a:t>
            </a:r>
            <a:r>
              <a:rPr lang="de-CH" sz="3200" dirty="0" smtClean="0"/>
              <a:t>Die </a:t>
            </a:r>
            <a:r>
              <a:rPr lang="de-CH" sz="3200" dirty="0"/>
              <a:t>„Nichtgläubigen“ verursachen Aufruhr</a:t>
            </a:r>
          </a:p>
          <a:p>
            <a:pPr lvl="0"/>
            <a:endParaRPr lang="de-CH" sz="3200" dirty="0" smtClean="0">
              <a:sym typeface="Wingdings" panose="05000000000000000000" pitchFamily="2" charset="2"/>
            </a:endParaRPr>
          </a:p>
          <a:p>
            <a:pPr lvl="0"/>
            <a:r>
              <a:rPr lang="de-CH" sz="3200" dirty="0" smtClean="0">
                <a:sym typeface="Wingdings" panose="05000000000000000000" pitchFamily="2" charset="2"/>
              </a:rPr>
              <a:t> </a:t>
            </a:r>
            <a:r>
              <a:rPr lang="de-CH" sz="3200" dirty="0" smtClean="0"/>
              <a:t>Paulus </a:t>
            </a:r>
            <a:r>
              <a:rPr lang="de-CH" sz="3200" dirty="0"/>
              <a:t>zieht weiter</a:t>
            </a:r>
          </a:p>
        </p:txBody>
      </p:sp>
    </p:spTree>
    <p:extLst>
      <p:ext uri="{BB962C8B-B14F-4D97-AF65-F5344CB8AC3E}">
        <p14:creationId xmlns:p14="http://schemas.microsoft.com/office/powerpoint/2010/main" val="395719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p:cNvGraphicFramePr>
            <a:graphicFrameLocks noChangeAspect="1"/>
          </p:cNvGraphicFramePr>
          <p:nvPr/>
        </p:nvGraphicFramePr>
        <p:xfrm>
          <a:off x="0" y="-2261"/>
          <a:ext cx="12192000" cy="6859345"/>
        </p:xfrm>
        <a:graphic>
          <a:graphicData uri="http://schemas.openxmlformats.org/presentationml/2006/ole">
            <mc:AlternateContent xmlns:mc="http://schemas.openxmlformats.org/markup-compatibility/2006">
              <mc:Choice xmlns:v="urn:schemas-microsoft-com:vml" Requires="v">
                <p:oleObj spid="_x0000_s6149" name="Image" r:id="rId3" imgW="14400000" imgH="8101440" progId="Photoshop.Image.55">
                  <p:embed/>
                </p:oleObj>
              </mc:Choice>
              <mc:Fallback>
                <p:oleObj name="Image" r:id="rId3" imgW="14400000" imgH="8101440" progId="Photoshop.Image.55">
                  <p:embed/>
                  <p:pic>
                    <p:nvPicPr>
                      <p:cNvPr id="0" name=""/>
                      <p:cNvPicPr/>
                      <p:nvPr/>
                    </p:nvPicPr>
                    <p:blipFill>
                      <a:blip r:embed="rId4"/>
                      <a:stretch>
                        <a:fillRect/>
                      </a:stretch>
                    </p:blipFill>
                    <p:spPr>
                      <a:xfrm>
                        <a:off x="0" y="-2261"/>
                        <a:ext cx="12192000" cy="6859345"/>
                      </a:xfrm>
                      <a:prstGeom prst="rect">
                        <a:avLst/>
                      </a:prstGeom>
                      <a:noFill/>
                    </p:spPr>
                  </p:pic>
                </p:oleObj>
              </mc:Fallback>
            </mc:AlternateContent>
          </a:graphicData>
        </a:graphic>
      </p:graphicFrame>
      <p:sp>
        <p:nvSpPr>
          <p:cNvPr id="9" name="Rechteck 8"/>
          <p:cNvSpPr/>
          <p:nvPr/>
        </p:nvSpPr>
        <p:spPr>
          <a:xfrm>
            <a:off x="3681290" y="584849"/>
            <a:ext cx="2871120" cy="2054119"/>
          </a:xfrm>
          <a:prstGeom prst="rect">
            <a:avLst/>
          </a:prstGeom>
          <a:solidFill>
            <a:schemeClr val="accent1">
              <a:alpha val="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37153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074809" cy="1800493"/>
          </a:xfrm>
          <a:prstGeom prst="rect">
            <a:avLst/>
          </a:prstGeom>
          <a:noFill/>
        </p:spPr>
        <p:txBody>
          <a:bodyPr wrap="none" rtlCol="0">
            <a:spAutoFit/>
          </a:bodyPr>
          <a:lstStyle/>
          <a:p>
            <a:r>
              <a:rPr lang="de-CH" sz="3200" b="1" dirty="0"/>
              <a:t>Ikonium (Apg 13,51 / Apg 14,1-7)</a:t>
            </a:r>
            <a:endParaRPr lang="de-CH" sz="3200" dirty="0"/>
          </a:p>
          <a:p>
            <a:endParaRPr lang="de-CH" sz="1500" dirty="0"/>
          </a:p>
          <a:p>
            <a:r>
              <a:rPr lang="de-DE" sz="3200" dirty="0"/>
              <a:t>„Da schüttelten diese den Staub von ihren Füßen gegen sie </a:t>
            </a:r>
            <a:endParaRPr lang="de-DE" sz="3200" dirty="0" smtClean="0"/>
          </a:p>
          <a:p>
            <a:r>
              <a:rPr lang="de-DE" sz="3200" dirty="0" smtClean="0"/>
              <a:t>und </a:t>
            </a:r>
            <a:r>
              <a:rPr lang="de-DE" sz="3200" dirty="0"/>
              <a:t>gingen nach Ikonium.“ </a:t>
            </a:r>
            <a:r>
              <a:rPr lang="de-DE" sz="3200" b="1" dirty="0"/>
              <a:t>(Apg 13,51)</a:t>
            </a:r>
            <a:endParaRPr lang="de-CH" sz="3200" dirty="0"/>
          </a:p>
        </p:txBody>
      </p:sp>
    </p:spTree>
    <p:extLst>
      <p:ext uri="{BB962C8B-B14F-4D97-AF65-F5344CB8AC3E}">
        <p14:creationId xmlns:p14="http://schemas.microsoft.com/office/powerpoint/2010/main" val="69120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1202875" cy="4031873"/>
          </a:xfrm>
          <a:prstGeom prst="rect">
            <a:avLst/>
          </a:prstGeom>
          <a:noFill/>
        </p:spPr>
        <p:txBody>
          <a:bodyPr wrap="none" rtlCol="0">
            <a:spAutoFit/>
          </a:bodyPr>
          <a:lstStyle/>
          <a:p>
            <a:r>
              <a:rPr lang="de-CH" sz="3200" dirty="0" smtClean="0"/>
              <a:t>"Und </a:t>
            </a:r>
            <a:r>
              <a:rPr lang="de-CH" sz="3200" dirty="0"/>
              <a:t>es geschah in Ikonium, dass sie miteinander in die Synagoge </a:t>
            </a:r>
            <a:endParaRPr lang="de-CH" sz="3200" dirty="0" smtClean="0"/>
          </a:p>
          <a:p>
            <a:r>
              <a:rPr lang="de-CH" sz="3200" dirty="0" smtClean="0"/>
              <a:t>der </a:t>
            </a:r>
            <a:r>
              <a:rPr lang="de-CH" sz="3200" dirty="0"/>
              <a:t>Juden gingen und derart redeten, dass eine große Menge </a:t>
            </a:r>
            <a:endParaRPr lang="de-CH" sz="3200" dirty="0" smtClean="0"/>
          </a:p>
          <a:p>
            <a:r>
              <a:rPr lang="de-CH" sz="3200" dirty="0" smtClean="0"/>
              <a:t>von </a:t>
            </a:r>
            <a:r>
              <a:rPr lang="de-CH" sz="3200" dirty="0"/>
              <a:t>Juden und Griechen gläubig wurde. </a:t>
            </a:r>
            <a:r>
              <a:rPr lang="de-CH" sz="3200" dirty="0" smtClean="0"/>
              <a:t>Die </a:t>
            </a:r>
            <a:r>
              <a:rPr lang="de-CH" sz="3200" dirty="0"/>
              <a:t>Juden jedoch, </a:t>
            </a:r>
            <a:endParaRPr lang="de-CH" sz="3200" dirty="0" smtClean="0"/>
          </a:p>
          <a:p>
            <a:r>
              <a:rPr lang="de-CH" sz="3200" dirty="0" smtClean="0"/>
              <a:t>die </a:t>
            </a:r>
            <a:r>
              <a:rPr lang="de-CH" sz="3200" dirty="0"/>
              <a:t>sich weigerten zu glauben, erregten und erbitterten die </a:t>
            </a:r>
            <a:endParaRPr lang="de-CH" sz="3200" dirty="0" smtClean="0"/>
          </a:p>
          <a:p>
            <a:r>
              <a:rPr lang="de-CH" sz="3200" dirty="0" smtClean="0"/>
              <a:t>Gemüter </a:t>
            </a:r>
            <a:r>
              <a:rPr lang="de-CH" sz="3200" dirty="0"/>
              <a:t>der Heiden gegen die Brüder. </a:t>
            </a:r>
            <a:r>
              <a:rPr lang="de-CH" sz="3200" dirty="0" smtClean="0"/>
              <a:t>Doch </a:t>
            </a:r>
            <a:r>
              <a:rPr lang="de-CH" sz="3200" dirty="0"/>
              <a:t>blieben sie </a:t>
            </a:r>
            <a:endParaRPr lang="de-CH" sz="3200" dirty="0" smtClean="0"/>
          </a:p>
          <a:p>
            <a:r>
              <a:rPr lang="de-CH" sz="3200" dirty="0" smtClean="0"/>
              <a:t>längere </a:t>
            </a:r>
            <a:r>
              <a:rPr lang="de-CH" sz="3200" dirty="0"/>
              <a:t>Zeit dort und lehrten freimütig im Vertrauen auf den </a:t>
            </a:r>
            <a:endParaRPr lang="de-CH" sz="3200" dirty="0" smtClean="0"/>
          </a:p>
          <a:p>
            <a:r>
              <a:rPr lang="de-CH" sz="3200" dirty="0" smtClean="0"/>
              <a:t>Herrn</a:t>
            </a:r>
            <a:r>
              <a:rPr lang="de-CH" sz="3200" dirty="0"/>
              <a:t>, der dem Wort seiner Gnade Zeugnis gab und Zeichen </a:t>
            </a:r>
            <a:endParaRPr lang="de-CH" sz="3200" dirty="0" smtClean="0"/>
          </a:p>
          <a:p>
            <a:r>
              <a:rPr lang="de-CH" sz="3200" dirty="0" smtClean="0"/>
              <a:t>und </a:t>
            </a:r>
            <a:r>
              <a:rPr lang="de-CH" sz="3200" dirty="0"/>
              <a:t>Wunder durch ihre Hände geschehen ließ. </a:t>
            </a:r>
            <a:r>
              <a:rPr lang="de-CH" sz="3200" dirty="0" smtClean="0"/>
              <a:t>…</a:t>
            </a:r>
            <a:endParaRPr lang="de-CH" sz="3200" dirty="0"/>
          </a:p>
        </p:txBody>
      </p:sp>
    </p:spTree>
    <p:extLst>
      <p:ext uri="{BB962C8B-B14F-4D97-AF65-F5344CB8AC3E}">
        <p14:creationId xmlns:p14="http://schemas.microsoft.com/office/powerpoint/2010/main" val="67066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1382218" cy="3539430"/>
          </a:xfrm>
          <a:prstGeom prst="rect">
            <a:avLst/>
          </a:prstGeom>
          <a:noFill/>
        </p:spPr>
        <p:txBody>
          <a:bodyPr wrap="none" rtlCol="0">
            <a:spAutoFit/>
          </a:bodyPr>
          <a:lstStyle/>
          <a:p>
            <a:r>
              <a:rPr lang="de-CH" sz="3200" dirty="0" smtClean="0"/>
              <a:t>"… Aber </a:t>
            </a:r>
            <a:r>
              <a:rPr lang="de-CH" sz="3200" dirty="0"/>
              <a:t>die Volksmenge der Stadt teilte sich, und die einen hielten </a:t>
            </a:r>
            <a:endParaRPr lang="de-CH" sz="3200" dirty="0" smtClean="0"/>
          </a:p>
          <a:p>
            <a:r>
              <a:rPr lang="de-CH" sz="3200" dirty="0" smtClean="0"/>
              <a:t>es </a:t>
            </a:r>
            <a:r>
              <a:rPr lang="de-CH" sz="3200" dirty="0"/>
              <a:t>mit den Juden, die anderen mit den Aposteln. </a:t>
            </a:r>
            <a:r>
              <a:rPr lang="de-CH" sz="3200" dirty="0" smtClean="0"/>
              <a:t>Als </a:t>
            </a:r>
            <a:r>
              <a:rPr lang="de-CH" sz="3200" dirty="0"/>
              <a:t>sich aber </a:t>
            </a:r>
            <a:endParaRPr lang="de-CH" sz="3200" dirty="0" smtClean="0"/>
          </a:p>
          <a:p>
            <a:r>
              <a:rPr lang="de-CH" sz="3200" dirty="0" smtClean="0"/>
              <a:t>ein </a:t>
            </a:r>
            <a:r>
              <a:rPr lang="de-CH" sz="3200" dirty="0"/>
              <a:t>Ansturm der Heiden und Juden samt ihren Obersten erhob, </a:t>
            </a:r>
            <a:endParaRPr lang="de-CH" sz="3200" dirty="0" smtClean="0"/>
          </a:p>
          <a:p>
            <a:r>
              <a:rPr lang="de-CH" sz="3200" dirty="0" smtClean="0"/>
              <a:t>um </a:t>
            </a:r>
            <a:r>
              <a:rPr lang="de-CH" sz="3200" dirty="0"/>
              <a:t>sie zu misshandeln und zu steinigen, </a:t>
            </a:r>
            <a:r>
              <a:rPr lang="de-CH" sz="3200" dirty="0" smtClean="0"/>
              <a:t>da </a:t>
            </a:r>
            <a:r>
              <a:rPr lang="de-CH" sz="3200" dirty="0"/>
              <a:t>bemerkten sie es </a:t>
            </a:r>
            <a:endParaRPr lang="de-CH" sz="3200" dirty="0"/>
          </a:p>
          <a:p>
            <a:r>
              <a:rPr lang="de-CH" sz="3200" dirty="0" smtClean="0"/>
              <a:t>und </a:t>
            </a:r>
            <a:r>
              <a:rPr lang="de-CH" sz="3200" dirty="0"/>
              <a:t>entflohen in die Städte </a:t>
            </a:r>
            <a:r>
              <a:rPr lang="de-CH" sz="3200" dirty="0" err="1"/>
              <a:t>Lykaoniens</a:t>
            </a:r>
            <a:r>
              <a:rPr lang="de-CH" sz="3200" dirty="0"/>
              <a:t>, Lystra und Derbe, </a:t>
            </a:r>
            <a:endParaRPr lang="de-CH" sz="3200" dirty="0" smtClean="0"/>
          </a:p>
          <a:p>
            <a:r>
              <a:rPr lang="de-CH" sz="3200" dirty="0" smtClean="0"/>
              <a:t>und </a:t>
            </a:r>
            <a:r>
              <a:rPr lang="de-CH" sz="3200" dirty="0"/>
              <a:t>in die umliegende Gegend, </a:t>
            </a:r>
            <a:r>
              <a:rPr lang="de-CH" sz="3200" dirty="0" smtClean="0"/>
              <a:t>und </a:t>
            </a:r>
            <a:r>
              <a:rPr lang="de-CH" sz="3200" dirty="0"/>
              <a:t>sie verkündigten dort </a:t>
            </a:r>
            <a:endParaRPr lang="de-CH" sz="3200" dirty="0" smtClean="0"/>
          </a:p>
          <a:p>
            <a:r>
              <a:rPr lang="de-CH" sz="3200" dirty="0" smtClean="0"/>
              <a:t>das </a:t>
            </a:r>
            <a:r>
              <a:rPr lang="de-CH" sz="3200" dirty="0"/>
              <a:t>Evangelium</a:t>
            </a:r>
            <a:r>
              <a:rPr lang="de-CH" sz="3200" dirty="0" smtClean="0"/>
              <a:t>." </a:t>
            </a:r>
            <a:r>
              <a:rPr lang="de-CH" sz="3200" b="1" dirty="0"/>
              <a:t>(Apg 14,1-7)</a:t>
            </a:r>
            <a:r>
              <a:rPr lang="de-CH" sz="3200" dirty="0"/>
              <a:t> </a:t>
            </a:r>
          </a:p>
        </p:txBody>
      </p:sp>
    </p:spTree>
    <p:extLst>
      <p:ext uri="{BB962C8B-B14F-4D97-AF65-F5344CB8AC3E}">
        <p14:creationId xmlns:p14="http://schemas.microsoft.com/office/powerpoint/2010/main" val="121389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306219" cy="3770263"/>
          </a:xfrm>
          <a:prstGeom prst="rect">
            <a:avLst/>
          </a:prstGeom>
          <a:noFill/>
        </p:spPr>
        <p:txBody>
          <a:bodyPr wrap="none" rtlCol="0">
            <a:spAutoFit/>
          </a:bodyPr>
          <a:lstStyle/>
          <a:p>
            <a:r>
              <a:rPr lang="de-DE" sz="3200" b="1" dirty="0"/>
              <a:t>Lystra (14,8-20a) </a:t>
            </a:r>
            <a:endParaRPr lang="de-CH" sz="1500" dirty="0"/>
          </a:p>
          <a:p>
            <a:endParaRPr lang="de-DE" sz="1500" dirty="0" smtClean="0"/>
          </a:p>
          <a:p>
            <a:r>
              <a:rPr lang="de-CH" sz="3200" dirty="0"/>
              <a:t>„Und in Lystra saß ein Mann mit gebrechlichen Füßen, </a:t>
            </a:r>
            <a:endParaRPr lang="de-CH" sz="3200" dirty="0" smtClean="0"/>
          </a:p>
          <a:p>
            <a:r>
              <a:rPr lang="de-CH" sz="3200" dirty="0" smtClean="0"/>
              <a:t>der </a:t>
            </a:r>
            <a:r>
              <a:rPr lang="de-CH" sz="3200" dirty="0"/>
              <a:t>von Geburt an gelähmt war und niemals hatte gehen </a:t>
            </a:r>
            <a:endParaRPr lang="de-CH" sz="3200" dirty="0" smtClean="0"/>
          </a:p>
          <a:p>
            <a:r>
              <a:rPr lang="de-CH" sz="3200" dirty="0" smtClean="0"/>
              <a:t>können</a:t>
            </a:r>
            <a:r>
              <a:rPr lang="de-CH" sz="3200" dirty="0"/>
              <a:t>. </a:t>
            </a:r>
            <a:r>
              <a:rPr lang="de-CH" sz="3200" dirty="0" smtClean="0"/>
              <a:t>Dieser </a:t>
            </a:r>
            <a:r>
              <a:rPr lang="de-CH" sz="3200" dirty="0"/>
              <a:t>hörte den Paulus reden; und als der ihn </a:t>
            </a:r>
            <a:endParaRPr lang="de-CH" sz="3200" dirty="0" smtClean="0"/>
          </a:p>
          <a:p>
            <a:r>
              <a:rPr lang="de-CH" sz="3200" dirty="0" smtClean="0"/>
              <a:t>anblickte </a:t>
            </a:r>
            <a:r>
              <a:rPr lang="de-CH" sz="3200" dirty="0"/>
              <a:t>und sah, dass er Glauben hatte, geheilt zu werden, </a:t>
            </a:r>
            <a:endParaRPr lang="de-CH" sz="3200" u="sng" dirty="0"/>
          </a:p>
          <a:p>
            <a:r>
              <a:rPr lang="de-CH" sz="3200" dirty="0" smtClean="0"/>
              <a:t>sprach </a:t>
            </a:r>
            <a:r>
              <a:rPr lang="de-CH" sz="3200" dirty="0"/>
              <a:t>er mit lauter Stimme: Steh aufrecht auf deine Füße! </a:t>
            </a:r>
            <a:endParaRPr lang="de-CH" sz="3200" dirty="0" smtClean="0"/>
          </a:p>
          <a:p>
            <a:r>
              <a:rPr lang="de-CH" sz="3200" dirty="0" smtClean="0"/>
              <a:t>Und </a:t>
            </a:r>
            <a:r>
              <a:rPr lang="de-CH" sz="3200" dirty="0"/>
              <a:t>er sprang auf und ging umher.“ </a:t>
            </a:r>
            <a:r>
              <a:rPr lang="de-CH" sz="3200" b="1" dirty="0"/>
              <a:t>(Apg 14, 8-10)</a:t>
            </a:r>
            <a:endParaRPr lang="de-CH" sz="3200" dirty="0"/>
          </a:p>
        </p:txBody>
      </p:sp>
    </p:spTree>
    <p:extLst>
      <p:ext uri="{BB962C8B-B14F-4D97-AF65-F5344CB8AC3E}">
        <p14:creationId xmlns:p14="http://schemas.microsoft.com/office/powerpoint/2010/main" val="426535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369570" cy="3770263"/>
          </a:xfrm>
          <a:prstGeom prst="rect">
            <a:avLst/>
          </a:prstGeom>
          <a:noFill/>
        </p:spPr>
        <p:txBody>
          <a:bodyPr wrap="none" rtlCol="0">
            <a:spAutoFit/>
          </a:bodyPr>
          <a:lstStyle/>
          <a:p>
            <a:r>
              <a:rPr lang="de-DE" sz="3200" b="1" dirty="0"/>
              <a:t>Lystra (14,8-20a) </a:t>
            </a:r>
            <a:endParaRPr lang="de-CH" sz="1500" dirty="0"/>
          </a:p>
          <a:p>
            <a:endParaRPr lang="de-DE" sz="1500" dirty="0" smtClean="0"/>
          </a:p>
          <a:p>
            <a:r>
              <a:rPr lang="de-CH" sz="3200" dirty="0"/>
              <a:t>„Es kamen aber aus Antiochia und Ikonium Juden herbei; die </a:t>
            </a:r>
            <a:endParaRPr lang="de-CH" sz="3200" dirty="0" smtClean="0"/>
          </a:p>
          <a:p>
            <a:r>
              <a:rPr lang="de-CH" sz="3200" dirty="0" smtClean="0"/>
              <a:t>überredeten </a:t>
            </a:r>
            <a:r>
              <a:rPr lang="de-CH" sz="3200" dirty="0"/>
              <a:t>die Volksmenge und steinigten Paulus und </a:t>
            </a:r>
            <a:endParaRPr lang="de-CH" sz="3200" dirty="0" smtClean="0"/>
          </a:p>
          <a:p>
            <a:r>
              <a:rPr lang="de-CH" sz="3200" dirty="0" smtClean="0"/>
              <a:t>schleiften </a:t>
            </a:r>
            <a:r>
              <a:rPr lang="de-CH" sz="3200" dirty="0"/>
              <a:t>ihn vor die Stadt hinaus in der Meinung, er </a:t>
            </a:r>
            <a:r>
              <a:rPr lang="de-CH" sz="3200" dirty="0" smtClean="0"/>
              <a:t>sei</a:t>
            </a:r>
          </a:p>
          <a:p>
            <a:r>
              <a:rPr lang="de-CH" sz="3200" dirty="0" smtClean="0"/>
              <a:t> </a:t>
            </a:r>
            <a:r>
              <a:rPr lang="de-CH" sz="3200" dirty="0"/>
              <a:t>gestorben. </a:t>
            </a:r>
            <a:r>
              <a:rPr lang="de-CH" sz="3200" dirty="0" smtClean="0"/>
              <a:t>Doch </a:t>
            </a:r>
            <a:r>
              <a:rPr lang="de-CH" sz="3200" dirty="0"/>
              <a:t>als ihn die Jünger umringten, stand er auf </a:t>
            </a:r>
            <a:endParaRPr lang="de-CH" sz="3200" dirty="0" smtClean="0"/>
          </a:p>
          <a:p>
            <a:r>
              <a:rPr lang="de-CH" sz="3200" dirty="0" smtClean="0"/>
              <a:t>und </a:t>
            </a:r>
            <a:r>
              <a:rPr lang="de-CH" sz="3200" dirty="0"/>
              <a:t>ging in die Stadt. Und am folgenden Tag zog er mit </a:t>
            </a:r>
            <a:endParaRPr lang="de-CH" sz="3200" dirty="0" smtClean="0"/>
          </a:p>
          <a:p>
            <a:r>
              <a:rPr lang="de-CH" sz="3200" dirty="0" smtClean="0"/>
              <a:t>Barnabas fort </a:t>
            </a:r>
            <a:r>
              <a:rPr lang="de-CH" sz="3200" dirty="0"/>
              <a:t>nach Derbe.“ </a:t>
            </a:r>
            <a:r>
              <a:rPr lang="de-CH" sz="3200" b="1" dirty="0"/>
              <a:t>(Apg 14,19-20)</a:t>
            </a:r>
            <a:endParaRPr lang="de-CH" sz="3200" dirty="0"/>
          </a:p>
        </p:txBody>
      </p:sp>
    </p:spTree>
    <p:extLst>
      <p:ext uri="{BB962C8B-B14F-4D97-AF65-F5344CB8AC3E}">
        <p14:creationId xmlns:p14="http://schemas.microsoft.com/office/powerpoint/2010/main" val="29816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844288"/>
            <a:ext cx="10738324" cy="646331"/>
          </a:xfrm>
          <a:prstGeom prst="rect">
            <a:avLst/>
          </a:prstGeom>
          <a:noFill/>
        </p:spPr>
        <p:txBody>
          <a:bodyPr wrap="none" rtlCol="0">
            <a:spAutoFit/>
          </a:bodyPr>
          <a:lstStyle/>
          <a:p>
            <a:r>
              <a:rPr lang="de-CH" sz="3600" dirty="0" smtClean="0"/>
              <a:t>Ein Missionshandbuch – Erfüllung des Missionsauftrages</a:t>
            </a:r>
            <a:endParaRPr lang="de-CH" sz="3600" dirty="0"/>
          </a:p>
        </p:txBody>
      </p:sp>
    </p:spTree>
    <p:extLst>
      <p:ext uri="{BB962C8B-B14F-4D97-AF65-F5344CB8AC3E}">
        <p14:creationId xmlns:p14="http://schemas.microsoft.com/office/powerpoint/2010/main" val="11263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8185446" cy="1800493"/>
          </a:xfrm>
          <a:prstGeom prst="rect">
            <a:avLst/>
          </a:prstGeom>
          <a:noFill/>
        </p:spPr>
        <p:txBody>
          <a:bodyPr wrap="none" rtlCol="0">
            <a:spAutoFit/>
          </a:bodyPr>
          <a:lstStyle/>
          <a:p>
            <a:r>
              <a:rPr lang="de-CH" sz="3200" b="1" dirty="0"/>
              <a:t>Derbe </a:t>
            </a:r>
            <a:r>
              <a:rPr lang="de-CH" sz="3200" b="1" dirty="0" smtClean="0"/>
              <a:t>(</a:t>
            </a:r>
            <a:r>
              <a:rPr lang="de-CH" sz="3200" b="1" dirty="0"/>
              <a:t>Apg 14,20b - 21a)</a:t>
            </a:r>
            <a:endParaRPr lang="de-CH" sz="3200" dirty="0"/>
          </a:p>
          <a:p>
            <a:endParaRPr lang="de-DE" sz="1500" dirty="0" smtClean="0"/>
          </a:p>
          <a:p>
            <a:r>
              <a:rPr lang="de-DE" sz="3200" dirty="0"/>
              <a:t>Hier erlebten Sie keine Opposition und konnten </a:t>
            </a:r>
            <a:endParaRPr lang="de-DE" sz="3200" dirty="0" smtClean="0"/>
          </a:p>
          <a:p>
            <a:r>
              <a:rPr lang="de-DE" sz="3200" dirty="0" smtClean="0"/>
              <a:t>„</a:t>
            </a:r>
            <a:r>
              <a:rPr lang="de-DE" sz="3200" dirty="0"/>
              <a:t>eine schöne Zahl an Jüngern gewinnen“.</a:t>
            </a:r>
            <a:endParaRPr lang="de-CH" sz="3200" dirty="0"/>
          </a:p>
        </p:txBody>
      </p:sp>
    </p:spTree>
    <p:extLst>
      <p:ext uri="{BB962C8B-B14F-4D97-AF65-F5344CB8AC3E}">
        <p14:creationId xmlns:p14="http://schemas.microsoft.com/office/powerpoint/2010/main" val="30858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p:cNvGraphicFramePr>
            <a:graphicFrameLocks noChangeAspect="1"/>
          </p:cNvGraphicFramePr>
          <p:nvPr/>
        </p:nvGraphicFramePr>
        <p:xfrm>
          <a:off x="0" y="-2261"/>
          <a:ext cx="12192000" cy="6859345"/>
        </p:xfrm>
        <a:graphic>
          <a:graphicData uri="http://schemas.openxmlformats.org/presentationml/2006/ole">
            <mc:AlternateContent xmlns:mc="http://schemas.openxmlformats.org/markup-compatibility/2006">
              <mc:Choice xmlns:v="urn:schemas-microsoft-com:vml" Requires="v">
                <p:oleObj spid="_x0000_s7173" name="Image" r:id="rId3" imgW="14400000" imgH="8101440" progId="Photoshop.Image.55">
                  <p:embed/>
                </p:oleObj>
              </mc:Choice>
              <mc:Fallback>
                <p:oleObj name="Image" r:id="rId3" imgW="14400000" imgH="8101440" progId="Photoshop.Image.55">
                  <p:embed/>
                  <p:pic>
                    <p:nvPicPr>
                      <p:cNvPr id="0" name=""/>
                      <p:cNvPicPr/>
                      <p:nvPr/>
                    </p:nvPicPr>
                    <p:blipFill>
                      <a:blip r:embed="rId4"/>
                      <a:stretch>
                        <a:fillRect/>
                      </a:stretch>
                    </p:blipFill>
                    <p:spPr>
                      <a:xfrm>
                        <a:off x="0" y="-2261"/>
                        <a:ext cx="12192000" cy="6859345"/>
                      </a:xfrm>
                      <a:prstGeom prst="rect">
                        <a:avLst/>
                      </a:prstGeom>
                      <a:noFill/>
                    </p:spPr>
                  </p:pic>
                </p:oleObj>
              </mc:Fallback>
            </mc:AlternateContent>
          </a:graphicData>
        </a:graphic>
      </p:graphicFrame>
    </p:spTree>
    <p:extLst>
      <p:ext uri="{BB962C8B-B14F-4D97-AF65-F5344CB8AC3E}">
        <p14:creationId xmlns:p14="http://schemas.microsoft.com/office/powerpoint/2010/main" val="2442678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955243" cy="4755148"/>
          </a:xfrm>
          <a:prstGeom prst="rect">
            <a:avLst/>
          </a:prstGeom>
          <a:noFill/>
        </p:spPr>
        <p:txBody>
          <a:bodyPr wrap="none" rtlCol="0">
            <a:spAutoFit/>
          </a:bodyPr>
          <a:lstStyle/>
          <a:p>
            <a:r>
              <a:rPr lang="de-CH" sz="3200" b="1" dirty="0"/>
              <a:t>Rückreise nach Antiochia (Apg 14,21 - 28)</a:t>
            </a:r>
            <a:endParaRPr lang="de-CH" sz="3200" dirty="0"/>
          </a:p>
          <a:p>
            <a:endParaRPr lang="de-DE" sz="1500" dirty="0" smtClean="0"/>
          </a:p>
          <a:p>
            <a:r>
              <a:rPr lang="de-CH" sz="3200" dirty="0"/>
              <a:t>„Und nachdem sie in dieser Stadt das Evangelium verkündigt </a:t>
            </a:r>
            <a:endParaRPr lang="de-CH" sz="3200" dirty="0" smtClean="0"/>
          </a:p>
          <a:p>
            <a:r>
              <a:rPr lang="de-CH" sz="3200" dirty="0" smtClean="0"/>
              <a:t>und </a:t>
            </a:r>
            <a:r>
              <a:rPr lang="de-CH" sz="3200" dirty="0"/>
              <a:t>eine schöne Zahl Jünger gewonnen hatten, kehrten sie </a:t>
            </a:r>
            <a:endParaRPr lang="de-CH" sz="3200" dirty="0" smtClean="0"/>
          </a:p>
          <a:p>
            <a:r>
              <a:rPr lang="de-CH" sz="3200" dirty="0" smtClean="0"/>
              <a:t>wieder </a:t>
            </a:r>
            <a:r>
              <a:rPr lang="de-CH" sz="3200" dirty="0"/>
              <a:t>nach Lystra und Ikonium und Antiochia zurück; </a:t>
            </a:r>
            <a:r>
              <a:rPr lang="de-CH" sz="3200" dirty="0" smtClean="0"/>
              <a:t>dabei </a:t>
            </a:r>
          </a:p>
          <a:p>
            <a:r>
              <a:rPr lang="de-CH" sz="3200" dirty="0" smtClean="0"/>
              <a:t>stärkten </a:t>
            </a:r>
            <a:r>
              <a:rPr lang="de-CH" sz="3200" dirty="0"/>
              <a:t>sie die Seelen der Jünger und ermahnten sie, </a:t>
            </a:r>
            <a:endParaRPr lang="de-CH" sz="3200" dirty="0" smtClean="0"/>
          </a:p>
          <a:p>
            <a:r>
              <a:rPr lang="de-CH" sz="3200" dirty="0" smtClean="0"/>
              <a:t>unbeirrt </a:t>
            </a:r>
            <a:r>
              <a:rPr lang="de-CH" sz="3200" dirty="0"/>
              <a:t>im Glauben zu bleiben, und [sagten ihnen,] dass wir </a:t>
            </a:r>
            <a:endParaRPr lang="de-CH" sz="3200" dirty="0" smtClean="0"/>
          </a:p>
          <a:p>
            <a:r>
              <a:rPr lang="de-CH" sz="3200" dirty="0" smtClean="0"/>
              <a:t>durch </a:t>
            </a:r>
            <a:r>
              <a:rPr lang="de-CH" sz="3200" dirty="0"/>
              <a:t>viele Bedrängnisse in das Reich Gottes eingehen müssen. </a:t>
            </a:r>
            <a:endParaRPr lang="de-CH" sz="3200" u="sng" dirty="0"/>
          </a:p>
          <a:p>
            <a:r>
              <a:rPr lang="de-CH" sz="3200" dirty="0" smtClean="0"/>
              <a:t>Nachdem </a:t>
            </a:r>
            <a:r>
              <a:rPr lang="de-CH" sz="3200" dirty="0"/>
              <a:t>sie ihnen aber in jeder Gemeinde Älteste bestimmt </a:t>
            </a:r>
            <a:endParaRPr lang="de-CH" sz="3200" dirty="0" smtClean="0"/>
          </a:p>
          <a:p>
            <a:r>
              <a:rPr lang="de-CH" sz="3200" dirty="0" smtClean="0"/>
              <a:t>hatten</a:t>
            </a:r>
            <a:r>
              <a:rPr lang="de-CH" sz="3200" dirty="0"/>
              <a:t>, befahlen sie sie unter Gebet und Fasten dem Herrn an, </a:t>
            </a:r>
            <a:r>
              <a:rPr lang="de-CH" sz="3200" dirty="0" smtClean="0"/>
              <a:t>…</a:t>
            </a:r>
            <a:endParaRPr lang="de-CH" sz="3200" dirty="0"/>
          </a:p>
        </p:txBody>
      </p:sp>
    </p:spTree>
    <p:extLst>
      <p:ext uri="{BB962C8B-B14F-4D97-AF65-F5344CB8AC3E}">
        <p14:creationId xmlns:p14="http://schemas.microsoft.com/office/powerpoint/2010/main" val="36970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814627" cy="3046988"/>
          </a:xfrm>
          <a:prstGeom prst="rect">
            <a:avLst/>
          </a:prstGeom>
          <a:noFill/>
        </p:spPr>
        <p:txBody>
          <a:bodyPr wrap="none" rtlCol="0">
            <a:spAutoFit/>
          </a:bodyPr>
          <a:lstStyle/>
          <a:p>
            <a:r>
              <a:rPr lang="de-CH" sz="3200" dirty="0" smtClean="0"/>
              <a:t>„… an </a:t>
            </a:r>
            <a:r>
              <a:rPr lang="de-CH" sz="3200" dirty="0"/>
              <a:t>den sie gläubig geworden waren. </a:t>
            </a:r>
            <a:r>
              <a:rPr lang="de-CH" sz="3200" dirty="0" smtClean="0"/>
              <a:t>Und </a:t>
            </a:r>
            <a:r>
              <a:rPr lang="de-CH" sz="3200" dirty="0"/>
              <a:t>sie durchzogen </a:t>
            </a:r>
            <a:endParaRPr lang="de-CH" sz="3200" dirty="0" smtClean="0"/>
          </a:p>
          <a:p>
            <a:r>
              <a:rPr lang="de-CH" sz="3200" dirty="0" smtClean="0"/>
              <a:t>Pisidien </a:t>
            </a:r>
            <a:r>
              <a:rPr lang="de-CH" sz="3200" dirty="0"/>
              <a:t>und kamen nach Pamphylien. </a:t>
            </a:r>
            <a:r>
              <a:rPr lang="de-CH" sz="3200" dirty="0" smtClean="0"/>
              <a:t>Und </a:t>
            </a:r>
            <a:r>
              <a:rPr lang="de-CH" sz="3200" dirty="0"/>
              <a:t>nachdem sie in </a:t>
            </a:r>
            <a:endParaRPr lang="de-CH" sz="3200" dirty="0" smtClean="0"/>
          </a:p>
          <a:p>
            <a:r>
              <a:rPr lang="de-CH" sz="3200" dirty="0" smtClean="0"/>
              <a:t>Perge </a:t>
            </a:r>
            <a:r>
              <a:rPr lang="de-CH" sz="3200" dirty="0"/>
              <a:t>das Wort verkündigt hatten, zogen sie hinab nach Attalia. </a:t>
            </a:r>
            <a:endParaRPr lang="de-CH" sz="3200" dirty="0" smtClean="0"/>
          </a:p>
          <a:p>
            <a:r>
              <a:rPr lang="de-CH" sz="3200" dirty="0" smtClean="0"/>
              <a:t>Und </a:t>
            </a:r>
            <a:r>
              <a:rPr lang="de-CH" sz="3200" dirty="0"/>
              <a:t>von dort segelten sie nach Antiochia, von wo aus sie der </a:t>
            </a:r>
            <a:endParaRPr lang="de-CH" sz="3200" dirty="0" smtClean="0"/>
          </a:p>
          <a:p>
            <a:r>
              <a:rPr lang="de-CH" sz="3200" dirty="0" smtClean="0"/>
              <a:t>Gnade </a:t>
            </a:r>
            <a:r>
              <a:rPr lang="de-CH" sz="3200" dirty="0"/>
              <a:t>Gottes übergeben worden waren zu dem Werk, das sie </a:t>
            </a:r>
            <a:endParaRPr lang="de-CH" sz="3200" dirty="0" smtClean="0"/>
          </a:p>
          <a:p>
            <a:r>
              <a:rPr lang="de-CH" sz="3200" dirty="0" smtClean="0"/>
              <a:t>[</a:t>
            </a:r>
            <a:r>
              <a:rPr lang="de-CH" sz="3200" dirty="0"/>
              <a:t>nun] vollbracht hatten. </a:t>
            </a:r>
            <a:r>
              <a:rPr lang="de-CH" sz="3200" dirty="0" smtClean="0"/>
              <a:t>…</a:t>
            </a:r>
            <a:endParaRPr lang="de-CH" sz="3200" dirty="0"/>
          </a:p>
        </p:txBody>
      </p:sp>
    </p:spTree>
    <p:extLst>
      <p:ext uri="{BB962C8B-B14F-4D97-AF65-F5344CB8AC3E}">
        <p14:creationId xmlns:p14="http://schemas.microsoft.com/office/powerpoint/2010/main" val="154999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10187019" cy="2554545"/>
          </a:xfrm>
          <a:prstGeom prst="rect">
            <a:avLst/>
          </a:prstGeom>
          <a:noFill/>
        </p:spPr>
        <p:txBody>
          <a:bodyPr wrap="none" rtlCol="0">
            <a:spAutoFit/>
          </a:bodyPr>
          <a:lstStyle/>
          <a:p>
            <a:r>
              <a:rPr lang="de-CH" sz="3200" dirty="0" smtClean="0"/>
              <a:t>„… … Als </a:t>
            </a:r>
            <a:r>
              <a:rPr lang="de-CH" sz="3200" dirty="0"/>
              <a:t>sie aber angekommen waren und </a:t>
            </a:r>
            <a:r>
              <a:rPr lang="de-CH" sz="3200" dirty="0" smtClean="0"/>
              <a:t>die </a:t>
            </a:r>
            <a:r>
              <a:rPr lang="de-CH" sz="3200" dirty="0"/>
              <a:t>Gemeinde </a:t>
            </a:r>
            <a:endParaRPr lang="de-CH" sz="3200" dirty="0" smtClean="0"/>
          </a:p>
          <a:p>
            <a:r>
              <a:rPr lang="de-CH" sz="3200" dirty="0" smtClean="0"/>
              <a:t>versammelt </a:t>
            </a:r>
            <a:r>
              <a:rPr lang="de-CH" sz="3200" dirty="0"/>
              <a:t>hatten, erzählten sie, wie viel Gott </a:t>
            </a:r>
            <a:r>
              <a:rPr lang="de-CH" sz="3200" dirty="0" smtClean="0"/>
              <a:t>mit </a:t>
            </a:r>
            <a:r>
              <a:rPr lang="de-CH" sz="3200" dirty="0"/>
              <a:t>ihnen </a:t>
            </a:r>
            <a:endParaRPr lang="de-CH" sz="3200" dirty="0" smtClean="0"/>
          </a:p>
          <a:p>
            <a:r>
              <a:rPr lang="de-CH" sz="3200" dirty="0" smtClean="0"/>
              <a:t>getan </a:t>
            </a:r>
            <a:r>
              <a:rPr lang="de-CH" sz="3200" dirty="0"/>
              <a:t>hatte, und dass er den Heiden die Tür des Glaubens </a:t>
            </a:r>
            <a:endParaRPr lang="de-CH" sz="3200" dirty="0" smtClean="0"/>
          </a:p>
          <a:p>
            <a:r>
              <a:rPr lang="de-CH" sz="3200" dirty="0" smtClean="0"/>
              <a:t>geöffnet </a:t>
            </a:r>
            <a:r>
              <a:rPr lang="de-CH" sz="3200" dirty="0"/>
              <a:t>hatte. </a:t>
            </a:r>
            <a:r>
              <a:rPr lang="de-CH" sz="3200" dirty="0" smtClean="0"/>
              <a:t>Sie </a:t>
            </a:r>
            <a:r>
              <a:rPr lang="de-CH" sz="3200" dirty="0"/>
              <a:t>verbrachten aber dort eine nicht </a:t>
            </a:r>
            <a:r>
              <a:rPr lang="de-CH" sz="3200" dirty="0" smtClean="0"/>
              <a:t>geringe </a:t>
            </a:r>
          </a:p>
          <a:p>
            <a:r>
              <a:rPr lang="de-CH" sz="3200" dirty="0" smtClean="0"/>
              <a:t>Zeit </a:t>
            </a:r>
            <a:r>
              <a:rPr lang="de-CH" sz="3200" dirty="0"/>
              <a:t>mit den Jüngern.“ </a:t>
            </a:r>
            <a:r>
              <a:rPr lang="de-CH" sz="3200" b="1" dirty="0"/>
              <a:t>(Apg 14,21 - 28)</a:t>
            </a:r>
            <a:endParaRPr lang="de-CH" sz="3200" dirty="0"/>
          </a:p>
        </p:txBody>
      </p:sp>
    </p:spTree>
    <p:extLst>
      <p:ext uri="{BB962C8B-B14F-4D97-AF65-F5344CB8AC3E}">
        <p14:creationId xmlns:p14="http://schemas.microsoft.com/office/powerpoint/2010/main" val="368583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623132"/>
            <a:ext cx="10477035" cy="646331"/>
          </a:xfrm>
          <a:prstGeom prst="rect">
            <a:avLst/>
          </a:prstGeom>
          <a:noFill/>
        </p:spPr>
        <p:txBody>
          <a:bodyPr wrap="none" rtlCol="0">
            <a:spAutoFit/>
          </a:bodyPr>
          <a:lstStyle/>
          <a:p>
            <a:r>
              <a:rPr lang="de-CH" sz="3600" dirty="0" smtClean="0"/>
              <a:t>1. Missionsreise des Apostels Paulus (Apg 13,4 – 14,28)</a:t>
            </a:r>
            <a:endParaRPr lang="de-CH" sz="3600" dirty="0"/>
          </a:p>
        </p:txBody>
      </p:sp>
      <p:sp>
        <p:nvSpPr>
          <p:cNvPr id="3" name="Textfeld 2"/>
          <p:cNvSpPr txBox="1"/>
          <p:nvPr/>
        </p:nvSpPr>
        <p:spPr>
          <a:xfrm>
            <a:off x="525130" y="1882419"/>
            <a:ext cx="9867253" cy="3339376"/>
          </a:xfrm>
          <a:prstGeom prst="rect">
            <a:avLst/>
          </a:prstGeom>
          <a:noFill/>
        </p:spPr>
        <p:txBody>
          <a:bodyPr wrap="none" rtlCol="0">
            <a:spAutoFit/>
          </a:bodyPr>
          <a:lstStyle/>
          <a:p>
            <a:r>
              <a:rPr lang="de-CH" sz="3200" dirty="0"/>
              <a:t>Über mehrere Stationen geht es nun zurück nach </a:t>
            </a:r>
            <a:endParaRPr lang="de-CH" sz="3200" dirty="0" smtClean="0"/>
          </a:p>
          <a:p>
            <a:r>
              <a:rPr lang="de-CH" sz="3200" dirty="0" smtClean="0"/>
              <a:t>Antiochia </a:t>
            </a:r>
            <a:r>
              <a:rPr lang="de-CH" sz="3200" dirty="0"/>
              <a:t>(Syrien). Mehrere Stationen werden erwähnt. </a:t>
            </a:r>
            <a:endParaRPr lang="de-CH" sz="3200" dirty="0" smtClean="0"/>
          </a:p>
          <a:p>
            <a:r>
              <a:rPr lang="de-DE" sz="3200" dirty="0" smtClean="0"/>
              <a:t>In </a:t>
            </a:r>
            <a:r>
              <a:rPr lang="de-DE" sz="3200" dirty="0"/>
              <a:t>Antiochia geben Paulus und Barnabas Bericht über Ihre </a:t>
            </a:r>
            <a:endParaRPr lang="de-DE" sz="3200" dirty="0" smtClean="0"/>
          </a:p>
          <a:p>
            <a:r>
              <a:rPr lang="de-DE" sz="3200" dirty="0" smtClean="0"/>
              <a:t>Missionsreise</a:t>
            </a:r>
            <a:r>
              <a:rPr lang="de-DE" sz="3200" dirty="0"/>
              <a:t>, ihre Erlebnisse und ihre Arbeit. Dies führt </a:t>
            </a:r>
            <a:endParaRPr lang="de-DE" sz="3200" dirty="0" smtClean="0"/>
          </a:p>
          <a:p>
            <a:r>
              <a:rPr lang="de-DE" sz="3200" dirty="0" smtClean="0"/>
              <a:t>hin </a:t>
            </a:r>
            <a:r>
              <a:rPr lang="de-DE" sz="3200" dirty="0"/>
              <a:t>zu dem zentralen Kapitel in der Apostelgeschichte</a:t>
            </a:r>
            <a:r>
              <a:rPr lang="de-DE" sz="3200" dirty="0" smtClean="0"/>
              <a:t>:</a:t>
            </a:r>
          </a:p>
          <a:p>
            <a:endParaRPr lang="de-DE" sz="1500" dirty="0" smtClean="0"/>
          </a:p>
          <a:p>
            <a:r>
              <a:rPr lang="de-DE" sz="3600" dirty="0" smtClean="0"/>
              <a:t>Dem </a:t>
            </a:r>
            <a:r>
              <a:rPr lang="de-DE" sz="3600" dirty="0"/>
              <a:t>Apostelkonzil </a:t>
            </a:r>
            <a:r>
              <a:rPr lang="de-DE" sz="3600" b="1" dirty="0"/>
              <a:t>(Kp 15, 1-35)</a:t>
            </a:r>
            <a:endParaRPr lang="de-CH" sz="3600" dirty="0"/>
          </a:p>
        </p:txBody>
      </p:sp>
    </p:spTree>
    <p:extLst>
      <p:ext uri="{BB962C8B-B14F-4D97-AF65-F5344CB8AC3E}">
        <p14:creationId xmlns:p14="http://schemas.microsoft.com/office/powerpoint/2010/main" val="19536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2525179" y="4960231"/>
            <a:ext cx="7147278" cy="938719"/>
          </a:xfrm>
          <a:prstGeom prst="rect">
            <a:avLst/>
          </a:prstGeom>
          <a:noFill/>
        </p:spPr>
        <p:txBody>
          <a:bodyPr wrap="none" rtlCol="0">
            <a:spAutoFit/>
          </a:bodyPr>
          <a:lstStyle/>
          <a:p>
            <a:r>
              <a:rPr lang="de-CH" sz="5500" b="1" dirty="0"/>
              <a:t>Apostelgeschichte Teil </a:t>
            </a:r>
            <a:r>
              <a:rPr lang="de-CH" sz="5500" b="1" dirty="0"/>
              <a:t>3</a:t>
            </a:r>
            <a:endParaRPr lang="de-CH" sz="5500" b="1" dirty="0"/>
          </a:p>
        </p:txBody>
      </p:sp>
    </p:spTree>
    <p:extLst>
      <p:ext uri="{BB962C8B-B14F-4D97-AF65-F5344CB8AC3E}">
        <p14:creationId xmlns:p14="http://schemas.microsoft.com/office/powerpoint/2010/main" val="4270524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1367356946"/>
              </p:ext>
            </p:extLst>
          </p:nvPr>
        </p:nvGraphicFramePr>
        <p:xfrm>
          <a:off x="100738" y="50369"/>
          <a:ext cx="2994079" cy="5527256"/>
        </p:xfrm>
        <a:graphic>
          <a:graphicData uri="http://schemas.openxmlformats.org/drawingml/2006/table">
            <a:tbl>
              <a:tblPr firstRow="1" firstCol="1" bandRow="1">
                <a:tableStyleId>{5C22544A-7EE6-4342-B048-85BDC9FD1C3A}</a:tableStyleId>
              </a:tblPr>
              <a:tblGrid>
                <a:gridCol w="2994079"/>
              </a:tblGrid>
              <a:tr h="840784">
                <a:tc>
                  <a:txBody>
                    <a:bodyPr/>
                    <a:lstStyle/>
                    <a:p>
                      <a:pPr>
                        <a:spcAft>
                          <a:spcPts val="0"/>
                        </a:spcAft>
                      </a:pPr>
                      <a:r>
                        <a:rPr lang="de-CH" sz="1700" dirty="0">
                          <a:effectLst/>
                        </a:rPr>
                        <a:t>Matthäus </a:t>
                      </a:r>
                      <a:r>
                        <a:rPr lang="de-CH" sz="1700" dirty="0" smtClean="0">
                          <a:effectLst/>
                        </a:rPr>
                        <a:t>(</a:t>
                      </a:r>
                      <a:r>
                        <a:rPr lang="de-CH" sz="1700" dirty="0">
                          <a:effectLst/>
                        </a:rPr>
                        <a:t>28,19+20)</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r>
              <a:tr h="4686472">
                <a:tc>
                  <a:txBody>
                    <a:bodyPr/>
                    <a:lstStyle/>
                    <a:p>
                      <a:pPr>
                        <a:spcAft>
                          <a:spcPts val="0"/>
                        </a:spcAft>
                      </a:pPr>
                      <a:r>
                        <a:rPr lang="de-CH" sz="1700" b="0" dirty="0">
                          <a:solidFill>
                            <a:schemeClr val="tx1"/>
                          </a:solidFill>
                          <a:effectLst/>
                        </a:rPr>
                        <a:t>So geht nun hin und macht zu Jüngern alle Völker, und tauft sie auf den Namen des Vaters und des Sohnes und des Heiligen Geistes </a:t>
                      </a:r>
                    </a:p>
                    <a:p>
                      <a:pPr>
                        <a:spcAft>
                          <a:spcPts val="0"/>
                        </a:spcAft>
                      </a:pPr>
                      <a:r>
                        <a:rPr lang="de-CH" sz="1700" b="0" u="sng" dirty="0">
                          <a:solidFill>
                            <a:schemeClr val="tx1"/>
                          </a:solidFill>
                          <a:effectLst/>
                        </a:rPr>
                        <a:t>20</a:t>
                      </a:r>
                      <a:r>
                        <a:rPr lang="de-CH" sz="1700" b="0" dirty="0">
                          <a:solidFill>
                            <a:schemeClr val="tx1"/>
                          </a:solidFill>
                          <a:effectLst/>
                        </a:rPr>
                        <a:t> und lehrt sie alles halten, was ich euch befohlen habe. Und siehe, ich bin bei euch alle Tage bis an das Ende der Weltzeit! Amen. </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r>
            </a:tbl>
          </a:graphicData>
        </a:graphic>
      </p:graphicFrame>
    </p:spTree>
    <p:extLst>
      <p:ext uri="{BB962C8B-B14F-4D97-AF65-F5344CB8AC3E}">
        <p14:creationId xmlns:p14="http://schemas.microsoft.com/office/powerpoint/2010/main" val="737282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1113225993"/>
              </p:ext>
            </p:extLst>
          </p:nvPr>
        </p:nvGraphicFramePr>
        <p:xfrm>
          <a:off x="100738" y="50369"/>
          <a:ext cx="5988158" cy="5527256"/>
        </p:xfrm>
        <a:graphic>
          <a:graphicData uri="http://schemas.openxmlformats.org/drawingml/2006/table">
            <a:tbl>
              <a:tblPr firstRow="1" firstCol="1" bandRow="1">
                <a:tableStyleId>{5C22544A-7EE6-4342-B048-85BDC9FD1C3A}</a:tableStyleId>
              </a:tblPr>
              <a:tblGrid>
                <a:gridCol w="2994079"/>
                <a:gridCol w="2994079"/>
              </a:tblGrid>
              <a:tr h="840784">
                <a:tc>
                  <a:txBody>
                    <a:bodyPr/>
                    <a:lstStyle/>
                    <a:p>
                      <a:pPr>
                        <a:spcAft>
                          <a:spcPts val="0"/>
                        </a:spcAft>
                      </a:pPr>
                      <a:r>
                        <a:rPr lang="de-CH" sz="1700" dirty="0">
                          <a:effectLst/>
                        </a:rPr>
                        <a:t>Matthäus </a:t>
                      </a:r>
                      <a:r>
                        <a:rPr lang="de-CH" sz="1700" dirty="0" smtClean="0">
                          <a:effectLst/>
                        </a:rPr>
                        <a:t>(</a:t>
                      </a:r>
                      <a:r>
                        <a:rPr lang="de-CH" sz="1700" dirty="0">
                          <a:effectLst/>
                        </a:rPr>
                        <a:t>28,19+20)</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c>
                  <a:txBody>
                    <a:bodyPr/>
                    <a:lstStyle/>
                    <a:p>
                      <a:pPr>
                        <a:spcAft>
                          <a:spcPts val="0"/>
                        </a:spcAft>
                      </a:pPr>
                      <a:r>
                        <a:rPr lang="de-CH" sz="1700" dirty="0">
                          <a:effectLst/>
                        </a:rPr>
                        <a:t>Lukas </a:t>
                      </a:r>
                      <a:r>
                        <a:rPr lang="de-CH" sz="1700" dirty="0" smtClean="0">
                          <a:effectLst/>
                        </a:rPr>
                        <a:t>(</a:t>
                      </a:r>
                      <a:r>
                        <a:rPr lang="de-CH" sz="1700" dirty="0">
                          <a:effectLst/>
                        </a:rPr>
                        <a:t>24,46-49)</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r>
              <a:tr h="4686472">
                <a:tc>
                  <a:txBody>
                    <a:bodyPr/>
                    <a:lstStyle/>
                    <a:p>
                      <a:pPr>
                        <a:spcAft>
                          <a:spcPts val="0"/>
                        </a:spcAft>
                      </a:pPr>
                      <a:r>
                        <a:rPr lang="de-CH" sz="1700" b="0" dirty="0">
                          <a:solidFill>
                            <a:schemeClr val="tx1"/>
                          </a:solidFill>
                          <a:effectLst/>
                        </a:rPr>
                        <a:t>So geht nun hin und macht zu Jüngern alle Völker, und tauft sie auf den Namen des Vaters und des Sohnes und des Heiligen Geistes </a:t>
                      </a:r>
                    </a:p>
                    <a:p>
                      <a:pPr>
                        <a:spcAft>
                          <a:spcPts val="0"/>
                        </a:spcAft>
                      </a:pPr>
                      <a:r>
                        <a:rPr lang="de-CH" sz="1700" b="0" u="sng" dirty="0">
                          <a:solidFill>
                            <a:schemeClr val="tx1"/>
                          </a:solidFill>
                          <a:effectLst/>
                        </a:rPr>
                        <a:t>20</a:t>
                      </a:r>
                      <a:r>
                        <a:rPr lang="de-CH" sz="1700" b="0" dirty="0">
                          <a:solidFill>
                            <a:schemeClr val="tx1"/>
                          </a:solidFill>
                          <a:effectLst/>
                        </a:rPr>
                        <a:t> und lehrt sie alles halten, was ich euch befohlen habe. Und siehe, ich bin bei euch alle Tage bis an das Ende der Weltzeit! Amen. </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c>
                  <a:txBody>
                    <a:bodyPr/>
                    <a:lstStyle/>
                    <a:p>
                      <a:pPr>
                        <a:spcAft>
                          <a:spcPts val="0"/>
                        </a:spcAft>
                      </a:pPr>
                      <a:r>
                        <a:rPr lang="de-CH" sz="1700" b="0" dirty="0">
                          <a:solidFill>
                            <a:schemeClr val="tx1"/>
                          </a:solidFill>
                          <a:effectLst/>
                        </a:rPr>
                        <a:t>So steht es geschrieben, und so musste der Christus leiden und am dritten Tag aus den Toten auferstehen, </a:t>
                      </a:r>
                    </a:p>
                    <a:p>
                      <a:pPr>
                        <a:spcAft>
                          <a:spcPts val="0"/>
                        </a:spcAft>
                      </a:pPr>
                      <a:r>
                        <a:rPr lang="de-CH" sz="1700" b="0" u="sng" dirty="0">
                          <a:solidFill>
                            <a:schemeClr val="tx1"/>
                          </a:solidFill>
                          <a:effectLst/>
                        </a:rPr>
                        <a:t>47</a:t>
                      </a:r>
                      <a:r>
                        <a:rPr lang="de-CH" sz="1700" b="0" dirty="0">
                          <a:solidFill>
                            <a:schemeClr val="tx1"/>
                          </a:solidFill>
                          <a:effectLst/>
                        </a:rPr>
                        <a:t> und in seinem Namen soll Buße und Vergebung der Sünden verkündigt werden unter allen Völkern, beginnend in Jerusalem. </a:t>
                      </a:r>
                    </a:p>
                    <a:p>
                      <a:pPr>
                        <a:spcAft>
                          <a:spcPts val="0"/>
                        </a:spcAft>
                      </a:pPr>
                      <a:r>
                        <a:rPr lang="de-CH" sz="1700" b="0" u="sng" dirty="0">
                          <a:solidFill>
                            <a:schemeClr val="tx1"/>
                          </a:solidFill>
                          <a:effectLst/>
                        </a:rPr>
                        <a:t>48</a:t>
                      </a:r>
                      <a:r>
                        <a:rPr lang="de-CH" sz="1700" b="0" dirty="0">
                          <a:solidFill>
                            <a:schemeClr val="tx1"/>
                          </a:solidFill>
                          <a:effectLst/>
                        </a:rPr>
                        <a:t> Ihr aber seid Zeugen hiervon! </a:t>
                      </a:r>
                    </a:p>
                    <a:p>
                      <a:pPr>
                        <a:spcAft>
                          <a:spcPts val="0"/>
                        </a:spcAft>
                      </a:pPr>
                      <a:r>
                        <a:rPr lang="de-CH" sz="1700" b="0" u="sng" dirty="0">
                          <a:solidFill>
                            <a:schemeClr val="tx1"/>
                          </a:solidFill>
                          <a:effectLst/>
                        </a:rPr>
                        <a:t>49</a:t>
                      </a:r>
                      <a:r>
                        <a:rPr lang="de-CH" sz="1700" b="0" dirty="0">
                          <a:solidFill>
                            <a:schemeClr val="tx1"/>
                          </a:solidFill>
                          <a:effectLst/>
                        </a:rPr>
                        <a:t> Und siehe, ich sende auf euch die Verheißung meines Vaters; ihr aber bleibt in der Stadt Jerusalem, bis ihr angetan werdet mit Kraft aus der Höhe!</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r>
            </a:tbl>
          </a:graphicData>
        </a:graphic>
      </p:graphicFrame>
    </p:spTree>
    <p:extLst>
      <p:ext uri="{BB962C8B-B14F-4D97-AF65-F5344CB8AC3E}">
        <p14:creationId xmlns:p14="http://schemas.microsoft.com/office/powerpoint/2010/main" val="1740272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448246371"/>
              </p:ext>
            </p:extLst>
          </p:nvPr>
        </p:nvGraphicFramePr>
        <p:xfrm>
          <a:off x="100738" y="50369"/>
          <a:ext cx="8982237" cy="5527256"/>
        </p:xfrm>
        <a:graphic>
          <a:graphicData uri="http://schemas.openxmlformats.org/drawingml/2006/table">
            <a:tbl>
              <a:tblPr firstRow="1" firstCol="1" bandRow="1">
                <a:tableStyleId>{5C22544A-7EE6-4342-B048-85BDC9FD1C3A}</a:tableStyleId>
              </a:tblPr>
              <a:tblGrid>
                <a:gridCol w="2994079"/>
                <a:gridCol w="2994079"/>
                <a:gridCol w="2994079"/>
              </a:tblGrid>
              <a:tr h="840784">
                <a:tc>
                  <a:txBody>
                    <a:bodyPr/>
                    <a:lstStyle/>
                    <a:p>
                      <a:pPr>
                        <a:spcAft>
                          <a:spcPts val="0"/>
                        </a:spcAft>
                      </a:pPr>
                      <a:r>
                        <a:rPr lang="de-CH" sz="1700" dirty="0">
                          <a:effectLst/>
                        </a:rPr>
                        <a:t>Matthäus </a:t>
                      </a:r>
                      <a:r>
                        <a:rPr lang="de-CH" sz="1700" dirty="0" smtClean="0">
                          <a:effectLst/>
                        </a:rPr>
                        <a:t>(</a:t>
                      </a:r>
                      <a:r>
                        <a:rPr lang="de-CH" sz="1700" dirty="0">
                          <a:effectLst/>
                        </a:rPr>
                        <a:t>28,19+20)</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c>
                  <a:txBody>
                    <a:bodyPr/>
                    <a:lstStyle/>
                    <a:p>
                      <a:pPr>
                        <a:spcAft>
                          <a:spcPts val="0"/>
                        </a:spcAft>
                      </a:pPr>
                      <a:r>
                        <a:rPr lang="de-CH" sz="1700" dirty="0">
                          <a:effectLst/>
                        </a:rPr>
                        <a:t>Lukas </a:t>
                      </a:r>
                      <a:r>
                        <a:rPr lang="de-CH" sz="1700" dirty="0" smtClean="0">
                          <a:effectLst/>
                        </a:rPr>
                        <a:t>(</a:t>
                      </a:r>
                      <a:r>
                        <a:rPr lang="de-CH" sz="1700" dirty="0">
                          <a:effectLst/>
                        </a:rPr>
                        <a:t>24,46-49)</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c>
                  <a:txBody>
                    <a:bodyPr/>
                    <a:lstStyle/>
                    <a:p>
                      <a:pPr>
                        <a:spcAft>
                          <a:spcPts val="0"/>
                        </a:spcAft>
                      </a:pPr>
                      <a:r>
                        <a:rPr lang="de-CH" sz="1700" dirty="0">
                          <a:effectLst/>
                        </a:rPr>
                        <a:t>Johannes </a:t>
                      </a:r>
                      <a:r>
                        <a:rPr lang="de-CH" sz="1700" dirty="0" smtClean="0">
                          <a:effectLst/>
                        </a:rPr>
                        <a:t>(</a:t>
                      </a:r>
                      <a:r>
                        <a:rPr lang="de-CH" sz="1700" dirty="0">
                          <a:effectLst/>
                        </a:rPr>
                        <a:t>20,19+22)</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r>
              <a:tr h="4686472">
                <a:tc>
                  <a:txBody>
                    <a:bodyPr/>
                    <a:lstStyle/>
                    <a:p>
                      <a:pPr>
                        <a:spcAft>
                          <a:spcPts val="0"/>
                        </a:spcAft>
                      </a:pPr>
                      <a:r>
                        <a:rPr lang="de-CH" sz="1700" b="0" dirty="0">
                          <a:solidFill>
                            <a:schemeClr val="tx1"/>
                          </a:solidFill>
                          <a:effectLst/>
                        </a:rPr>
                        <a:t>So geht nun hin und macht zu Jüngern alle Völker, und tauft sie auf den Namen des Vaters und des Sohnes und des Heiligen Geistes </a:t>
                      </a:r>
                    </a:p>
                    <a:p>
                      <a:pPr>
                        <a:spcAft>
                          <a:spcPts val="0"/>
                        </a:spcAft>
                      </a:pPr>
                      <a:r>
                        <a:rPr lang="de-CH" sz="1700" b="0" u="sng" dirty="0">
                          <a:solidFill>
                            <a:schemeClr val="tx1"/>
                          </a:solidFill>
                          <a:effectLst/>
                        </a:rPr>
                        <a:t>20</a:t>
                      </a:r>
                      <a:r>
                        <a:rPr lang="de-CH" sz="1700" b="0" dirty="0">
                          <a:solidFill>
                            <a:schemeClr val="tx1"/>
                          </a:solidFill>
                          <a:effectLst/>
                        </a:rPr>
                        <a:t> und lehrt sie alles halten, was ich euch befohlen habe. Und siehe, ich bin bei euch alle Tage bis an das Ende der Weltzeit! Amen. </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c>
                  <a:txBody>
                    <a:bodyPr/>
                    <a:lstStyle/>
                    <a:p>
                      <a:pPr>
                        <a:spcAft>
                          <a:spcPts val="0"/>
                        </a:spcAft>
                      </a:pPr>
                      <a:r>
                        <a:rPr lang="de-CH" sz="1700" b="0" dirty="0">
                          <a:solidFill>
                            <a:schemeClr val="tx1"/>
                          </a:solidFill>
                          <a:effectLst/>
                        </a:rPr>
                        <a:t>So steht es geschrieben, und so musste der Christus leiden und am dritten Tag aus den Toten auferstehen, </a:t>
                      </a:r>
                    </a:p>
                    <a:p>
                      <a:pPr>
                        <a:spcAft>
                          <a:spcPts val="0"/>
                        </a:spcAft>
                      </a:pPr>
                      <a:r>
                        <a:rPr lang="de-CH" sz="1700" b="0" u="sng" dirty="0">
                          <a:solidFill>
                            <a:schemeClr val="tx1"/>
                          </a:solidFill>
                          <a:effectLst/>
                        </a:rPr>
                        <a:t>47</a:t>
                      </a:r>
                      <a:r>
                        <a:rPr lang="de-CH" sz="1700" b="0" dirty="0">
                          <a:solidFill>
                            <a:schemeClr val="tx1"/>
                          </a:solidFill>
                          <a:effectLst/>
                        </a:rPr>
                        <a:t> und in seinem Namen soll Buße und Vergebung der Sünden verkündigt werden unter allen Völkern, beginnend in Jerusalem. </a:t>
                      </a:r>
                    </a:p>
                    <a:p>
                      <a:pPr>
                        <a:spcAft>
                          <a:spcPts val="0"/>
                        </a:spcAft>
                      </a:pPr>
                      <a:r>
                        <a:rPr lang="de-CH" sz="1700" b="0" u="sng" dirty="0">
                          <a:solidFill>
                            <a:schemeClr val="tx1"/>
                          </a:solidFill>
                          <a:effectLst/>
                        </a:rPr>
                        <a:t>48</a:t>
                      </a:r>
                      <a:r>
                        <a:rPr lang="de-CH" sz="1700" b="0" dirty="0">
                          <a:solidFill>
                            <a:schemeClr val="tx1"/>
                          </a:solidFill>
                          <a:effectLst/>
                        </a:rPr>
                        <a:t> Ihr aber seid Zeugen hiervon! </a:t>
                      </a:r>
                    </a:p>
                    <a:p>
                      <a:pPr>
                        <a:spcAft>
                          <a:spcPts val="0"/>
                        </a:spcAft>
                      </a:pPr>
                      <a:r>
                        <a:rPr lang="de-CH" sz="1700" b="0" u="sng" dirty="0">
                          <a:solidFill>
                            <a:schemeClr val="tx1"/>
                          </a:solidFill>
                          <a:effectLst/>
                        </a:rPr>
                        <a:t>49</a:t>
                      </a:r>
                      <a:r>
                        <a:rPr lang="de-CH" sz="1700" b="0" dirty="0">
                          <a:solidFill>
                            <a:schemeClr val="tx1"/>
                          </a:solidFill>
                          <a:effectLst/>
                        </a:rPr>
                        <a:t> Und siehe, ich sende auf euch die Verheißung meines Vaters; ihr aber bleibt in der Stadt Jerusalem, bis ihr angetan werdet mit Kraft aus der Höhe!</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c>
                  <a:txBody>
                    <a:bodyPr/>
                    <a:lstStyle/>
                    <a:p>
                      <a:pPr>
                        <a:spcAft>
                          <a:spcPts val="0"/>
                        </a:spcAft>
                      </a:pPr>
                      <a:r>
                        <a:rPr lang="de-CH" sz="1700" b="0" dirty="0">
                          <a:solidFill>
                            <a:schemeClr val="tx1"/>
                          </a:solidFill>
                          <a:effectLst/>
                        </a:rPr>
                        <a:t>Da sprach Jesus wiederum zu ihnen: Friede sei mit euch! Gleichwie mich der Vater gesandt hat, so sende ich euch. </a:t>
                      </a:r>
                    </a:p>
                    <a:p>
                      <a:pPr>
                        <a:spcAft>
                          <a:spcPts val="0"/>
                        </a:spcAft>
                      </a:pPr>
                      <a:r>
                        <a:rPr lang="de-CH" sz="1700" b="0" u="sng" dirty="0">
                          <a:solidFill>
                            <a:schemeClr val="tx1"/>
                          </a:solidFill>
                          <a:effectLst/>
                        </a:rPr>
                        <a:t>22</a:t>
                      </a:r>
                      <a:r>
                        <a:rPr lang="de-CH" sz="1700" b="0" dirty="0">
                          <a:solidFill>
                            <a:schemeClr val="tx1"/>
                          </a:solidFill>
                          <a:effectLst/>
                        </a:rPr>
                        <a:t> Und nachdem er das gesagt hatte, hauchte er sie an und sprach zu ihnen: Empfangt Heiligen Geist! </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r>
            </a:tbl>
          </a:graphicData>
        </a:graphic>
      </p:graphicFrame>
    </p:spTree>
    <p:extLst>
      <p:ext uri="{BB962C8B-B14F-4D97-AF65-F5344CB8AC3E}">
        <p14:creationId xmlns:p14="http://schemas.microsoft.com/office/powerpoint/2010/main" val="3587005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00738" y="50369"/>
          <a:ext cx="11976316" cy="5527256"/>
        </p:xfrm>
        <a:graphic>
          <a:graphicData uri="http://schemas.openxmlformats.org/drawingml/2006/table">
            <a:tbl>
              <a:tblPr firstRow="1" firstCol="1" bandRow="1">
                <a:tableStyleId>{5C22544A-7EE6-4342-B048-85BDC9FD1C3A}</a:tableStyleId>
              </a:tblPr>
              <a:tblGrid>
                <a:gridCol w="2994079"/>
                <a:gridCol w="2994079"/>
                <a:gridCol w="2994079"/>
                <a:gridCol w="2994079"/>
              </a:tblGrid>
              <a:tr h="840784">
                <a:tc>
                  <a:txBody>
                    <a:bodyPr/>
                    <a:lstStyle/>
                    <a:p>
                      <a:pPr>
                        <a:spcAft>
                          <a:spcPts val="0"/>
                        </a:spcAft>
                      </a:pPr>
                      <a:r>
                        <a:rPr lang="de-CH" sz="1700" dirty="0">
                          <a:effectLst/>
                        </a:rPr>
                        <a:t>Matthäus </a:t>
                      </a:r>
                      <a:r>
                        <a:rPr lang="de-CH" sz="1700" dirty="0" smtClean="0">
                          <a:effectLst/>
                        </a:rPr>
                        <a:t>(</a:t>
                      </a:r>
                      <a:r>
                        <a:rPr lang="de-CH" sz="1700" dirty="0">
                          <a:effectLst/>
                        </a:rPr>
                        <a:t>28,19+20)</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c>
                  <a:txBody>
                    <a:bodyPr/>
                    <a:lstStyle/>
                    <a:p>
                      <a:pPr>
                        <a:spcAft>
                          <a:spcPts val="0"/>
                        </a:spcAft>
                      </a:pPr>
                      <a:r>
                        <a:rPr lang="de-CH" sz="1700" dirty="0">
                          <a:effectLst/>
                        </a:rPr>
                        <a:t>Lukas </a:t>
                      </a:r>
                      <a:r>
                        <a:rPr lang="de-CH" sz="1700" dirty="0" smtClean="0">
                          <a:effectLst/>
                        </a:rPr>
                        <a:t>(</a:t>
                      </a:r>
                      <a:r>
                        <a:rPr lang="de-CH" sz="1700" dirty="0">
                          <a:effectLst/>
                        </a:rPr>
                        <a:t>24,46-49)</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c>
                  <a:txBody>
                    <a:bodyPr/>
                    <a:lstStyle/>
                    <a:p>
                      <a:pPr>
                        <a:spcAft>
                          <a:spcPts val="0"/>
                        </a:spcAft>
                      </a:pPr>
                      <a:r>
                        <a:rPr lang="de-CH" sz="1700" dirty="0">
                          <a:effectLst/>
                        </a:rPr>
                        <a:t>Johannes </a:t>
                      </a:r>
                      <a:r>
                        <a:rPr lang="de-CH" sz="1700" dirty="0" smtClean="0">
                          <a:effectLst/>
                        </a:rPr>
                        <a:t>(</a:t>
                      </a:r>
                      <a:r>
                        <a:rPr lang="de-CH" sz="1700" dirty="0">
                          <a:effectLst/>
                        </a:rPr>
                        <a:t>20,19+22)</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c>
                  <a:txBody>
                    <a:bodyPr/>
                    <a:lstStyle/>
                    <a:p>
                      <a:pPr>
                        <a:spcAft>
                          <a:spcPts val="0"/>
                        </a:spcAft>
                      </a:pPr>
                      <a:r>
                        <a:rPr lang="de-CH" sz="1700" dirty="0" smtClean="0">
                          <a:effectLst/>
                        </a:rPr>
                        <a:t>Apostelgeschichte (1,8</a:t>
                      </a:r>
                      <a:r>
                        <a:rPr lang="de-CH" sz="1700" dirty="0">
                          <a:effectLst/>
                        </a:rPr>
                        <a:t>)</a:t>
                      </a:r>
                      <a:endParaRPr lang="de-CH"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nchor="ctr">
                    <a:solidFill>
                      <a:schemeClr val="accent1">
                        <a:lumMod val="75000"/>
                      </a:schemeClr>
                    </a:solidFill>
                  </a:tcPr>
                </a:tc>
              </a:tr>
              <a:tr h="4686472">
                <a:tc>
                  <a:txBody>
                    <a:bodyPr/>
                    <a:lstStyle/>
                    <a:p>
                      <a:pPr>
                        <a:spcAft>
                          <a:spcPts val="0"/>
                        </a:spcAft>
                      </a:pPr>
                      <a:r>
                        <a:rPr lang="de-CH" sz="1700" b="0" dirty="0">
                          <a:solidFill>
                            <a:schemeClr val="tx1"/>
                          </a:solidFill>
                          <a:effectLst/>
                        </a:rPr>
                        <a:t>So geht nun hin und macht zu Jüngern alle Völker, und tauft sie auf den Namen des Vaters und des Sohnes und des Heiligen Geistes </a:t>
                      </a:r>
                    </a:p>
                    <a:p>
                      <a:pPr>
                        <a:spcAft>
                          <a:spcPts val="0"/>
                        </a:spcAft>
                      </a:pPr>
                      <a:r>
                        <a:rPr lang="de-CH" sz="1700" b="0" u="sng" dirty="0">
                          <a:solidFill>
                            <a:schemeClr val="tx1"/>
                          </a:solidFill>
                          <a:effectLst/>
                        </a:rPr>
                        <a:t>20</a:t>
                      </a:r>
                      <a:r>
                        <a:rPr lang="de-CH" sz="1700" b="0" dirty="0">
                          <a:solidFill>
                            <a:schemeClr val="tx1"/>
                          </a:solidFill>
                          <a:effectLst/>
                        </a:rPr>
                        <a:t> und lehrt sie alles halten, was ich euch befohlen habe. Und siehe, ich bin bei euch alle Tage bis an das Ende der Weltzeit! Amen. </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c>
                  <a:txBody>
                    <a:bodyPr/>
                    <a:lstStyle/>
                    <a:p>
                      <a:pPr>
                        <a:spcAft>
                          <a:spcPts val="0"/>
                        </a:spcAft>
                      </a:pPr>
                      <a:r>
                        <a:rPr lang="de-CH" sz="1700" b="0" dirty="0">
                          <a:solidFill>
                            <a:schemeClr val="tx1"/>
                          </a:solidFill>
                          <a:effectLst/>
                        </a:rPr>
                        <a:t>So steht es geschrieben, und so musste der Christus leiden und am dritten Tag aus den Toten auferstehen, </a:t>
                      </a:r>
                    </a:p>
                    <a:p>
                      <a:pPr>
                        <a:spcAft>
                          <a:spcPts val="0"/>
                        </a:spcAft>
                      </a:pPr>
                      <a:r>
                        <a:rPr lang="de-CH" sz="1700" b="0" u="sng" dirty="0">
                          <a:solidFill>
                            <a:schemeClr val="tx1"/>
                          </a:solidFill>
                          <a:effectLst/>
                        </a:rPr>
                        <a:t>47</a:t>
                      </a:r>
                      <a:r>
                        <a:rPr lang="de-CH" sz="1700" b="0" dirty="0">
                          <a:solidFill>
                            <a:schemeClr val="tx1"/>
                          </a:solidFill>
                          <a:effectLst/>
                        </a:rPr>
                        <a:t> und in seinem Namen soll Buße und Vergebung der Sünden verkündigt werden unter allen Völkern, beginnend in Jerusalem. </a:t>
                      </a:r>
                    </a:p>
                    <a:p>
                      <a:pPr>
                        <a:spcAft>
                          <a:spcPts val="0"/>
                        </a:spcAft>
                      </a:pPr>
                      <a:r>
                        <a:rPr lang="de-CH" sz="1700" b="0" u="sng" dirty="0">
                          <a:solidFill>
                            <a:schemeClr val="tx1"/>
                          </a:solidFill>
                          <a:effectLst/>
                        </a:rPr>
                        <a:t>48</a:t>
                      </a:r>
                      <a:r>
                        <a:rPr lang="de-CH" sz="1700" b="0" dirty="0">
                          <a:solidFill>
                            <a:schemeClr val="tx1"/>
                          </a:solidFill>
                          <a:effectLst/>
                        </a:rPr>
                        <a:t> Ihr aber seid Zeugen hiervon! </a:t>
                      </a:r>
                    </a:p>
                    <a:p>
                      <a:pPr>
                        <a:spcAft>
                          <a:spcPts val="0"/>
                        </a:spcAft>
                      </a:pPr>
                      <a:r>
                        <a:rPr lang="de-CH" sz="1700" b="0" u="sng" dirty="0">
                          <a:solidFill>
                            <a:schemeClr val="tx1"/>
                          </a:solidFill>
                          <a:effectLst/>
                        </a:rPr>
                        <a:t>49</a:t>
                      </a:r>
                      <a:r>
                        <a:rPr lang="de-CH" sz="1700" b="0" dirty="0">
                          <a:solidFill>
                            <a:schemeClr val="tx1"/>
                          </a:solidFill>
                          <a:effectLst/>
                        </a:rPr>
                        <a:t> Und siehe, ich sende auf euch die Verheißung meines Vaters; ihr aber bleibt in der Stadt Jerusalem, bis ihr angetan werdet mit Kraft aus der Höhe!</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c>
                  <a:txBody>
                    <a:bodyPr/>
                    <a:lstStyle/>
                    <a:p>
                      <a:pPr>
                        <a:spcAft>
                          <a:spcPts val="0"/>
                        </a:spcAft>
                      </a:pPr>
                      <a:r>
                        <a:rPr lang="de-CH" sz="1700" b="0" dirty="0">
                          <a:solidFill>
                            <a:schemeClr val="tx1"/>
                          </a:solidFill>
                          <a:effectLst/>
                        </a:rPr>
                        <a:t>Da sprach Jesus wiederum zu ihnen: Friede sei mit euch! Gleichwie mich der Vater gesandt hat, so sende ich euch. </a:t>
                      </a:r>
                    </a:p>
                    <a:p>
                      <a:pPr>
                        <a:spcAft>
                          <a:spcPts val="0"/>
                        </a:spcAft>
                      </a:pPr>
                      <a:r>
                        <a:rPr lang="de-CH" sz="1700" b="0" u="sng" dirty="0">
                          <a:solidFill>
                            <a:schemeClr val="tx1"/>
                          </a:solidFill>
                          <a:effectLst/>
                        </a:rPr>
                        <a:t>22</a:t>
                      </a:r>
                      <a:r>
                        <a:rPr lang="de-CH" sz="1700" b="0" dirty="0">
                          <a:solidFill>
                            <a:schemeClr val="tx1"/>
                          </a:solidFill>
                          <a:effectLst/>
                        </a:rPr>
                        <a:t> Und nachdem er das gesagt hatte, hauchte er sie an und sprach zu ihnen: Empfangt Heiligen Geist! </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c>
                  <a:txBody>
                    <a:bodyPr/>
                    <a:lstStyle/>
                    <a:p>
                      <a:pPr>
                        <a:spcAft>
                          <a:spcPts val="0"/>
                        </a:spcAft>
                      </a:pPr>
                      <a:r>
                        <a:rPr lang="de-CH" sz="1700" b="0" dirty="0">
                          <a:solidFill>
                            <a:schemeClr val="tx1"/>
                          </a:solidFill>
                          <a:effectLst/>
                        </a:rPr>
                        <a:t>Sondern ihr werdet Kraft empfangen, wenn der Heilige Geist auf euch gekommen ist, und ihr werdet meine Zeugen sein in Jerusalem und in ganz Judäa und Samaria und bis an das Ende der Erde!</a:t>
                      </a:r>
                      <a:endParaRPr lang="de-CH" sz="1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299" marR="102299" marT="0" marB="0">
                    <a:solidFill>
                      <a:schemeClr val="bg1">
                        <a:lumMod val="85000"/>
                      </a:schemeClr>
                    </a:solidFill>
                  </a:tcPr>
                </a:tc>
              </a:tr>
            </a:tbl>
          </a:graphicData>
        </a:graphic>
      </p:graphicFrame>
    </p:spTree>
    <p:extLst>
      <p:ext uri="{BB962C8B-B14F-4D97-AF65-F5344CB8AC3E}">
        <p14:creationId xmlns:p14="http://schemas.microsoft.com/office/powerpoint/2010/main" val="180989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844288"/>
            <a:ext cx="5650073" cy="646331"/>
          </a:xfrm>
          <a:prstGeom prst="rect">
            <a:avLst/>
          </a:prstGeom>
          <a:noFill/>
        </p:spPr>
        <p:txBody>
          <a:bodyPr wrap="none" rtlCol="0">
            <a:spAutoFit/>
          </a:bodyPr>
          <a:lstStyle/>
          <a:p>
            <a:r>
              <a:rPr lang="de-CH" sz="3600" dirty="0" smtClean="0"/>
              <a:t>Paulus – der "Heidenapostel"</a:t>
            </a:r>
            <a:endParaRPr lang="de-CH" sz="3600" dirty="0"/>
          </a:p>
        </p:txBody>
      </p:sp>
      <p:sp>
        <p:nvSpPr>
          <p:cNvPr id="3" name="Textfeld 2"/>
          <p:cNvSpPr txBox="1"/>
          <p:nvPr/>
        </p:nvSpPr>
        <p:spPr>
          <a:xfrm>
            <a:off x="525130" y="1882419"/>
            <a:ext cx="10719473" cy="4031873"/>
          </a:xfrm>
          <a:prstGeom prst="rect">
            <a:avLst/>
          </a:prstGeom>
          <a:noFill/>
        </p:spPr>
        <p:txBody>
          <a:bodyPr wrap="none" rtlCol="0">
            <a:spAutoFit/>
          </a:bodyPr>
          <a:lstStyle/>
          <a:p>
            <a:r>
              <a:rPr lang="de-CH" sz="3200" dirty="0"/>
              <a:t>„Und in Antiochia waren in der dortigen </a:t>
            </a:r>
            <a:r>
              <a:rPr lang="de-CH" sz="3200" dirty="0" smtClean="0"/>
              <a:t>Gemeinde einige </a:t>
            </a:r>
          </a:p>
          <a:p>
            <a:r>
              <a:rPr lang="de-CH" sz="3200" dirty="0" smtClean="0"/>
              <a:t>Propheten </a:t>
            </a:r>
            <a:r>
              <a:rPr lang="de-CH" sz="3200" dirty="0"/>
              <a:t>und Lehrer, nämlich Barnabas und </a:t>
            </a:r>
            <a:r>
              <a:rPr lang="de-CH" sz="3200" dirty="0" smtClean="0"/>
              <a:t>Simeon</a:t>
            </a:r>
            <a:r>
              <a:rPr lang="de-CH" sz="3200" dirty="0"/>
              <a:t>, genannt </a:t>
            </a:r>
            <a:endParaRPr lang="de-CH" sz="3200" dirty="0" smtClean="0"/>
          </a:p>
          <a:p>
            <a:r>
              <a:rPr lang="de-CH" sz="3200" dirty="0" smtClean="0"/>
              <a:t>Niger</a:t>
            </a:r>
            <a:r>
              <a:rPr lang="de-CH" sz="3200" dirty="0"/>
              <a:t>, und Lucius von </a:t>
            </a:r>
            <a:r>
              <a:rPr lang="de-CH" sz="3200" dirty="0" err="1"/>
              <a:t>Kyrene</a:t>
            </a:r>
            <a:r>
              <a:rPr lang="de-CH" sz="3200" dirty="0"/>
              <a:t> und </a:t>
            </a:r>
            <a:r>
              <a:rPr lang="de-CH" sz="3200" dirty="0" err="1" smtClean="0"/>
              <a:t>Manahen</a:t>
            </a:r>
            <a:r>
              <a:rPr lang="de-CH" sz="3200" dirty="0"/>
              <a:t>, der mit dem </a:t>
            </a:r>
            <a:endParaRPr lang="de-CH" sz="3200" dirty="0" smtClean="0"/>
          </a:p>
          <a:p>
            <a:r>
              <a:rPr lang="de-CH" sz="3200" dirty="0" smtClean="0"/>
              <a:t>Vierfürsten </a:t>
            </a:r>
            <a:r>
              <a:rPr lang="de-CH" sz="3200" dirty="0"/>
              <a:t>Herodes erzogen </a:t>
            </a:r>
            <a:r>
              <a:rPr lang="de-CH" sz="3200" dirty="0" smtClean="0"/>
              <a:t>worden </a:t>
            </a:r>
            <a:r>
              <a:rPr lang="de-CH" sz="3200" dirty="0"/>
              <a:t>war, und Saulus. </a:t>
            </a:r>
            <a:r>
              <a:rPr lang="de-CH" sz="3200" dirty="0" smtClean="0"/>
              <a:t>Als </a:t>
            </a:r>
            <a:r>
              <a:rPr lang="de-CH" sz="3200" dirty="0"/>
              <a:t>sie </a:t>
            </a:r>
            <a:endParaRPr lang="de-CH" sz="3200" dirty="0" smtClean="0"/>
          </a:p>
          <a:p>
            <a:r>
              <a:rPr lang="de-CH" sz="3200" dirty="0" smtClean="0"/>
              <a:t>nun </a:t>
            </a:r>
            <a:r>
              <a:rPr lang="de-CH" sz="3200" dirty="0"/>
              <a:t>dem Herrn </a:t>
            </a:r>
            <a:r>
              <a:rPr lang="de-CH" sz="3200" dirty="0" smtClean="0"/>
              <a:t>dienten </a:t>
            </a:r>
            <a:r>
              <a:rPr lang="de-CH" sz="3200" dirty="0"/>
              <a:t>und fasteten, sprach der Heilige Geist: </a:t>
            </a:r>
            <a:endParaRPr lang="de-CH" sz="3200" dirty="0" smtClean="0"/>
          </a:p>
          <a:p>
            <a:r>
              <a:rPr lang="de-CH" sz="3200" dirty="0" smtClean="0"/>
              <a:t>Sondert </a:t>
            </a:r>
            <a:r>
              <a:rPr lang="de-CH" sz="3200" dirty="0"/>
              <a:t>mir Barnabas und Saulus aus zu dem Werk, </a:t>
            </a:r>
            <a:r>
              <a:rPr lang="de-CH" sz="3200" dirty="0" smtClean="0"/>
              <a:t>zu </a:t>
            </a:r>
            <a:r>
              <a:rPr lang="de-CH" sz="3200" dirty="0"/>
              <a:t>dem </a:t>
            </a:r>
            <a:endParaRPr lang="de-CH" sz="3200" dirty="0" smtClean="0"/>
          </a:p>
          <a:p>
            <a:r>
              <a:rPr lang="de-CH" sz="3200" dirty="0" smtClean="0"/>
              <a:t>ich </a:t>
            </a:r>
            <a:r>
              <a:rPr lang="de-CH" sz="3200" dirty="0"/>
              <a:t>sie berufen </a:t>
            </a:r>
            <a:r>
              <a:rPr lang="de-CH" sz="3200" dirty="0" smtClean="0"/>
              <a:t>habe! Da </a:t>
            </a:r>
            <a:r>
              <a:rPr lang="de-CH" sz="3200" dirty="0"/>
              <a:t>fasteten und beteten </a:t>
            </a:r>
            <a:r>
              <a:rPr lang="de-CH" sz="3200" dirty="0" smtClean="0"/>
              <a:t>sie</a:t>
            </a:r>
            <a:r>
              <a:rPr lang="de-CH" sz="3200" dirty="0"/>
              <a:t>, legten </a:t>
            </a:r>
            <a:endParaRPr lang="de-CH" sz="3200" dirty="0" smtClean="0"/>
          </a:p>
          <a:p>
            <a:r>
              <a:rPr lang="de-CH" sz="3200" dirty="0" smtClean="0"/>
              <a:t>ihnen </a:t>
            </a:r>
            <a:r>
              <a:rPr lang="de-CH" sz="3200" dirty="0"/>
              <a:t>die Hände auf und ließen sie ziehen.“ </a:t>
            </a:r>
            <a:r>
              <a:rPr lang="de-CH" sz="3200" b="1" dirty="0"/>
              <a:t>(Apg 13,1-3)</a:t>
            </a:r>
            <a:endParaRPr lang="de-CH" sz="3200" dirty="0"/>
          </a:p>
        </p:txBody>
      </p:sp>
    </p:spTree>
    <p:extLst>
      <p:ext uri="{BB962C8B-B14F-4D97-AF65-F5344CB8AC3E}">
        <p14:creationId xmlns:p14="http://schemas.microsoft.com/office/powerpoint/2010/main" val="327358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6095" y="844288"/>
            <a:ext cx="5650073" cy="646331"/>
          </a:xfrm>
          <a:prstGeom prst="rect">
            <a:avLst/>
          </a:prstGeom>
          <a:noFill/>
        </p:spPr>
        <p:txBody>
          <a:bodyPr wrap="none" rtlCol="0">
            <a:spAutoFit/>
          </a:bodyPr>
          <a:lstStyle/>
          <a:p>
            <a:r>
              <a:rPr lang="de-CH" sz="3600" dirty="0" smtClean="0"/>
              <a:t>Paulus – der "Heidenapostel"</a:t>
            </a:r>
            <a:endParaRPr lang="de-CH" sz="3600" dirty="0"/>
          </a:p>
        </p:txBody>
      </p:sp>
      <p:sp>
        <p:nvSpPr>
          <p:cNvPr id="3" name="Textfeld 2"/>
          <p:cNvSpPr txBox="1"/>
          <p:nvPr/>
        </p:nvSpPr>
        <p:spPr>
          <a:xfrm>
            <a:off x="516095" y="1882419"/>
            <a:ext cx="11602472" cy="4524315"/>
          </a:xfrm>
          <a:prstGeom prst="rect">
            <a:avLst/>
          </a:prstGeom>
          <a:noFill/>
        </p:spPr>
        <p:txBody>
          <a:bodyPr wrap="none" rtlCol="0">
            <a:spAutoFit/>
          </a:bodyPr>
          <a:lstStyle/>
          <a:p>
            <a:pPr lvl="0"/>
            <a:r>
              <a:rPr lang="de-CH" sz="3200" dirty="0"/>
              <a:t>Wiedergeburt / Berufung (auf dem Weg nach Damaskus) </a:t>
            </a:r>
            <a:r>
              <a:rPr lang="de-CH" sz="3200" b="1" dirty="0"/>
              <a:t>(Apg 9,1-9)</a:t>
            </a:r>
            <a:endParaRPr lang="de-CH" sz="3200" dirty="0"/>
          </a:p>
          <a:p>
            <a:r>
              <a:rPr lang="de-CH" sz="3200" dirty="0"/>
              <a:t> </a:t>
            </a:r>
          </a:p>
          <a:p>
            <a:pPr lvl="0"/>
            <a:r>
              <a:rPr lang="de-CH" sz="3200" dirty="0"/>
              <a:t>Zu- und Vorbereitung (14 – 15 Jahre) </a:t>
            </a:r>
          </a:p>
          <a:p>
            <a:pPr lvl="1"/>
            <a:r>
              <a:rPr lang="de-CH" sz="3200" dirty="0"/>
              <a:t>3 Jahre in Damaskus und Arabien </a:t>
            </a:r>
            <a:r>
              <a:rPr lang="de-CH" sz="3200" b="1" dirty="0"/>
              <a:t>(Gal 1,17)</a:t>
            </a:r>
            <a:endParaRPr lang="de-CH" sz="3200" dirty="0"/>
          </a:p>
          <a:p>
            <a:pPr lvl="1"/>
            <a:r>
              <a:rPr lang="de-CH" sz="3200" dirty="0"/>
              <a:t>10 Jahre in Tarsus </a:t>
            </a:r>
            <a:r>
              <a:rPr lang="de-CH" sz="3200" b="1" dirty="0"/>
              <a:t>(Apg 9,30; Gal 1,21)</a:t>
            </a:r>
            <a:endParaRPr lang="de-CH" sz="3200" dirty="0"/>
          </a:p>
          <a:p>
            <a:pPr lvl="1"/>
            <a:r>
              <a:rPr lang="de-CH" sz="3200" dirty="0"/>
              <a:t>1 Jahr in Antiochia </a:t>
            </a:r>
            <a:r>
              <a:rPr lang="de-CH" sz="3200" b="1" dirty="0"/>
              <a:t>(Apg 11,25+26)</a:t>
            </a:r>
            <a:endParaRPr lang="de-CH" sz="3200" dirty="0"/>
          </a:p>
          <a:p>
            <a:pPr lvl="1"/>
            <a:r>
              <a:rPr lang="de-CH" sz="3200" dirty="0"/>
              <a:t>Hilfeleistung in Jerusalem </a:t>
            </a:r>
            <a:r>
              <a:rPr lang="de-CH" sz="3200" b="1" dirty="0"/>
              <a:t>(Apg 11,30; Gal 2,1-10)</a:t>
            </a:r>
            <a:endParaRPr lang="de-CH" sz="3200" dirty="0"/>
          </a:p>
          <a:p>
            <a:r>
              <a:rPr lang="de-CH" sz="3200" dirty="0"/>
              <a:t> </a:t>
            </a:r>
          </a:p>
          <a:p>
            <a:pPr lvl="0"/>
            <a:r>
              <a:rPr lang="de-CH" sz="3200" dirty="0"/>
              <a:t>Aussendung zum Dienst </a:t>
            </a:r>
            <a:r>
              <a:rPr lang="de-CH" sz="3200" b="1" dirty="0"/>
              <a:t>(Apg 13,1-3)</a:t>
            </a:r>
            <a:endParaRPr lang="de-CH" sz="3200" dirty="0"/>
          </a:p>
        </p:txBody>
      </p:sp>
    </p:spTree>
    <p:extLst>
      <p:ext uri="{BB962C8B-B14F-4D97-AF65-F5344CB8AC3E}">
        <p14:creationId xmlns:p14="http://schemas.microsoft.com/office/powerpoint/2010/main" val="238546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9" dur="500"/>
                                        <p:tgtEl>
                                          <p:spTgt spid="3">
                                            <p:txEl>
                                              <p:pRg st="6" end="6"/>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p:cTn id="5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2030</Words>
  <Application>Microsoft Office PowerPoint</Application>
  <PresentationFormat>Breitbild</PresentationFormat>
  <Paragraphs>225</Paragraphs>
  <Slides>36</Slides>
  <Notes>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4" baseType="lpstr">
      <vt:lpstr>Arial</vt:lpstr>
      <vt:lpstr>Calibri</vt:lpstr>
      <vt:lpstr>Calibri Light</vt:lpstr>
      <vt:lpstr>Times New Roman</vt:lpstr>
      <vt:lpstr>Trebuchet MS</vt:lpstr>
      <vt:lpstr>Wingdings</vt:lpstr>
      <vt:lpstr>Office Theme</vt:lpstr>
      <vt:lpstr>Adobe Photoshop Image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Reinhard</dc:creator>
  <cp:lastModifiedBy>Reinhard</cp:lastModifiedBy>
  <cp:revision>157</cp:revision>
  <dcterms:created xsi:type="dcterms:W3CDTF">2018-05-19T05:14:58Z</dcterms:created>
  <dcterms:modified xsi:type="dcterms:W3CDTF">2019-09-07T15:54:07Z</dcterms:modified>
</cp:coreProperties>
</file>