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58" r:id="rId4"/>
    <p:sldId id="359" r:id="rId5"/>
    <p:sldId id="392" r:id="rId6"/>
    <p:sldId id="397" r:id="rId7"/>
    <p:sldId id="398" r:id="rId8"/>
    <p:sldId id="356" r:id="rId9"/>
    <p:sldId id="401" r:id="rId10"/>
    <p:sldId id="402" r:id="rId11"/>
    <p:sldId id="400" r:id="rId12"/>
    <p:sldId id="414" r:id="rId13"/>
    <p:sldId id="415" r:id="rId14"/>
    <p:sldId id="416" r:id="rId15"/>
    <p:sldId id="404" r:id="rId16"/>
    <p:sldId id="417" r:id="rId17"/>
    <p:sldId id="418" r:id="rId18"/>
    <p:sldId id="419" r:id="rId19"/>
    <p:sldId id="420" r:id="rId20"/>
    <p:sldId id="421" r:id="rId21"/>
    <p:sldId id="422" r:id="rId22"/>
    <p:sldId id="403" r:id="rId23"/>
    <p:sldId id="424" r:id="rId24"/>
    <p:sldId id="425" r:id="rId25"/>
    <p:sldId id="426" r:id="rId26"/>
    <p:sldId id="427" r:id="rId27"/>
    <p:sldId id="428" r:id="rId28"/>
    <p:sldId id="423" r:id="rId29"/>
    <p:sldId id="430" r:id="rId30"/>
    <p:sldId id="431" r:id="rId31"/>
    <p:sldId id="432" r:id="rId32"/>
    <p:sldId id="433" r:id="rId33"/>
    <p:sldId id="434" r:id="rId34"/>
    <p:sldId id="435" r:id="rId35"/>
    <p:sldId id="357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27.06.2020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27.06.2020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98342" y="4936377"/>
            <a:ext cx="419531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Epheser Teil 1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721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Verbindung Römer- mit Epheserbrief</a:t>
            </a:r>
            <a:endParaRPr lang="de-CH" sz="2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369420-0205-4FC0-8964-FF7F178442A2}"/>
              </a:ext>
            </a:extLst>
          </p:cNvPr>
          <p:cNvSpPr txBox="1"/>
          <p:nvPr/>
        </p:nvSpPr>
        <p:spPr>
          <a:xfrm>
            <a:off x="525130" y="1641658"/>
            <a:ext cx="101723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"Gepriesen sei der Gott und Vater unseres Herrn Jesus Christus, </a:t>
            </a:r>
          </a:p>
          <a:p>
            <a:r>
              <a:rPr lang="de-CH" sz="3000" dirty="0"/>
              <a:t>der uns gesegnet hat mit jedem geistlichen Segen in den </a:t>
            </a:r>
          </a:p>
          <a:p>
            <a:r>
              <a:rPr lang="de-CH" sz="3000" dirty="0"/>
              <a:t>himmlischen [Regionen] in Christus. (1,3)</a:t>
            </a:r>
          </a:p>
        </p:txBody>
      </p:sp>
    </p:spTree>
    <p:extLst>
      <p:ext uri="{BB962C8B-B14F-4D97-AF65-F5344CB8AC3E}">
        <p14:creationId xmlns:p14="http://schemas.microsoft.com/office/powerpoint/2010/main" val="25910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984C306-F66F-4245-995D-048936850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120"/>
            <a:ext cx="12192000" cy="496775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B9F61DE-38E8-4A67-9812-420444F5699B}"/>
              </a:ext>
            </a:extLst>
          </p:cNvPr>
          <p:cNvSpPr/>
          <p:nvPr/>
        </p:nvSpPr>
        <p:spPr>
          <a:xfrm>
            <a:off x="0" y="1824824"/>
            <a:ext cx="12192000" cy="4174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3082AC3-AB87-477A-B400-7C9D4529B500}"/>
              </a:ext>
            </a:extLst>
          </p:cNvPr>
          <p:cNvSpPr/>
          <p:nvPr/>
        </p:nvSpPr>
        <p:spPr>
          <a:xfrm>
            <a:off x="6372725" y="405097"/>
            <a:ext cx="5819275" cy="4174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968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984C306-F66F-4245-995D-048936850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120"/>
            <a:ext cx="12192000" cy="496775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B9F61DE-38E8-4A67-9812-420444F5699B}"/>
              </a:ext>
            </a:extLst>
          </p:cNvPr>
          <p:cNvSpPr/>
          <p:nvPr/>
        </p:nvSpPr>
        <p:spPr>
          <a:xfrm>
            <a:off x="0" y="1824824"/>
            <a:ext cx="12192000" cy="4174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112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984C306-F66F-4245-995D-048936850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120"/>
            <a:ext cx="12192000" cy="496775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B9F61DE-38E8-4A67-9812-420444F5699B}"/>
              </a:ext>
            </a:extLst>
          </p:cNvPr>
          <p:cNvSpPr/>
          <p:nvPr/>
        </p:nvSpPr>
        <p:spPr>
          <a:xfrm>
            <a:off x="6384896" y="1824824"/>
            <a:ext cx="5807103" cy="4174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581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984C306-F66F-4245-995D-048936850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120"/>
            <a:ext cx="12192000" cy="49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9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6CEC6A-06C3-46C7-8F26-AB0F92CFF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1" y="0"/>
            <a:ext cx="10971138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2BC305A-9FC7-4290-B83E-2C6FC3CFCCCD}"/>
              </a:ext>
            </a:extLst>
          </p:cNvPr>
          <p:cNvSpPr/>
          <p:nvPr/>
        </p:nvSpPr>
        <p:spPr>
          <a:xfrm>
            <a:off x="0" y="596348"/>
            <a:ext cx="12192000" cy="6249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6CEC6A-06C3-46C7-8F26-AB0F92CFF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1" y="0"/>
            <a:ext cx="10971138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2BC305A-9FC7-4290-B83E-2C6FC3CFCCCD}"/>
              </a:ext>
            </a:extLst>
          </p:cNvPr>
          <p:cNvSpPr/>
          <p:nvPr/>
        </p:nvSpPr>
        <p:spPr>
          <a:xfrm>
            <a:off x="0" y="1729410"/>
            <a:ext cx="12192000" cy="5140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16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6CEC6A-06C3-46C7-8F26-AB0F92CFF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1" y="0"/>
            <a:ext cx="10971138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2BC305A-9FC7-4290-B83E-2C6FC3CFCCCD}"/>
              </a:ext>
            </a:extLst>
          </p:cNvPr>
          <p:cNvSpPr/>
          <p:nvPr/>
        </p:nvSpPr>
        <p:spPr>
          <a:xfrm>
            <a:off x="0" y="2584174"/>
            <a:ext cx="12192000" cy="42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354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6CEC6A-06C3-46C7-8F26-AB0F92CFF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1" y="0"/>
            <a:ext cx="10971138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2BC305A-9FC7-4290-B83E-2C6FC3CFCCCD}"/>
              </a:ext>
            </a:extLst>
          </p:cNvPr>
          <p:cNvSpPr/>
          <p:nvPr/>
        </p:nvSpPr>
        <p:spPr>
          <a:xfrm>
            <a:off x="0" y="3450865"/>
            <a:ext cx="12192000" cy="340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868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6CEC6A-06C3-46C7-8F26-AB0F92CFF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1" y="0"/>
            <a:ext cx="10971138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2BC305A-9FC7-4290-B83E-2C6FC3CFCCCD}"/>
              </a:ext>
            </a:extLst>
          </p:cNvPr>
          <p:cNvSpPr/>
          <p:nvPr/>
        </p:nvSpPr>
        <p:spPr>
          <a:xfrm>
            <a:off x="0" y="4301657"/>
            <a:ext cx="12192000" cy="258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434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3150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Epheser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0805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6 | Verse: 155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6CEC6A-06C3-46C7-8F26-AB0F92CFF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1" y="0"/>
            <a:ext cx="10971138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2BC305A-9FC7-4290-B83E-2C6FC3CFCCCD}"/>
              </a:ext>
            </a:extLst>
          </p:cNvPr>
          <p:cNvSpPr/>
          <p:nvPr/>
        </p:nvSpPr>
        <p:spPr>
          <a:xfrm>
            <a:off x="0" y="5442668"/>
            <a:ext cx="12192000" cy="1443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617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6CEC6A-06C3-46C7-8F26-AB0F92CFF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1" y="0"/>
            <a:ext cx="10971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5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702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Gottesdienst Struktur – Kapitel 1 - 3</a:t>
            </a:r>
            <a:endParaRPr lang="de-CH" sz="2600" b="1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76F1683-0029-4E63-8B58-799CA17B3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856116"/>
              </p:ext>
            </p:extLst>
          </p:nvPr>
        </p:nvGraphicFramePr>
        <p:xfrm>
          <a:off x="1431234" y="1577252"/>
          <a:ext cx="6245750" cy="496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3" imgW="2039040" imgH="1621440" progId="">
                  <p:embed/>
                </p:oleObj>
              </mc:Choice>
              <mc:Fallback>
                <p:oleObj r:id="rId3" imgW="2039040" imgH="1621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1234" y="1577252"/>
                        <a:ext cx="6245750" cy="496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B4A35E7D-8EFF-445C-95C9-1DAF767DDE75}"/>
              </a:ext>
            </a:extLst>
          </p:cNvPr>
          <p:cNvSpPr/>
          <p:nvPr/>
        </p:nvSpPr>
        <p:spPr>
          <a:xfrm>
            <a:off x="0" y="1347746"/>
            <a:ext cx="12192000" cy="5510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092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702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Gottesdienst Struktur – Kapitel 1 - 3</a:t>
            </a:r>
            <a:endParaRPr lang="de-CH" sz="2600" b="1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76F1683-0029-4E63-8B58-799CA17B3A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1234" y="1577252"/>
          <a:ext cx="6245750" cy="496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3" imgW="2039040" imgH="1621440" progId="">
                  <p:embed/>
                </p:oleObj>
              </mc:Choice>
              <mc:Fallback>
                <p:oleObj r:id="rId3" imgW="2039040" imgH="16214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876F1683-0029-4E63-8B58-799CA17B3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1234" y="1577252"/>
                        <a:ext cx="6245750" cy="496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B4A35E7D-8EFF-445C-95C9-1DAF767DDE75}"/>
              </a:ext>
            </a:extLst>
          </p:cNvPr>
          <p:cNvSpPr/>
          <p:nvPr/>
        </p:nvSpPr>
        <p:spPr>
          <a:xfrm>
            <a:off x="0" y="2484782"/>
            <a:ext cx="12192000" cy="4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6331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702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Gottesdienst Struktur – Kapitel 1 - 3</a:t>
            </a:r>
            <a:endParaRPr lang="de-CH" sz="2600" b="1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76F1683-0029-4E63-8B58-799CA17B3A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1234" y="1577252"/>
          <a:ext cx="6245750" cy="496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3" imgW="2039040" imgH="1621440" progId="">
                  <p:embed/>
                </p:oleObj>
              </mc:Choice>
              <mc:Fallback>
                <p:oleObj r:id="rId3" imgW="2039040" imgH="16214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876F1683-0029-4E63-8B58-799CA17B3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1234" y="1577252"/>
                        <a:ext cx="6245750" cy="496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B4A35E7D-8EFF-445C-95C9-1DAF767DDE75}"/>
              </a:ext>
            </a:extLst>
          </p:cNvPr>
          <p:cNvSpPr/>
          <p:nvPr/>
        </p:nvSpPr>
        <p:spPr>
          <a:xfrm>
            <a:off x="0" y="3530379"/>
            <a:ext cx="12192000" cy="3327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7424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702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Gottesdienst Struktur – Kapitel 1 - 3</a:t>
            </a:r>
            <a:endParaRPr lang="de-CH" sz="2600" b="1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76F1683-0029-4E63-8B58-799CA17B3A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1234" y="1577252"/>
          <a:ext cx="6245750" cy="496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3" imgW="2039040" imgH="1621440" progId="">
                  <p:embed/>
                </p:oleObj>
              </mc:Choice>
              <mc:Fallback>
                <p:oleObj r:id="rId3" imgW="2039040" imgH="16214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876F1683-0029-4E63-8B58-799CA17B3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1234" y="1577252"/>
                        <a:ext cx="6245750" cy="496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B4A35E7D-8EFF-445C-95C9-1DAF767DDE75}"/>
              </a:ext>
            </a:extLst>
          </p:cNvPr>
          <p:cNvSpPr/>
          <p:nvPr/>
        </p:nvSpPr>
        <p:spPr>
          <a:xfrm>
            <a:off x="0" y="4548145"/>
            <a:ext cx="12192000" cy="230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5929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702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Gottesdienst Struktur – Kapitel 1 - 3</a:t>
            </a:r>
            <a:endParaRPr lang="de-CH" sz="2600" b="1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76F1683-0029-4E63-8B58-799CA17B3A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1234" y="1577252"/>
          <a:ext cx="6245750" cy="496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3" imgW="2039040" imgH="1621440" progId="">
                  <p:embed/>
                </p:oleObj>
              </mc:Choice>
              <mc:Fallback>
                <p:oleObj r:id="rId3" imgW="2039040" imgH="16214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876F1683-0029-4E63-8B58-799CA17B3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1234" y="1577252"/>
                        <a:ext cx="6245750" cy="496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B4A35E7D-8EFF-445C-95C9-1DAF767DDE75}"/>
              </a:ext>
            </a:extLst>
          </p:cNvPr>
          <p:cNvSpPr/>
          <p:nvPr/>
        </p:nvSpPr>
        <p:spPr>
          <a:xfrm>
            <a:off x="0" y="5844209"/>
            <a:ext cx="12192000" cy="1013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049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702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Gottesdienst Struktur – Kapitel 1 - 3</a:t>
            </a:r>
            <a:endParaRPr lang="de-CH" sz="2600" b="1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76F1683-0029-4E63-8B58-799CA17B3A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1234" y="1577252"/>
          <a:ext cx="6245750" cy="496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3" imgW="2039040" imgH="1621440" progId="">
                  <p:embed/>
                </p:oleObj>
              </mc:Choice>
              <mc:Fallback>
                <p:oleObj r:id="rId3" imgW="2039040" imgH="16214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876F1683-0029-4E63-8B58-799CA17B3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1234" y="1577252"/>
                        <a:ext cx="6245750" cy="496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979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311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Lobpreis 1,3-14</a:t>
            </a:r>
            <a:endParaRPr lang="de-CH" sz="2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369420-0205-4FC0-8964-FF7F178442A2}"/>
              </a:ext>
            </a:extLst>
          </p:cNvPr>
          <p:cNvSpPr txBox="1"/>
          <p:nvPr/>
        </p:nvSpPr>
        <p:spPr>
          <a:xfrm>
            <a:off x="525130" y="1300759"/>
            <a:ext cx="946009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"Gepriesen sei der Gott und Vater unseres Herrn Jesus </a:t>
            </a:r>
          </a:p>
          <a:p>
            <a:r>
              <a:rPr lang="de-CH" sz="3000" dirty="0"/>
              <a:t>Christus, der uns gesegnet hat mit jedem geistlichen Segen </a:t>
            </a:r>
          </a:p>
          <a:p>
            <a:r>
              <a:rPr lang="de-CH" sz="3000" dirty="0"/>
              <a:t>in den himmlischen [Regionen] in Christus, 4 wie er uns in </a:t>
            </a:r>
          </a:p>
          <a:p>
            <a:r>
              <a:rPr lang="de-CH" sz="3000" dirty="0"/>
              <a:t>ihm auserwählt hat vor Grundlegung der Welt, damit wir </a:t>
            </a:r>
          </a:p>
          <a:p>
            <a:r>
              <a:rPr lang="de-CH" sz="3000" dirty="0"/>
              <a:t>heilig und tadellos vor ihm seien in Liebe. 5 Er hat uns </a:t>
            </a:r>
          </a:p>
          <a:p>
            <a:r>
              <a:rPr lang="de-CH" sz="3000" dirty="0"/>
              <a:t>vorherbestimmt zur Sohnschaft für sich selbst durch Jesus </a:t>
            </a:r>
          </a:p>
          <a:p>
            <a:r>
              <a:rPr lang="de-CH" sz="3000" dirty="0"/>
              <a:t>Christus, nach dem Wohlgefallen seines Willens, 6 zum Lob </a:t>
            </a:r>
          </a:p>
          <a:p>
            <a:r>
              <a:rPr lang="de-CH" sz="3000" dirty="0"/>
              <a:t>der Herrlichkeit seiner Gnade, mit der er uns begnadigt hat </a:t>
            </a:r>
          </a:p>
          <a:p>
            <a:r>
              <a:rPr lang="de-CH" sz="3000" dirty="0"/>
              <a:t>in dem Geliebten." </a:t>
            </a:r>
            <a:r>
              <a:rPr lang="de-CH" sz="3000" b="1" dirty="0"/>
              <a:t>(1,3-6)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8968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288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Gebet 1,15-19</a:t>
            </a:r>
            <a:endParaRPr lang="de-CH" sz="2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369420-0205-4FC0-8964-FF7F178442A2}"/>
              </a:ext>
            </a:extLst>
          </p:cNvPr>
          <p:cNvSpPr txBox="1"/>
          <p:nvPr/>
        </p:nvSpPr>
        <p:spPr>
          <a:xfrm>
            <a:off x="525130" y="1300759"/>
            <a:ext cx="967110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"… ,dass der Gott unseres Herrn Jesus Christus, der Vater </a:t>
            </a:r>
          </a:p>
          <a:p>
            <a:r>
              <a:rPr lang="de-CH" sz="3000" dirty="0"/>
              <a:t>der Herrlichkeit, euch [den] Geist der Weisheit und </a:t>
            </a:r>
          </a:p>
          <a:p>
            <a:r>
              <a:rPr lang="de-CH" sz="3000" dirty="0"/>
              <a:t>Offenbarung gebe in der Erkenntnis seiner selbst, </a:t>
            </a:r>
          </a:p>
          <a:p>
            <a:r>
              <a:rPr lang="de-CH" sz="3000" dirty="0"/>
              <a:t>18 erleuchtete Augen eures Verständnisses, damit ihr wisst, </a:t>
            </a:r>
          </a:p>
          <a:p>
            <a:r>
              <a:rPr lang="de-CH" sz="3000" dirty="0"/>
              <a:t>was die Hoffnung seiner Berufung und was der Reichtum </a:t>
            </a:r>
          </a:p>
          <a:p>
            <a:r>
              <a:rPr lang="de-CH" sz="3000" dirty="0"/>
              <a:t>der Herrlichkeit seines Erbes in den Heiligen ist, 19 was auch </a:t>
            </a:r>
          </a:p>
          <a:p>
            <a:r>
              <a:rPr lang="de-CH" sz="3000" dirty="0"/>
              <a:t>die überwältigende Grösse seiner Kraftwirkung an uns ist, </a:t>
            </a:r>
          </a:p>
          <a:p>
            <a:r>
              <a:rPr lang="de-CH" sz="3000" dirty="0"/>
              <a:t>die wir glauben, gemäss der Wirksamkeit der Macht seiner </a:t>
            </a:r>
          </a:p>
          <a:p>
            <a:r>
              <a:rPr lang="de-CH" sz="3000" dirty="0"/>
              <a:t>Stärke." </a:t>
            </a:r>
            <a:r>
              <a:rPr lang="de-CH" sz="3000" b="1" dirty="0"/>
              <a:t>(1,17-19)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9444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99151"/>
            <a:ext cx="968149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Unter den Briefen des Paulus nimmt der Epheserbrief eine </a:t>
            </a:r>
          </a:p>
          <a:p>
            <a:r>
              <a:rPr lang="de-CH" sz="3000" dirty="0"/>
              <a:t>besondere Stellung ein. Einmal, weil er nicht direkt auf </a:t>
            </a:r>
          </a:p>
          <a:p>
            <a:r>
              <a:rPr lang="de-CH" sz="3000" dirty="0"/>
              <a:t>Probleme einer Gemeinde reagieren muss und somit keinen </a:t>
            </a:r>
          </a:p>
          <a:p>
            <a:r>
              <a:rPr lang="de-CH" sz="3000" dirty="0"/>
              <a:t>dringlichen Brief an eine Gemeinde schreiben muss. Er kann </a:t>
            </a:r>
          </a:p>
          <a:p>
            <a:r>
              <a:rPr lang="de-CH" sz="3000" dirty="0"/>
              <a:t>sich nun Zeit nehmen für seine Argumentationen. In diesem </a:t>
            </a:r>
          </a:p>
          <a:p>
            <a:r>
              <a:rPr lang="de-CH" sz="3000" dirty="0"/>
              <a:t>Brief gibt uns Gott Einblick auf den ganzen Ratschluss Gottes </a:t>
            </a:r>
          </a:p>
          <a:p>
            <a:r>
              <a:rPr lang="de-CH" sz="3000" dirty="0"/>
              <a:t>im Blick auf Christus, seinen Kindern und der Gemeinde. Mit </a:t>
            </a:r>
          </a:p>
          <a:p>
            <a:r>
              <a:rPr lang="de-CH" sz="3000" dirty="0"/>
              <a:t>Recht kann man diesen Brief die „Krönung“ aller Briefe des </a:t>
            </a:r>
          </a:p>
          <a:p>
            <a:r>
              <a:rPr lang="de-CH" sz="3000" dirty="0"/>
              <a:t>Paulus nennen.</a:t>
            </a:r>
          </a:p>
        </p:txBody>
      </p:sp>
    </p:spTree>
    <p:extLst>
      <p:ext uri="{BB962C8B-B14F-4D97-AF65-F5344CB8AC3E}">
        <p14:creationId xmlns:p14="http://schemas.microsoft.com/office/powerpoint/2010/main" val="25789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3446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Predigt 1,20-3,13</a:t>
            </a:r>
            <a:endParaRPr lang="de-CH" sz="2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369420-0205-4FC0-8964-FF7F178442A2}"/>
              </a:ext>
            </a:extLst>
          </p:cNvPr>
          <p:cNvSpPr txBox="1"/>
          <p:nvPr/>
        </p:nvSpPr>
        <p:spPr>
          <a:xfrm>
            <a:off x="525130" y="1300759"/>
            <a:ext cx="8117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a) Christus - auferweckt, um zu regieren (1,20-23)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0E97816-D145-469B-BCA6-EF1DD22B4B01}"/>
              </a:ext>
            </a:extLst>
          </p:cNvPr>
          <p:cNvSpPr txBox="1"/>
          <p:nvPr/>
        </p:nvSpPr>
        <p:spPr>
          <a:xfrm>
            <a:off x="924025" y="2073364"/>
            <a:ext cx="101348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"Die hat er wirksam werden lassen in dem Christus, als er </a:t>
            </a:r>
          </a:p>
          <a:p>
            <a:r>
              <a:rPr lang="de-CH" sz="3000" dirty="0"/>
              <a:t>ihn aus den Toten auferweckte und ihn zu seiner Rechten </a:t>
            </a:r>
          </a:p>
          <a:p>
            <a:r>
              <a:rPr lang="de-CH" sz="3000" dirty="0"/>
              <a:t>setzte in den himmlischen [Regionen], 21 hoch über jedes </a:t>
            </a:r>
          </a:p>
          <a:p>
            <a:r>
              <a:rPr lang="de-CH" sz="3000" dirty="0"/>
              <a:t>Fürstentum und jede Gewalt, Macht und Herrschaft und </a:t>
            </a:r>
          </a:p>
          <a:p>
            <a:r>
              <a:rPr lang="de-CH" sz="3000" dirty="0"/>
              <a:t>jeden Namen, der genannt wird, nicht allein in dieser Weltzeit, </a:t>
            </a:r>
          </a:p>
          <a:p>
            <a:r>
              <a:rPr lang="de-CH" sz="3000" dirty="0"/>
              <a:t>sondern auch in der zukünftigen; 22 und er hat alles seinen </a:t>
            </a:r>
          </a:p>
          <a:p>
            <a:r>
              <a:rPr lang="de-CH" sz="3000" dirty="0"/>
              <a:t>Füssen unterworfen und ihn als Haupt über alles der Gemeinde </a:t>
            </a:r>
          </a:p>
          <a:p>
            <a:r>
              <a:rPr lang="de-CH" sz="3000" dirty="0"/>
              <a:t>gegeben, 23 die sein Leib ist, …" </a:t>
            </a:r>
            <a:r>
              <a:rPr lang="de-CH" sz="3000" b="1" dirty="0"/>
              <a:t>(1,20-23)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6814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/>
      <p:bldP spid="4" grpId="0" uiExpan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3446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Predigt 1,20-3,13</a:t>
            </a:r>
            <a:endParaRPr lang="de-CH" sz="2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369420-0205-4FC0-8964-FF7F178442A2}"/>
              </a:ext>
            </a:extLst>
          </p:cNvPr>
          <p:cNvSpPr txBox="1"/>
          <p:nvPr/>
        </p:nvSpPr>
        <p:spPr>
          <a:xfrm>
            <a:off x="525130" y="1300759"/>
            <a:ext cx="11420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b) Juden / Nichtjuden – erlöst aus Gnade zu einer neuen Schöpfung (2,1-22)</a:t>
            </a:r>
            <a:endParaRPr lang="de-CH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0E97816-D145-469B-BCA6-EF1DD22B4B01}"/>
              </a:ext>
            </a:extLst>
          </p:cNvPr>
          <p:cNvSpPr txBox="1"/>
          <p:nvPr/>
        </p:nvSpPr>
        <p:spPr>
          <a:xfrm>
            <a:off x="924025" y="2073364"/>
            <a:ext cx="99103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"Denn Er ist unser Friede, der aus beiden eins gemacht und </a:t>
            </a:r>
          </a:p>
          <a:p>
            <a:r>
              <a:rPr lang="de-CH" sz="3000" dirty="0"/>
              <a:t>die Scheidewand des Zaunes abgebrochen hat, 15 indem er </a:t>
            </a:r>
          </a:p>
          <a:p>
            <a:r>
              <a:rPr lang="de-CH" sz="3000" dirty="0"/>
              <a:t>in seinem Fleisch die Feindschaft, das Gesetz der Gebote in </a:t>
            </a:r>
          </a:p>
          <a:p>
            <a:r>
              <a:rPr lang="de-CH" sz="3000" dirty="0"/>
              <a:t>Satzungen, hinwegtat, um die zwei in sich selbst zu einem </a:t>
            </a:r>
          </a:p>
          <a:p>
            <a:r>
              <a:rPr lang="de-CH" sz="3000" u="sng" dirty="0"/>
              <a:t>neuen Menschen</a:t>
            </a:r>
            <a:r>
              <a:rPr lang="de-CH" sz="3000" dirty="0"/>
              <a:t> zu schaffen und Frieden zu stiften, 16 und </a:t>
            </a:r>
          </a:p>
          <a:p>
            <a:r>
              <a:rPr lang="de-CH" sz="3000" dirty="0"/>
              <a:t>um die beiden in einem Leib mit Gott zu versöhnen durch </a:t>
            </a:r>
          </a:p>
          <a:p>
            <a:r>
              <a:rPr lang="de-CH" sz="3000" dirty="0"/>
              <a:t>das Kreuz, nachdem er durch dasselbe die Feindschaft getötet </a:t>
            </a:r>
          </a:p>
          <a:p>
            <a:r>
              <a:rPr lang="de-CH" sz="3000" dirty="0"/>
              <a:t>hatte." </a:t>
            </a:r>
            <a:r>
              <a:rPr lang="de-CH" sz="3000" b="1" dirty="0"/>
              <a:t>(2,14-16)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7968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 uiExpan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3446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Predigt 1,20-3,13</a:t>
            </a:r>
            <a:endParaRPr lang="de-CH" sz="2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369420-0205-4FC0-8964-FF7F178442A2}"/>
              </a:ext>
            </a:extLst>
          </p:cNvPr>
          <p:cNvSpPr txBox="1"/>
          <p:nvPr/>
        </p:nvSpPr>
        <p:spPr>
          <a:xfrm>
            <a:off x="525130" y="1300759"/>
            <a:ext cx="7484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c) Paulus - berufen, um zu offenbaren (3,1-13)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0E97816-D145-469B-BCA6-EF1DD22B4B01}"/>
              </a:ext>
            </a:extLst>
          </p:cNvPr>
          <p:cNvSpPr txBox="1"/>
          <p:nvPr/>
        </p:nvSpPr>
        <p:spPr>
          <a:xfrm>
            <a:off x="924025" y="2073364"/>
            <a:ext cx="1007275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"Deshalb [bin] ich, Paulus, der Gebundene Christi Jesu für </a:t>
            </a:r>
          </a:p>
          <a:p>
            <a:r>
              <a:rPr lang="de-CH" sz="3000" dirty="0"/>
              <a:t>euch, die Heiden. 2 Ihr habt ja gewiss von der Haushalterschaft </a:t>
            </a:r>
          </a:p>
          <a:p>
            <a:r>
              <a:rPr lang="de-CH" sz="3000" dirty="0"/>
              <a:t>der Gnade Gottes gehört, die mir für euch gegeben worden ist, </a:t>
            </a:r>
          </a:p>
          <a:p>
            <a:r>
              <a:rPr lang="de-CH" sz="3000" dirty="0"/>
              <a:t>3 dass er mich das Geheimnis durch Offenbarung wissen liess, </a:t>
            </a:r>
          </a:p>
          <a:p>
            <a:r>
              <a:rPr lang="de-CH" sz="3000" dirty="0"/>
              <a:t>wie ich zuvor kurz geschrieben habe." </a:t>
            </a:r>
            <a:r>
              <a:rPr lang="de-CH" sz="3000" b="1" dirty="0"/>
              <a:t>(3,1-3)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2804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 uiExpan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288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Gebet 3,14-19</a:t>
            </a:r>
            <a:endParaRPr lang="de-CH" sz="2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369420-0205-4FC0-8964-FF7F178442A2}"/>
              </a:ext>
            </a:extLst>
          </p:cNvPr>
          <p:cNvSpPr txBox="1"/>
          <p:nvPr/>
        </p:nvSpPr>
        <p:spPr>
          <a:xfrm>
            <a:off x="525130" y="1300759"/>
            <a:ext cx="1002229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"Deshalb beuge ich meine Knie vor dem Vater unseres Herrn </a:t>
            </a:r>
          </a:p>
          <a:p>
            <a:r>
              <a:rPr lang="de-CH" sz="3000" dirty="0"/>
              <a:t>Jesus Christus, 15 von dem jedes Geschlecht im Himmel und </a:t>
            </a:r>
          </a:p>
          <a:p>
            <a:r>
              <a:rPr lang="de-CH" sz="3000" dirty="0"/>
              <a:t>auf Erden den Namen erhält, 16 dass er euch nach dem </a:t>
            </a:r>
          </a:p>
          <a:p>
            <a:r>
              <a:rPr lang="de-CH" sz="3000" dirty="0"/>
              <a:t>Reichtum seiner Herrlichkeit gebe, durch seinen Geist mit </a:t>
            </a:r>
          </a:p>
          <a:p>
            <a:r>
              <a:rPr lang="de-CH" sz="3000" dirty="0"/>
              <a:t>Kraft gestärkt zu werden an dem inneren Menschen, 17 dass </a:t>
            </a:r>
          </a:p>
          <a:p>
            <a:r>
              <a:rPr lang="de-CH" sz="3000" dirty="0"/>
              <a:t>der Christus durch den Glauben in euren Herzen wohne, damit </a:t>
            </a:r>
          </a:p>
          <a:p>
            <a:r>
              <a:rPr lang="de-CH" sz="3000" dirty="0"/>
              <a:t>ihr, in Liebe gewurzelt und gegründet, 18 dazu fähig seid, mit </a:t>
            </a:r>
          </a:p>
          <a:p>
            <a:r>
              <a:rPr lang="de-CH" sz="3000" dirty="0"/>
              <a:t>allen Heiligen zu begreifen, was die Breite, die Länge, die Tiefe </a:t>
            </a:r>
          </a:p>
          <a:p>
            <a:r>
              <a:rPr lang="de-CH" sz="3000" dirty="0"/>
              <a:t>und die Höhe sei, 19 und die Liebe des Christus zu erkennen, </a:t>
            </a:r>
          </a:p>
          <a:p>
            <a:r>
              <a:rPr lang="de-CH" sz="3000" dirty="0"/>
              <a:t>die doch alle Erkenntnis übersteigt, damit ihr erfüllt werdet bis </a:t>
            </a:r>
          </a:p>
          <a:p>
            <a:r>
              <a:rPr lang="de-CH" sz="3000" dirty="0"/>
              <a:t>zur ganzen Fülle Gottes." </a:t>
            </a:r>
            <a:r>
              <a:rPr lang="de-CH" sz="3000" b="1" dirty="0"/>
              <a:t>(3,14-19)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70008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334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Lobpreis 3,20-21</a:t>
            </a:r>
            <a:endParaRPr lang="de-CH" sz="2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369420-0205-4FC0-8964-FF7F178442A2}"/>
              </a:ext>
            </a:extLst>
          </p:cNvPr>
          <p:cNvSpPr txBox="1"/>
          <p:nvPr/>
        </p:nvSpPr>
        <p:spPr>
          <a:xfrm>
            <a:off x="525130" y="1300759"/>
            <a:ext cx="10201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"Dem aber, der weit über die Massen mehr zu tun vermag </a:t>
            </a:r>
          </a:p>
          <a:p>
            <a:r>
              <a:rPr lang="de-CH" sz="3000" dirty="0"/>
              <a:t>als wir bitten oder verstehen, gemäss der Kraft, die in uns wirkt, </a:t>
            </a:r>
          </a:p>
          <a:p>
            <a:r>
              <a:rPr lang="de-CH" sz="3000" dirty="0"/>
              <a:t>21 ihm sei die Ehre in der Gemeinde in Christus Jesus, auf alle </a:t>
            </a:r>
          </a:p>
          <a:p>
            <a:r>
              <a:rPr lang="de-CH" sz="3000" dirty="0"/>
              <a:t>Geschlechter der Ewigkeit der Ewigkeiten! Amen." </a:t>
            </a:r>
            <a:r>
              <a:rPr lang="de-CH" sz="3000" b="1" dirty="0"/>
              <a:t>(3,20+21)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445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98342" y="4936377"/>
            <a:ext cx="419531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Epheser Teil 1</a:t>
            </a:r>
          </a:p>
        </p:txBody>
      </p:sp>
    </p:spTree>
    <p:extLst>
      <p:ext uri="{BB962C8B-B14F-4D97-AF65-F5344CB8AC3E}">
        <p14:creationId xmlns:p14="http://schemas.microsoft.com/office/powerpoint/2010/main" val="159075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1777169"/>
            <a:ext cx="86107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„Paulus, Apostel Jesu Christi durch den Willen Gottes, </a:t>
            </a:r>
          </a:p>
          <a:p>
            <a:r>
              <a:rPr lang="de-CH" sz="3000" dirty="0"/>
              <a:t>an die Heiligen und Gläubigen in Christus Jesus, die in </a:t>
            </a:r>
          </a:p>
          <a:p>
            <a:r>
              <a:rPr lang="de-CH" sz="3000" dirty="0"/>
              <a:t>Ephesus sind. “ </a:t>
            </a:r>
            <a:r>
              <a:rPr lang="de-CH" sz="3000" b="1" dirty="0"/>
              <a:t>(Eph 1,1)</a:t>
            </a:r>
            <a:r>
              <a:rPr lang="de-CH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09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25130" y="478921"/>
            <a:ext cx="395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Ephesus (Apg 19,1-40)</a:t>
            </a:r>
            <a:endParaRPr lang="de-CH"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833" y="-1"/>
            <a:ext cx="5788364" cy="68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1" y="-1477"/>
            <a:ext cx="4780397" cy="68493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40" y="-1477"/>
            <a:ext cx="4643135" cy="68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5"/>
            <a:ext cx="12192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0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5046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Die Gemeinde in Ephesus</a:t>
            </a:r>
            <a:endParaRPr lang="de-CH" sz="2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369420-0205-4FC0-8964-FF7F178442A2}"/>
              </a:ext>
            </a:extLst>
          </p:cNvPr>
          <p:cNvSpPr txBox="1"/>
          <p:nvPr/>
        </p:nvSpPr>
        <p:spPr>
          <a:xfrm>
            <a:off x="525130" y="1300759"/>
            <a:ext cx="1097403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Als Paulus Ephesus verliess, hinterliess er eine gut gegründete </a:t>
            </a:r>
          </a:p>
          <a:p>
            <a:r>
              <a:rPr lang="de-CH" sz="3000" dirty="0"/>
              <a:t>und gefestigte Gemeinde. In der Apg lesen wir von keinem </a:t>
            </a:r>
          </a:p>
          <a:p>
            <a:r>
              <a:rPr lang="de-CH" sz="3000" dirty="0"/>
              <a:t>weiteren Besuch des Paulus in Ephesus. Als Paulus auf seiner </a:t>
            </a:r>
          </a:p>
          <a:p>
            <a:r>
              <a:rPr lang="de-CH" sz="3000" dirty="0"/>
              <a:t>Rückreise anlässlich der 3. Missionsreise die Ältesten der Gemeinde </a:t>
            </a:r>
          </a:p>
          <a:p>
            <a:r>
              <a:rPr lang="de-CH" sz="3000" dirty="0"/>
              <a:t>in Ephesus nach Milet rief </a:t>
            </a:r>
            <a:r>
              <a:rPr lang="de-CH" sz="3000" b="1" dirty="0"/>
              <a:t>(Apg 20)</a:t>
            </a:r>
            <a:r>
              <a:rPr lang="de-CH" sz="3000" dirty="0"/>
              <a:t> hielt Paulus eine beeindruckende </a:t>
            </a:r>
          </a:p>
          <a:p>
            <a:r>
              <a:rPr lang="de-CH" sz="3000" dirty="0"/>
              <a:t>Abschiedsrede. Diese war eine Art Rückblick auf seine Arbeit in </a:t>
            </a:r>
          </a:p>
          <a:p>
            <a:r>
              <a:rPr lang="de-CH" sz="3000" dirty="0"/>
              <a:t>Ephesus und ein prophetischer Ausblick auf kommende Gefahren </a:t>
            </a:r>
          </a:p>
          <a:p>
            <a:r>
              <a:rPr lang="de-CH" sz="3000" dirty="0"/>
              <a:t>für die Gemeinde. In dieser Rede spüren wir die enge Verbindung </a:t>
            </a:r>
          </a:p>
          <a:p>
            <a:r>
              <a:rPr lang="de-CH" sz="3000" dirty="0"/>
              <a:t>des Paulus zur Leiterschaft und zur Gemeinde. Er erinnert sie an </a:t>
            </a:r>
          </a:p>
          <a:p>
            <a:r>
              <a:rPr lang="de-CH" sz="3000" dirty="0"/>
              <a:t>seine Liebe zu ihnen. Er hatte Nacht und Tag nicht aufgehört, einen </a:t>
            </a:r>
          </a:p>
          <a:p>
            <a:r>
              <a:rPr lang="de-CH" sz="3000" dirty="0"/>
              <a:t>jeden unter Tränen zu ermahnen </a:t>
            </a:r>
            <a:r>
              <a:rPr lang="de-CH" sz="3000" b="1" dirty="0"/>
              <a:t>(Apg 20,31)</a:t>
            </a:r>
            <a:r>
              <a:rPr lang="de-CH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7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721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Verbindung Römer- mit Epheserbrief</a:t>
            </a:r>
            <a:endParaRPr lang="de-CH" sz="2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369420-0205-4FC0-8964-FF7F178442A2}"/>
              </a:ext>
            </a:extLst>
          </p:cNvPr>
          <p:cNvSpPr txBox="1"/>
          <p:nvPr/>
        </p:nvSpPr>
        <p:spPr>
          <a:xfrm>
            <a:off x="525130" y="1300759"/>
            <a:ext cx="104343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„Dem aber, der euch zu festigen vermag laut </a:t>
            </a:r>
            <a:r>
              <a:rPr lang="de-CH" sz="3000" u="sng" dirty="0"/>
              <a:t>meinem Evangelium</a:t>
            </a:r>
            <a:r>
              <a:rPr lang="de-CH" sz="3000" dirty="0"/>
              <a:t> </a:t>
            </a:r>
          </a:p>
          <a:p>
            <a:r>
              <a:rPr lang="de-CH" sz="3000" dirty="0"/>
              <a:t>(dargelegt im Röm) und der Verkündigung von Jesus Christus, </a:t>
            </a:r>
          </a:p>
          <a:p>
            <a:r>
              <a:rPr lang="de-CH" sz="3000" dirty="0"/>
              <a:t>gemäß der </a:t>
            </a:r>
            <a:r>
              <a:rPr lang="de-CH" sz="3000" u="sng" dirty="0"/>
              <a:t>Offenbarung des Geheimnisses</a:t>
            </a:r>
            <a:r>
              <a:rPr lang="de-CH" sz="3000" dirty="0"/>
              <a:t> (beschrieben im Eph), </a:t>
            </a:r>
          </a:p>
          <a:p>
            <a:r>
              <a:rPr lang="de-CH" sz="3000" dirty="0"/>
              <a:t>das von ewigen Zeiten her verschwiegen war, 26 das jetzt aber </a:t>
            </a:r>
          </a:p>
          <a:p>
            <a:r>
              <a:rPr lang="de-CH" sz="3000" dirty="0"/>
              <a:t>offenbar gemacht worden ist und durch prophetische Schriften </a:t>
            </a:r>
          </a:p>
          <a:p>
            <a:r>
              <a:rPr lang="de-CH" sz="3000" dirty="0"/>
              <a:t>auf Befehl des ewigen Gottes bei allen Heiden bekannt gemacht </a:t>
            </a:r>
          </a:p>
          <a:p>
            <a:r>
              <a:rPr lang="de-CH" sz="3000" dirty="0"/>
              <a:t>worden ist zum Glaubensgehorsam 27 — ihm, dem allein weisen</a:t>
            </a:r>
          </a:p>
          <a:p>
            <a:r>
              <a:rPr lang="de-CH" sz="3000" dirty="0"/>
              <a:t>Gott, sei die Ehre durch Jesus Christus in Ewigkeit! Amen“ </a:t>
            </a:r>
          </a:p>
          <a:p>
            <a:r>
              <a:rPr lang="de-CH" sz="3000" dirty="0"/>
              <a:t>							(</a:t>
            </a:r>
            <a:r>
              <a:rPr lang="de-CH" sz="3000" b="1" dirty="0"/>
              <a:t>Röm 16,25–27</a:t>
            </a:r>
            <a:r>
              <a:rPr lang="de-CH" sz="3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62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Breitbild</PresentationFormat>
  <Paragraphs>113</Paragraphs>
  <Slides>35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171</cp:revision>
  <dcterms:created xsi:type="dcterms:W3CDTF">2018-05-19T05:14:58Z</dcterms:created>
  <dcterms:modified xsi:type="dcterms:W3CDTF">2020-06-27T13:07:32Z</dcterms:modified>
</cp:coreProperties>
</file>