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51" r:id="rId2"/>
    <p:sldId id="742" r:id="rId3"/>
    <p:sldId id="756" r:id="rId4"/>
    <p:sldId id="772" r:id="rId5"/>
    <p:sldId id="760" r:id="rId6"/>
    <p:sldId id="761" r:id="rId7"/>
    <p:sldId id="762" r:id="rId8"/>
    <p:sldId id="764" r:id="rId9"/>
    <p:sldId id="763" r:id="rId10"/>
    <p:sldId id="771" r:id="rId11"/>
    <p:sldId id="765" r:id="rId12"/>
    <p:sldId id="766" r:id="rId13"/>
    <p:sldId id="767" r:id="rId14"/>
    <p:sldId id="768" r:id="rId15"/>
    <p:sldId id="769" r:id="rId16"/>
    <p:sldId id="770" r:id="rId17"/>
    <p:sldId id="759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23" autoAdjust="0"/>
    <p:restoredTop sz="94660"/>
  </p:normalViewPr>
  <p:slideViewPr>
    <p:cSldViewPr snapToGrid="0">
      <p:cViewPr>
        <p:scale>
          <a:sx n="120" d="100"/>
          <a:sy n="120" d="100"/>
        </p:scale>
        <p:origin x="192" y="44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F089-39DA-47E3-A74C-E64C6DBBD5AE}" type="datetimeFigureOut">
              <a:rPr lang="de-CH" smtClean="0"/>
              <a:t>02.04.2022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541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F089-39DA-47E3-A74C-E64C6DBBD5AE}" type="datetimeFigureOut">
              <a:rPr lang="de-CH" smtClean="0"/>
              <a:t>02.04.2022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145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EE4D47CD-DDF8-47C4-AAF4-84C23F5A2AFB}"/>
              </a:ext>
            </a:extLst>
          </p:cNvPr>
          <p:cNvSpPr txBox="1"/>
          <p:nvPr/>
        </p:nvSpPr>
        <p:spPr>
          <a:xfrm>
            <a:off x="2480893" y="4855618"/>
            <a:ext cx="7230249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5500" b="1" dirty="0"/>
              <a:t>Offb Teil 17 | Kp. 14 - 15</a:t>
            </a:r>
          </a:p>
        </p:txBody>
      </p:sp>
    </p:spTree>
    <p:extLst>
      <p:ext uri="{BB962C8B-B14F-4D97-AF65-F5344CB8AC3E}">
        <p14:creationId xmlns:p14="http://schemas.microsoft.com/office/powerpoint/2010/main" val="2998337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412655" y="981141"/>
            <a:ext cx="966489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Ermutigung und Trost für die Heiligen der Trübsal |14,12-13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C8B19F7-1A60-419E-8CCB-BED67E7234CE}"/>
              </a:ext>
            </a:extLst>
          </p:cNvPr>
          <p:cNvSpPr txBox="1"/>
          <p:nvPr/>
        </p:nvSpPr>
        <p:spPr>
          <a:xfrm>
            <a:off x="412655" y="1883116"/>
            <a:ext cx="9137630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Besser</a:t>
            </a:r>
            <a:r>
              <a:rPr lang="de-CH" sz="3000" dirty="0"/>
              <a:t> vom Tier gequält zu werden, als mit ihm! </a:t>
            </a:r>
          </a:p>
          <a:p>
            <a:endParaRPr lang="de-CH" sz="3000" b="1" dirty="0"/>
          </a:p>
          <a:p>
            <a:r>
              <a:rPr lang="de-CH" sz="3000" b="1" dirty="0"/>
              <a:t>Besser</a:t>
            </a:r>
            <a:r>
              <a:rPr lang="de-CH" sz="3000" dirty="0"/>
              <a:t> man herrscht mit Christus für immer, als mit dem </a:t>
            </a:r>
          </a:p>
          <a:p>
            <a:r>
              <a:rPr lang="de-CH" sz="3000" dirty="0"/>
              <a:t>Tier für ein paar kurze Jahre. </a:t>
            </a:r>
          </a:p>
          <a:p>
            <a:endParaRPr lang="de-CH" sz="3000" b="1" dirty="0"/>
          </a:p>
          <a:p>
            <a:r>
              <a:rPr lang="de-CH" sz="3000" b="1" dirty="0"/>
              <a:t>Besser</a:t>
            </a:r>
            <a:r>
              <a:rPr lang="de-CH" sz="3000" dirty="0"/>
              <a:t> man erträgt geduldig Verfolgung, als sie um jeden </a:t>
            </a:r>
          </a:p>
          <a:p>
            <a:r>
              <a:rPr lang="de-CH" sz="3000" dirty="0"/>
              <a:t>Preis zu vermeiden und in alle Ewigkeit zu leiden!</a:t>
            </a:r>
          </a:p>
        </p:txBody>
      </p:sp>
    </p:spTree>
    <p:extLst>
      <p:ext uri="{BB962C8B-B14F-4D97-AF65-F5344CB8AC3E}">
        <p14:creationId xmlns:p14="http://schemas.microsoft.com/office/powerpoint/2010/main" val="420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412655" y="528376"/>
            <a:ext cx="420967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Ernte der Erde | 14,14-16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C8B19F7-1A60-419E-8CCB-BED67E7234CE}"/>
              </a:ext>
            </a:extLst>
          </p:cNvPr>
          <p:cNvSpPr txBox="1"/>
          <p:nvPr/>
        </p:nvSpPr>
        <p:spPr>
          <a:xfrm>
            <a:off x="412655" y="1235040"/>
            <a:ext cx="1023151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ich sah: Und siehe, eine weiße Wolke, und auf der Wolke </a:t>
            </a:r>
          </a:p>
          <a:p>
            <a:r>
              <a:rPr lang="de-CH" sz="3000" dirty="0"/>
              <a:t>saß einer gleich einem Menschensohn, der auf seinem Haupt </a:t>
            </a:r>
          </a:p>
          <a:p>
            <a:r>
              <a:rPr lang="de-CH" sz="3000" dirty="0"/>
              <a:t>einen goldenen Siegeskranz und in seiner Hand eine scharfe </a:t>
            </a:r>
          </a:p>
          <a:p>
            <a:r>
              <a:rPr lang="de-CH" sz="3000" dirty="0"/>
              <a:t>Sichel hatte. 15 Und ein anderer Engel kam aus dem Tempel </a:t>
            </a:r>
          </a:p>
          <a:p>
            <a:r>
              <a:rPr lang="de-CH" sz="3000" dirty="0"/>
              <a:t>hervor und rief dem, der auf der Wolke saß, mit lauter Stimme </a:t>
            </a:r>
          </a:p>
          <a:p>
            <a:r>
              <a:rPr lang="de-CH" sz="3000" dirty="0"/>
              <a:t>zu: Schicke deine Sichel und ernte! Denn die Stunde des Erntens </a:t>
            </a:r>
          </a:p>
          <a:p>
            <a:r>
              <a:rPr lang="de-CH" sz="3000" dirty="0"/>
              <a:t>ist gekommen, denn die Ernte der Erde ist überreif geworden. </a:t>
            </a:r>
          </a:p>
          <a:p>
            <a:r>
              <a:rPr lang="de-CH" sz="3000" dirty="0"/>
              <a:t>16 Und der auf der Wolke saß, warf seine Sichel auf die Erde, </a:t>
            </a:r>
          </a:p>
          <a:p>
            <a:r>
              <a:rPr lang="de-CH" sz="3000" dirty="0"/>
              <a:t>und die Erde wurde abgeerntet." </a:t>
            </a:r>
            <a:r>
              <a:rPr lang="de-CH" sz="3000" b="1" dirty="0"/>
              <a:t>(14,14-16)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300200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412655" y="435157"/>
            <a:ext cx="1023293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Weinernte - "Die große Kelter des Grimmes Gottes" | 14,17-20 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C8B19F7-1A60-419E-8CCB-BED67E7234CE}"/>
              </a:ext>
            </a:extLst>
          </p:cNvPr>
          <p:cNvSpPr txBox="1"/>
          <p:nvPr/>
        </p:nvSpPr>
        <p:spPr>
          <a:xfrm>
            <a:off x="412655" y="1141821"/>
            <a:ext cx="10407401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ein anderer Engel kam aus dem Tempel im Himmel hervor, </a:t>
            </a:r>
          </a:p>
          <a:p>
            <a:r>
              <a:rPr lang="de-CH" sz="3000" dirty="0"/>
              <a:t>und auch er hatte eine scharfe Sichel. 18 Und ein anderer Engel, </a:t>
            </a:r>
          </a:p>
          <a:p>
            <a:r>
              <a:rPr lang="de-CH" sz="3000" dirty="0"/>
              <a:t>der Macht über das Feuer hatte, kam aus dem Altar hervor, und </a:t>
            </a:r>
          </a:p>
          <a:p>
            <a:r>
              <a:rPr lang="de-CH" sz="3000" dirty="0"/>
              <a:t>er rief dem, der die scharfe Sichel hatte, mit lauter Stimme zu </a:t>
            </a:r>
          </a:p>
          <a:p>
            <a:r>
              <a:rPr lang="de-CH" sz="3000" dirty="0"/>
              <a:t>und sprach: Schicke deine scharfe Sichel und lies die Trauben </a:t>
            </a:r>
          </a:p>
          <a:p>
            <a:r>
              <a:rPr lang="de-CH" sz="3000" dirty="0"/>
              <a:t>des Weinstocks der Erde! Denn seine Beeren sind reif geworden. </a:t>
            </a:r>
          </a:p>
          <a:p>
            <a:r>
              <a:rPr lang="de-CH" sz="3000" dirty="0"/>
              <a:t>19 Und der Engel warf seine Sichel auf die Erde und las den Wein-</a:t>
            </a:r>
          </a:p>
          <a:p>
            <a:r>
              <a:rPr lang="de-CH" sz="3000" dirty="0"/>
              <a:t>stock der Erde ab und warf ⟨die Trauben⟩ in die große Kelter des </a:t>
            </a:r>
          </a:p>
          <a:p>
            <a:r>
              <a:rPr lang="de-CH" sz="3000" dirty="0"/>
              <a:t>Grimmes Gottes. 20 Und die Kelter wurde außerhalb der </a:t>
            </a:r>
          </a:p>
          <a:p>
            <a:r>
              <a:rPr lang="de-CH" sz="3000" dirty="0"/>
              <a:t>Stadt getreten, und Blut ging aus der Kelter hervor bis an </a:t>
            </a:r>
          </a:p>
          <a:p>
            <a:r>
              <a:rPr lang="de-CH" sz="3000" dirty="0"/>
              <a:t>die Zügel der Pferde, 1600 Stadien weit." </a:t>
            </a:r>
            <a:r>
              <a:rPr lang="de-CH" sz="3000" b="1" dirty="0"/>
              <a:t>(14,17-20)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306921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412655" y="1771250"/>
            <a:ext cx="913224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Ein grosses und wunderbares Zeichen am Himmel | 15,1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C8B19F7-1A60-419E-8CCB-BED67E7234CE}"/>
              </a:ext>
            </a:extLst>
          </p:cNvPr>
          <p:cNvSpPr txBox="1"/>
          <p:nvPr/>
        </p:nvSpPr>
        <p:spPr>
          <a:xfrm>
            <a:off x="412655" y="2477914"/>
            <a:ext cx="1039323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ich sah ein anderes Zeichen im Himmel, groß und </a:t>
            </a:r>
          </a:p>
          <a:p>
            <a:r>
              <a:rPr lang="de-CH" sz="3000" dirty="0"/>
              <a:t>wunderbar: Sieben Engel, die sieben Plagen hatten, die </a:t>
            </a:r>
          </a:p>
          <a:p>
            <a:r>
              <a:rPr lang="de-CH" sz="3000" dirty="0"/>
              <a:t>letzten; denn in ihnen wurde der Grimm Gottes vollendet." </a:t>
            </a:r>
            <a:r>
              <a:rPr lang="de-CH" sz="3000" b="1" dirty="0"/>
              <a:t>(15,1)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2298093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412655" y="665975"/>
            <a:ext cx="407259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Die Überwinder | 15,2-3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C8B19F7-1A60-419E-8CCB-BED67E7234CE}"/>
              </a:ext>
            </a:extLst>
          </p:cNvPr>
          <p:cNvSpPr txBox="1"/>
          <p:nvPr/>
        </p:nvSpPr>
        <p:spPr>
          <a:xfrm>
            <a:off x="412655" y="1372639"/>
            <a:ext cx="10470495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ich sah ⟨etwas⟩ wie ein gläsernes Meer, mit Feuer gemischt, </a:t>
            </a:r>
          </a:p>
          <a:p>
            <a:r>
              <a:rPr lang="de-CH" sz="3000" dirty="0"/>
              <a:t>und ⟨sah⟩ die Überwinder über das Tier und über sein Bild und </a:t>
            </a:r>
          </a:p>
          <a:p>
            <a:r>
              <a:rPr lang="de-CH" sz="3000" dirty="0"/>
              <a:t>über die Zahl seines Namens an dem gläsernen Meer stehen, und </a:t>
            </a:r>
          </a:p>
          <a:p>
            <a:r>
              <a:rPr lang="de-CH" sz="3000" dirty="0"/>
              <a:t>sie hatten Harfen Gottes. 3 Und sie singen das Lied Moses, des </a:t>
            </a:r>
          </a:p>
          <a:p>
            <a:r>
              <a:rPr lang="de-CH" sz="3000" dirty="0"/>
              <a:t>Knechtes Gottes, und das Lied des Lammes und sagen: Groß und </a:t>
            </a:r>
          </a:p>
          <a:p>
            <a:r>
              <a:rPr lang="de-CH" sz="3000" dirty="0"/>
              <a:t>wunderbar ⟨sind⟩ deine Werke, Herr, Gott, Allmächtiger! Gerecht </a:t>
            </a:r>
          </a:p>
          <a:p>
            <a:r>
              <a:rPr lang="de-CH" sz="3000" dirty="0"/>
              <a:t>und wahrhaftig ⟨sind⟩ deine Wege, König der Nationen." </a:t>
            </a:r>
            <a:r>
              <a:rPr lang="de-CH" sz="3000" b="1" dirty="0"/>
              <a:t>(15,2-3)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104481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412655" y="1189761"/>
            <a:ext cx="697005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Ergebnis der sieben letzten Gerichte | 15,4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C8B19F7-1A60-419E-8CCB-BED67E7234CE}"/>
              </a:ext>
            </a:extLst>
          </p:cNvPr>
          <p:cNvSpPr txBox="1"/>
          <p:nvPr/>
        </p:nvSpPr>
        <p:spPr>
          <a:xfrm>
            <a:off x="412655" y="1896425"/>
            <a:ext cx="953235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"Wer sollte nicht fürchten, Herr, und verherrlichen deinen </a:t>
            </a:r>
          </a:p>
          <a:p>
            <a:r>
              <a:rPr lang="de-CH" sz="3000" dirty="0"/>
              <a:t>Namen? Denn du allein ⟨bist⟩ heilig; denn alle Nationen </a:t>
            </a:r>
          </a:p>
          <a:p>
            <a:r>
              <a:rPr lang="de-CH" sz="3000" dirty="0"/>
              <a:t>werden kommen und vor dir anbeten, weil deine gerechten </a:t>
            </a:r>
          </a:p>
          <a:p>
            <a:r>
              <a:rPr lang="de-CH" sz="3000" dirty="0"/>
              <a:t>Taten offenbar geworden sind." </a:t>
            </a:r>
            <a:r>
              <a:rPr lang="de-CH" sz="3000" b="1" dirty="0"/>
              <a:t>(15,4)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218586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412655" y="279794"/>
            <a:ext cx="670337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Ereignisse im Tempel im Himmel | 15,5-8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C8B19F7-1A60-419E-8CCB-BED67E7234CE}"/>
              </a:ext>
            </a:extLst>
          </p:cNvPr>
          <p:cNvSpPr txBox="1"/>
          <p:nvPr/>
        </p:nvSpPr>
        <p:spPr>
          <a:xfrm>
            <a:off x="412655" y="986458"/>
            <a:ext cx="10347063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nach diesem sah ich: Und der Tempel des Zeltes des </a:t>
            </a:r>
          </a:p>
          <a:p>
            <a:r>
              <a:rPr lang="de-CH" sz="3000" dirty="0"/>
              <a:t>Zeugnisses im Himmel wurde geöffnet. 6 Und die sieben Engel, </a:t>
            </a:r>
          </a:p>
          <a:p>
            <a:r>
              <a:rPr lang="de-CH" sz="3000" dirty="0"/>
              <a:t>welche die sieben Plagen hatten, kamen aus dem Tempel hervor, </a:t>
            </a:r>
          </a:p>
          <a:p>
            <a:r>
              <a:rPr lang="de-CH" sz="3000" dirty="0"/>
              <a:t>bekleidet mit reinem, glänzendem Leinen und um die Brust </a:t>
            </a:r>
          </a:p>
          <a:p>
            <a:r>
              <a:rPr lang="de-CH" sz="3000" dirty="0"/>
              <a:t>gegürtet mit goldenen Gürteln. 7 Und eines der vier lebendigen </a:t>
            </a:r>
          </a:p>
          <a:p>
            <a:r>
              <a:rPr lang="de-CH" sz="3000" dirty="0"/>
              <a:t>Wesen gab den sieben Engeln sieben goldene Schalen, voll des </a:t>
            </a:r>
          </a:p>
          <a:p>
            <a:r>
              <a:rPr lang="de-CH" sz="3000" dirty="0"/>
              <a:t>Grimmes Gottes, der da lebt von Ewigkeit zu Ewigkeit. 8 Und der </a:t>
            </a:r>
          </a:p>
          <a:p>
            <a:r>
              <a:rPr lang="de-CH" sz="3000" dirty="0"/>
              <a:t>Tempel wurde mit Rauch gefüllt von der Herrlichkeit Gottes und </a:t>
            </a:r>
          </a:p>
          <a:p>
            <a:r>
              <a:rPr lang="de-CH" sz="3000" dirty="0"/>
              <a:t>von seiner Macht; und niemand konnte in den Tempel </a:t>
            </a:r>
          </a:p>
          <a:p>
            <a:r>
              <a:rPr lang="de-CH" sz="3000" dirty="0"/>
              <a:t>eintreten, bis die sieben Plagen der sieben Engel </a:t>
            </a:r>
          </a:p>
          <a:p>
            <a:r>
              <a:rPr lang="de-CH" sz="3000" dirty="0"/>
              <a:t>vollendet waren." </a:t>
            </a:r>
            <a:r>
              <a:rPr lang="de-CH" sz="3000" b="1" dirty="0"/>
              <a:t>(15,5-8)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338981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EE4D47CD-DDF8-47C4-AAF4-84C23F5A2AFB}"/>
              </a:ext>
            </a:extLst>
          </p:cNvPr>
          <p:cNvSpPr txBox="1"/>
          <p:nvPr/>
        </p:nvSpPr>
        <p:spPr>
          <a:xfrm>
            <a:off x="2480893" y="4855618"/>
            <a:ext cx="7230249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5500" b="1" dirty="0"/>
              <a:t>Offb Teil 17 | Kp. 14 - 15</a:t>
            </a:r>
          </a:p>
        </p:txBody>
      </p:sp>
    </p:spTree>
    <p:extLst>
      <p:ext uri="{BB962C8B-B14F-4D97-AF65-F5344CB8AC3E}">
        <p14:creationId xmlns:p14="http://schemas.microsoft.com/office/powerpoint/2010/main" val="1245513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441170" y="753244"/>
            <a:ext cx="9198736" cy="47397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3600" dirty="0"/>
              <a:t>Die Kapitel 12 + 13 zeigen den exklusiven </a:t>
            </a:r>
          </a:p>
          <a:p>
            <a:pPr algn="ctr"/>
            <a:r>
              <a:rPr lang="de-CH" sz="3600" dirty="0"/>
              <a:t>heilsgeschichtlichen Vorrang des Volkes Israel </a:t>
            </a:r>
          </a:p>
          <a:p>
            <a:pPr algn="ctr"/>
            <a:r>
              <a:rPr lang="de-CH" sz="3600" dirty="0"/>
              <a:t>und der damit verbundenen </a:t>
            </a:r>
          </a:p>
          <a:p>
            <a:pPr algn="ctr"/>
            <a:r>
              <a:rPr lang="de-CH" sz="3600" dirty="0"/>
              <a:t>Verantwortung und Autorität.</a:t>
            </a:r>
          </a:p>
          <a:p>
            <a:pPr algn="ctr"/>
            <a:r>
              <a:rPr lang="de-CH" sz="1400" dirty="0"/>
              <a:t> </a:t>
            </a:r>
          </a:p>
          <a:p>
            <a:pPr algn="ctr"/>
            <a:r>
              <a:rPr lang="de-CH" sz="3600" dirty="0"/>
              <a:t>Gott hat sich untrennbar mit dem Volk </a:t>
            </a:r>
          </a:p>
          <a:p>
            <a:pPr algn="ctr"/>
            <a:r>
              <a:rPr lang="de-CH" sz="3600" dirty="0"/>
              <a:t>der Juden verbunden und somit ist Rettung und </a:t>
            </a:r>
          </a:p>
          <a:p>
            <a:pPr algn="ctr"/>
            <a:r>
              <a:rPr lang="de-CH" sz="3600" dirty="0"/>
              <a:t>Erlösung der Menschen </a:t>
            </a:r>
            <a:r>
              <a:rPr lang="de-CH" sz="3600" b="1" dirty="0"/>
              <a:t>nur</a:t>
            </a:r>
            <a:r>
              <a:rPr lang="de-CH" sz="3600" dirty="0"/>
              <a:t> in diesem </a:t>
            </a:r>
          </a:p>
          <a:p>
            <a:pPr algn="ctr"/>
            <a:r>
              <a:rPr lang="de-CH" sz="3600" dirty="0"/>
              <a:t>Verbund Gott / Juden zu finden!</a:t>
            </a:r>
          </a:p>
        </p:txBody>
      </p:sp>
    </p:spTree>
    <p:extLst>
      <p:ext uri="{BB962C8B-B14F-4D97-AF65-F5344CB8AC3E}">
        <p14:creationId xmlns:p14="http://schemas.microsoft.com/office/powerpoint/2010/main" val="20475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1E382D1B-644D-4325-B449-A89EAAA03142}"/>
              </a:ext>
            </a:extLst>
          </p:cNvPr>
          <p:cNvGrpSpPr/>
          <p:nvPr/>
        </p:nvGrpSpPr>
        <p:grpSpPr>
          <a:xfrm>
            <a:off x="1770154" y="2988864"/>
            <a:ext cx="8541391" cy="3009925"/>
            <a:chOff x="1770154" y="3057099"/>
            <a:chExt cx="8541391" cy="3009925"/>
          </a:xfrm>
        </p:grpSpPr>
        <p:cxnSp>
          <p:nvCxnSpPr>
            <p:cNvPr id="5" name="Gerader Verbinder 4">
              <a:extLst>
                <a:ext uri="{FF2B5EF4-FFF2-40B4-BE49-F238E27FC236}">
                  <a16:creationId xmlns:a16="http://schemas.microsoft.com/office/drawing/2014/main" id="{C7720897-E98B-450A-88F2-BC7C55E38368}"/>
                </a:ext>
              </a:extLst>
            </p:cNvPr>
            <p:cNvCxnSpPr>
              <a:cxnSpLocks/>
            </p:cNvCxnSpPr>
            <p:nvPr/>
          </p:nvCxnSpPr>
          <p:spPr>
            <a:xfrm>
              <a:off x="10286436" y="3066203"/>
              <a:ext cx="25109" cy="300082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Gerader Verbinder 6">
              <a:extLst>
                <a:ext uri="{FF2B5EF4-FFF2-40B4-BE49-F238E27FC236}">
                  <a16:creationId xmlns:a16="http://schemas.microsoft.com/office/drawing/2014/main" id="{C6746B3D-D95A-4FE7-9E71-85B98D55E52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90722" y="3057099"/>
              <a:ext cx="0" cy="3009925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r Verbinder 7">
              <a:extLst>
                <a:ext uri="{FF2B5EF4-FFF2-40B4-BE49-F238E27FC236}">
                  <a16:creationId xmlns:a16="http://schemas.microsoft.com/office/drawing/2014/main" id="{817BCFF3-8D52-4E1B-9E3C-322261C6C9E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70154" y="4262043"/>
              <a:ext cx="8541391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feld 18">
            <a:extLst>
              <a:ext uri="{FF2B5EF4-FFF2-40B4-BE49-F238E27FC236}">
                <a16:creationId xmlns:a16="http://schemas.microsoft.com/office/drawing/2014/main" id="{A62CFEA1-54B7-4882-8AF7-ACC75DCDA069}"/>
              </a:ext>
            </a:extLst>
          </p:cNvPr>
          <p:cNvSpPr txBox="1"/>
          <p:nvPr/>
        </p:nvSpPr>
        <p:spPr>
          <a:xfrm>
            <a:off x="4684212" y="5856565"/>
            <a:ext cx="2964658" cy="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2400" dirty="0"/>
              <a:t>Trübsal</a:t>
            </a:r>
          </a:p>
          <a:p>
            <a:pPr algn="ctr"/>
            <a:r>
              <a:rPr lang="de-CH" sz="2400" dirty="0"/>
              <a:t>70. Jahrwoche Daniels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F797C102-697C-43DC-9838-55BBD10DD222}"/>
              </a:ext>
            </a:extLst>
          </p:cNvPr>
          <p:cNvSpPr txBox="1"/>
          <p:nvPr/>
        </p:nvSpPr>
        <p:spPr>
          <a:xfrm>
            <a:off x="861766" y="2339245"/>
            <a:ext cx="1894301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de-CH" sz="2400" dirty="0"/>
              <a:t>Schutzvertrag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B9B2B80D-AA01-4B55-80B9-39AAE1E08A2B}"/>
              </a:ext>
            </a:extLst>
          </p:cNvPr>
          <p:cNvSpPr txBox="1"/>
          <p:nvPr/>
        </p:nvSpPr>
        <p:spPr>
          <a:xfrm>
            <a:off x="9106793" y="2393976"/>
            <a:ext cx="2329805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de-CH" sz="2400" dirty="0"/>
              <a:t>Zweites Kommen</a:t>
            </a:r>
          </a:p>
        </p:txBody>
      </p: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4EFCFB5D-EBFF-4BC5-B9A6-ABFF008003C0}"/>
              </a:ext>
            </a:extLst>
          </p:cNvPr>
          <p:cNvCxnSpPr>
            <a:cxnSpLocks/>
          </p:cNvCxnSpPr>
          <p:nvPr/>
        </p:nvCxnSpPr>
        <p:spPr>
          <a:xfrm flipH="1">
            <a:off x="6049947" y="2957015"/>
            <a:ext cx="0" cy="244750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>
            <a:extLst>
              <a:ext uri="{FF2B5EF4-FFF2-40B4-BE49-F238E27FC236}">
                <a16:creationId xmlns:a16="http://schemas.microsoft.com/office/drawing/2014/main" id="{B0057AE4-AB37-4946-8C72-5394CD1C5FAC}"/>
              </a:ext>
            </a:extLst>
          </p:cNvPr>
          <p:cNvSpPr txBox="1"/>
          <p:nvPr/>
        </p:nvSpPr>
        <p:spPr>
          <a:xfrm>
            <a:off x="2086148" y="376485"/>
            <a:ext cx="78833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2400" dirty="0"/>
              <a:t>Satan wird auf die Erde geworfen</a:t>
            </a:r>
          </a:p>
          <a:p>
            <a:pPr algn="ctr"/>
            <a:r>
              <a:rPr lang="de-CH" sz="2400" dirty="0"/>
              <a:t>Direkter Versuch Satans, den gläubigen Überrest zu ermorden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B709D60F-E23E-492B-95D5-42A4A4BBC4CC}"/>
              </a:ext>
            </a:extLst>
          </p:cNvPr>
          <p:cNvSpPr txBox="1"/>
          <p:nvPr/>
        </p:nvSpPr>
        <p:spPr>
          <a:xfrm>
            <a:off x="4156447" y="1642634"/>
            <a:ext cx="37869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2400" dirty="0"/>
              <a:t>Satans Ausrottungs-Strategie</a:t>
            </a:r>
          </a:p>
          <a:p>
            <a:pPr algn="ctr"/>
            <a:r>
              <a:rPr lang="de-CH" sz="2400" dirty="0"/>
              <a:t>Erstes Tier (666)</a:t>
            </a:r>
          </a:p>
          <a:p>
            <a:pPr algn="ctr"/>
            <a:r>
              <a:rPr lang="de-CH" sz="2400" dirty="0"/>
              <a:t>Zweites Tier (Antichrist)</a:t>
            </a:r>
          </a:p>
        </p:txBody>
      </p:sp>
      <p:cxnSp>
        <p:nvCxnSpPr>
          <p:cNvPr id="39" name="Gerade Verbindung mit Pfeil 38">
            <a:extLst>
              <a:ext uri="{FF2B5EF4-FFF2-40B4-BE49-F238E27FC236}">
                <a16:creationId xmlns:a16="http://schemas.microsoft.com/office/drawing/2014/main" id="{FDD71E06-C6B4-4AA5-9054-18BEF30565F6}"/>
              </a:ext>
            </a:extLst>
          </p:cNvPr>
          <p:cNvCxnSpPr/>
          <p:nvPr/>
        </p:nvCxnSpPr>
        <p:spPr>
          <a:xfrm flipV="1">
            <a:off x="1856101" y="5166439"/>
            <a:ext cx="4135272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E5FFE1C1-3AEE-4993-BBA1-2EA321980A19}"/>
              </a:ext>
            </a:extLst>
          </p:cNvPr>
          <p:cNvCxnSpPr/>
          <p:nvPr/>
        </p:nvCxnSpPr>
        <p:spPr>
          <a:xfrm flipV="1">
            <a:off x="6122776" y="5166439"/>
            <a:ext cx="4135272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feld 40">
            <a:extLst>
              <a:ext uri="{FF2B5EF4-FFF2-40B4-BE49-F238E27FC236}">
                <a16:creationId xmlns:a16="http://schemas.microsoft.com/office/drawing/2014/main" id="{D7FCAE57-CD50-4A17-87C6-3F6336911939}"/>
              </a:ext>
            </a:extLst>
          </p:cNvPr>
          <p:cNvSpPr txBox="1"/>
          <p:nvPr/>
        </p:nvSpPr>
        <p:spPr>
          <a:xfrm>
            <a:off x="2688591" y="4677480"/>
            <a:ext cx="2470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2400" dirty="0"/>
              <a:t>Grosse Erweckung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42F7406A-AD60-4421-8804-DC40EB212B7B}"/>
              </a:ext>
            </a:extLst>
          </p:cNvPr>
          <p:cNvSpPr txBox="1"/>
          <p:nvPr/>
        </p:nvSpPr>
        <p:spPr>
          <a:xfrm>
            <a:off x="7075114" y="4677480"/>
            <a:ext cx="2188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2400" dirty="0"/>
              <a:t>Grosse Drangsal</a:t>
            </a:r>
          </a:p>
        </p:txBody>
      </p:sp>
      <p:cxnSp>
        <p:nvCxnSpPr>
          <p:cNvPr id="43" name="Gerade Verbindung mit Pfeil 42">
            <a:extLst>
              <a:ext uri="{FF2B5EF4-FFF2-40B4-BE49-F238E27FC236}">
                <a16:creationId xmlns:a16="http://schemas.microsoft.com/office/drawing/2014/main" id="{CE639982-0EE3-428A-A3B9-50D246BE41BF}"/>
              </a:ext>
            </a:extLst>
          </p:cNvPr>
          <p:cNvCxnSpPr>
            <a:cxnSpLocks/>
          </p:cNvCxnSpPr>
          <p:nvPr/>
        </p:nvCxnSpPr>
        <p:spPr>
          <a:xfrm>
            <a:off x="1860650" y="5843675"/>
            <a:ext cx="838800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581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  <p:bldP spid="21" grpId="0" animBg="1"/>
      <p:bldP spid="28" grpId="0"/>
      <p:bldP spid="29" grpId="0"/>
      <p:bldP spid="41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412655" y="572765"/>
            <a:ext cx="986930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Ankündigung des Scheiterns der satanischen Trinität | 14,1-5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C8B19F7-1A60-419E-8CCB-BED67E7234CE}"/>
              </a:ext>
            </a:extLst>
          </p:cNvPr>
          <p:cNvSpPr txBox="1"/>
          <p:nvPr/>
        </p:nvSpPr>
        <p:spPr>
          <a:xfrm>
            <a:off x="412655" y="1279429"/>
            <a:ext cx="10531601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ich sah: Und siehe, das Lamm stand auf dem Berg Zion und </a:t>
            </a:r>
          </a:p>
          <a:p>
            <a:r>
              <a:rPr lang="de-CH" sz="3000" dirty="0"/>
              <a:t>mit ihm 144 000, die seinen Namen und den Namen seines Vaters </a:t>
            </a:r>
          </a:p>
          <a:p>
            <a:r>
              <a:rPr lang="de-CH" sz="3000" dirty="0"/>
              <a:t>an ihren Stirnen geschrieben trugen. 2 Und ich hörte eine Stimme </a:t>
            </a:r>
          </a:p>
          <a:p>
            <a:r>
              <a:rPr lang="de-CH" sz="3000" dirty="0"/>
              <a:t>aus dem Himmel wie das Rauschen vieler Wasser und wie das </a:t>
            </a:r>
          </a:p>
          <a:p>
            <a:r>
              <a:rPr lang="de-CH" sz="3000" dirty="0"/>
              <a:t>Rollen eines lauten Donners; und die Stimme, die ich hörte, war </a:t>
            </a:r>
          </a:p>
          <a:p>
            <a:r>
              <a:rPr lang="de-CH" sz="3000" dirty="0"/>
              <a:t>wie von Harfensängern, die auf ihren Harfen spielen. 3 Und sie </a:t>
            </a:r>
          </a:p>
          <a:p>
            <a:r>
              <a:rPr lang="de-CH" sz="3000" dirty="0"/>
              <a:t>singen ein neues Lied vor dem Thron und vor den vier lebendigen </a:t>
            </a:r>
          </a:p>
          <a:p>
            <a:r>
              <a:rPr lang="de-CH" sz="3000" dirty="0"/>
              <a:t>Wesen und den Ältesten; und niemand konnte das Lied lernen als </a:t>
            </a:r>
          </a:p>
          <a:p>
            <a:r>
              <a:rPr lang="de-CH" sz="3000" dirty="0"/>
              <a:t>nur die 144 000, die von der Erde erkauft waren. …</a:t>
            </a:r>
          </a:p>
        </p:txBody>
      </p:sp>
    </p:spTree>
    <p:extLst>
      <p:ext uri="{BB962C8B-B14F-4D97-AF65-F5344CB8AC3E}">
        <p14:creationId xmlns:p14="http://schemas.microsoft.com/office/powerpoint/2010/main" val="3318583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6C8B19F7-1A60-419E-8CCB-BED67E7234CE}"/>
              </a:ext>
            </a:extLst>
          </p:cNvPr>
          <p:cNvSpPr txBox="1"/>
          <p:nvPr/>
        </p:nvSpPr>
        <p:spPr>
          <a:xfrm>
            <a:off x="412655" y="1325326"/>
            <a:ext cx="937833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"… Diese sind es, die sich mit Frauen nicht befleckt haben, </a:t>
            </a:r>
          </a:p>
          <a:p>
            <a:r>
              <a:rPr lang="de-CH" sz="3000" dirty="0"/>
              <a:t>denn sie sind jungfräulich; diese sind es, die dem Lamm </a:t>
            </a:r>
          </a:p>
          <a:p>
            <a:r>
              <a:rPr lang="de-CH" sz="3000" dirty="0"/>
              <a:t>folgen, wohin es auch geht. Diese sind aus den Menschen </a:t>
            </a:r>
          </a:p>
          <a:p>
            <a:r>
              <a:rPr lang="de-CH" sz="3000" dirty="0"/>
              <a:t>als Erstlingsfrucht für Gott und das Lamm erkauft worden. </a:t>
            </a:r>
          </a:p>
          <a:p>
            <a:r>
              <a:rPr lang="de-CH" sz="3000" dirty="0"/>
              <a:t>5 Und in ihrem Mund wurde kein Falsch gefunden; sie sind </a:t>
            </a:r>
          </a:p>
          <a:p>
            <a:r>
              <a:rPr lang="de-CH" sz="3000" dirty="0"/>
              <a:t>untadelig." </a:t>
            </a:r>
            <a:r>
              <a:rPr lang="de-CH" sz="3000" b="1" dirty="0"/>
              <a:t>(14,1-5)</a:t>
            </a:r>
            <a:endParaRPr lang="de-CH" sz="30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A8A418F-2C3B-4C28-B201-B0C994D29F3E}"/>
              </a:ext>
            </a:extLst>
          </p:cNvPr>
          <p:cNvSpPr txBox="1"/>
          <p:nvPr/>
        </p:nvSpPr>
        <p:spPr>
          <a:xfrm>
            <a:off x="412655" y="572765"/>
            <a:ext cx="986930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Ankündigung des Scheiterns der satanischen Trinität | 14,1-5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3183922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412655" y="936753"/>
            <a:ext cx="1001126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Letzte globale Verkündigung des ewigen Evangeliums | 14,6-7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C8B19F7-1A60-419E-8CCB-BED67E7234CE}"/>
              </a:ext>
            </a:extLst>
          </p:cNvPr>
          <p:cNvSpPr txBox="1"/>
          <p:nvPr/>
        </p:nvSpPr>
        <p:spPr>
          <a:xfrm>
            <a:off x="412655" y="1643417"/>
            <a:ext cx="1011706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ich sah einen anderen Engel hoch oben am Himmel </a:t>
            </a:r>
          </a:p>
          <a:p>
            <a:r>
              <a:rPr lang="de-CH" sz="3000" dirty="0"/>
              <a:t>fliegen, der das ewige Evangelium hatte, um es denen zu </a:t>
            </a:r>
          </a:p>
          <a:p>
            <a:r>
              <a:rPr lang="de-CH" sz="3000" dirty="0"/>
              <a:t>verkündigen, die auf der Erde ansässig sind, und jeder Nation </a:t>
            </a:r>
          </a:p>
          <a:p>
            <a:r>
              <a:rPr lang="de-CH" sz="3000" dirty="0"/>
              <a:t>und jedem Stamm und jeder Sprache und jedem Volk; 7 und </a:t>
            </a:r>
          </a:p>
          <a:p>
            <a:r>
              <a:rPr lang="de-CH" sz="3000" dirty="0"/>
              <a:t>er sprach mit lauter Stimme: Fürchtet Gott und gebt ihm Ehre! </a:t>
            </a:r>
          </a:p>
          <a:p>
            <a:r>
              <a:rPr lang="de-CH" sz="3000" dirty="0"/>
              <a:t>Denn die Stunde seines Gerichts ist gekommen. Und betet den </a:t>
            </a:r>
          </a:p>
          <a:p>
            <a:r>
              <a:rPr lang="de-CH" sz="3000" dirty="0"/>
              <a:t>an, der den Himmel und die Erde und Meer und Wasserquellen </a:t>
            </a:r>
          </a:p>
          <a:p>
            <a:r>
              <a:rPr lang="de-CH" sz="3000" dirty="0"/>
              <a:t>gemacht hat!" </a:t>
            </a:r>
            <a:r>
              <a:rPr lang="de-CH" sz="3000" b="1" dirty="0"/>
              <a:t>(14,6-7)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1211043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412655" y="936753"/>
            <a:ext cx="1114234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Ankündigung des endgültigen Sturzes des politischen Babylons |14,8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C8B19F7-1A60-419E-8CCB-BED67E7234CE}"/>
              </a:ext>
            </a:extLst>
          </p:cNvPr>
          <p:cNvSpPr txBox="1"/>
          <p:nvPr/>
        </p:nvSpPr>
        <p:spPr>
          <a:xfrm>
            <a:off x="412655" y="1643417"/>
            <a:ext cx="859267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ein anderer, zweiter Engel folgte und sprach: </a:t>
            </a:r>
          </a:p>
          <a:p>
            <a:r>
              <a:rPr lang="de-CH" sz="3000" dirty="0"/>
              <a:t>Gefallen, gefallen ist das große Babylon, das mit dem </a:t>
            </a:r>
          </a:p>
          <a:p>
            <a:r>
              <a:rPr lang="de-CH" sz="3000" dirty="0"/>
              <a:t>Wein seiner leidenschaftlichen Unzucht alle Nationen </a:t>
            </a:r>
          </a:p>
          <a:p>
            <a:r>
              <a:rPr lang="de-CH" sz="3000" dirty="0"/>
              <a:t>getränkt hat." </a:t>
            </a:r>
            <a:r>
              <a:rPr lang="de-CH" sz="3000" b="1" dirty="0"/>
              <a:t>(14,8)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377224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412655" y="537257"/>
            <a:ext cx="777693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Doppeltes Gericht für die Tier-Anbeter |14,9-11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C8B19F7-1A60-419E-8CCB-BED67E7234CE}"/>
              </a:ext>
            </a:extLst>
          </p:cNvPr>
          <p:cNvSpPr txBox="1"/>
          <p:nvPr/>
        </p:nvSpPr>
        <p:spPr>
          <a:xfrm>
            <a:off x="412655" y="1243921"/>
            <a:ext cx="10898240" cy="41088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900" dirty="0"/>
              <a:t>"Und ein anderer, dritter Engel folgte ihnen und sprach mit lauter </a:t>
            </a:r>
          </a:p>
          <a:p>
            <a:r>
              <a:rPr lang="de-CH" sz="2900" dirty="0"/>
              <a:t>Stimme: Wenn jemand das Tier und sein Bild anbetet und ein </a:t>
            </a:r>
          </a:p>
          <a:p>
            <a:r>
              <a:rPr lang="de-CH" sz="2900" dirty="0"/>
              <a:t>Malzeichen annimmt an seine Stirn oder an seine Hand, 10 so wird </a:t>
            </a:r>
          </a:p>
          <a:p>
            <a:r>
              <a:rPr lang="de-CH" sz="2900" dirty="0"/>
              <a:t>auch er trinken vom Wein des Grimmes Gottes, der unvermischt im </a:t>
            </a:r>
          </a:p>
          <a:p>
            <a:r>
              <a:rPr lang="de-CH" sz="2900" dirty="0"/>
              <a:t>Kelch seines Zornes bereitet ist; und er wird mit Feuer und Schwefel </a:t>
            </a:r>
          </a:p>
          <a:p>
            <a:r>
              <a:rPr lang="de-CH" sz="2900" dirty="0"/>
              <a:t>gequält werden vor den heiligen Engeln und vor dem Lamm. 11 Und </a:t>
            </a:r>
          </a:p>
          <a:p>
            <a:r>
              <a:rPr lang="de-CH" sz="2900" dirty="0"/>
              <a:t>der Rauch ihrer Qual steigt auf von Ewigkeit zu Ewigkeit; und sie haben </a:t>
            </a:r>
          </a:p>
          <a:p>
            <a:r>
              <a:rPr lang="de-CH" sz="2900" dirty="0"/>
              <a:t>keine Ruhe Tag und Nacht, die das Tier und sein Bild anbeten, und </a:t>
            </a:r>
          </a:p>
          <a:p>
            <a:r>
              <a:rPr lang="de-CH" sz="2900" dirty="0"/>
              <a:t>wenn jemand das Malzeichen seines Namens annimmt." </a:t>
            </a:r>
            <a:r>
              <a:rPr lang="de-CH" sz="2900" b="1" dirty="0"/>
              <a:t>(14,9-11)</a:t>
            </a:r>
            <a:endParaRPr lang="de-CH" sz="2900" dirty="0"/>
          </a:p>
        </p:txBody>
      </p:sp>
    </p:spTree>
    <p:extLst>
      <p:ext uri="{BB962C8B-B14F-4D97-AF65-F5344CB8AC3E}">
        <p14:creationId xmlns:p14="http://schemas.microsoft.com/office/powerpoint/2010/main" val="3568833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412655" y="981141"/>
            <a:ext cx="966489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Ermutigung und Trost für die Heiligen der Trübsal |14,12-13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C8B19F7-1A60-419E-8CCB-BED67E7234CE}"/>
              </a:ext>
            </a:extLst>
          </p:cNvPr>
          <p:cNvSpPr txBox="1"/>
          <p:nvPr/>
        </p:nvSpPr>
        <p:spPr>
          <a:xfrm>
            <a:off x="412655" y="1687805"/>
            <a:ext cx="896277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"Hier ist das Ausharren der Heiligen, welche die Gebote </a:t>
            </a:r>
          </a:p>
          <a:p>
            <a:r>
              <a:rPr lang="de-CH" sz="3000" dirty="0"/>
              <a:t>Gottes und den Glauben an Jesus bewahren. 13 Und ich </a:t>
            </a:r>
          </a:p>
          <a:p>
            <a:r>
              <a:rPr lang="de-CH" sz="3000" dirty="0"/>
              <a:t>hörte eine Stimme aus dem Himmel sagen: Schreibe: </a:t>
            </a:r>
          </a:p>
          <a:p>
            <a:r>
              <a:rPr lang="de-CH" sz="3000" dirty="0"/>
              <a:t>Glückselig die Toten, die von jetzt an im Herrn sterben! </a:t>
            </a:r>
          </a:p>
          <a:p>
            <a:r>
              <a:rPr lang="de-CH" sz="3000" dirty="0"/>
              <a:t>Ja, spricht der Geist, damit sie ruhen von ihren Mühen, </a:t>
            </a:r>
          </a:p>
          <a:p>
            <a:r>
              <a:rPr lang="de-CH" sz="3000" dirty="0"/>
              <a:t>denn ihre Werke folgen ihnen nach." </a:t>
            </a:r>
            <a:r>
              <a:rPr lang="de-CH" sz="3000" b="1" dirty="0"/>
              <a:t>(14,12-13)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122120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1292</Words>
  <Application>Microsoft Office PowerPoint</Application>
  <PresentationFormat>Breitbild</PresentationFormat>
  <Paragraphs>129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Offenbarung</dc:title>
  <dc:creator>Reinhard</dc:creator>
  <cp:keywords>Offenbarung, Bibel</cp:keywords>
  <cp:lastModifiedBy>RB</cp:lastModifiedBy>
  <cp:revision>274</cp:revision>
  <dcterms:created xsi:type="dcterms:W3CDTF">2018-05-19T05:14:58Z</dcterms:created>
  <dcterms:modified xsi:type="dcterms:W3CDTF">2022-04-02T07:09:18Z</dcterms:modified>
</cp:coreProperties>
</file>