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564" r:id="rId3"/>
    <p:sldId id="652" r:id="rId4"/>
    <p:sldId id="653" r:id="rId5"/>
    <p:sldId id="651" r:id="rId6"/>
    <p:sldId id="650" r:id="rId7"/>
    <p:sldId id="654" r:id="rId8"/>
    <p:sldId id="655" r:id="rId9"/>
    <p:sldId id="657" r:id="rId10"/>
    <p:sldId id="660" r:id="rId11"/>
    <p:sldId id="658" r:id="rId12"/>
    <p:sldId id="659" r:id="rId13"/>
    <p:sldId id="661" r:id="rId14"/>
    <p:sldId id="662" r:id="rId15"/>
    <p:sldId id="663" r:id="rId16"/>
    <p:sldId id="664" r:id="rId17"/>
    <p:sldId id="665" r:id="rId18"/>
    <p:sldId id="666" r:id="rId19"/>
    <p:sldId id="667" r:id="rId20"/>
    <p:sldId id="668" r:id="rId21"/>
    <p:sldId id="670" r:id="rId22"/>
    <p:sldId id="671" r:id="rId23"/>
    <p:sldId id="669" r:id="rId24"/>
    <p:sldId id="648" r:id="rId25"/>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164" d="100"/>
          <a:sy n="164" d="100"/>
        </p:scale>
        <p:origin x="96" y="14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22.03.2021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22.03.2021</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22.03.2021</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551661" y="4855618"/>
            <a:ext cx="3088677" cy="938719"/>
          </a:xfrm>
          <a:prstGeom prst="rect">
            <a:avLst/>
          </a:prstGeom>
          <a:noFill/>
        </p:spPr>
        <p:txBody>
          <a:bodyPr wrap="square" rtlCol="0">
            <a:spAutoFit/>
          </a:bodyPr>
          <a:lstStyle/>
          <a:p>
            <a:pPr algn="ctr"/>
            <a:r>
              <a:rPr lang="de-CH" sz="5500" b="1" dirty="0"/>
              <a:t>Philemon</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0A75CA0-098A-467E-BA46-D1C9B19ACA88}"/>
              </a:ext>
            </a:extLst>
          </p:cNvPr>
          <p:cNvSpPr/>
          <p:nvPr/>
        </p:nvSpPr>
        <p:spPr>
          <a:xfrm>
            <a:off x="491260" y="5058855"/>
            <a:ext cx="7159500" cy="1015663"/>
          </a:xfrm>
          <a:prstGeom prst="rect">
            <a:avLst/>
          </a:prstGeom>
        </p:spPr>
        <p:txBody>
          <a:bodyPr wrap="square">
            <a:spAutoFit/>
          </a:bodyPr>
          <a:lstStyle/>
          <a:p>
            <a:r>
              <a:rPr lang="de-DE" sz="3000" dirty="0"/>
              <a:t>„denn in Christus Jesus gilt […] der Glaube, der durch die Liebe wirksam ist.“ Gal 5,6</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Dank</a:t>
            </a:r>
          </a:p>
        </p:txBody>
      </p:sp>
      <p:sp>
        <p:nvSpPr>
          <p:cNvPr id="7" name="Rechteck 6">
            <a:extLst>
              <a:ext uri="{FF2B5EF4-FFF2-40B4-BE49-F238E27FC236}">
                <a16:creationId xmlns:a16="http://schemas.microsoft.com/office/drawing/2014/main" id="{B5C43A38-40FE-4340-BD21-A845C9781CF1}"/>
              </a:ext>
            </a:extLst>
          </p:cNvPr>
          <p:cNvSpPr/>
          <p:nvPr/>
        </p:nvSpPr>
        <p:spPr>
          <a:xfrm>
            <a:off x="491260" y="1291313"/>
            <a:ext cx="11051991" cy="3323987"/>
          </a:xfrm>
          <a:prstGeom prst="rect">
            <a:avLst/>
          </a:prstGeom>
        </p:spPr>
        <p:txBody>
          <a:bodyPr wrap="square">
            <a:spAutoFit/>
          </a:bodyPr>
          <a:lstStyle/>
          <a:p>
            <a:r>
              <a:rPr lang="de-CH" sz="3000" dirty="0"/>
              <a:t>„</a:t>
            </a:r>
            <a:r>
              <a:rPr lang="de-DE" sz="3000" dirty="0"/>
              <a:t>4 Ich danke meinem Gott, indem ich allezeit deiner in meinen Gebeten gedenke, 5 da ich von deiner Liebe und von dem Glauben höre, den du an den Herrn Jesus und allen Heiligen gegenüber hast, 6 dass die Gemeinschaft deines Glaubens wirksam werde in der Erkenntnis alles Guten, das in uns im Hinblick auf Christus ist. 7 Denn ich hatte viel Freude und Trost wegen deiner Liebe, weil die Herzen der Heiligen durch dich, Bruder, erquickt worden sind.“ </a:t>
            </a:r>
            <a:r>
              <a:rPr lang="de-DE" sz="3000" dirty="0" err="1"/>
              <a:t>Phlm</a:t>
            </a:r>
            <a:r>
              <a:rPr lang="de-DE" sz="3000" dirty="0"/>
              <a:t> 4-7</a:t>
            </a:r>
            <a:r>
              <a:rPr lang="de-CH" sz="3000" dirty="0"/>
              <a:t> </a:t>
            </a:r>
          </a:p>
        </p:txBody>
      </p:sp>
    </p:spTree>
    <p:extLst>
      <p:ext uri="{BB962C8B-B14F-4D97-AF65-F5344CB8AC3E}">
        <p14:creationId xmlns:p14="http://schemas.microsoft.com/office/powerpoint/2010/main" val="42606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0" y="1291313"/>
            <a:ext cx="11051991" cy="2862322"/>
          </a:xfrm>
          <a:prstGeom prst="rect">
            <a:avLst/>
          </a:prstGeom>
        </p:spPr>
        <p:txBody>
          <a:bodyPr wrap="square">
            <a:spAutoFit/>
          </a:bodyPr>
          <a:lstStyle/>
          <a:p>
            <a:r>
              <a:rPr lang="de-CH" sz="3000" dirty="0"/>
              <a:t>„</a:t>
            </a:r>
            <a:r>
              <a:rPr lang="de-DE" sz="3000" dirty="0"/>
              <a:t>8 Deshalb, obwohl ich große Freimütigkeit in Christus habe, dir zu gebieten, was sich ziemt, 9 bitte ich doch vielmehr um der Liebe willen als ein solcher, wie ich bin, Paulus, der Alte, jetzt aber auch ein Gefangener Christi Jesu. 10 Ich bitte dich für mein Kind, das ich gezeugt habe in den Fesseln, </a:t>
            </a:r>
            <a:r>
              <a:rPr lang="de-DE" sz="3000" dirty="0" err="1"/>
              <a:t>Onesimus</a:t>
            </a:r>
            <a:r>
              <a:rPr lang="de-DE" sz="3000" dirty="0"/>
              <a:t>, 11 der dir einst unnütz war, jetzt aber dir und mir nützlich ist.“ </a:t>
            </a:r>
            <a:r>
              <a:rPr lang="de-DE" sz="3000" dirty="0" err="1"/>
              <a:t>Phlm</a:t>
            </a:r>
            <a:r>
              <a:rPr lang="de-DE" sz="3000" dirty="0"/>
              <a:t> 8-11</a:t>
            </a:r>
            <a:r>
              <a:rPr lang="de-CH" sz="3000" dirty="0"/>
              <a:t> </a:t>
            </a:r>
          </a:p>
        </p:txBody>
      </p:sp>
      <p:sp>
        <p:nvSpPr>
          <p:cNvPr id="5" name="Rechteck 4">
            <a:extLst>
              <a:ext uri="{FF2B5EF4-FFF2-40B4-BE49-F238E27FC236}">
                <a16:creationId xmlns:a16="http://schemas.microsoft.com/office/drawing/2014/main" id="{C0A75CA0-098A-467E-BA46-D1C9B19ACA88}"/>
              </a:ext>
            </a:extLst>
          </p:cNvPr>
          <p:cNvSpPr/>
          <p:nvPr/>
        </p:nvSpPr>
        <p:spPr>
          <a:xfrm>
            <a:off x="415761" y="4380408"/>
            <a:ext cx="7696394" cy="1477328"/>
          </a:xfrm>
          <a:prstGeom prst="rect">
            <a:avLst/>
          </a:prstGeom>
        </p:spPr>
        <p:txBody>
          <a:bodyPr wrap="square">
            <a:spAutoFit/>
          </a:bodyPr>
          <a:lstStyle/>
          <a:p>
            <a:r>
              <a:rPr lang="de-DE" sz="3000" dirty="0"/>
              <a:t>„Nicht dass ich nach der Gabe verlange, sondern ich verlange danach, dass die Frucht reichlich ausfalle auf eurer Rechnung.“ Phil 4,17</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spTree>
    <p:extLst>
      <p:ext uri="{BB962C8B-B14F-4D97-AF65-F5344CB8AC3E}">
        <p14:creationId xmlns:p14="http://schemas.microsoft.com/office/powerpoint/2010/main" val="21011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pic>
        <p:nvPicPr>
          <p:cNvPr id="1026" name="Picture 2" descr="Susanna Elm: „Sklaverei war oft besser als Lohnarbeit“">
            <a:extLst>
              <a:ext uri="{FF2B5EF4-FFF2-40B4-BE49-F238E27FC236}">
                <a16:creationId xmlns:a16="http://schemas.microsoft.com/office/drawing/2014/main" id="{63CEEABC-757C-42D6-97DD-BDBC393D2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7915"/>
            <a:ext cx="12192000" cy="457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8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0" y="1291313"/>
            <a:ext cx="11051991" cy="2862322"/>
          </a:xfrm>
          <a:prstGeom prst="rect">
            <a:avLst/>
          </a:prstGeom>
        </p:spPr>
        <p:txBody>
          <a:bodyPr wrap="square">
            <a:spAutoFit/>
          </a:bodyPr>
          <a:lstStyle/>
          <a:p>
            <a:r>
              <a:rPr lang="de-CH" sz="3000" dirty="0"/>
              <a:t>„</a:t>
            </a:r>
            <a:r>
              <a:rPr lang="de-DE" sz="3000" dirty="0"/>
              <a:t>8 Deshalb, obwohl ich große Freimütigkeit in Christus habe, dir zu gebieten, was sich ziemt, 9 bitte ich doch vielmehr um der Liebe willen als ein solcher, wie ich bin, Paulus, der Alte, jetzt aber auch ein Gefangener Christi Jesu. 10 Ich bitte dich für mein Kind, das ich gezeugt habe in den Fesseln, </a:t>
            </a:r>
            <a:r>
              <a:rPr lang="de-DE" sz="3000" dirty="0" err="1"/>
              <a:t>Onesimus</a:t>
            </a:r>
            <a:r>
              <a:rPr lang="de-DE" sz="3000" dirty="0"/>
              <a:t>, 11 der dir einst unnütz war, jetzt aber dir und mir nützlich ist.“ </a:t>
            </a:r>
            <a:r>
              <a:rPr lang="de-DE" sz="3000" dirty="0" err="1"/>
              <a:t>Phlm</a:t>
            </a:r>
            <a:r>
              <a:rPr lang="de-DE" sz="3000" dirty="0"/>
              <a:t> 8-11</a:t>
            </a:r>
            <a:r>
              <a:rPr lang="de-CH" sz="3000" dirty="0"/>
              <a:t> </a:t>
            </a:r>
          </a:p>
        </p:txBody>
      </p:sp>
      <p:sp>
        <p:nvSpPr>
          <p:cNvPr id="5" name="Rechteck 4">
            <a:extLst>
              <a:ext uri="{FF2B5EF4-FFF2-40B4-BE49-F238E27FC236}">
                <a16:creationId xmlns:a16="http://schemas.microsoft.com/office/drawing/2014/main" id="{C0A75CA0-098A-467E-BA46-D1C9B19ACA88}"/>
              </a:ext>
            </a:extLst>
          </p:cNvPr>
          <p:cNvSpPr/>
          <p:nvPr/>
        </p:nvSpPr>
        <p:spPr>
          <a:xfrm>
            <a:off x="491260" y="4329804"/>
            <a:ext cx="8350736" cy="1938992"/>
          </a:xfrm>
          <a:prstGeom prst="rect">
            <a:avLst/>
          </a:prstGeom>
        </p:spPr>
        <p:txBody>
          <a:bodyPr wrap="square">
            <a:spAutoFit/>
          </a:bodyPr>
          <a:lstStyle/>
          <a:p>
            <a:r>
              <a:rPr lang="de-DE" sz="3000" dirty="0"/>
              <a:t>„Jeder bleibe in dem Stand, in dem er berufen worden ist. Bist du als Sklave berufen worden, so sei deshalb ohne Sorge! Wenn du aber auch frei werden kannst, so benütze es lieber.“ 1Kor 7,20-21</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spTree>
    <p:extLst>
      <p:ext uri="{BB962C8B-B14F-4D97-AF65-F5344CB8AC3E}">
        <p14:creationId xmlns:p14="http://schemas.microsoft.com/office/powerpoint/2010/main" val="37964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1" y="1291313"/>
            <a:ext cx="10515600" cy="2400657"/>
          </a:xfrm>
          <a:prstGeom prst="rect">
            <a:avLst/>
          </a:prstGeom>
        </p:spPr>
        <p:txBody>
          <a:bodyPr wrap="square">
            <a:spAutoFit/>
          </a:bodyPr>
          <a:lstStyle/>
          <a:p>
            <a:r>
              <a:rPr lang="de-DE" sz="3000" dirty="0"/>
              <a:t>„12 Den habe ich zu dir zurückgesandt - ihn, das ist mein Herz. 13 Ich wollte ihn bei mir behalten, damit er statt deiner mir diene in den Fesseln des Evangeliums. 14 Aber ohne deinen Willen wollte ich nichts tun, damit deine Wohltat nicht wie gezwungen, sondern freiwillig sei.“ </a:t>
            </a:r>
            <a:r>
              <a:rPr lang="de-DE" sz="3000" dirty="0" err="1"/>
              <a:t>Phlm</a:t>
            </a:r>
            <a:r>
              <a:rPr lang="de-DE" sz="3000" dirty="0"/>
              <a:t> 12-14</a:t>
            </a:r>
            <a:endParaRPr lang="de-CH" sz="3000" dirty="0"/>
          </a:p>
        </p:txBody>
      </p:sp>
      <p:sp>
        <p:nvSpPr>
          <p:cNvPr id="5" name="Rechteck 4">
            <a:extLst>
              <a:ext uri="{FF2B5EF4-FFF2-40B4-BE49-F238E27FC236}">
                <a16:creationId xmlns:a16="http://schemas.microsoft.com/office/drawing/2014/main" id="{C0A75CA0-098A-467E-BA46-D1C9B19ACA88}"/>
              </a:ext>
            </a:extLst>
          </p:cNvPr>
          <p:cNvSpPr/>
          <p:nvPr/>
        </p:nvSpPr>
        <p:spPr>
          <a:xfrm>
            <a:off x="491260" y="4329804"/>
            <a:ext cx="7360835" cy="1477328"/>
          </a:xfrm>
          <a:prstGeom prst="rect">
            <a:avLst/>
          </a:prstGeom>
        </p:spPr>
        <p:txBody>
          <a:bodyPr wrap="square">
            <a:spAutoFit/>
          </a:bodyPr>
          <a:lstStyle/>
          <a:p>
            <a:r>
              <a:rPr lang="de-DE" sz="3000" dirty="0"/>
              <a:t>„Du sollst den Knecht, der sich von seinem Herrn weg zu dir gerettet hat, seinem Herrn nicht ausliefern.“ 5Mo 23,16</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spTree>
    <p:extLst>
      <p:ext uri="{BB962C8B-B14F-4D97-AF65-F5344CB8AC3E}">
        <p14:creationId xmlns:p14="http://schemas.microsoft.com/office/powerpoint/2010/main" val="4367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1" y="1291313"/>
            <a:ext cx="10515600" cy="2862322"/>
          </a:xfrm>
          <a:prstGeom prst="rect">
            <a:avLst/>
          </a:prstGeom>
        </p:spPr>
        <p:txBody>
          <a:bodyPr wrap="square">
            <a:spAutoFit/>
          </a:bodyPr>
          <a:lstStyle/>
          <a:p>
            <a:r>
              <a:rPr lang="de-DE" sz="3000" dirty="0"/>
              <a:t>„15 Denn vielleicht ist er deswegen für eine Zeit von dir getrennt gewesen, damit du ihn für immer besitzen sollst, 16 nicht länger als einen Sklaven, sondern mehr als einen Sklaven, als einen geliebten Bruder, besonders für mich, wie viel mehr aber für dich, sowohl im Fleisch als auch im Herrn. 17 Wenn du mich nun für deinen Gefährten hältst, so nimm ihn auf wie mich!“ </a:t>
            </a:r>
            <a:r>
              <a:rPr lang="de-DE" sz="3000" dirty="0" err="1"/>
              <a:t>Phlm</a:t>
            </a:r>
            <a:r>
              <a:rPr lang="de-DE" sz="3000" dirty="0"/>
              <a:t> 15-17</a:t>
            </a:r>
            <a:endParaRPr lang="de-CH" sz="3000" dirty="0"/>
          </a:p>
        </p:txBody>
      </p:sp>
      <p:sp>
        <p:nvSpPr>
          <p:cNvPr id="5" name="Rechteck 4">
            <a:extLst>
              <a:ext uri="{FF2B5EF4-FFF2-40B4-BE49-F238E27FC236}">
                <a16:creationId xmlns:a16="http://schemas.microsoft.com/office/drawing/2014/main" id="{C0A75CA0-098A-467E-BA46-D1C9B19ACA88}"/>
              </a:ext>
            </a:extLst>
          </p:cNvPr>
          <p:cNvSpPr/>
          <p:nvPr/>
        </p:nvSpPr>
        <p:spPr>
          <a:xfrm>
            <a:off x="491261" y="4447250"/>
            <a:ext cx="7872563" cy="1477328"/>
          </a:xfrm>
          <a:prstGeom prst="rect">
            <a:avLst/>
          </a:prstGeom>
        </p:spPr>
        <p:txBody>
          <a:bodyPr wrap="square">
            <a:spAutoFit/>
          </a:bodyPr>
          <a:lstStyle/>
          <a:p>
            <a:r>
              <a:rPr lang="de-DE" sz="3000" dirty="0"/>
              <a:t>„Wir wissen aber, dass denen, die Gott lieben, alle Dinge zum Guten mitwirken, denen, die nach seinem Vorsatz berufen sind.“ </a:t>
            </a:r>
            <a:r>
              <a:rPr lang="de-DE" sz="3000" dirty="0" err="1"/>
              <a:t>Röm</a:t>
            </a:r>
            <a:r>
              <a:rPr lang="de-DE" sz="3000" dirty="0"/>
              <a:t> 8,28 (ELB)</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spTree>
    <p:extLst>
      <p:ext uri="{BB962C8B-B14F-4D97-AF65-F5344CB8AC3E}">
        <p14:creationId xmlns:p14="http://schemas.microsoft.com/office/powerpoint/2010/main" val="25490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1" y="1291313"/>
            <a:ext cx="10515600" cy="2862322"/>
          </a:xfrm>
          <a:prstGeom prst="rect">
            <a:avLst/>
          </a:prstGeom>
        </p:spPr>
        <p:txBody>
          <a:bodyPr wrap="square">
            <a:spAutoFit/>
          </a:bodyPr>
          <a:lstStyle/>
          <a:p>
            <a:r>
              <a:rPr lang="de-DE" sz="3000" dirty="0"/>
              <a:t>„15 Denn vielleicht ist er deswegen für eine Zeit von dir getrennt gewesen, damit du ihn für immer besitzen sollst, 16 nicht länger als einen Sklaven, sondern mehr als einen Sklaven, als einen geliebten Bruder, besonders für mich, wie viel mehr aber für dich, sowohl im Fleisch als auch im Herrn. 17 Wenn du mich nun für deinen Gefährten hältst, so nimm ihn auf wie mich!“ </a:t>
            </a:r>
            <a:r>
              <a:rPr lang="de-DE" sz="3000" dirty="0" err="1"/>
              <a:t>Phlm</a:t>
            </a:r>
            <a:r>
              <a:rPr lang="de-DE" sz="3000" dirty="0"/>
              <a:t> 15-17</a:t>
            </a:r>
            <a:endParaRPr lang="de-CH" sz="3000" dirty="0"/>
          </a:p>
        </p:txBody>
      </p:sp>
      <p:sp>
        <p:nvSpPr>
          <p:cNvPr id="5" name="Rechteck 4">
            <a:extLst>
              <a:ext uri="{FF2B5EF4-FFF2-40B4-BE49-F238E27FC236}">
                <a16:creationId xmlns:a16="http://schemas.microsoft.com/office/drawing/2014/main" id="{C0A75CA0-098A-467E-BA46-D1C9B19ACA88}"/>
              </a:ext>
            </a:extLst>
          </p:cNvPr>
          <p:cNvSpPr/>
          <p:nvPr/>
        </p:nvSpPr>
        <p:spPr>
          <a:xfrm>
            <a:off x="491262" y="4447250"/>
            <a:ext cx="7243388" cy="1015663"/>
          </a:xfrm>
          <a:prstGeom prst="rect">
            <a:avLst/>
          </a:prstGeom>
        </p:spPr>
        <p:txBody>
          <a:bodyPr wrap="square">
            <a:spAutoFit/>
          </a:bodyPr>
          <a:lstStyle/>
          <a:p>
            <a:r>
              <a:rPr lang="de-DE" sz="3000" dirty="0"/>
              <a:t>„</a:t>
            </a:r>
            <a:r>
              <a:rPr lang="de-DE" sz="3000" dirty="0" err="1"/>
              <a:t>Onesimus</a:t>
            </a:r>
            <a:r>
              <a:rPr lang="de-DE" sz="3000" dirty="0"/>
              <a:t>, dem treuen und geliebten Bruder, der einer der Euren ist;“ Kol 4,9a</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spTree>
    <p:extLst>
      <p:ext uri="{BB962C8B-B14F-4D97-AF65-F5344CB8AC3E}">
        <p14:creationId xmlns:p14="http://schemas.microsoft.com/office/powerpoint/2010/main" val="10854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1" y="1291313"/>
            <a:ext cx="10515600" cy="2862322"/>
          </a:xfrm>
          <a:prstGeom prst="rect">
            <a:avLst/>
          </a:prstGeom>
        </p:spPr>
        <p:txBody>
          <a:bodyPr wrap="square">
            <a:spAutoFit/>
          </a:bodyPr>
          <a:lstStyle/>
          <a:p>
            <a:r>
              <a:rPr lang="de-DE" sz="3000" dirty="0"/>
              <a:t>„15 Denn vielleicht ist er deswegen für eine Zeit von dir getrennt gewesen, damit du ihn für immer besitzen sollst, 16 nicht länger als einen Sklaven, sondern mehr als einen Sklaven, als einen geliebten Bruder, besonders für mich, wie viel mehr aber für dich, sowohl im Fleisch als auch im Herrn. 17 Wenn du mich nun für deinen Gefährten hältst, so nimm ihn auf wie mich!“ </a:t>
            </a:r>
            <a:r>
              <a:rPr lang="de-DE" sz="3000" dirty="0" err="1"/>
              <a:t>Phlm</a:t>
            </a:r>
            <a:r>
              <a:rPr lang="de-DE" sz="3000" dirty="0"/>
              <a:t> 15-17</a:t>
            </a:r>
            <a:endParaRPr lang="de-CH" sz="3000" dirty="0"/>
          </a:p>
        </p:txBody>
      </p:sp>
      <p:sp>
        <p:nvSpPr>
          <p:cNvPr id="5" name="Rechteck 4">
            <a:extLst>
              <a:ext uri="{FF2B5EF4-FFF2-40B4-BE49-F238E27FC236}">
                <a16:creationId xmlns:a16="http://schemas.microsoft.com/office/drawing/2014/main" id="{C0A75CA0-098A-467E-BA46-D1C9B19ACA88}"/>
              </a:ext>
            </a:extLst>
          </p:cNvPr>
          <p:cNvSpPr/>
          <p:nvPr/>
        </p:nvSpPr>
        <p:spPr>
          <a:xfrm>
            <a:off x="491262" y="4447250"/>
            <a:ext cx="7243388" cy="1938992"/>
          </a:xfrm>
          <a:prstGeom prst="rect">
            <a:avLst/>
          </a:prstGeom>
        </p:spPr>
        <p:txBody>
          <a:bodyPr wrap="square">
            <a:spAutoFit/>
          </a:bodyPr>
          <a:lstStyle/>
          <a:p>
            <a:r>
              <a:rPr lang="de-DE" sz="3000" dirty="0"/>
              <a:t>„Meine Brüder, verbindet den Glauben an unseren Herrn Jesus Christus, [den Herrn] der Herrlichkeit, nicht mit Ansehen der Person!“ Jak 2,1</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spTree>
    <p:extLst>
      <p:ext uri="{BB962C8B-B14F-4D97-AF65-F5344CB8AC3E}">
        <p14:creationId xmlns:p14="http://schemas.microsoft.com/office/powerpoint/2010/main" val="305970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1" y="1291313"/>
            <a:ext cx="11001656" cy="3323987"/>
          </a:xfrm>
          <a:prstGeom prst="rect">
            <a:avLst/>
          </a:prstGeom>
        </p:spPr>
        <p:txBody>
          <a:bodyPr wrap="square">
            <a:spAutoFit/>
          </a:bodyPr>
          <a:lstStyle/>
          <a:p>
            <a:r>
              <a:rPr lang="de-DE" sz="3000" dirty="0"/>
              <a:t>„18 Wenn er dir aber irgendein Unrecht getan hat oder dir etwas schuldig ist, so rechne dies mir an! 19 Ich, Paulus, habe es mit meiner Hand geschrieben, ich will bezahlen; ich brauche dir nicht zu sagen, dass du auch dich selbst mir schuldig bist. 20 Ja, Bruder, ich möchte deiner froh werden im Herrn. Erquicke mein Herz in Christus! 21 Da ich deinem Gehorsam vertraue, habe ich dir geschrieben, und ich weiß, dass du auch mehr tun wirst, als ich sage.“ </a:t>
            </a:r>
            <a:r>
              <a:rPr lang="de-DE" sz="3000" dirty="0" err="1"/>
              <a:t>Phlm</a:t>
            </a:r>
            <a:r>
              <a:rPr lang="de-DE" sz="3000" dirty="0"/>
              <a:t> 18-21</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(Für-) Bitte</a:t>
            </a:r>
          </a:p>
        </p:txBody>
      </p:sp>
    </p:spTree>
    <p:extLst>
      <p:ext uri="{BB962C8B-B14F-4D97-AF65-F5344CB8AC3E}">
        <p14:creationId xmlns:p14="http://schemas.microsoft.com/office/powerpoint/2010/main" val="384509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1" y="1291313"/>
            <a:ext cx="10515600" cy="2400657"/>
          </a:xfrm>
          <a:prstGeom prst="rect">
            <a:avLst/>
          </a:prstGeom>
        </p:spPr>
        <p:txBody>
          <a:bodyPr wrap="square">
            <a:spAutoFit/>
          </a:bodyPr>
          <a:lstStyle/>
          <a:p>
            <a:r>
              <a:rPr lang="de-DE" sz="3000" dirty="0"/>
              <a:t>„22 Zugleich aber bereite mir auch eine Herberge! Denn ich hoffe, dass ich durch eure Gebete euch werde geschenkt werden. 23 Es grüßt dich </a:t>
            </a:r>
            <a:r>
              <a:rPr lang="de-DE" sz="3000" dirty="0" err="1"/>
              <a:t>Epaphras</a:t>
            </a:r>
            <a:r>
              <a:rPr lang="de-DE" sz="3000" dirty="0"/>
              <a:t>, mein Mitgefangener in Christus Jesus, 24 Markus, </a:t>
            </a:r>
            <a:r>
              <a:rPr lang="de-DE" sz="3000" dirty="0" err="1"/>
              <a:t>Aristarch</a:t>
            </a:r>
            <a:r>
              <a:rPr lang="de-DE" sz="3000" dirty="0"/>
              <a:t>, </a:t>
            </a:r>
            <a:r>
              <a:rPr lang="de-DE" sz="3000" dirty="0" err="1"/>
              <a:t>Demas</a:t>
            </a:r>
            <a:r>
              <a:rPr lang="de-DE" sz="3000" dirty="0"/>
              <a:t>, Lukas, meine Mitarbeiter. 25 Die Gnade des Herrn Jesus Christus sei mit eurem Geist!“ </a:t>
            </a:r>
            <a:r>
              <a:rPr lang="de-DE" sz="3000" dirty="0" err="1"/>
              <a:t>Phlm</a:t>
            </a:r>
            <a:r>
              <a:rPr lang="de-DE" sz="3000" dirty="0"/>
              <a:t> 22-25</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spcAft>
                <a:spcPts val="0"/>
              </a:spcAft>
            </a:pPr>
            <a:r>
              <a:rPr lang="de-CH" b="1" dirty="0"/>
              <a:t>Persönliche Mitteilungen und Grüsse</a:t>
            </a:r>
          </a:p>
        </p:txBody>
      </p:sp>
    </p:spTree>
    <p:extLst>
      <p:ext uri="{BB962C8B-B14F-4D97-AF65-F5344CB8AC3E}">
        <p14:creationId xmlns:p14="http://schemas.microsoft.com/office/powerpoint/2010/main" val="3829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919389" cy="923330"/>
          </a:xfrm>
          <a:prstGeom prst="rect">
            <a:avLst/>
          </a:prstGeom>
          <a:noFill/>
        </p:spPr>
        <p:txBody>
          <a:bodyPr wrap="none" rtlCol="0">
            <a:spAutoFit/>
          </a:bodyPr>
          <a:lstStyle/>
          <a:p>
            <a:r>
              <a:rPr lang="de-CH" sz="5400" b="1" dirty="0"/>
              <a:t>Philemon</a:t>
            </a:r>
            <a:endParaRPr lang="de-CH" sz="5000" dirty="0">
              <a:latin typeface="Trebuchet MS" panose="020B0603020202020204" pitchFamily="34" charset="0"/>
            </a:endParaRPr>
          </a:p>
        </p:txBody>
      </p:sp>
      <p:sp>
        <p:nvSpPr>
          <p:cNvPr id="4" name="Textfeld 3"/>
          <p:cNvSpPr txBox="1"/>
          <p:nvPr/>
        </p:nvSpPr>
        <p:spPr>
          <a:xfrm>
            <a:off x="553480" y="1549904"/>
            <a:ext cx="3859326" cy="615553"/>
          </a:xfrm>
          <a:prstGeom prst="rect">
            <a:avLst/>
          </a:prstGeom>
          <a:noFill/>
        </p:spPr>
        <p:txBody>
          <a:bodyPr wrap="none" rtlCol="0">
            <a:spAutoFit/>
          </a:bodyPr>
          <a:lstStyle/>
          <a:p>
            <a:pPr lvl="0"/>
            <a:r>
              <a:rPr lang="de-CH" sz="3400" dirty="0"/>
              <a:t>Kapitel: 1 | Verse: 25</a:t>
            </a:r>
          </a:p>
        </p:txBody>
      </p:sp>
    </p:spTree>
    <p:extLst>
      <p:ext uri="{BB962C8B-B14F-4D97-AF65-F5344CB8AC3E}">
        <p14:creationId xmlns:p14="http://schemas.microsoft.com/office/powerpoint/2010/main" val="38769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352144" y="1736254"/>
            <a:ext cx="11001656" cy="553998"/>
          </a:xfrm>
          <a:prstGeom prst="rect">
            <a:avLst/>
          </a:prstGeom>
        </p:spPr>
        <p:txBody>
          <a:bodyPr wrap="square">
            <a:spAutoFit/>
          </a:bodyPr>
          <a:lstStyle/>
          <a:p>
            <a:r>
              <a:rPr lang="de-DE" sz="3000" dirty="0"/>
              <a:t>„Ich bitte dich für mein Kind, […] ihn, das ist mein Herz“ </a:t>
            </a:r>
            <a:r>
              <a:rPr lang="de-DE" sz="3000" dirty="0" err="1"/>
              <a:t>Phlm</a:t>
            </a:r>
            <a:r>
              <a:rPr lang="de-DE" sz="3000" dirty="0"/>
              <a:t> 10a.12b</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spcAft>
                <a:spcPts val="0"/>
              </a:spcAft>
            </a:pPr>
            <a:r>
              <a:rPr lang="de-CH" b="1" dirty="0"/>
              <a:t>Zwei Hauptanwendungen</a:t>
            </a:r>
          </a:p>
        </p:txBody>
      </p:sp>
      <p:sp>
        <p:nvSpPr>
          <p:cNvPr id="5" name="Rechteck 4">
            <a:extLst>
              <a:ext uri="{FF2B5EF4-FFF2-40B4-BE49-F238E27FC236}">
                <a16:creationId xmlns:a16="http://schemas.microsoft.com/office/drawing/2014/main" id="{979F83B9-B54F-4761-B627-6DE77593A60B}"/>
              </a:ext>
            </a:extLst>
          </p:cNvPr>
          <p:cNvSpPr/>
          <p:nvPr/>
        </p:nvSpPr>
        <p:spPr>
          <a:xfrm>
            <a:off x="838200" y="1182256"/>
            <a:ext cx="4117790" cy="553998"/>
          </a:xfrm>
          <a:prstGeom prst="rect">
            <a:avLst/>
          </a:prstGeom>
        </p:spPr>
        <p:txBody>
          <a:bodyPr wrap="square">
            <a:spAutoFit/>
          </a:bodyPr>
          <a:lstStyle/>
          <a:p>
            <a:r>
              <a:rPr lang="de-DE" sz="3000" b="1" dirty="0"/>
              <a:t>1. Wir sind Philemon</a:t>
            </a:r>
            <a:endParaRPr lang="de-CH" sz="3000" b="1" dirty="0"/>
          </a:p>
        </p:txBody>
      </p:sp>
      <p:sp>
        <p:nvSpPr>
          <p:cNvPr id="7" name="Rechteck 6">
            <a:extLst>
              <a:ext uri="{FF2B5EF4-FFF2-40B4-BE49-F238E27FC236}">
                <a16:creationId xmlns:a16="http://schemas.microsoft.com/office/drawing/2014/main" id="{30906E67-FD3B-46E3-84C0-BFA8C4565350}"/>
              </a:ext>
            </a:extLst>
          </p:cNvPr>
          <p:cNvSpPr/>
          <p:nvPr/>
        </p:nvSpPr>
        <p:spPr>
          <a:xfrm>
            <a:off x="352144" y="2372583"/>
            <a:ext cx="9261639" cy="1015663"/>
          </a:xfrm>
          <a:prstGeom prst="rect">
            <a:avLst/>
          </a:prstGeom>
        </p:spPr>
        <p:txBody>
          <a:bodyPr wrap="square">
            <a:spAutoFit/>
          </a:bodyPr>
          <a:lstStyle/>
          <a:p>
            <a:r>
              <a:rPr lang="de-DE" sz="3000" dirty="0"/>
              <a:t>„Wenn du mich nun für deinen Gefährten hältst, so nimm ihn auf wie mich!“ </a:t>
            </a:r>
            <a:r>
              <a:rPr lang="de-DE" sz="3000" dirty="0" err="1"/>
              <a:t>Phlm</a:t>
            </a:r>
            <a:r>
              <a:rPr lang="de-DE" sz="3000" dirty="0"/>
              <a:t> 17</a:t>
            </a:r>
            <a:endParaRPr lang="de-CH" sz="3000" dirty="0"/>
          </a:p>
        </p:txBody>
      </p:sp>
      <p:sp>
        <p:nvSpPr>
          <p:cNvPr id="8" name="Rechteck 7">
            <a:extLst>
              <a:ext uri="{FF2B5EF4-FFF2-40B4-BE49-F238E27FC236}">
                <a16:creationId xmlns:a16="http://schemas.microsoft.com/office/drawing/2014/main" id="{81E3E81E-8581-4F1D-B8FD-05250E06B887}"/>
              </a:ext>
            </a:extLst>
          </p:cNvPr>
          <p:cNvSpPr/>
          <p:nvPr/>
        </p:nvSpPr>
        <p:spPr>
          <a:xfrm>
            <a:off x="352144" y="3469754"/>
            <a:ext cx="8766689" cy="1015663"/>
          </a:xfrm>
          <a:prstGeom prst="rect">
            <a:avLst/>
          </a:prstGeom>
        </p:spPr>
        <p:txBody>
          <a:bodyPr wrap="square">
            <a:spAutoFit/>
          </a:bodyPr>
          <a:lstStyle/>
          <a:p>
            <a:r>
              <a:rPr lang="de-DE" sz="3000" dirty="0"/>
              <a:t>„Wenn er dir aber irgendein Unrecht getan hat oder dir etwas schuldig ist, so rechne dies mir an!“ </a:t>
            </a:r>
            <a:r>
              <a:rPr lang="de-DE" sz="3000" dirty="0" err="1"/>
              <a:t>Phlm</a:t>
            </a:r>
            <a:r>
              <a:rPr lang="de-DE" sz="3000" dirty="0"/>
              <a:t> 18</a:t>
            </a:r>
            <a:endParaRPr lang="de-CH" sz="3000" dirty="0"/>
          </a:p>
        </p:txBody>
      </p:sp>
      <p:sp>
        <p:nvSpPr>
          <p:cNvPr id="9" name="Rechteck 8">
            <a:extLst>
              <a:ext uri="{FF2B5EF4-FFF2-40B4-BE49-F238E27FC236}">
                <a16:creationId xmlns:a16="http://schemas.microsoft.com/office/drawing/2014/main" id="{174CBCAF-D2A8-4D68-9649-E8F39E2FD913}"/>
              </a:ext>
            </a:extLst>
          </p:cNvPr>
          <p:cNvSpPr/>
          <p:nvPr/>
        </p:nvSpPr>
        <p:spPr>
          <a:xfrm>
            <a:off x="352144" y="5664094"/>
            <a:ext cx="6886157" cy="1015663"/>
          </a:xfrm>
          <a:prstGeom prst="rect">
            <a:avLst/>
          </a:prstGeom>
        </p:spPr>
        <p:txBody>
          <a:bodyPr wrap="square">
            <a:spAutoFit/>
          </a:bodyPr>
          <a:lstStyle/>
          <a:p>
            <a:r>
              <a:rPr lang="de-DE" sz="3000" dirty="0"/>
              <a:t>„Ja, Bruder, ich möchte deiner froh werden […]. Erquicke mein Herz […]“ </a:t>
            </a:r>
            <a:r>
              <a:rPr lang="de-DE" sz="3000" dirty="0" err="1"/>
              <a:t>Phlm</a:t>
            </a:r>
            <a:r>
              <a:rPr lang="de-DE" sz="3000" dirty="0"/>
              <a:t> 20</a:t>
            </a:r>
            <a:endParaRPr lang="de-CH" sz="3000" dirty="0"/>
          </a:p>
        </p:txBody>
      </p:sp>
      <p:sp>
        <p:nvSpPr>
          <p:cNvPr id="10" name="Rechteck 9">
            <a:extLst>
              <a:ext uri="{FF2B5EF4-FFF2-40B4-BE49-F238E27FC236}">
                <a16:creationId xmlns:a16="http://schemas.microsoft.com/office/drawing/2014/main" id="{1BCAC8CA-FC1E-4C60-9C96-80EC8D72EC1C}"/>
              </a:ext>
            </a:extLst>
          </p:cNvPr>
          <p:cNvSpPr/>
          <p:nvPr/>
        </p:nvSpPr>
        <p:spPr>
          <a:xfrm>
            <a:off x="352144" y="4566924"/>
            <a:ext cx="8766689" cy="1015663"/>
          </a:xfrm>
          <a:prstGeom prst="rect">
            <a:avLst/>
          </a:prstGeom>
        </p:spPr>
        <p:txBody>
          <a:bodyPr wrap="square">
            <a:spAutoFit/>
          </a:bodyPr>
          <a:lstStyle/>
          <a:p>
            <a:r>
              <a:rPr lang="de-DE" sz="3000" dirty="0"/>
              <a:t>„ich brauche dir nicht zu sagen, dass du auch dich selbst mir schuldig bist.“ </a:t>
            </a:r>
            <a:r>
              <a:rPr lang="de-DE" sz="3000" dirty="0" err="1"/>
              <a:t>Phlm</a:t>
            </a:r>
            <a:r>
              <a:rPr lang="de-DE" sz="3000" dirty="0"/>
              <a:t> 19b</a:t>
            </a:r>
            <a:endParaRPr lang="de-CH" sz="3000" dirty="0"/>
          </a:p>
        </p:txBody>
      </p:sp>
    </p:spTree>
    <p:extLst>
      <p:ext uri="{BB962C8B-B14F-4D97-AF65-F5344CB8AC3E}">
        <p14:creationId xmlns:p14="http://schemas.microsoft.com/office/powerpoint/2010/main" val="13706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spcAft>
                <a:spcPts val="0"/>
              </a:spcAft>
            </a:pPr>
            <a:r>
              <a:rPr lang="de-CH" b="1" dirty="0"/>
              <a:t>Zwei Hauptanwendungen</a:t>
            </a:r>
          </a:p>
        </p:txBody>
      </p:sp>
      <p:sp>
        <p:nvSpPr>
          <p:cNvPr id="9" name="Rechteck 8">
            <a:extLst>
              <a:ext uri="{FF2B5EF4-FFF2-40B4-BE49-F238E27FC236}">
                <a16:creationId xmlns:a16="http://schemas.microsoft.com/office/drawing/2014/main" id="{BDC7A6D3-DC6E-4C7F-8894-8E426D74FA12}"/>
              </a:ext>
            </a:extLst>
          </p:cNvPr>
          <p:cNvSpPr/>
          <p:nvPr/>
        </p:nvSpPr>
        <p:spPr>
          <a:xfrm>
            <a:off x="838200" y="1182256"/>
            <a:ext cx="4117790" cy="553998"/>
          </a:xfrm>
          <a:prstGeom prst="rect">
            <a:avLst/>
          </a:prstGeom>
        </p:spPr>
        <p:txBody>
          <a:bodyPr wrap="square">
            <a:spAutoFit/>
          </a:bodyPr>
          <a:lstStyle/>
          <a:p>
            <a:r>
              <a:rPr lang="de-DE" sz="3000" b="1" dirty="0"/>
              <a:t>2. Wir sind </a:t>
            </a:r>
            <a:r>
              <a:rPr lang="de-DE" sz="3000" b="1" dirty="0" err="1"/>
              <a:t>Onesimus</a:t>
            </a:r>
            <a:endParaRPr lang="de-CH" sz="3000" b="1" dirty="0"/>
          </a:p>
        </p:txBody>
      </p:sp>
      <p:sp>
        <p:nvSpPr>
          <p:cNvPr id="7" name="Rechteck 6">
            <a:extLst>
              <a:ext uri="{FF2B5EF4-FFF2-40B4-BE49-F238E27FC236}">
                <a16:creationId xmlns:a16="http://schemas.microsoft.com/office/drawing/2014/main" id="{D5719A10-D2FF-488B-8C59-44F86DE36E58}"/>
              </a:ext>
            </a:extLst>
          </p:cNvPr>
          <p:cNvSpPr/>
          <p:nvPr/>
        </p:nvSpPr>
        <p:spPr>
          <a:xfrm>
            <a:off x="436032" y="1915496"/>
            <a:ext cx="7718066" cy="553998"/>
          </a:xfrm>
          <a:prstGeom prst="rect">
            <a:avLst/>
          </a:prstGeom>
        </p:spPr>
        <p:txBody>
          <a:bodyPr wrap="square">
            <a:spAutoFit/>
          </a:bodyPr>
          <a:lstStyle/>
          <a:p>
            <a:r>
              <a:rPr lang="de-DE" sz="3000" dirty="0"/>
              <a:t>„Wir alle sind des Herrn </a:t>
            </a:r>
            <a:r>
              <a:rPr lang="de-DE" sz="3000" dirty="0" err="1"/>
              <a:t>Onesimi</a:t>
            </a:r>
            <a:r>
              <a:rPr lang="de-DE" sz="3000" dirty="0"/>
              <a:t>!“ Martin Luther</a:t>
            </a:r>
            <a:endParaRPr lang="de-CH" sz="3000" dirty="0"/>
          </a:p>
        </p:txBody>
      </p:sp>
      <p:sp>
        <p:nvSpPr>
          <p:cNvPr id="10" name="Rechteck 9">
            <a:extLst>
              <a:ext uri="{FF2B5EF4-FFF2-40B4-BE49-F238E27FC236}">
                <a16:creationId xmlns:a16="http://schemas.microsoft.com/office/drawing/2014/main" id="{D2979974-55F3-4605-9A38-74A91553701C}"/>
              </a:ext>
            </a:extLst>
          </p:cNvPr>
          <p:cNvSpPr/>
          <p:nvPr/>
        </p:nvSpPr>
        <p:spPr>
          <a:xfrm>
            <a:off x="436032" y="2831851"/>
            <a:ext cx="10515599" cy="1477328"/>
          </a:xfrm>
          <a:prstGeom prst="rect">
            <a:avLst/>
          </a:prstGeom>
        </p:spPr>
        <p:txBody>
          <a:bodyPr wrap="square">
            <a:spAutoFit/>
          </a:bodyPr>
          <a:lstStyle/>
          <a:p>
            <a:r>
              <a:rPr lang="de-DE" sz="3000" dirty="0"/>
              <a:t>„Denn auch wir waren einst unverständig, ungehorsam, gingen in die Irre, dienten mannigfachen Lüsten und Vergnügungen, lebten in Bosheit und Neid, verhasst und einander hassend.“ Tit 3,3</a:t>
            </a:r>
            <a:endParaRPr lang="de-CH" sz="3000" dirty="0"/>
          </a:p>
        </p:txBody>
      </p:sp>
      <p:sp>
        <p:nvSpPr>
          <p:cNvPr id="11" name="Rechteck 10">
            <a:extLst>
              <a:ext uri="{FF2B5EF4-FFF2-40B4-BE49-F238E27FC236}">
                <a16:creationId xmlns:a16="http://schemas.microsoft.com/office/drawing/2014/main" id="{B8CB2474-11AD-4604-B08E-E7F20D103B27}"/>
              </a:ext>
            </a:extLst>
          </p:cNvPr>
          <p:cNvSpPr/>
          <p:nvPr/>
        </p:nvSpPr>
        <p:spPr>
          <a:xfrm>
            <a:off x="436033" y="4671536"/>
            <a:ext cx="7525120" cy="1477328"/>
          </a:xfrm>
          <a:prstGeom prst="rect">
            <a:avLst/>
          </a:prstGeom>
        </p:spPr>
        <p:txBody>
          <a:bodyPr wrap="square">
            <a:spAutoFit/>
          </a:bodyPr>
          <a:lstStyle/>
          <a:p>
            <a:r>
              <a:rPr lang="de-DE" sz="3000" dirty="0"/>
              <a:t>„Denn es ist ein Gott und ein Mittler zwischen Gott und den Menschen, der Mensch Christus Jesus,“ 1Tim 2,5</a:t>
            </a:r>
            <a:endParaRPr lang="de-CH" sz="3000" dirty="0"/>
          </a:p>
        </p:txBody>
      </p:sp>
    </p:spTree>
    <p:extLst>
      <p:ext uri="{BB962C8B-B14F-4D97-AF65-F5344CB8AC3E}">
        <p14:creationId xmlns:p14="http://schemas.microsoft.com/office/powerpoint/2010/main" val="42043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spcAft>
                <a:spcPts val="0"/>
              </a:spcAft>
            </a:pPr>
            <a:r>
              <a:rPr lang="de-CH" b="1" dirty="0"/>
              <a:t>Zwei Hauptanwendungen</a:t>
            </a:r>
          </a:p>
        </p:txBody>
      </p:sp>
      <p:sp>
        <p:nvSpPr>
          <p:cNvPr id="5" name="Rechteck 4">
            <a:extLst>
              <a:ext uri="{FF2B5EF4-FFF2-40B4-BE49-F238E27FC236}">
                <a16:creationId xmlns:a16="http://schemas.microsoft.com/office/drawing/2014/main" id="{A2116906-B23F-4A1A-A84B-CB62CC5AD3CF}"/>
              </a:ext>
            </a:extLst>
          </p:cNvPr>
          <p:cNvSpPr/>
          <p:nvPr/>
        </p:nvSpPr>
        <p:spPr>
          <a:xfrm>
            <a:off x="838200" y="6092764"/>
            <a:ext cx="2318071" cy="400110"/>
          </a:xfrm>
          <a:prstGeom prst="rect">
            <a:avLst/>
          </a:prstGeom>
        </p:spPr>
        <p:txBody>
          <a:bodyPr wrap="square">
            <a:spAutoFit/>
          </a:bodyPr>
          <a:lstStyle/>
          <a:p>
            <a:r>
              <a:rPr lang="de-DE" sz="2000" dirty="0"/>
              <a:t>Quelle: </a:t>
            </a:r>
            <a:r>
              <a:rPr lang="de-DE" sz="2000" dirty="0" err="1"/>
              <a:t>BibleProject</a:t>
            </a:r>
            <a:endParaRPr lang="de-CH" sz="2000" dirty="0"/>
          </a:p>
        </p:txBody>
      </p:sp>
      <p:pic>
        <p:nvPicPr>
          <p:cNvPr id="8" name="Grafik 7">
            <a:extLst>
              <a:ext uri="{FF2B5EF4-FFF2-40B4-BE49-F238E27FC236}">
                <a16:creationId xmlns:a16="http://schemas.microsoft.com/office/drawing/2014/main" id="{10E01C2F-1631-401D-8FFB-BACD768CAA84}"/>
              </a:ext>
            </a:extLst>
          </p:cNvPr>
          <p:cNvPicPr>
            <a:picLocks noChangeAspect="1"/>
          </p:cNvPicPr>
          <p:nvPr/>
        </p:nvPicPr>
        <p:blipFill>
          <a:blip r:embed="rId2"/>
          <a:stretch>
            <a:fillRect/>
          </a:stretch>
        </p:blipFill>
        <p:spPr>
          <a:xfrm>
            <a:off x="838200" y="2139889"/>
            <a:ext cx="5162550" cy="3952875"/>
          </a:xfrm>
          <a:prstGeom prst="rect">
            <a:avLst/>
          </a:prstGeom>
        </p:spPr>
      </p:pic>
      <p:sp>
        <p:nvSpPr>
          <p:cNvPr id="9" name="Rechteck 8">
            <a:extLst>
              <a:ext uri="{FF2B5EF4-FFF2-40B4-BE49-F238E27FC236}">
                <a16:creationId xmlns:a16="http://schemas.microsoft.com/office/drawing/2014/main" id="{BDC7A6D3-DC6E-4C7F-8894-8E426D74FA12}"/>
              </a:ext>
            </a:extLst>
          </p:cNvPr>
          <p:cNvSpPr/>
          <p:nvPr/>
        </p:nvSpPr>
        <p:spPr>
          <a:xfrm>
            <a:off x="838200" y="1182256"/>
            <a:ext cx="4117790" cy="553998"/>
          </a:xfrm>
          <a:prstGeom prst="rect">
            <a:avLst/>
          </a:prstGeom>
        </p:spPr>
        <p:txBody>
          <a:bodyPr wrap="square">
            <a:spAutoFit/>
          </a:bodyPr>
          <a:lstStyle/>
          <a:p>
            <a:r>
              <a:rPr lang="de-DE" sz="3000" b="1" dirty="0"/>
              <a:t>2. Wir sind </a:t>
            </a:r>
            <a:r>
              <a:rPr lang="de-DE" sz="3000" b="1" dirty="0" err="1"/>
              <a:t>Onesimus</a:t>
            </a:r>
            <a:endParaRPr lang="de-CH" sz="3000" b="1" dirty="0"/>
          </a:p>
        </p:txBody>
      </p:sp>
    </p:spTree>
    <p:extLst>
      <p:ext uri="{BB962C8B-B14F-4D97-AF65-F5344CB8AC3E}">
        <p14:creationId xmlns:p14="http://schemas.microsoft.com/office/powerpoint/2010/main" val="10160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spcAft>
                <a:spcPts val="0"/>
              </a:spcAft>
            </a:pPr>
            <a:r>
              <a:rPr lang="de-CH" b="1" dirty="0"/>
              <a:t>Zwei Hauptanwendungen</a:t>
            </a:r>
          </a:p>
        </p:txBody>
      </p:sp>
      <p:sp>
        <p:nvSpPr>
          <p:cNvPr id="7" name="Rechteck 6">
            <a:extLst>
              <a:ext uri="{FF2B5EF4-FFF2-40B4-BE49-F238E27FC236}">
                <a16:creationId xmlns:a16="http://schemas.microsoft.com/office/drawing/2014/main" id="{3688AEFE-D7B5-4788-8052-DEF938567212}"/>
              </a:ext>
            </a:extLst>
          </p:cNvPr>
          <p:cNvSpPr/>
          <p:nvPr/>
        </p:nvSpPr>
        <p:spPr>
          <a:xfrm>
            <a:off x="838200" y="1182256"/>
            <a:ext cx="4117790" cy="553998"/>
          </a:xfrm>
          <a:prstGeom prst="rect">
            <a:avLst/>
          </a:prstGeom>
        </p:spPr>
        <p:txBody>
          <a:bodyPr wrap="square">
            <a:spAutoFit/>
          </a:bodyPr>
          <a:lstStyle/>
          <a:p>
            <a:r>
              <a:rPr lang="de-DE" sz="3000" b="1" dirty="0"/>
              <a:t>2. Wir sind </a:t>
            </a:r>
            <a:r>
              <a:rPr lang="de-DE" sz="3000" b="1" dirty="0" err="1"/>
              <a:t>Onesimus</a:t>
            </a:r>
            <a:endParaRPr lang="de-CH" sz="3000" b="1" dirty="0"/>
          </a:p>
        </p:txBody>
      </p:sp>
      <p:pic>
        <p:nvPicPr>
          <p:cNvPr id="10" name="Grafik 9">
            <a:extLst>
              <a:ext uri="{FF2B5EF4-FFF2-40B4-BE49-F238E27FC236}">
                <a16:creationId xmlns:a16="http://schemas.microsoft.com/office/drawing/2014/main" id="{AF3DB2DB-502D-44FC-A36F-5655AA59EDB0}"/>
              </a:ext>
            </a:extLst>
          </p:cNvPr>
          <p:cNvPicPr>
            <a:picLocks noChangeAspect="1"/>
          </p:cNvPicPr>
          <p:nvPr/>
        </p:nvPicPr>
        <p:blipFill>
          <a:blip r:embed="rId2"/>
          <a:stretch>
            <a:fillRect/>
          </a:stretch>
        </p:blipFill>
        <p:spPr>
          <a:xfrm>
            <a:off x="838200" y="2160910"/>
            <a:ext cx="5164909" cy="3925822"/>
          </a:xfrm>
          <a:prstGeom prst="rect">
            <a:avLst/>
          </a:prstGeom>
        </p:spPr>
      </p:pic>
      <p:sp>
        <p:nvSpPr>
          <p:cNvPr id="8" name="Rechteck 7">
            <a:extLst>
              <a:ext uri="{FF2B5EF4-FFF2-40B4-BE49-F238E27FC236}">
                <a16:creationId xmlns:a16="http://schemas.microsoft.com/office/drawing/2014/main" id="{22A3FE71-FD09-4E7D-99D5-BBB2E8A72823}"/>
              </a:ext>
            </a:extLst>
          </p:cNvPr>
          <p:cNvSpPr/>
          <p:nvPr/>
        </p:nvSpPr>
        <p:spPr>
          <a:xfrm>
            <a:off x="838200" y="6092764"/>
            <a:ext cx="2318071" cy="400110"/>
          </a:xfrm>
          <a:prstGeom prst="rect">
            <a:avLst/>
          </a:prstGeom>
        </p:spPr>
        <p:txBody>
          <a:bodyPr wrap="square">
            <a:spAutoFit/>
          </a:bodyPr>
          <a:lstStyle/>
          <a:p>
            <a:r>
              <a:rPr lang="de-DE" sz="2000" dirty="0"/>
              <a:t>Quelle: </a:t>
            </a:r>
            <a:r>
              <a:rPr lang="de-DE" sz="2000" dirty="0" err="1"/>
              <a:t>BibleProject</a:t>
            </a:r>
            <a:endParaRPr lang="de-CH" sz="2000" dirty="0"/>
          </a:p>
        </p:txBody>
      </p:sp>
      <p:sp>
        <p:nvSpPr>
          <p:cNvPr id="9" name="Rechteck 8">
            <a:extLst>
              <a:ext uri="{FF2B5EF4-FFF2-40B4-BE49-F238E27FC236}">
                <a16:creationId xmlns:a16="http://schemas.microsoft.com/office/drawing/2014/main" id="{8929409F-F20C-4761-A746-0764A6CFD225}"/>
              </a:ext>
            </a:extLst>
          </p:cNvPr>
          <p:cNvSpPr/>
          <p:nvPr/>
        </p:nvSpPr>
        <p:spPr>
          <a:xfrm>
            <a:off x="6278265" y="1951185"/>
            <a:ext cx="5670454" cy="2400657"/>
          </a:xfrm>
          <a:prstGeom prst="rect">
            <a:avLst/>
          </a:prstGeom>
        </p:spPr>
        <p:txBody>
          <a:bodyPr wrap="square">
            <a:spAutoFit/>
          </a:bodyPr>
          <a:lstStyle/>
          <a:p>
            <a:r>
              <a:rPr lang="de-DE" sz="3000" dirty="0"/>
              <a:t>„Wenn nun jemand sich von solchen reinigt, wird er ein Gefäß zur Ehre sein, geheiligt und dem Hausherrn nützlich, zu jedem guten Werk zubereitet.“ 2Tim 2,21</a:t>
            </a:r>
            <a:endParaRPr lang="de-CH" sz="3000" dirty="0"/>
          </a:p>
        </p:txBody>
      </p:sp>
    </p:spTree>
    <p:extLst>
      <p:ext uri="{BB962C8B-B14F-4D97-AF65-F5344CB8AC3E}">
        <p14:creationId xmlns:p14="http://schemas.microsoft.com/office/powerpoint/2010/main" val="57696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551661" y="4855618"/>
            <a:ext cx="3088677" cy="938719"/>
          </a:xfrm>
          <a:prstGeom prst="rect">
            <a:avLst/>
          </a:prstGeom>
          <a:noFill/>
        </p:spPr>
        <p:txBody>
          <a:bodyPr wrap="square" rtlCol="0">
            <a:spAutoFit/>
          </a:bodyPr>
          <a:lstStyle/>
          <a:p>
            <a:pPr algn="ctr"/>
            <a:r>
              <a:rPr lang="de-CH" sz="5500" b="1" dirty="0"/>
              <a:t>Philemon</a:t>
            </a:r>
          </a:p>
        </p:txBody>
      </p:sp>
    </p:spTree>
    <p:extLst>
      <p:ext uri="{BB962C8B-B14F-4D97-AF65-F5344CB8AC3E}">
        <p14:creationId xmlns:p14="http://schemas.microsoft.com/office/powerpoint/2010/main" val="197562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igatio.com/wp-content/uploads/2017/07/front_682109.jpg">
            <a:extLst>
              <a:ext uri="{FF2B5EF4-FFF2-40B4-BE49-F238E27FC236}">
                <a16:creationId xmlns:a16="http://schemas.microsoft.com/office/drawing/2014/main" id="{2E547FFB-BA19-4403-BCD1-7FE524AAE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852" y="-1033139"/>
            <a:ext cx="9600296" cy="9600296"/>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ABEC9D6E-8E9A-4E3C-8F90-92485692A27A}"/>
              </a:ext>
            </a:extLst>
          </p:cNvPr>
          <p:cNvSpPr/>
          <p:nvPr/>
        </p:nvSpPr>
        <p:spPr>
          <a:xfrm>
            <a:off x="7385109" y="3160552"/>
            <a:ext cx="151002" cy="16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1" name="Gerade Verbindung mit Pfeil 10">
            <a:extLst>
              <a:ext uri="{FF2B5EF4-FFF2-40B4-BE49-F238E27FC236}">
                <a16:creationId xmlns:a16="http://schemas.microsoft.com/office/drawing/2014/main" id="{931E3ACE-0388-43FC-9758-FB331A452760}"/>
              </a:ext>
            </a:extLst>
          </p:cNvPr>
          <p:cNvCxnSpPr>
            <a:cxnSpLocks/>
          </p:cNvCxnSpPr>
          <p:nvPr/>
        </p:nvCxnSpPr>
        <p:spPr>
          <a:xfrm flipH="1" flipV="1">
            <a:off x="2231472" y="1493240"/>
            <a:ext cx="5229138" cy="17489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3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838200" y="1680751"/>
            <a:ext cx="10042321" cy="1938992"/>
          </a:xfrm>
          <a:prstGeom prst="rect">
            <a:avLst/>
          </a:prstGeom>
        </p:spPr>
        <p:txBody>
          <a:bodyPr wrap="square">
            <a:spAutoFit/>
          </a:bodyPr>
          <a:lstStyle/>
          <a:p>
            <a:r>
              <a:rPr lang="de-CH" sz="3000" dirty="0"/>
              <a:t>„</a:t>
            </a:r>
            <a:r>
              <a:rPr lang="de-DE" sz="3000" dirty="0"/>
              <a:t>Paulus aber blieb zwei Jahre in einer eigenen Mietwohnung und nahm alle auf, die zu ihm kamen; und er verkündigte das Reich Gottes und lehrte von dem Herrn Jesus Christus mit aller Freimütigkeit und ungehindert.</a:t>
            </a:r>
            <a:r>
              <a:rPr lang="de-CH" sz="3000" dirty="0"/>
              <a:t>“ </a:t>
            </a:r>
            <a:r>
              <a:rPr lang="de-CH" sz="3000" dirty="0" err="1"/>
              <a:t>Apg</a:t>
            </a:r>
            <a:r>
              <a:rPr lang="de-CH" sz="3000" dirty="0"/>
              <a:t> 28,30-31</a:t>
            </a:r>
          </a:p>
        </p:txBody>
      </p:sp>
      <p:sp>
        <p:nvSpPr>
          <p:cNvPr id="5" name="Rechteck 4">
            <a:extLst>
              <a:ext uri="{FF2B5EF4-FFF2-40B4-BE49-F238E27FC236}">
                <a16:creationId xmlns:a16="http://schemas.microsoft.com/office/drawing/2014/main" id="{C0A75CA0-098A-467E-BA46-D1C9B19ACA88}"/>
              </a:ext>
            </a:extLst>
          </p:cNvPr>
          <p:cNvSpPr/>
          <p:nvPr/>
        </p:nvSpPr>
        <p:spPr>
          <a:xfrm>
            <a:off x="838200" y="4118238"/>
            <a:ext cx="6829338" cy="553998"/>
          </a:xfrm>
          <a:prstGeom prst="rect">
            <a:avLst/>
          </a:prstGeom>
        </p:spPr>
        <p:txBody>
          <a:bodyPr wrap="square">
            <a:spAutoFit/>
          </a:bodyPr>
          <a:lstStyle/>
          <a:p>
            <a:r>
              <a:rPr lang="de-CH" sz="3000" b="1" dirty="0"/>
              <a:t>Abfassung des Philemon Briefes: 62 n.Chr.</a:t>
            </a:r>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Vorgeschichte</a:t>
            </a:r>
          </a:p>
        </p:txBody>
      </p:sp>
    </p:spTree>
    <p:extLst>
      <p:ext uri="{BB962C8B-B14F-4D97-AF65-F5344CB8AC3E}">
        <p14:creationId xmlns:p14="http://schemas.microsoft.com/office/powerpoint/2010/main" val="34536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1515261" y="1410898"/>
            <a:ext cx="9161477" cy="1477328"/>
          </a:xfrm>
          <a:prstGeom prst="rect">
            <a:avLst/>
          </a:prstGeom>
        </p:spPr>
        <p:txBody>
          <a:bodyPr wrap="square">
            <a:spAutoFit/>
          </a:bodyPr>
          <a:lstStyle/>
          <a:p>
            <a:r>
              <a:rPr lang="de-CH" sz="3000" dirty="0"/>
              <a:t>„</a:t>
            </a:r>
            <a:r>
              <a:rPr lang="de-DE" sz="3000" dirty="0"/>
              <a:t>Der Brief an Philemon zeigt beispielhaft wie kein anderer Brief, wie du deine Stellung in Christus in deinem Leben ausleben solltest.</a:t>
            </a:r>
            <a:r>
              <a:rPr lang="de-CH" sz="3000" dirty="0"/>
              <a:t>“ Ger de </a:t>
            </a:r>
            <a:r>
              <a:rPr lang="de-CH" sz="3000" dirty="0" err="1"/>
              <a:t>Koning</a:t>
            </a:r>
            <a:endParaRPr lang="de-CH" sz="3000" dirty="0"/>
          </a:p>
        </p:txBody>
      </p:sp>
      <p:sp>
        <p:nvSpPr>
          <p:cNvPr id="5" name="Rechteck 4">
            <a:extLst>
              <a:ext uri="{FF2B5EF4-FFF2-40B4-BE49-F238E27FC236}">
                <a16:creationId xmlns:a16="http://schemas.microsoft.com/office/drawing/2014/main" id="{C0A75CA0-098A-467E-BA46-D1C9B19ACA88}"/>
              </a:ext>
            </a:extLst>
          </p:cNvPr>
          <p:cNvSpPr/>
          <p:nvPr/>
        </p:nvSpPr>
        <p:spPr>
          <a:xfrm>
            <a:off x="200636" y="4401586"/>
            <a:ext cx="1745609" cy="553998"/>
          </a:xfrm>
          <a:prstGeom prst="rect">
            <a:avLst/>
          </a:prstGeom>
        </p:spPr>
        <p:txBody>
          <a:bodyPr wrap="square">
            <a:spAutoFit/>
          </a:bodyPr>
          <a:lstStyle/>
          <a:p>
            <a:r>
              <a:rPr lang="de-CH" sz="3000" dirty="0"/>
              <a:t>Wahrheit</a:t>
            </a:r>
          </a:p>
        </p:txBody>
      </p:sp>
      <p:sp>
        <p:nvSpPr>
          <p:cNvPr id="6" name="Titel 1">
            <a:extLst>
              <a:ext uri="{FF2B5EF4-FFF2-40B4-BE49-F238E27FC236}">
                <a16:creationId xmlns:a16="http://schemas.microsoft.com/office/drawing/2014/main" id="{DB884E97-9DDA-4A23-BB11-053F3815C8AF}"/>
              </a:ext>
            </a:extLst>
          </p:cNvPr>
          <p:cNvSpPr>
            <a:spLocks noGrp="1"/>
          </p:cNvSpPr>
          <p:nvPr>
            <p:ph type="title"/>
          </p:nvPr>
        </p:nvSpPr>
        <p:spPr>
          <a:xfrm>
            <a:off x="838200" y="365126"/>
            <a:ext cx="10515600" cy="817130"/>
          </a:xfrm>
        </p:spPr>
        <p:txBody>
          <a:bodyPr/>
          <a:lstStyle/>
          <a:p>
            <a:pPr algn="ctr"/>
            <a:r>
              <a:rPr lang="de-CH" b="1" dirty="0"/>
              <a:t>Was geht mich das an?</a:t>
            </a:r>
          </a:p>
        </p:txBody>
      </p:sp>
      <p:sp>
        <p:nvSpPr>
          <p:cNvPr id="7" name="Rechteck 6">
            <a:extLst>
              <a:ext uri="{FF2B5EF4-FFF2-40B4-BE49-F238E27FC236}">
                <a16:creationId xmlns:a16="http://schemas.microsoft.com/office/drawing/2014/main" id="{0AE0C8E7-C99D-48DE-967E-C85AD439FD2D}"/>
              </a:ext>
            </a:extLst>
          </p:cNvPr>
          <p:cNvSpPr/>
          <p:nvPr/>
        </p:nvSpPr>
        <p:spPr>
          <a:xfrm>
            <a:off x="2776232" y="3361295"/>
            <a:ext cx="2292292" cy="553998"/>
          </a:xfrm>
          <a:prstGeom prst="rect">
            <a:avLst/>
          </a:prstGeom>
        </p:spPr>
        <p:txBody>
          <a:bodyPr wrap="square">
            <a:spAutoFit/>
          </a:bodyPr>
          <a:lstStyle/>
          <a:p>
            <a:r>
              <a:rPr lang="de-CH" sz="3000" dirty="0"/>
              <a:t>der eine Leib </a:t>
            </a:r>
          </a:p>
        </p:txBody>
      </p:sp>
      <p:sp>
        <p:nvSpPr>
          <p:cNvPr id="8" name="Rechteck 7">
            <a:extLst>
              <a:ext uri="{FF2B5EF4-FFF2-40B4-BE49-F238E27FC236}">
                <a16:creationId xmlns:a16="http://schemas.microsoft.com/office/drawing/2014/main" id="{2F61C91F-0997-45E3-8F27-B89CE67A5B93}"/>
              </a:ext>
            </a:extLst>
          </p:cNvPr>
          <p:cNvSpPr/>
          <p:nvPr/>
        </p:nvSpPr>
        <p:spPr>
          <a:xfrm>
            <a:off x="2776232" y="4393303"/>
            <a:ext cx="2518795" cy="553998"/>
          </a:xfrm>
          <a:prstGeom prst="rect">
            <a:avLst/>
          </a:prstGeom>
        </p:spPr>
        <p:txBody>
          <a:bodyPr wrap="square">
            <a:spAutoFit/>
          </a:bodyPr>
          <a:lstStyle/>
          <a:p>
            <a:r>
              <a:rPr lang="de-CH" sz="3000" dirty="0"/>
              <a:t>das eine Haupt</a:t>
            </a:r>
          </a:p>
        </p:txBody>
      </p:sp>
      <p:sp>
        <p:nvSpPr>
          <p:cNvPr id="9" name="Rechteck 8">
            <a:extLst>
              <a:ext uri="{FF2B5EF4-FFF2-40B4-BE49-F238E27FC236}">
                <a16:creationId xmlns:a16="http://schemas.microsoft.com/office/drawing/2014/main" id="{D1D0D5A6-03C8-4691-A64B-BAEAB96FE8FB}"/>
              </a:ext>
            </a:extLst>
          </p:cNvPr>
          <p:cNvSpPr/>
          <p:nvPr/>
        </p:nvSpPr>
        <p:spPr>
          <a:xfrm>
            <a:off x="2776232" y="5425311"/>
            <a:ext cx="3626142" cy="553998"/>
          </a:xfrm>
          <a:prstGeom prst="rect">
            <a:avLst/>
          </a:prstGeom>
        </p:spPr>
        <p:txBody>
          <a:bodyPr wrap="square">
            <a:spAutoFit/>
          </a:bodyPr>
          <a:lstStyle/>
          <a:p>
            <a:r>
              <a:rPr lang="de-CH" sz="3000" dirty="0"/>
              <a:t>die Gesinnung Christi</a:t>
            </a:r>
          </a:p>
        </p:txBody>
      </p:sp>
      <p:cxnSp>
        <p:nvCxnSpPr>
          <p:cNvPr id="3" name="Gerade Verbindung mit Pfeil 2">
            <a:extLst>
              <a:ext uri="{FF2B5EF4-FFF2-40B4-BE49-F238E27FC236}">
                <a16:creationId xmlns:a16="http://schemas.microsoft.com/office/drawing/2014/main" id="{E37C0744-3FDC-4558-9986-021A1666ACEE}"/>
              </a:ext>
            </a:extLst>
          </p:cNvPr>
          <p:cNvCxnSpPr>
            <a:cxnSpLocks/>
          </p:cNvCxnSpPr>
          <p:nvPr/>
        </p:nvCxnSpPr>
        <p:spPr>
          <a:xfrm flipV="1">
            <a:off x="6340854" y="5705755"/>
            <a:ext cx="55647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72AC2E7C-F518-4891-B7FA-87C403493916}"/>
              </a:ext>
            </a:extLst>
          </p:cNvPr>
          <p:cNvSpPr/>
          <p:nvPr/>
        </p:nvSpPr>
        <p:spPr>
          <a:xfrm>
            <a:off x="7014071" y="3353012"/>
            <a:ext cx="1594606" cy="553998"/>
          </a:xfrm>
          <a:prstGeom prst="rect">
            <a:avLst/>
          </a:prstGeom>
        </p:spPr>
        <p:txBody>
          <a:bodyPr wrap="square">
            <a:spAutoFit/>
          </a:bodyPr>
          <a:lstStyle/>
          <a:p>
            <a:r>
              <a:rPr lang="de-CH" sz="3000" dirty="0"/>
              <a:t>Epheser</a:t>
            </a:r>
          </a:p>
        </p:txBody>
      </p:sp>
      <p:sp>
        <p:nvSpPr>
          <p:cNvPr id="12" name="Rechteck 11">
            <a:extLst>
              <a:ext uri="{FF2B5EF4-FFF2-40B4-BE49-F238E27FC236}">
                <a16:creationId xmlns:a16="http://schemas.microsoft.com/office/drawing/2014/main" id="{2502FFD0-D8E7-46B3-B0E8-3A5D684C6307}"/>
              </a:ext>
            </a:extLst>
          </p:cNvPr>
          <p:cNvSpPr/>
          <p:nvPr/>
        </p:nvSpPr>
        <p:spPr>
          <a:xfrm>
            <a:off x="7014071" y="4393303"/>
            <a:ext cx="1594606" cy="553998"/>
          </a:xfrm>
          <a:prstGeom prst="rect">
            <a:avLst/>
          </a:prstGeom>
        </p:spPr>
        <p:txBody>
          <a:bodyPr wrap="square">
            <a:spAutoFit/>
          </a:bodyPr>
          <a:lstStyle/>
          <a:p>
            <a:r>
              <a:rPr lang="de-CH" sz="3000" dirty="0"/>
              <a:t>Kolosser</a:t>
            </a:r>
          </a:p>
        </p:txBody>
      </p:sp>
      <p:sp>
        <p:nvSpPr>
          <p:cNvPr id="13" name="Rechteck 12">
            <a:extLst>
              <a:ext uri="{FF2B5EF4-FFF2-40B4-BE49-F238E27FC236}">
                <a16:creationId xmlns:a16="http://schemas.microsoft.com/office/drawing/2014/main" id="{F1B67FB5-403B-4798-884D-8AF0C9E3393F}"/>
              </a:ext>
            </a:extLst>
          </p:cNvPr>
          <p:cNvSpPr/>
          <p:nvPr/>
        </p:nvSpPr>
        <p:spPr>
          <a:xfrm>
            <a:off x="7014071" y="5392620"/>
            <a:ext cx="1594606" cy="553998"/>
          </a:xfrm>
          <a:prstGeom prst="rect">
            <a:avLst/>
          </a:prstGeom>
        </p:spPr>
        <p:txBody>
          <a:bodyPr wrap="square">
            <a:spAutoFit/>
          </a:bodyPr>
          <a:lstStyle/>
          <a:p>
            <a:r>
              <a:rPr lang="de-CH" sz="3000" dirty="0"/>
              <a:t>Philipper</a:t>
            </a:r>
          </a:p>
        </p:txBody>
      </p:sp>
      <p:cxnSp>
        <p:nvCxnSpPr>
          <p:cNvPr id="16" name="Gerade Verbindung mit Pfeil 15">
            <a:extLst>
              <a:ext uri="{FF2B5EF4-FFF2-40B4-BE49-F238E27FC236}">
                <a16:creationId xmlns:a16="http://schemas.microsoft.com/office/drawing/2014/main" id="{D3222693-8A4B-404B-ABBB-17A108B9B1E7}"/>
              </a:ext>
            </a:extLst>
          </p:cNvPr>
          <p:cNvCxnSpPr>
            <a:cxnSpLocks/>
          </p:cNvCxnSpPr>
          <p:nvPr/>
        </p:nvCxnSpPr>
        <p:spPr>
          <a:xfrm flipV="1">
            <a:off x="6340854" y="4670302"/>
            <a:ext cx="55647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C1183BEA-63A9-4CC3-8746-0CEE9C194A92}"/>
              </a:ext>
            </a:extLst>
          </p:cNvPr>
          <p:cNvCxnSpPr>
            <a:cxnSpLocks/>
          </p:cNvCxnSpPr>
          <p:nvPr/>
        </p:nvCxnSpPr>
        <p:spPr>
          <a:xfrm flipV="1">
            <a:off x="6340854" y="3653894"/>
            <a:ext cx="55647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C71EFE67-C8D2-437A-AB8D-E6868F94A1AC}"/>
              </a:ext>
            </a:extLst>
          </p:cNvPr>
          <p:cNvCxnSpPr>
            <a:cxnSpLocks/>
          </p:cNvCxnSpPr>
          <p:nvPr/>
        </p:nvCxnSpPr>
        <p:spPr>
          <a:xfrm flipV="1">
            <a:off x="1912688" y="4678585"/>
            <a:ext cx="55647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604CE2F-BB2E-4E0C-896B-FF9A2A847445}"/>
              </a:ext>
            </a:extLst>
          </p:cNvPr>
          <p:cNvCxnSpPr>
            <a:cxnSpLocks/>
          </p:cNvCxnSpPr>
          <p:nvPr/>
        </p:nvCxnSpPr>
        <p:spPr>
          <a:xfrm flipV="1">
            <a:off x="1912688" y="3781983"/>
            <a:ext cx="552277" cy="7063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3371F621-4F61-4DE5-AA79-5C05529562EE}"/>
              </a:ext>
            </a:extLst>
          </p:cNvPr>
          <p:cNvCxnSpPr>
            <a:cxnSpLocks/>
          </p:cNvCxnSpPr>
          <p:nvPr/>
        </p:nvCxnSpPr>
        <p:spPr>
          <a:xfrm>
            <a:off x="1906394" y="4876807"/>
            <a:ext cx="484468" cy="626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3251EA36-9B88-479D-9E27-8BEB738C4C5C}"/>
              </a:ext>
            </a:extLst>
          </p:cNvPr>
          <p:cNvSpPr/>
          <p:nvPr/>
        </p:nvSpPr>
        <p:spPr>
          <a:xfrm>
            <a:off x="9438664" y="3680319"/>
            <a:ext cx="1681296" cy="1015663"/>
          </a:xfrm>
          <a:prstGeom prst="rect">
            <a:avLst/>
          </a:prstGeom>
        </p:spPr>
        <p:txBody>
          <a:bodyPr wrap="square">
            <a:spAutoFit/>
          </a:bodyPr>
          <a:lstStyle/>
          <a:p>
            <a:r>
              <a:rPr lang="de-CH" sz="3000" dirty="0"/>
              <a:t>der neue Mensch</a:t>
            </a:r>
          </a:p>
        </p:txBody>
      </p:sp>
      <p:cxnSp>
        <p:nvCxnSpPr>
          <p:cNvPr id="25" name="Gerade Verbindung mit Pfeil 24">
            <a:extLst>
              <a:ext uri="{FF2B5EF4-FFF2-40B4-BE49-F238E27FC236}">
                <a16:creationId xmlns:a16="http://schemas.microsoft.com/office/drawing/2014/main" id="{28A84EEE-5FBE-4D52-9CB0-1D0288814420}"/>
              </a:ext>
            </a:extLst>
          </p:cNvPr>
          <p:cNvCxnSpPr>
            <a:cxnSpLocks/>
          </p:cNvCxnSpPr>
          <p:nvPr/>
        </p:nvCxnSpPr>
        <p:spPr>
          <a:xfrm>
            <a:off x="8530031" y="3664402"/>
            <a:ext cx="682130" cy="2996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B3541BFC-B4CA-478D-B220-1261C85DD164}"/>
              </a:ext>
            </a:extLst>
          </p:cNvPr>
          <p:cNvCxnSpPr>
            <a:cxnSpLocks/>
          </p:cNvCxnSpPr>
          <p:nvPr/>
        </p:nvCxnSpPr>
        <p:spPr>
          <a:xfrm flipV="1">
            <a:off x="8558780" y="4393303"/>
            <a:ext cx="653381" cy="3313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9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par>
                                <p:cTn id="68" presetID="53" presetClass="entr" presetSubtype="16"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cTn>
                              </p:par>
                              <p:par>
                                <p:cTn id="90" presetID="53" presetClass="entr" presetSubtype="16" fill="hold" nodeType="with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p:cTn id="92" dur="500" fill="hold"/>
                                        <p:tgtEl>
                                          <p:spTgt spid="3"/>
                                        </p:tgtEl>
                                        <p:attrNameLst>
                                          <p:attrName>ppt_w</p:attrName>
                                        </p:attrNameLst>
                                      </p:cBhvr>
                                      <p:tavLst>
                                        <p:tav tm="0">
                                          <p:val>
                                            <p:fltVal val="0"/>
                                          </p:val>
                                        </p:tav>
                                        <p:tav tm="100000">
                                          <p:val>
                                            <p:strVal val="#ppt_w"/>
                                          </p:val>
                                        </p:tav>
                                      </p:tavLst>
                                    </p:anim>
                                    <p:anim calcmode="lin" valueType="num">
                                      <p:cBhvr>
                                        <p:cTn id="93" dur="500" fill="hold"/>
                                        <p:tgtEl>
                                          <p:spTgt spid="3"/>
                                        </p:tgtEl>
                                        <p:attrNameLst>
                                          <p:attrName>ppt_h</p:attrName>
                                        </p:attrNameLst>
                                      </p:cBhvr>
                                      <p:tavLst>
                                        <p:tav tm="0">
                                          <p:val>
                                            <p:fltVal val="0"/>
                                          </p:val>
                                        </p:tav>
                                        <p:tav tm="100000">
                                          <p:val>
                                            <p:strVal val="#ppt_h"/>
                                          </p:val>
                                        </p:tav>
                                      </p:tavLst>
                                    </p:anim>
                                    <p:animEffect transition="in" filter="fade">
                                      <p:cBhvr>
                                        <p:cTn id="94" dur="500"/>
                                        <p:tgtEl>
                                          <p:spTgt spid="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Effect transition="in" filter="fade">
                                      <p:cBhvr>
                                        <p:cTn id="9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p:bldP spid="1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F33BC5F0-B271-4CB5-801E-56A8680A89C2}"/>
              </a:ext>
            </a:extLst>
          </p:cNvPr>
          <p:cNvGraphicFramePr>
            <a:graphicFrameLocks noGrp="1"/>
          </p:cNvGraphicFramePr>
          <p:nvPr/>
        </p:nvGraphicFramePr>
        <p:xfrm>
          <a:off x="1617510" y="1551354"/>
          <a:ext cx="8498949" cy="3235174"/>
        </p:xfrm>
        <a:graphic>
          <a:graphicData uri="http://schemas.openxmlformats.org/drawingml/2006/table">
            <a:tbl>
              <a:tblPr firstRow="1" firstCol="1" bandRow="1">
                <a:tableStyleId>{5C22544A-7EE6-4342-B048-85BDC9FD1C3A}</a:tableStyleId>
              </a:tblPr>
              <a:tblGrid>
                <a:gridCol w="2410979">
                  <a:extLst>
                    <a:ext uri="{9D8B030D-6E8A-4147-A177-3AD203B41FA5}">
                      <a16:colId xmlns:a16="http://schemas.microsoft.com/office/drawing/2014/main" val="20000"/>
                    </a:ext>
                  </a:extLst>
                </a:gridCol>
                <a:gridCol w="6087970">
                  <a:extLst>
                    <a:ext uri="{9D8B030D-6E8A-4147-A177-3AD203B41FA5}">
                      <a16:colId xmlns:a16="http://schemas.microsoft.com/office/drawing/2014/main" val="20002"/>
                    </a:ext>
                  </a:extLst>
                </a:gridCol>
              </a:tblGrid>
              <a:tr h="650005">
                <a:tc>
                  <a:txBody>
                    <a:bodyPr/>
                    <a:lstStyle/>
                    <a:p>
                      <a:pPr algn="ctr">
                        <a:spcAft>
                          <a:spcPts val="0"/>
                        </a:spcAft>
                      </a:pPr>
                      <a:r>
                        <a:rPr lang="de-CH" sz="3000" b="1" dirty="0">
                          <a:effectLst/>
                        </a:rPr>
                        <a:t>Einteilung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Thema</a:t>
                      </a:r>
                    </a:p>
                  </a:txBody>
                  <a:tcPr marL="126140" marR="126140" marT="0" marB="0" anchor="ctr">
                    <a:solidFill>
                      <a:srgbClr val="0070C0"/>
                    </a:solidFill>
                  </a:tcPr>
                </a:tc>
                <a:extLst>
                  <a:ext uri="{0D108BD9-81ED-4DB2-BD59-A6C34878D82A}">
                    <a16:rowId xmlns:a16="http://schemas.microsoft.com/office/drawing/2014/main" val="10000"/>
                  </a:ext>
                </a:extLst>
              </a:tr>
              <a:tr h="689762">
                <a:tc>
                  <a:txBody>
                    <a:bodyPr/>
                    <a:lstStyle/>
                    <a:p>
                      <a:pPr algn="ctr">
                        <a:spcAft>
                          <a:spcPts val="0"/>
                        </a:spcAft>
                      </a:pPr>
                      <a:r>
                        <a:rPr lang="de-CH" sz="3000" b="0" dirty="0">
                          <a:solidFill>
                            <a:schemeClr val="tx1"/>
                          </a:solidFill>
                          <a:effectLst/>
                        </a:rPr>
                        <a:t>V. 1-3</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Verfasser, Empfänger, Gruss</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595397">
                <a:tc>
                  <a:txBody>
                    <a:bodyPr/>
                    <a:lstStyle/>
                    <a:p>
                      <a:pPr algn="ctr">
                        <a:spcAft>
                          <a:spcPts val="0"/>
                        </a:spcAft>
                      </a:pPr>
                      <a:r>
                        <a:rPr lang="de-CH" sz="3000" b="0" dirty="0">
                          <a:solidFill>
                            <a:schemeClr val="tx1"/>
                          </a:solidFill>
                          <a:effectLst/>
                        </a:rPr>
                        <a:t>V. 4-7</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Dank</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650005">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8-21</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(Für-) Bitte</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650005">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22-25</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Persönliche Mitteilungen und Grüsse</a:t>
                      </a:r>
                    </a:p>
                  </a:txBody>
                  <a:tcPr marL="126140" marR="126140" marT="0" marB="0" anchor="ctr">
                    <a:solidFill>
                      <a:schemeClr val="bg1">
                        <a:lumMod val="85000"/>
                      </a:schemeClr>
                    </a:solidFill>
                  </a:tcPr>
                </a:tc>
                <a:extLst>
                  <a:ext uri="{0D108BD9-81ED-4DB2-BD59-A6C34878D82A}">
                    <a16:rowId xmlns:a16="http://schemas.microsoft.com/office/drawing/2014/main" val="978794726"/>
                  </a:ext>
                </a:extLst>
              </a:tr>
            </a:tbl>
          </a:graphicData>
        </a:graphic>
      </p:graphicFrame>
      <p:sp>
        <p:nvSpPr>
          <p:cNvPr id="8" name="Textfeld 7">
            <a:extLst>
              <a:ext uri="{FF2B5EF4-FFF2-40B4-BE49-F238E27FC236}">
                <a16:creationId xmlns:a16="http://schemas.microsoft.com/office/drawing/2014/main" id="{FAD0E227-EDD2-4D84-81F6-3D9D692FC680}"/>
              </a:ext>
            </a:extLst>
          </p:cNvPr>
          <p:cNvSpPr txBox="1"/>
          <p:nvPr/>
        </p:nvSpPr>
        <p:spPr>
          <a:xfrm>
            <a:off x="1617510" y="4786528"/>
            <a:ext cx="3098349" cy="369332"/>
          </a:xfrm>
          <a:prstGeom prst="rect">
            <a:avLst/>
          </a:prstGeom>
          <a:noFill/>
        </p:spPr>
        <p:txBody>
          <a:bodyPr wrap="none" rtlCol="0">
            <a:spAutoFit/>
          </a:bodyPr>
          <a:lstStyle/>
          <a:p>
            <a:r>
              <a:rPr lang="de-CH" i="1" dirty="0"/>
              <a:t>Einteilung des Philemon Briefes</a:t>
            </a:r>
          </a:p>
        </p:txBody>
      </p:sp>
    </p:spTree>
    <p:extLst>
      <p:ext uri="{BB962C8B-B14F-4D97-AF65-F5344CB8AC3E}">
        <p14:creationId xmlns:p14="http://schemas.microsoft.com/office/powerpoint/2010/main" val="220112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0" y="1291313"/>
            <a:ext cx="10602015" cy="2400657"/>
          </a:xfrm>
          <a:prstGeom prst="rect">
            <a:avLst/>
          </a:prstGeom>
        </p:spPr>
        <p:txBody>
          <a:bodyPr wrap="square">
            <a:spAutoFit/>
          </a:bodyPr>
          <a:lstStyle/>
          <a:p>
            <a:r>
              <a:rPr lang="de-CH" sz="3000" dirty="0"/>
              <a:t>„</a:t>
            </a:r>
            <a:r>
              <a:rPr lang="de-DE" sz="3000" dirty="0"/>
              <a:t>1 Paulus, ein Gefangener Christi Jesu, und Timotheus, der Bruder, Philemon, dem Geliebten und unserem Mitarbeiter, 2 und </a:t>
            </a:r>
            <a:r>
              <a:rPr lang="de-DE" sz="3000" dirty="0" err="1"/>
              <a:t>Aphia</a:t>
            </a:r>
            <a:r>
              <a:rPr lang="de-DE" sz="3000" dirty="0"/>
              <a:t>, der Schwester, und </a:t>
            </a:r>
            <a:r>
              <a:rPr lang="de-DE" sz="3000" dirty="0" err="1"/>
              <a:t>Archippus</a:t>
            </a:r>
            <a:r>
              <a:rPr lang="de-DE" sz="3000" dirty="0"/>
              <a:t>, unserem Mitkämpfer, und der Gemeinde, die in deinem Haus ist: 3 Gnade euch und Friede von Gott, unserem Vater, und dem Herrn Jesus Christus!</a:t>
            </a:r>
            <a:r>
              <a:rPr lang="de-CH" sz="3000" dirty="0"/>
              <a:t>“ </a:t>
            </a:r>
            <a:r>
              <a:rPr lang="de-CH" sz="3000" dirty="0" err="1"/>
              <a:t>Phlm</a:t>
            </a:r>
            <a:r>
              <a:rPr lang="de-CH" sz="3000" dirty="0"/>
              <a:t> 1-3</a:t>
            </a:r>
          </a:p>
        </p:txBody>
      </p:sp>
      <p:sp>
        <p:nvSpPr>
          <p:cNvPr id="5" name="Rechteck 4">
            <a:extLst>
              <a:ext uri="{FF2B5EF4-FFF2-40B4-BE49-F238E27FC236}">
                <a16:creationId xmlns:a16="http://schemas.microsoft.com/office/drawing/2014/main" id="{C0A75CA0-098A-467E-BA46-D1C9B19ACA88}"/>
              </a:ext>
            </a:extLst>
          </p:cNvPr>
          <p:cNvSpPr/>
          <p:nvPr/>
        </p:nvSpPr>
        <p:spPr>
          <a:xfrm>
            <a:off x="491260" y="4047685"/>
            <a:ext cx="9383285" cy="1477328"/>
          </a:xfrm>
          <a:prstGeom prst="rect">
            <a:avLst/>
          </a:prstGeom>
        </p:spPr>
        <p:txBody>
          <a:bodyPr wrap="square">
            <a:spAutoFit/>
          </a:bodyPr>
          <a:lstStyle/>
          <a:p>
            <a:r>
              <a:rPr lang="de-DE" sz="3000" dirty="0"/>
              <a:t>„Da ist weder Jude noch Grieche, da ist weder Knecht noch Freier, da ist weder Mann noch Frau; denn ihr seid alle einer in Christus Jesus.“ Gal 3,28</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Verfasser, Empfänger, Gruss</a:t>
            </a:r>
          </a:p>
        </p:txBody>
      </p:sp>
    </p:spTree>
    <p:extLst>
      <p:ext uri="{BB962C8B-B14F-4D97-AF65-F5344CB8AC3E}">
        <p14:creationId xmlns:p14="http://schemas.microsoft.com/office/powerpoint/2010/main" val="143379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0" y="1291313"/>
            <a:ext cx="10602015" cy="2400657"/>
          </a:xfrm>
          <a:prstGeom prst="rect">
            <a:avLst/>
          </a:prstGeom>
        </p:spPr>
        <p:txBody>
          <a:bodyPr wrap="square">
            <a:spAutoFit/>
          </a:bodyPr>
          <a:lstStyle/>
          <a:p>
            <a:r>
              <a:rPr lang="de-CH" sz="3000" dirty="0"/>
              <a:t>„</a:t>
            </a:r>
            <a:r>
              <a:rPr lang="de-DE" sz="3000" dirty="0"/>
              <a:t>1 Paulus, ein Gefangener Christi Jesu, und Timotheus, der Bruder, Philemon, dem Geliebten und unserem Mitarbeiter, 2 und </a:t>
            </a:r>
            <a:r>
              <a:rPr lang="de-DE" sz="3000" dirty="0" err="1"/>
              <a:t>Aphia</a:t>
            </a:r>
            <a:r>
              <a:rPr lang="de-DE" sz="3000" dirty="0"/>
              <a:t>, der Schwester, und </a:t>
            </a:r>
            <a:r>
              <a:rPr lang="de-DE" sz="3000" dirty="0" err="1"/>
              <a:t>Archippus</a:t>
            </a:r>
            <a:r>
              <a:rPr lang="de-DE" sz="3000" dirty="0"/>
              <a:t>, unserem Mitkämpfer, und der Gemeinde, die in deinem Haus ist: 3 Gnade euch und Friede von Gott, unserem Vater, und dem Herrn Jesus Christus!</a:t>
            </a:r>
            <a:r>
              <a:rPr lang="de-CH" sz="3000" dirty="0"/>
              <a:t>“ </a:t>
            </a:r>
            <a:r>
              <a:rPr lang="de-CH" sz="3000" dirty="0" err="1"/>
              <a:t>Phlm</a:t>
            </a:r>
            <a:r>
              <a:rPr lang="de-CH" sz="3000" dirty="0"/>
              <a:t> 1-3</a:t>
            </a:r>
          </a:p>
        </p:txBody>
      </p:sp>
      <p:sp>
        <p:nvSpPr>
          <p:cNvPr id="5" name="Rechteck 4">
            <a:extLst>
              <a:ext uri="{FF2B5EF4-FFF2-40B4-BE49-F238E27FC236}">
                <a16:creationId xmlns:a16="http://schemas.microsoft.com/office/drawing/2014/main" id="{C0A75CA0-098A-467E-BA46-D1C9B19ACA88}"/>
              </a:ext>
            </a:extLst>
          </p:cNvPr>
          <p:cNvSpPr/>
          <p:nvPr/>
        </p:nvSpPr>
        <p:spPr>
          <a:xfrm>
            <a:off x="491260" y="4047685"/>
            <a:ext cx="9383285" cy="1938992"/>
          </a:xfrm>
          <a:prstGeom prst="rect">
            <a:avLst/>
          </a:prstGeom>
        </p:spPr>
        <p:txBody>
          <a:bodyPr wrap="square">
            <a:spAutoFit/>
          </a:bodyPr>
          <a:lstStyle/>
          <a:p>
            <a:r>
              <a:rPr lang="de-DE" sz="3000" dirty="0"/>
              <a:t>„Da ist weder Jude (Paulus) noch Grieche (Philemon), da ist weder Knecht (</a:t>
            </a:r>
            <a:r>
              <a:rPr lang="de-DE" sz="3000" dirty="0" err="1"/>
              <a:t>Onesimus</a:t>
            </a:r>
            <a:r>
              <a:rPr lang="de-DE" sz="3000" dirty="0"/>
              <a:t>) noch Freier (Philemon), da ist weder Mann (</a:t>
            </a:r>
            <a:r>
              <a:rPr lang="de-DE" sz="3000" dirty="0" err="1"/>
              <a:t>Archippus</a:t>
            </a:r>
            <a:r>
              <a:rPr lang="de-DE" sz="3000" dirty="0"/>
              <a:t>) noch Frau (</a:t>
            </a:r>
            <a:r>
              <a:rPr lang="de-DE" sz="3000" dirty="0" err="1"/>
              <a:t>Aphia</a:t>
            </a:r>
            <a:r>
              <a:rPr lang="de-DE" sz="3000" dirty="0"/>
              <a:t>); denn ihr seid alle einer in Christus Jesus.“ Gal 3,28</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Verfasser, Empfänger, Gruss</a:t>
            </a:r>
          </a:p>
        </p:txBody>
      </p:sp>
    </p:spTree>
    <p:extLst>
      <p:ext uri="{BB962C8B-B14F-4D97-AF65-F5344CB8AC3E}">
        <p14:creationId xmlns:p14="http://schemas.microsoft.com/office/powerpoint/2010/main" val="179521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91260" y="1291313"/>
            <a:ext cx="11051991" cy="3323987"/>
          </a:xfrm>
          <a:prstGeom prst="rect">
            <a:avLst/>
          </a:prstGeom>
        </p:spPr>
        <p:txBody>
          <a:bodyPr wrap="square">
            <a:spAutoFit/>
          </a:bodyPr>
          <a:lstStyle/>
          <a:p>
            <a:r>
              <a:rPr lang="de-CH" sz="3000" dirty="0"/>
              <a:t>„</a:t>
            </a:r>
            <a:r>
              <a:rPr lang="de-DE" sz="3000" dirty="0"/>
              <a:t>4 Ich danke meinem Gott, indem ich allezeit deiner in meinen Gebeten gedenke, 5 da ich von deiner Liebe und von dem Glauben höre, den du an den Herrn Jesus und allen Heiligen gegenüber hast, 6 dass die Gemeinschaft deines Glaubens wirksam werde in der Erkenntnis alles Guten, das in uns im Hinblick auf Christus ist. 7 Denn ich hatte viel Freude und Trost wegen deiner Liebe, weil die Herzen der Heiligen durch dich, Bruder, erquickt worden sind.“ </a:t>
            </a:r>
            <a:r>
              <a:rPr lang="de-DE" sz="3000" dirty="0" err="1"/>
              <a:t>Phlm</a:t>
            </a:r>
            <a:r>
              <a:rPr lang="de-DE" sz="3000" dirty="0"/>
              <a:t> 4-7</a:t>
            </a:r>
            <a:r>
              <a:rPr lang="de-CH" sz="3000" dirty="0"/>
              <a:t> </a:t>
            </a:r>
          </a:p>
        </p:txBody>
      </p:sp>
      <p:sp>
        <p:nvSpPr>
          <p:cNvPr id="5" name="Rechteck 4">
            <a:extLst>
              <a:ext uri="{FF2B5EF4-FFF2-40B4-BE49-F238E27FC236}">
                <a16:creationId xmlns:a16="http://schemas.microsoft.com/office/drawing/2014/main" id="{C0A75CA0-098A-467E-BA46-D1C9B19ACA88}"/>
              </a:ext>
            </a:extLst>
          </p:cNvPr>
          <p:cNvSpPr/>
          <p:nvPr/>
        </p:nvSpPr>
        <p:spPr>
          <a:xfrm>
            <a:off x="491260" y="4724357"/>
            <a:ext cx="7948065" cy="1938992"/>
          </a:xfrm>
          <a:prstGeom prst="rect">
            <a:avLst/>
          </a:prstGeom>
        </p:spPr>
        <p:txBody>
          <a:bodyPr wrap="square">
            <a:spAutoFit/>
          </a:bodyPr>
          <a:lstStyle/>
          <a:p>
            <a:r>
              <a:rPr lang="de-DE" sz="3000" dirty="0"/>
              <a:t>„Wenn jemand sagt: »Ich liebe Gott«, und hasst doch seinen Bruder, so ist er ein Lügner; denn wer seinen Bruder nicht liebt, den er sieht, wie kann der Gott lieben, den er nicht sieht?“ 1Joh 4,20</a:t>
            </a:r>
            <a:endParaRPr lang="de-CH" sz="3000" dirty="0"/>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Dank</a:t>
            </a:r>
          </a:p>
        </p:txBody>
      </p:sp>
    </p:spTree>
    <p:extLst>
      <p:ext uri="{BB962C8B-B14F-4D97-AF65-F5344CB8AC3E}">
        <p14:creationId xmlns:p14="http://schemas.microsoft.com/office/powerpoint/2010/main" val="187926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1680</Words>
  <Application>Microsoft Office PowerPoint</Application>
  <PresentationFormat>Breitbild</PresentationFormat>
  <Paragraphs>82</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Trebuchet MS</vt:lpstr>
      <vt:lpstr>Office</vt:lpstr>
      <vt:lpstr>PowerPoint-Präsentation</vt:lpstr>
      <vt:lpstr>PowerPoint-Präsentation</vt:lpstr>
      <vt:lpstr>PowerPoint-Präsentation</vt:lpstr>
      <vt:lpstr>Vorgeschichte</vt:lpstr>
      <vt:lpstr>Was geht mich das an?</vt:lpstr>
      <vt:lpstr>PowerPoint-Präsentation</vt:lpstr>
      <vt:lpstr>Verfasser, Empfänger, Gruss</vt:lpstr>
      <vt:lpstr>Verfasser, Empfänger, Gruss</vt:lpstr>
      <vt:lpstr>Dank</vt:lpstr>
      <vt:lpstr>Dank</vt:lpstr>
      <vt:lpstr>(Für-) Bitte</vt:lpstr>
      <vt:lpstr>(Für-) Bitte</vt:lpstr>
      <vt:lpstr>(Für-) Bitte</vt:lpstr>
      <vt:lpstr>(Für-) Bitte</vt:lpstr>
      <vt:lpstr>(Für-) Bitte</vt:lpstr>
      <vt:lpstr>(Für-) Bitte</vt:lpstr>
      <vt:lpstr>(Für-) Bitte</vt:lpstr>
      <vt:lpstr>(Für-) Bitte</vt:lpstr>
      <vt:lpstr>Persönliche Mitteilungen und Grüsse</vt:lpstr>
      <vt:lpstr>Zwei Hauptanwendungen</vt:lpstr>
      <vt:lpstr>Zwei Hauptanwendungen</vt:lpstr>
      <vt:lpstr>Zwei Hauptanwendungen</vt:lpstr>
      <vt:lpstr>Zwei Hauptanwendungen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Briggeler Michael</cp:lastModifiedBy>
  <cp:revision>974</cp:revision>
  <cp:lastPrinted>2019-08-13T14:18:40Z</cp:lastPrinted>
  <dcterms:created xsi:type="dcterms:W3CDTF">2018-08-12T05:46:28Z</dcterms:created>
  <dcterms:modified xsi:type="dcterms:W3CDTF">2021-03-22T18:29:32Z</dcterms:modified>
</cp:coreProperties>
</file>