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58" r:id="rId4"/>
    <p:sldId id="361" r:id="rId5"/>
    <p:sldId id="359" r:id="rId6"/>
    <p:sldId id="362" r:id="rId7"/>
    <p:sldId id="363" r:id="rId8"/>
    <p:sldId id="364" r:id="rId9"/>
    <p:sldId id="366" r:id="rId10"/>
    <p:sldId id="365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5" r:id="rId19"/>
    <p:sldId id="376" r:id="rId20"/>
    <p:sldId id="374" r:id="rId21"/>
    <p:sldId id="377" r:id="rId22"/>
    <p:sldId id="360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24.01.2021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24.01.2021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34888" y="4928426"/>
            <a:ext cx="656936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1.+2. Timotheus Teil 1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6657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Schwerpunkt-Wörter der Pastoralbriefe 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9015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Gesunde, bzw. ungesunde Lehre. </a:t>
            </a:r>
            <a:r>
              <a:rPr lang="de-DE" sz="3000" dirty="0"/>
              <a:t>In den Pastoralbriefen </a:t>
            </a:r>
          </a:p>
          <a:p>
            <a:r>
              <a:rPr lang="de-DE" sz="3000" dirty="0"/>
              <a:t>verwendet Paulus oft den Begriff "gesunde" Lehre.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2537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65707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Schwerpunkt-Wörter der Pastoralbriefe: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95816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Krankheit in der Gemeinde. </a:t>
            </a:r>
            <a:r>
              <a:rPr lang="de-DE" sz="3000" dirty="0"/>
              <a:t>Z.B. innerlich verbrannt, </a:t>
            </a:r>
          </a:p>
          <a:p>
            <a:r>
              <a:rPr lang="de-DE" sz="3000" dirty="0"/>
              <a:t>psychisch krank, von Krebs befallen, Juckreiz an den Ohren.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732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65707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Schwerpunkt-Wörter der Pastoralbriefe: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9565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So viel Gutes! </a:t>
            </a:r>
            <a:r>
              <a:rPr lang="de-DE" sz="3000" dirty="0"/>
              <a:t>Z.B. gutes Gewissen, guter Kampf, gute Lehre,</a:t>
            </a:r>
          </a:p>
          <a:p>
            <a:r>
              <a:rPr lang="de-DE" sz="3000" dirty="0"/>
              <a:t>gute Werke, gutes Zeugnis, guter Diener Christi …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0857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E7C5788-CEE3-4549-850D-E9C28D9D0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573273"/>
              </p:ext>
            </p:extLst>
          </p:nvPr>
        </p:nvGraphicFramePr>
        <p:xfrm>
          <a:off x="-1" y="3196425"/>
          <a:ext cx="12197171" cy="365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3" imgW="9650520" imgH="2895120" progId="">
                  <p:embed/>
                </p:oleObj>
              </mc:Choice>
              <mc:Fallback>
                <p:oleObj r:id="rId3" imgW="9650520" imgH="2895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3196425"/>
                        <a:ext cx="12197171" cy="365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30429" y="838915"/>
            <a:ext cx="46119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Vergleich Timotheus - Titus: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95785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Der Herr </a:t>
            </a:r>
            <a:r>
              <a:rPr lang="de-DE" sz="3000" dirty="0"/>
              <a:t>kann die unterschiedlichsten Menschen mit </a:t>
            </a:r>
          </a:p>
          <a:p>
            <a:r>
              <a:rPr lang="de-DE" sz="3000" dirty="0"/>
              <a:t>unterschiedlichen Fähigkeiten und Persönlichkeiten berufen,</a:t>
            </a:r>
          </a:p>
          <a:p>
            <a:r>
              <a:rPr lang="de-DE" sz="3000" dirty="0"/>
              <a:t>um mit ihnen SEIN Reich zu bauen!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87B06E9-EEA0-4469-AF74-B1ECCBBF9E4C}"/>
              </a:ext>
            </a:extLst>
          </p:cNvPr>
          <p:cNvSpPr txBox="1"/>
          <p:nvPr/>
        </p:nvSpPr>
        <p:spPr>
          <a:xfrm>
            <a:off x="560782" y="5103674"/>
            <a:ext cx="7961475" cy="1754326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CH" sz="3600" b="1" dirty="0"/>
              <a:t>JESUS CHRISTUS</a:t>
            </a:r>
          </a:p>
          <a:p>
            <a:pPr algn="ctr"/>
            <a:r>
              <a:rPr lang="de-CH" sz="3600" dirty="0"/>
              <a:t>ER ist das Fundament und Grundlage </a:t>
            </a:r>
          </a:p>
          <a:p>
            <a:pPr algn="ctr"/>
            <a:r>
              <a:rPr lang="de-CH" sz="3600" dirty="0"/>
              <a:t>unseres Glaubens und unserer Berufung! </a:t>
            </a:r>
          </a:p>
        </p:txBody>
      </p:sp>
    </p:spTree>
    <p:extLst>
      <p:ext uri="{BB962C8B-B14F-4D97-AF65-F5344CB8AC3E}">
        <p14:creationId xmlns:p14="http://schemas.microsoft.com/office/powerpoint/2010/main" val="60477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60757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Timotheus – Kindheit und Jugendzeit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1030339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Die Mutter von Timotheus war Eunike, eine „gläubige jüdische </a:t>
            </a:r>
          </a:p>
          <a:p>
            <a:r>
              <a:rPr lang="de-CH" sz="3000" dirty="0"/>
              <a:t>Frau". Derselbe „ungeheuchelte Glaube" wohnte schon in seiner </a:t>
            </a:r>
          </a:p>
          <a:p>
            <a:r>
              <a:rPr lang="de-CH" sz="3000" dirty="0"/>
              <a:t>Grossmutter, Lois. So ist Timotheus in einem "gottesfürchtigen" </a:t>
            </a:r>
          </a:p>
          <a:p>
            <a:r>
              <a:rPr lang="de-CH" sz="3000" dirty="0"/>
              <a:t>Haus aufgewachsen. Der Vater von Timotheus dagegen war ein </a:t>
            </a:r>
          </a:p>
          <a:p>
            <a:r>
              <a:rPr lang="de-CH" sz="3000" dirty="0"/>
              <a:t>Grieche und wohl nicht gläubig. </a:t>
            </a:r>
          </a:p>
        </p:txBody>
      </p:sp>
    </p:spTree>
    <p:extLst>
      <p:ext uri="{BB962C8B-B14F-4D97-AF65-F5344CB8AC3E}">
        <p14:creationId xmlns:p14="http://schemas.microsoft.com/office/powerpoint/2010/main" val="13803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48965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Timotheus – seine Bekehrung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104050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„Du aber bist mir nachgefolgt in der Lehre, in der Lebensführung, </a:t>
            </a:r>
          </a:p>
          <a:p>
            <a:r>
              <a:rPr lang="de-CH" sz="3000" dirty="0"/>
              <a:t>im Vorsatz, im Glauben, in der Langmut, in der Liebe, im </a:t>
            </a:r>
          </a:p>
          <a:p>
            <a:r>
              <a:rPr lang="de-CH" sz="3000" dirty="0"/>
              <a:t>standhaften Ausharren, 11 in den Verfolgungen, in den Leiden, </a:t>
            </a:r>
          </a:p>
          <a:p>
            <a:r>
              <a:rPr lang="de-CH" sz="3000" dirty="0"/>
              <a:t>wie sie mir in Antiochia, in Ikonium und Lystra widerfahren sind. </a:t>
            </a:r>
          </a:p>
          <a:p>
            <a:r>
              <a:rPr lang="de-CH" sz="3000" dirty="0"/>
              <a:t>Solche Verfolgungen habe ich ertragen, und aus allen hat mich </a:t>
            </a:r>
          </a:p>
          <a:p>
            <a:r>
              <a:rPr lang="de-CH" sz="3000" dirty="0"/>
              <a:t>der Herr gerettet!" </a:t>
            </a:r>
            <a:r>
              <a:rPr lang="de-CH" sz="3000" b="1" dirty="0"/>
              <a:t>(2Tim 3,10-11)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85293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46506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Timotheus – seine Berufung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1015239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"Er kam aber nach Derbe und Lystra. Und siehe, dort war ein </a:t>
            </a:r>
          </a:p>
          <a:p>
            <a:r>
              <a:rPr lang="de-DE" sz="3000" dirty="0"/>
              <a:t>Jünger namens Timotheus, der Sohn einer gläubigen jüdischen </a:t>
            </a:r>
          </a:p>
          <a:p>
            <a:r>
              <a:rPr lang="de-DE" sz="3000" dirty="0"/>
              <a:t>Frau, aber eines griechischen Vaters; 2 der hatte ein </a:t>
            </a:r>
            <a:r>
              <a:rPr lang="de-DE" sz="3000" u="sng" dirty="0"/>
              <a:t>gutes </a:t>
            </a:r>
          </a:p>
          <a:p>
            <a:r>
              <a:rPr lang="de-DE" sz="3000" u="sng" dirty="0"/>
              <a:t>Zeugnis</a:t>
            </a:r>
            <a:r>
              <a:rPr lang="de-DE" sz="3000" dirty="0"/>
              <a:t> von den </a:t>
            </a:r>
            <a:r>
              <a:rPr lang="de-DE" sz="3000" u="sng" dirty="0"/>
              <a:t>Brüdern in Lystra und Ikonium</a:t>
            </a:r>
            <a:r>
              <a:rPr lang="de-DE" sz="3000" dirty="0"/>
              <a:t>. 3 Diesen wollte </a:t>
            </a:r>
          </a:p>
          <a:p>
            <a:r>
              <a:rPr lang="de-DE" sz="3000" dirty="0"/>
              <a:t>Paulus mit sich ziehen lassen. Und er nahm ihn und ließ </a:t>
            </a:r>
          </a:p>
          <a:p>
            <a:r>
              <a:rPr lang="de-DE" sz="3000" dirty="0"/>
              <a:t>ihn beschneiden um der Juden willen, die in jener Gegend </a:t>
            </a:r>
          </a:p>
          <a:p>
            <a:r>
              <a:rPr lang="de-DE" sz="3000" dirty="0"/>
              <a:t>waren; denn sie wussten alle, dass sein Vater ein </a:t>
            </a:r>
          </a:p>
          <a:p>
            <a:r>
              <a:rPr lang="de-DE" sz="3000" dirty="0"/>
              <a:t>Grieche war." </a:t>
            </a:r>
            <a:r>
              <a:rPr lang="de-DE" sz="3000" b="1" dirty="0"/>
              <a:t>(Apg 16,1-3)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93721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46506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Timotheus – seine Berufung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93108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Hinwendung zum Herrn Jesus Christus, das Empfangen</a:t>
            </a:r>
          </a:p>
          <a:p>
            <a:pPr lvl="0"/>
            <a:r>
              <a:rPr lang="de-CH" sz="3000" dirty="0"/>
              <a:t>des göttlichen Lebens durch den Glauben (Wiedergeburt), </a:t>
            </a:r>
          </a:p>
          <a:p>
            <a:pPr lvl="0"/>
            <a:r>
              <a:rPr lang="de-CH" sz="3000" dirty="0"/>
              <a:t>und Erfüllung durch den Hl. Geist (Taufe im Hl. Geist).</a:t>
            </a:r>
          </a:p>
        </p:txBody>
      </p:sp>
    </p:spTree>
    <p:extLst>
      <p:ext uri="{BB962C8B-B14F-4D97-AF65-F5344CB8AC3E}">
        <p14:creationId xmlns:p14="http://schemas.microsoft.com/office/powerpoint/2010/main" val="160381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46506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Timotheus – seine Berufung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10417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Ein gutes Zeugnis anderer Christen und insbesondere der </a:t>
            </a:r>
          </a:p>
          <a:p>
            <a:pPr lvl="0"/>
            <a:r>
              <a:rPr lang="de-CH" sz="3000" dirty="0"/>
              <a:t>Gemeindeleiterschaft bezüglich Nachfolge und gelebter </a:t>
            </a:r>
          </a:p>
          <a:p>
            <a:pPr lvl="0"/>
            <a:r>
              <a:rPr lang="de-CH" sz="3000" dirty="0"/>
              <a:t>Jüngerschaft. Die Leiterschaft der Gemeinde hat die Aufgabe, </a:t>
            </a:r>
          </a:p>
          <a:p>
            <a:pPr lvl="0"/>
            <a:r>
              <a:rPr lang="de-CH" sz="3000" dirty="0"/>
              <a:t>die Hände nicht zu schnell jemandem aufzulegen. (Vgl. 1Tim 5,22)</a:t>
            </a:r>
          </a:p>
        </p:txBody>
      </p:sp>
    </p:spTree>
    <p:extLst>
      <p:ext uri="{BB962C8B-B14F-4D97-AF65-F5344CB8AC3E}">
        <p14:creationId xmlns:p14="http://schemas.microsoft.com/office/powerpoint/2010/main" val="858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46506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Timotheus – seine Berufung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102278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000" dirty="0"/>
              <a:t>Schliesslich gehört die "Gnadengabe Gottes" dazu, d.h. eine von </a:t>
            </a:r>
          </a:p>
          <a:p>
            <a:pPr lvl="0"/>
            <a:r>
              <a:rPr lang="de-CH" sz="3000" dirty="0"/>
              <a:t>Gott allein befähigte Berufung zum Dienst.</a:t>
            </a:r>
          </a:p>
        </p:txBody>
      </p:sp>
    </p:spTree>
    <p:extLst>
      <p:ext uri="{BB962C8B-B14F-4D97-AF65-F5344CB8AC3E}">
        <p14:creationId xmlns:p14="http://schemas.microsoft.com/office/powerpoint/2010/main" val="40068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36567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1. Timotheus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319313"/>
            <a:ext cx="40805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6 | Verse: 113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B5E86EA-3542-45FB-8590-888F1E58F36B}"/>
              </a:ext>
            </a:extLst>
          </p:cNvPr>
          <p:cNvSpPr txBox="1"/>
          <p:nvPr/>
        </p:nvSpPr>
        <p:spPr>
          <a:xfrm>
            <a:off x="554798" y="2874708"/>
            <a:ext cx="36567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2. Timotheus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6FBAF0-9A96-42ED-8D47-E005C559A61D}"/>
              </a:ext>
            </a:extLst>
          </p:cNvPr>
          <p:cNvSpPr txBox="1"/>
          <p:nvPr/>
        </p:nvSpPr>
        <p:spPr>
          <a:xfrm>
            <a:off x="554798" y="3877005"/>
            <a:ext cx="38593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4 | Verse: 83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74247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Timotheus – sein Dienst (zwei Schwerpunkte)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7960"/>
            <a:ext cx="95375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Teil des apostolischen Teams und enger Begleiter des Paulus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3959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74247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Timotheus – sein Dienst (zwei Schwerpunkte)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7960"/>
            <a:ext cx="53159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Abgesandter des Apostels Paulus</a:t>
            </a:r>
            <a:endParaRPr lang="de-CH" sz="3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D254E7-3973-4B86-8CEB-6C34008D326E}"/>
              </a:ext>
            </a:extLst>
          </p:cNvPr>
          <p:cNvSpPr txBox="1"/>
          <p:nvPr/>
        </p:nvSpPr>
        <p:spPr>
          <a:xfrm>
            <a:off x="531758" y="2389836"/>
            <a:ext cx="6722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Timotheus in Thessalonich 	</a:t>
            </a:r>
            <a:r>
              <a:rPr lang="de-CH" sz="3000" dirty="0">
                <a:sym typeface="Wingdings" panose="05000000000000000000" pitchFamily="2" charset="2"/>
              </a:rPr>
              <a:t></a:t>
            </a:r>
            <a:r>
              <a:rPr lang="de-CH" sz="3000" dirty="0"/>
              <a:t> </a:t>
            </a:r>
            <a:r>
              <a:rPr lang="en-US" sz="3000" dirty="0"/>
              <a:t>51 n.Chr. </a:t>
            </a:r>
            <a:endParaRPr lang="de-CH" sz="3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5DFA44-70D0-49C2-94A9-41BBA93A4DFE}"/>
              </a:ext>
            </a:extLst>
          </p:cNvPr>
          <p:cNvSpPr txBox="1"/>
          <p:nvPr/>
        </p:nvSpPr>
        <p:spPr>
          <a:xfrm>
            <a:off x="533079" y="3023290"/>
            <a:ext cx="6722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Timotheus in Korinth 		</a:t>
            </a:r>
            <a:r>
              <a:rPr lang="de-CH" sz="3000" dirty="0">
                <a:sym typeface="Wingdings" panose="05000000000000000000" pitchFamily="2" charset="2"/>
              </a:rPr>
              <a:t></a:t>
            </a:r>
            <a:r>
              <a:rPr lang="de-CH" sz="3000" dirty="0"/>
              <a:t> </a:t>
            </a:r>
            <a:r>
              <a:rPr lang="en-US" sz="3000" dirty="0"/>
              <a:t>54 n.Chr. </a:t>
            </a:r>
            <a:endParaRPr lang="de-CH" sz="3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BB38B6-5154-4CB6-8C57-C88382D2C6D5}"/>
              </a:ext>
            </a:extLst>
          </p:cNvPr>
          <p:cNvSpPr txBox="1"/>
          <p:nvPr/>
        </p:nvSpPr>
        <p:spPr>
          <a:xfrm>
            <a:off x="530423" y="3648797"/>
            <a:ext cx="6722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/>
              <a:t>Timotheus in Mazedonien 	</a:t>
            </a:r>
            <a:r>
              <a:rPr lang="de-CH" sz="3000">
                <a:sym typeface="Wingdings" panose="05000000000000000000" pitchFamily="2" charset="2"/>
              </a:rPr>
              <a:t></a:t>
            </a:r>
            <a:r>
              <a:rPr lang="de-CH" sz="3000"/>
              <a:t> </a:t>
            </a:r>
            <a:r>
              <a:rPr lang="en-US" sz="3000" dirty="0"/>
              <a:t>56 n.Chr. </a:t>
            </a:r>
            <a:endParaRPr lang="de-CH" sz="3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6E7FED-8EAB-46B0-990F-F5860879C04A}"/>
              </a:ext>
            </a:extLst>
          </p:cNvPr>
          <p:cNvSpPr txBox="1"/>
          <p:nvPr/>
        </p:nvSpPr>
        <p:spPr>
          <a:xfrm>
            <a:off x="531743" y="4306107"/>
            <a:ext cx="67223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Timotheus in Philippi 		</a:t>
            </a:r>
            <a:r>
              <a:rPr lang="de-CH" sz="3000" dirty="0">
                <a:sym typeface="Wingdings" panose="05000000000000000000" pitchFamily="2" charset="2"/>
              </a:rPr>
              <a:t></a:t>
            </a:r>
            <a:r>
              <a:rPr lang="de-CH" sz="3000" dirty="0"/>
              <a:t> </a:t>
            </a:r>
            <a:r>
              <a:rPr lang="en-US" sz="3000" dirty="0"/>
              <a:t>62 n.Chr. </a:t>
            </a:r>
            <a:endParaRPr lang="de-CH" sz="3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82318F6-9619-456D-BD80-BFF3FB2BA98A}"/>
              </a:ext>
            </a:extLst>
          </p:cNvPr>
          <p:cNvSpPr txBox="1"/>
          <p:nvPr/>
        </p:nvSpPr>
        <p:spPr>
          <a:xfrm>
            <a:off x="533065" y="4975343"/>
            <a:ext cx="72625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Timotheus in Ephesus 		</a:t>
            </a:r>
            <a:r>
              <a:rPr lang="de-CH" sz="3000" dirty="0">
                <a:sym typeface="Wingdings" panose="05000000000000000000" pitchFamily="2" charset="2"/>
              </a:rPr>
              <a:t></a:t>
            </a:r>
            <a:r>
              <a:rPr lang="de-CH" sz="3000" dirty="0"/>
              <a:t> </a:t>
            </a:r>
            <a:r>
              <a:rPr lang="en-US" sz="3000" dirty="0"/>
              <a:t>64/65 n.Chr. </a:t>
            </a:r>
            <a:endParaRPr lang="de-CH" sz="30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BF76942-2618-4AEA-9450-D705D23E16B4}"/>
              </a:ext>
            </a:extLst>
          </p:cNvPr>
          <p:cNvSpPr txBox="1"/>
          <p:nvPr/>
        </p:nvSpPr>
        <p:spPr>
          <a:xfrm>
            <a:off x="534386" y="5640605"/>
            <a:ext cx="72625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Timotheus in Rom 		</a:t>
            </a:r>
            <a:r>
              <a:rPr lang="de-CH" sz="3000" dirty="0">
                <a:sym typeface="Wingdings" panose="05000000000000000000" pitchFamily="2" charset="2"/>
              </a:rPr>
              <a:t></a:t>
            </a:r>
            <a:r>
              <a:rPr lang="de-CH" sz="3000" dirty="0"/>
              <a:t> </a:t>
            </a:r>
            <a:r>
              <a:rPr lang="en-US" sz="3000" dirty="0"/>
              <a:t>66/67 n.Chr.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9234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934888" y="4928426"/>
            <a:ext cx="656936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1.+2. Timotheus Teil 1</a:t>
            </a:r>
          </a:p>
        </p:txBody>
      </p:sp>
    </p:spTree>
    <p:extLst>
      <p:ext uri="{BB962C8B-B14F-4D97-AF65-F5344CB8AC3E}">
        <p14:creationId xmlns:p14="http://schemas.microsoft.com/office/powerpoint/2010/main" val="407216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417485"/>
            <a:ext cx="1082533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Erst seit dem 18. Jhd. werden der 1.+ 2. Timotheusbrief und der </a:t>
            </a:r>
          </a:p>
          <a:p>
            <a:r>
              <a:rPr lang="de-CH" sz="3000" dirty="0"/>
              <a:t>Titusbrief als "Pastoralbriefe" bezeichnet. Diese Bezeichnung kann </a:t>
            </a:r>
          </a:p>
          <a:p>
            <a:r>
              <a:rPr lang="de-CH" sz="3000" dirty="0"/>
              <a:t>sowohl irreführend als auch hilfreich sein, je nachdem man diesen </a:t>
            </a:r>
          </a:p>
          <a:p>
            <a:r>
              <a:rPr lang="de-CH" sz="3000" dirty="0"/>
              <a:t>Begriff auf die Briefe anwendet. Auf der einen Seite sind die </a:t>
            </a:r>
          </a:p>
          <a:p>
            <a:r>
              <a:rPr lang="de-CH" sz="3000" dirty="0"/>
              <a:t>Pastoralbriefe eine wichtige Hilfe für den pastoralen Dienst und </a:t>
            </a:r>
          </a:p>
          <a:p>
            <a:r>
              <a:rPr lang="de-CH" sz="3000" dirty="0"/>
              <a:t>wie man die Herde des Herrn weiden soll. Wer aber aus diesem </a:t>
            </a:r>
          </a:p>
          <a:p>
            <a:r>
              <a:rPr lang="de-CH" sz="3000" dirty="0"/>
              <a:t>Begriff schliesst, dass die Empfänger (Timotheus + Titus) von </a:t>
            </a:r>
          </a:p>
          <a:p>
            <a:r>
              <a:rPr lang="de-CH" sz="3000" dirty="0"/>
              <a:t>Paulus als Orts-Pastoren eingesetzt wurden, liegt damit falsch. </a:t>
            </a:r>
          </a:p>
          <a:p>
            <a:r>
              <a:rPr lang="de-CH" sz="3000" dirty="0"/>
              <a:t>Timotheus, wie auch Titus gehörten dem apostolischen Team </a:t>
            </a:r>
          </a:p>
          <a:p>
            <a:r>
              <a:rPr lang="de-CH" sz="3000" dirty="0"/>
              <a:t>des Paulus an und wurden jeweils für zeitlich begrenzte Aufgaben </a:t>
            </a:r>
          </a:p>
          <a:p>
            <a:r>
              <a:rPr lang="de-CH" sz="3000" dirty="0"/>
              <a:t>vom Apostel Paulus zu den Gemeinden gesandt. Vornehmlich um </a:t>
            </a:r>
          </a:p>
          <a:p>
            <a:r>
              <a:rPr lang="de-CH" sz="3000" dirty="0"/>
              <a:t>die Gläubigen zu lehren, zu stärken und sie vor Irrlehrern zu warnen.</a:t>
            </a:r>
          </a:p>
        </p:txBody>
      </p:sp>
    </p:spTree>
    <p:extLst>
      <p:ext uri="{BB962C8B-B14F-4D97-AF65-F5344CB8AC3E}">
        <p14:creationId xmlns:p14="http://schemas.microsoft.com/office/powerpoint/2010/main" val="25789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6A0F08-72BE-4CBD-B6FC-43A7849B7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73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2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25122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Pastoralbriefe: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94455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drei Briefe müssen als ein Ganzes betrachtet werden</a:t>
            </a:r>
            <a:r>
              <a:rPr lang="de-CH" sz="3000" dirty="0"/>
              <a:t>, </a:t>
            </a:r>
          </a:p>
          <a:p>
            <a:r>
              <a:rPr lang="de-CH" sz="3000" dirty="0"/>
              <a:t>sie sind in Inhalt, Form und geschichtlicher Einordnung eng </a:t>
            </a:r>
          </a:p>
          <a:p>
            <a:r>
              <a:rPr lang="de-CH" sz="3000" dirty="0"/>
              <a:t>miteinander verwandt. Sie geben Anweisungen für die </a:t>
            </a:r>
          </a:p>
          <a:p>
            <a:r>
              <a:rPr lang="de-CH" sz="3000" dirty="0"/>
              <a:t>Organisation und Leitung der Gemeinde Jesu. </a:t>
            </a:r>
          </a:p>
        </p:txBody>
      </p:sp>
    </p:spTree>
    <p:extLst>
      <p:ext uri="{BB962C8B-B14F-4D97-AF65-F5344CB8AC3E}">
        <p14:creationId xmlns:p14="http://schemas.microsoft.com/office/powerpoint/2010/main" val="23009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25122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Pastoralbriefe: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98272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Pastoralbriefe sind die einzigen Briefe</a:t>
            </a:r>
            <a:r>
              <a:rPr lang="de-CH" sz="3000" dirty="0"/>
              <a:t>, </a:t>
            </a:r>
          </a:p>
          <a:p>
            <a:r>
              <a:rPr lang="de-CH" sz="3000" dirty="0"/>
              <a:t>die Paulus an einzelne Reich-Gottes-Mitarbeiter geschrieben </a:t>
            </a:r>
          </a:p>
          <a:p>
            <a:r>
              <a:rPr lang="de-CH" sz="3000" dirty="0"/>
              <a:t>hat. Dadurch unterscheiden sie sich von den anderen </a:t>
            </a:r>
          </a:p>
          <a:p>
            <a:r>
              <a:rPr lang="de-CH" sz="3000" dirty="0"/>
              <a:t>paulinischen Briefen, auch von dem an Philemon (Privatbrief).</a:t>
            </a:r>
          </a:p>
        </p:txBody>
      </p:sp>
    </p:spTree>
    <p:extLst>
      <p:ext uri="{BB962C8B-B14F-4D97-AF65-F5344CB8AC3E}">
        <p14:creationId xmlns:p14="http://schemas.microsoft.com/office/powerpoint/2010/main" val="250050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25122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Pastoralbriefe: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10004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Die Pastoralbriefe bilden die "letzten" Worte dieses grossen </a:t>
            </a:r>
          </a:p>
          <a:p>
            <a:r>
              <a:rPr lang="de-CH" sz="3000" b="1" dirty="0"/>
              <a:t>Apostels Gottes</a:t>
            </a:r>
            <a:r>
              <a:rPr lang="de-CH" sz="3000" dirty="0"/>
              <a:t>. Es sind die letzten überlieferten Schriften des </a:t>
            </a:r>
          </a:p>
          <a:p>
            <a:r>
              <a:rPr lang="de-CH" sz="3000" dirty="0"/>
              <a:t>Paulus. Die Pastoralbriefe bringen das Leben des Paulus zu </a:t>
            </a:r>
          </a:p>
          <a:p>
            <a:r>
              <a:rPr lang="de-CH" sz="3000" dirty="0"/>
              <a:t>einem siegreichen Abschluss </a:t>
            </a:r>
            <a:r>
              <a:rPr lang="de-CH" sz="3000" dirty="0">
                <a:sym typeface="Wingdings" panose="05000000000000000000" pitchFamily="2" charset="2"/>
              </a:rPr>
              <a:t></a:t>
            </a:r>
            <a:r>
              <a:rPr lang="de-CH" sz="3000" dirty="0"/>
              <a:t> 2Tim 4,7-8</a:t>
            </a:r>
          </a:p>
        </p:txBody>
      </p:sp>
    </p:spTree>
    <p:extLst>
      <p:ext uri="{BB962C8B-B14F-4D97-AF65-F5344CB8AC3E}">
        <p14:creationId xmlns:p14="http://schemas.microsoft.com/office/powerpoint/2010/main" val="80551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25122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Pastoralbriefe: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102591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Besonderer Wortschatz der Pastoralbriefe</a:t>
            </a:r>
            <a:r>
              <a:rPr lang="de-CH" sz="3000" dirty="0"/>
              <a:t>. Wir finden in diesen </a:t>
            </a:r>
          </a:p>
          <a:p>
            <a:r>
              <a:rPr lang="de-CH" sz="3000" dirty="0"/>
              <a:t>3 Briefen 36% neue Worte die in den anderen 11 paulinischen</a:t>
            </a:r>
          </a:p>
          <a:p>
            <a:r>
              <a:rPr lang="de-CH" sz="3000" dirty="0"/>
              <a:t>Briefen nicht zu finden sind.</a:t>
            </a:r>
          </a:p>
        </p:txBody>
      </p:sp>
    </p:spTree>
    <p:extLst>
      <p:ext uri="{BB962C8B-B14F-4D97-AF65-F5344CB8AC3E}">
        <p14:creationId xmlns:p14="http://schemas.microsoft.com/office/powerpoint/2010/main" val="42088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0429" y="838915"/>
            <a:ext cx="6657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Schwerpunkt-Wörter der Pastoralbriefe: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BF118B-10B2-4FD0-BCF3-2D3CC7512B72}"/>
              </a:ext>
            </a:extLst>
          </p:cNvPr>
          <p:cNvSpPr txBox="1"/>
          <p:nvPr/>
        </p:nvSpPr>
        <p:spPr>
          <a:xfrm>
            <a:off x="530429" y="1490008"/>
            <a:ext cx="1012924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Gefahr des Abfalls vom Glauben. </a:t>
            </a:r>
            <a:r>
              <a:rPr lang="de-CH" sz="3000" dirty="0"/>
              <a:t>"Glaube" ist eines der </a:t>
            </a:r>
          </a:p>
          <a:p>
            <a:r>
              <a:rPr lang="de-CH" sz="3000" dirty="0"/>
              <a:t>Schlüssel-Wörter. Paulus sah die Gefahr, des Abfalls vom </a:t>
            </a:r>
          </a:p>
          <a:p>
            <a:r>
              <a:rPr lang="de-CH" sz="3000" dirty="0"/>
              <a:t>Glauben. Im 2Tim schreibt Paulus sogar: "Du weißt ja, dass </a:t>
            </a:r>
          </a:p>
          <a:p>
            <a:r>
              <a:rPr lang="de-CH" sz="3000" dirty="0"/>
              <a:t>sich von mir alle abgewandt haben, die in [der Provinz] Asia </a:t>
            </a:r>
          </a:p>
          <a:p>
            <a:r>
              <a:rPr lang="de-CH" sz="3000" dirty="0"/>
              <a:t>sind, unter ihnen auch </a:t>
            </a:r>
            <a:r>
              <a:rPr lang="de-CH" sz="3000" dirty="0" err="1"/>
              <a:t>Phygellus</a:t>
            </a:r>
            <a:r>
              <a:rPr lang="de-CH" sz="3000" dirty="0"/>
              <a:t> und Hermogenes." </a:t>
            </a:r>
            <a:r>
              <a:rPr lang="de-CH" sz="3000" b="1" dirty="0"/>
              <a:t>(2Tim 1,15)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6910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Breitbild</PresentationFormat>
  <Paragraphs>103</Paragraphs>
  <Slides>22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191</cp:revision>
  <dcterms:created xsi:type="dcterms:W3CDTF">2018-05-19T05:14:58Z</dcterms:created>
  <dcterms:modified xsi:type="dcterms:W3CDTF">2021-01-24T06:32:40Z</dcterms:modified>
</cp:coreProperties>
</file>