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1" r:id="rId2"/>
    <p:sldId id="564" r:id="rId3"/>
    <p:sldId id="359" r:id="rId4"/>
    <p:sldId id="659" r:id="rId5"/>
    <p:sldId id="653" r:id="rId6"/>
    <p:sldId id="656" r:id="rId7"/>
    <p:sldId id="660" r:id="rId8"/>
    <p:sldId id="661" r:id="rId9"/>
    <p:sldId id="655" r:id="rId10"/>
    <p:sldId id="651" r:id="rId11"/>
    <p:sldId id="657" r:id="rId12"/>
    <p:sldId id="658" r:id="rId13"/>
    <p:sldId id="654" r:id="rId14"/>
    <p:sldId id="625" r:id="rId15"/>
    <p:sldId id="663" r:id="rId16"/>
    <p:sldId id="671" r:id="rId17"/>
    <p:sldId id="672" r:id="rId18"/>
    <p:sldId id="664" r:id="rId19"/>
    <p:sldId id="665" r:id="rId20"/>
    <p:sldId id="666" r:id="rId21"/>
    <p:sldId id="667" r:id="rId22"/>
    <p:sldId id="669" r:id="rId23"/>
    <p:sldId id="668" r:id="rId24"/>
    <p:sldId id="670" r:id="rId25"/>
    <p:sldId id="662" r:id="rId26"/>
    <p:sldId id="648" r:id="rId27"/>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D636"/>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2982" autoAdjust="0"/>
  </p:normalViewPr>
  <p:slideViewPr>
    <p:cSldViewPr snapToGrid="0">
      <p:cViewPr varScale="1">
        <p:scale>
          <a:sx n="153" d="100"/>
          <a:sy n="153" d="100"/>
        </p:scale>
        <p:origin x="368" y="100"/>
      </p:cViewPr>
      <p:guideLst>
        <p:guide orient="horz" pos="2160"/>
        <p:guide pos="3840"/>
      </p:guideLst>
    </p:cSldViewPr>
  </p:slideViewPr>
  <p:outlineViewPr>
    <p:cViewPr>
      <p:scale>
        <a:sx n="33" d="100"/>
        <a:sy n="33" d="100"/>
      </p:scale>
      <p:origin x="0" y="2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470CADD4-DEDA-43B1-886C-647C7C8A345C}" type="datetimeFigureOut">
              <a:rPr lang="de-CH" smtClean="0"/>
              <a:t>12.03.2021</a:t>
            </a:fld>
            <a:endParaRPr lang="de-CH"/>
          </a:p>
        </p:txBody>
      </p:sp>
      <p:sp>
        <p:nvSpPr>
          <p:cNvPr id="4" name="Folienbildplatzhalt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7763BA49-E773-46FE-919B-F9DB7C9E4EB7}" type="slidenum">
              <a:rPr lang="de-CH" smtClean="0"/>
              <a:t>‹Nr.›</a:t>
            </a:fld>
            <a:endParaRPr lang="de-CH"/>
          </a:p>
        </p:txBody>
      </p:sp>
    </p:spTree>
    <p:extLst>
      <p:ext uri="{BB962C8B-B14F-4D97-AF65-F5344CB8AC3E}">
        <p14:creationId xmlns:p14="http://schemas.microsoft.com/office/powerpoint/2010/main" val="90502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a:t>
            </a:fld>
            <a:endParaRPr lang="de-CH"/>
          </a:p>
        </p:txBody>
      </p:sp>
    </p:spTree>
    <p:extLst>
      <p:ext uri="{BB962C8B-B14F-4D97-AF65-F5344CB8AC3E}">
        <p14:creationId xmlns:p14="http://schemas.microsoft.com/office/powerpoint/2010/main" val="3901524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15</a:t>
            </a:fld>
            <a:endParaRPr lang="de-CH"/>
          </a:p>
        </p:txBody>
      </p:sp>
    </p:spTree>
    <p:extLst>
      <p:ext uri="{BB962C8B-B14F-4D97-AF65-F5344CB8AC3E}">
        <p14:creationId xmlns:p14="http://schemas.microsoft.com/office/powerpoint/2010/main" val="184163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16</a:t>
            </a:fld>
            <a:endParaRPr lang="de-CH"/>
          </a:p>
        </p:txBody>
      </p:sp>
    </p:spTree>
    <p:extLst>
      <p:ext uri="{BB962C8B-B14F-4D97-AF65-F5344CB8AC3E}">
        <p14:creationId xmlns:p14="http://schemas.microsoft.com/office/powerpoint/2010/main" val="428353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12.03.2021</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12.03.2021</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12.03.2021</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12.03.2021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12.03.2021</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12.03.2021</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12.03.2021</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12.03.2021</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12.03.2021</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12.03.2021</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12.03.2021</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12.03.2021</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12.03.2021</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4400425" y="4855618"/>
            <a:ext cx="3391150" cy="938719"/>
          </a:xfrm>
          <a:prstGeom prst="rect">
            <a:avLst/>
          </a:prstGeom>
          <a:noFill/>
        </p:spPr>
        <p:txBody>
          <a:bodyPr wrap="square" rtlCol="0">
            <a:spAutoFit/>
          </a:bodyPr>
          <a:lstStyle/>
          <a:p>
            <a:pPr algn="ctr"/>
            <a:r>
              <a:rPr lang="de-CH" sz="5500" b="1" dirty="0"/>
              <a:t>Titus Teil 1</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2B35868F-275F-4480-9F4F-F47899461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273150" cy="6858000"/>
          </a:xfrm>
          <a:prstGeom prst="rect">
            <a:avLst/>
          </a:prstGeom>
        </p:spPr>
      </p:pic>
      <p:sp>
        <p:nvSpPr>
          <p:cNvPr id="2" name="Ellipse 1">
            <a:extLst>
              <a:ext uri="{FF2B5EF4-FFF2-40B4-BE49-F238E27FC236}">
                <a16:creationId xmlns:a16="http://schemas.microsoft.com/office/drawing/2014/main" id="{A64F3B66-DF40-498C-B62C-2580588C01B9}"/>
              </a:ext>
            </a:extLst>
          </p:cNvPr>
          <p:cNvSpPr/>
          <p:nvPr/>
        </p:nvSpPr>
        <p:spPr>
          <a:xfrm>
            <a:off x="7795034" y="2571184"/>
            <a:ext cx="262551" cy="2716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Ellipse 3">
            <a:extLst>
              <a:ext uri="{FF2B5EF4-FFF2-40B4-BE49-F238E27FC236}">
                <a16:creationId xmlns:a16="http://schemas.microsoft.com/office/drawing/2014/main" id="{17A0F194-7058-4DFF-BD70-F06E636A576D}"/>
              </a:ext>
            </a:extLst>
          </p:cNvPr>
          <p:cNvSpPr/>
          <p:nvPr/>
        </p:nvSpPr>
        <p:spPr>
          <a:xfrm>
            <a:off x="8988583" y="3819053"/>
            <a:ext cx="262551" cy="2716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542955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7" name="Inhaltsplatzhalter 3">
            <a:extLst>
              <a:ext uri="{FF2B5EF4-FFF2-40B4-BE49-F238E27FC236}">
                <a16:creationId xmlns:a16="http://schemas.microsoft.com/office/drawing/2014/main" id="{08C1D774-BC3C-4E1B-AEE3-896F1E16E860}"/>
              </a:ext>
            </a:extLst>
          </p:cNvPr>
          <p:cNvSpPr txBox="1">
            <a:spLocks/>
          </p:cNvSpPr>
          <p:nvPr/>
        </p:nvSpPr>
        <p:spPr>
          <a:xfrm>
            <a:off x="838200" y="1559760"/>
            <a:ext cx="11040611" cy="2139047"/>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Verfasser:			Paulus</a:t>
            </a:r>
          </a:p>
          <a:p>
            <a:pPr marL="457200" indent="-457200"/>
            <a:r>
              <a:rPr lang="de-DE" sz="3000" dirty="0"/>
              <a:t>Empfänger:			Titus		</a:t>
            </a:r>
          </a:p>
          <a:p>
            <a:pPr marL="457200" indent="-457200"/>
            <a:r>
              <a:rPr lang="de-DE" sz="3000" dirty="0"/>
              <a:t>Abfassungsort und –zeit:	Mazedonien, ca. 65 n.Chr.</a:t>
            </a:r>
          </a:p>
          <a:p>
            <a:pPr marL="457200" indent="-457200"/>
            <a:r>
              <a:rPr lang="de-DE" sz="3000" dirty="0"/>
              <a:t>Auftrag:				</a:t>
            </a:r>
            <a:endParaRPr lang="de-CH" sz="3000" dirty="0"/>
          </a:p>
        </p:txBody>
      </p:sp>
      <p:sp>
        <p:nvSpPr>
          <p:cNvPr id="5" name="Rechteck 4">
            <a:extLst>
              <a:ext uri="{FF2B5EF4-FFF2-40B4-BE49-F238E27FC236}">
                <a16:creationId xmlns:a16="http://schemas.microsoft.com/office/drawing/2014/main" id="{3378096F-64A1-492D-A9AC-1540AB76EAD2}"/>
              </a:ext>
            </a:extLst>
          </p:cNvPr>
          <p:cNvSpPr/>
          <p:nvPr/>
        </p:nvSpPr>
        <p:spPr>
          <a:xfrm>
            <a:off x="645253" y="3868134"/>
            <a:ext cx="9648039" cy="1938992"/>
          </a:xfrm>
          <a:prstGeom prst="rect">
            <a:avLst/>
          </a:prstGeom>
        </p:spPr>
        <p:txBody>
          <a:bodyPr wrap="square">
            <a:spAutoFit/>
          </a:bodyPr>
          <a:lstStyle/>
          <a:p>
            <a:r>
              <a:rPr lang="de-CH" sz="3000" dirty="0"/>
              <a:t>„</a:t>
            </a:r>
            <a:r>
              <a:rPr lang="de-DE" sz="3000" dirty="0"/>
              <a:t>Ich habe dich zu dem Zweck in Kreta zurückgelassen, damit du das, was noch mangelt, in Ordnung bringst und in jeder Stadt Älteste einsetzt, so wie ich dir die Anweisung gegeben habe:</a:t>
            </a:r>
            <a:r>
              <a:rPr lang="de-CH" sz="3000" dirty="0"/>
              <a:t>“ Tit 1,5</a:t>
            </a:r>
          </a:p>
        </p:txBody>
      </p:sp>
    </p:spTree>
    <p:extLst>
      <p:ext uri="{BB962C8B-B14F-4D97-AF65-F5344CB8AC3E}">
        <p14:creationId xmlns:p14="http://schemas.microsoft.com/office/powerpoint/2010/main" val="244267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7" name="Inhaltsplatzhalter 3">
            <a:extLst>
              <a:ext uri="{FF2B5EF4-FFF2-40B4-BE49-F238E27FC236}">
                <a16:creationId xmlns:a16="http://schemas.microsoft.com/office/drawing/2014/main" id="{08C1D774-BC3C-4E1B-AEE3-896F1E16E860}"/>
              </a:ext>
            </a:extLst>
          </p:cNvPr>
          <p:cNvSpPr txBox="1">
            <a:spLocks/>
          </p:cNvSpPr>
          <p:nvPr/>
        </p:nvSpPr>
        <p:spPr>
          <a:xfrm>
            <a:off x="838200" y="1559760"/>
            <a:ext cx="11040611" cy="2139047"/>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Verfasser:			Paulus</a:t>
            </a:r>
          </a:p>
          <a:p>
            <a:pPr marL="457200" indent="-457200"/>
            <a:r>
              <a:rPr lang="de-DE" sz="3000" dirty="0"/>
              <a:t>Empfänger:			Titus		</a:t>
            </a:r>
          </a:p>
          <a:p>
            <a:pPr marL="457200" indent="-457200"/>
            <a:r>
              <a:rPr lang="de-DE" sz="3000" dirty="0"/>
              <a:t>Abfassungsort und –zeit:	Mazedonien, ca. 65 n.Chr.</a:t>
            </a:r>
          </a:p>
          <a:p>
            <a:pPr marL="457200" indent="-457200"/>
            <a:r>
              <a:rPr lang="de-DE" sz="3000" dirty="0"/>
              <a:t>Auftrag				</a:t>
            </a:r>
            <a:endParaRPr lang="de-CH" sz="3000" dirty="0"/>
          </a:p>
        </p:txBody>
      </p:sp>
      <p:sp>
        <p:nvSpPr>
          <p:cNvPr id="5" name="Rechteck 4">
            <a:extLst>
              <a:ext uri="{FF2B5EF4-FFF2-40B4-BE49-F238E27FC236}">
                <a16:creationId xmlns:a16="http://schemas.microsoft.com/office/drawing/2014/main" id="{3378096F-64A1-492D-A9AC-1540AB76EAD2}"/>
              </a:ext>
            </a:extLst>
          </p:cNvPr>
          <p:cNvSpPr/>
          <p:nvPr/>
        </p:nvSpPr>
        <p:spPr>
          <a:xfrm>
            <a:off x="645253" y="3868134"/>
            <a:ext cx="9815819" cy="1938992"/>
          </a:xfrm>
          <a:prstGeom prst="rect">
            <a:avLst/>
          </a:prstGeom>
        </p:spPr>
        <p:txBody>
          <a:bodyPr wrap="square">
            <a:spAutoFit/>
          </a:bodyPr>
          <a:lstStyle/>
          <a:p>
            <a:r>
              <a:rPr lang="de-CH" sz="3000" dirty="0"/>
              <a:t>„</a:t>
            </a:r>
            <a:r>
              <a:rPr lang="de-DE" sz="3000" dirty="0"/>
              <a:t>Einer von ihnen, ihr eigener Prophet, hat gesagt: »Die Kreter sind von jeher Lügner, böse Tiere, faule Bäuche!« Dieses Zeugnis ist wahr; aus diesem Grund weise sie streng zurecht, damit sie gesund seien im Glauben</a:t>
            </a:r>
            <a:r>
              <a:rPr lang="de-CH" sz="3000" dirty="0"/>
              <a:t>“ Tit 1,12-13</a:t>
            </a:r>
          </a:p>
        </p:txBody>
      </p:sp>
    </p:spTree>
    <p:extLst>
      <p:ext uri="{BB962C8B-B14F-4D97-AF65-F5344CB8AC3E}">
        <p14:creationId xmlns:p14="http://schemas.microsoft.com/office/powerpoint/2010/main" val="62504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A676011-D2BF-478C-B89F-702B30EBDA96}"/>
              </a:ext>
            </a:extLst>
          </p:cNvPr>
          <p:cNvSpPr/>
          <p:nvPr/>
        </p:nvSpPr>
        <p:spPr>
          <a:xfrm>
            <a:off x="2379326" y="5851557"/>
            <a:ext cx="7433347" cy="553998"/>
          </a:xfrm>
          <a:prstGeom prst="rect">
            <a:avLst/>
          </a:prstGeom>
        </p:spPr>
        <p:txBody>
          <a:bodyPr wrap="square">
            <a:spAutoFit/>
          </a:bodyPr>
          <a:lstStyle/>
          <a:p>
            <a:r>
              <a:rPr lang="de-CH" sz="3000" dirty="0"/>
              <a:t>Schlüsselworte: Gute Werke (6x), Gesund (5x)</a:t>
            </a:r>
          </a:p>
        </p:txBody>
      </p:sp>
      <p:pic>
        <p:nvPicPr>
          <p:cNvPr id="3" name="Grafik 2">
            <a:extLst>
              <a:ext uri="{FF2B5EF4-FFF2-40B4-BE49-F238E27FC236}">
                <a16:creationId xmlns:a16="http://schemas.microsoft.com/office/drawing/2014/main" id="{30C614ED-581F-4245-AB4B-291B5A3437FE}"/>
              </a:ext>
            </a:extLst>
          </p:cNvPr>
          <p:cNvPicPr>
            <a:picLocks noChangeAspect="1"/>
          </p:cNvPicPr>
          <p:nvPr/>
        </p:nvPicPr>
        <p:blipFill>
          <a:blip r:embed="rId2"/>
          <a:stretch>
            <a:fillRect/>
          </a:stretch>
        </p:blipFill>
        <p:spPr>
          <a:xfrm>
            <a:off x="1195646" y="179628"/>
            <a:ext cx="9642764" cy="5609584"/>
          </a:xfrm>
          <a:prstGeom prst="rect">
            <a:avLst/>
          </a:prstGeom>
        </p:spPr>
      </p:pic>
    </p:spTree>
    <p:extLst>
      <p:ext uri="{BB962C8B-B14F-4D97-AF65-F5344CB8AC3E}">
        <p14:creationId xmlns:p14="http://schemas.microsoft.com/office/powerpoint/2010/main" val="12013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1234015" y="1513731"/>
            <a:ext cx="10602015" cy="553998"/>
          </a:xfrm>
          <a:prstGeom prst="rect">
            <a:avLst/>
          </a:prstGeom>
        </p:spPr>
        <p:txBody>
          <a:bodyPr wrap="square">
            <a:spAutoFit/>
          </a:bodyPr>
          <a:lstStyle/>
          <a:p>
            <a:r>
              <a:rPr lang="de-CH" sz="3000" dirty="0"/>
              <a:t>„</a:t>
            </a:r>
            <a:r>
              <a:rPr lang="de-DE" sz="3000" dirty="0"/>
              <a:t>Du aber rede, was der </a:t>
            </a:r>
            <a:r>
              <a:rPr lang="de-DE" sz="3000" u="sng" dirty="0"/>
              <a:t>gesunden Lehre</a:t>
            </a:r>
            <a:r>
              <a:rPr lang="de-DE" sz="3000" dirty="0"/>
              <a:t> entspricht:</a:t>
            </a:r>
            <a:r>
              <a:rPr lang="de-CH" sz="3000" dirty="0"/>
              <a:t>“ Tit 2,1</a:t>
            </a:r>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Verhalten innerhalb der Gemeinde</a:t>
            </a:r>
          </a:p>
        </p:txBody>
      </p:sp>
      <p:cxnSp>
        <p:nvCxnSpPr>
          <p:cNvPr id="7" name="Gerade Verbindung mit Pfeil 6">
            <a:extLst>
              <a:ext uri="{FF2B5EF4-FFF2-40B4-BE49-F238E27FC236}">
                <a16:creationId xmlns:a16="http://schemas.microsoft.com/office/drawing/2014/main" id="{B3AF0298-985E-4D46-AEE9-BC0B88623772}"/>
              </a:ext>
            </a:extLst>
          </p:cNvPr>
          <p:cNvCxnSpPr>
            <a:cxnSpLocks/>
          </p:cNvCxnSpPr>
          <p:nvPr/>
        </p:nvCxnSpPr>
        <p:spPr>
          <a:xfrm flipH="1">
            <a:off x="3005750" y="2205510"/>
            <a:ext cx="2346426" cy="9859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78E7992F-497B-4F3C-9721-087BDE145E50}"/>
              </a:ext>
            </a:extLst>
          </p:cNvPr>
          <p:cNvCxnSpPr>
            <a:cxnSpLocks/>
          </p:cNvCxnSpPr>
          <p:nvPr/>
        </p:nvCxnSpPr>
        <p:spPr>
          <a:xfrm flipH="1">
            <a:off x="3993545" y="2326850"/>
            <a:ext cx="1692306" cy="18190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2957D91C-15C6-4BF9-BA72-11AE5CA73999}"/>
              </a:ext>
            </a:extLst>
          </p:cNvPr>
          <p:cNvCxnSpPr>
            <a:cxnSpLocks/>
          </p:cNvCxnSpPr>
          <p:nvPr/>
        </p:nvCxnSpPr>
        <p:spPr>
          <a:xfrm>
            <a:off x="6339971" y="2326850"/>
            <a:ext cx="1481883" cy="19021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3CF934B4-A777-407E-AD96-F67935135DD6}"/>
              </a:ext>
            </a:extLst>
          </p:cNvPr>
          <p:cNvCxnSpPr>
            <a:cxnSpLocks/>
          </p:cNvCxnSpPr>
          <p:nvPr/>
        </p:nvCxnSpPr>
        <p:spPr>
          <a:xfrm>
            <a:off x="6710113" y="2205510"/>
            <a:ext cx="2476137" cy="12234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86E6474D-6271-40C2-9235-758C318C4000}"/>
              </a:ext>
            </a:extLst>
          </p:cNvPr>
          <p:cNvCxnSpPr>
            <a:cxnSpLocks/>
          </p:cNvCxnSpPr>
          <p:nvPr/>
        </p:nvCxnSpPr>
        <p:spPr>
          <a:xfrm>
            <a:off x="5959089" y="2288970"/>
            <a:ext cx="0" cy="9024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2" name="Picture 2" descr="Datei:Strichmännchen.svg – Wikipedia">
            <a:extLst>
              <a:ext uri="{FF2B5EF4-FFF2-40B4-BE49-F238E27FC236}">
                <a16:creationId xmlns:a16="http://schemas.microsoft.com/office/drawing/2014/main" id="{9BB29AE4-2562-4E19-B76E-4936BDFC203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62015" y="2654334"/>
            <a:ext cx="2173593" cy="30736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atei:Strichmännchen.svg – Wikipedia">
            <a:extLst>
              <a:ext uri="{FF2B5EF4-FFF2-40B4-BE49-F238E27FC236}">
                <a16:creationId xmlns:a16="http://schemas.microsoft.com/office/drawing/2014/main" id="{E3A63CB0-CE47-4D43-9111-59658381F6F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313538" y="3692732"/>
            <a:ext cx="2173593" cy="30736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atei:Strichmännchen.svg – Wikipedia">
            <a:extLst>
              <a:ext uri="{FF2B5EF4-FFF2-40B4-BE49-F238E27FC236}">
                <a16:creationId xmlns:a16="http://schemas.microsoft.com/office/drawing/2014/main" id="{59D4A980-7CB0-42D5-BDE2-2B83C1A59F5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725775" y="3692732"/>
            <a:ext cx="2173593" cy="30736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atei:Strichmännchen.svg – Wikipedia">
            <a:extLst>
              <a:ext uri="{FF2B5EF4-FFF2-40B4-BE49-F238E27FC236}">
                <a16:creationId xmlns:a16="http://schemas.microsoft.com/office/drawing/2014/main" id="{327F8A60-1C74-4043-9D21-A8A7B49A645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934027" y="2609066"/>
            <a:ext cx="2173593" cy="30736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atei:Strichmännchen.svg – Wikipedia">
            <a:extLst>
              <a:ext uri="{FF2B5EF4-FFF2-40B4-BE49-F238E27FC236}">
                <a16:creationId xmlns:a16="http://schemas.microsoft.com/office/drawing/2014/main" id="{D7A89622-6062-4541-B927-75AAC47EFA6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521790" y="2654334"/>
            <a:ext cx="2173593" cy="3073624"/>
          </a:xfrm>
          <a:prstGeom prst="rect">
            <a:avLst/>
          </a:prstGeom>
          <a:noFill/>
          <a:extLst>
            <a:ext uri="{909E8E84-426E-40DD-AFC4-6F175D3DCCD1}">
              <a14:hiddenFill xmlns:a14="http://schemas.microsoft.com/office/drawing/2010/main">
                <a:solidFill>
                  <a:srgbClr val="FFFFFF"/>
                </a:solidFill>
              </a14:hiddenFill>
            </a:ext>
          </a:extLst>
        </p:spPr>
      </p:pic>
      <p:sp>
        <p:nvSpPr>
          <p:cNvPr id="26" name="Rechteck 25">
            <a:extLst>
              <a:ext uri="{FF2B5EF4-FFF2-40B4-BE49-F238E27FC236}">
                <a16:creationId xmlns:a16="http://schemas.microsoft.com/office/drawing/2014/main" id="{9DEF5FBA-B4C6-4BE8-9DD9-5427034F5C69}"/>
              </a:ext>
            </a:extLst>
          </p:cNvPr>
          <p:cNvSpPr/>
          <p:nvPr/>
        </p:nvSpPr>
        <p:spPr>
          <a:xfrm>
            <a:off x="449223" y="4952545"/>
            <a:ext cx="2173593" cy="553998"/>
          </a:xfrm>
          <a:prstGeom prst="rect">
            <a:avLst/>
          </a:prstGeom>
        </p:spPr>
        <p:txBody>
          <a:bodyPr wrap="square">
            <a:spAutoFit/>
          </a:bodyPr>
          <a:lstStyle/>
          <a:p>
            <a:r>
              <a:rPr lang="de-CH" sz="3000" dirty="0"/>
              <a:t>Alte Männer</a:t>
            </a:r>
          </a:p>
        </p:txBody>
      </p:sp>
      <p:sp>
        <p:nvSpPr>
          <p:cNvPr id="28" name="Rechteck 27">
            <a:extLst>
              <a:ext uri="{FF2B5EF4-FFF2-40B4-BE49-F238E27FC236}">
                <a16:creationId xmlns:a16="http://schemas.microsoft.com/office/drawing/2014/main" id="{2617909D-FCA7-42C7-9E3E-0953E0391A8C}"/>
              </a:ext>
            </a:extLst>
          </p:cNvPr>
          <p:cNvSpPr/>
          <p:nvPr/>
        </p:nvSpPr>
        <p:spPr>
          <a:xfrm>
            <a:off x="2743104" y="5938876"/>
            <a:ext cx="2173593" cy="553998"/>
          </a:xfrm>
          <a:prstGeom prst="rect">
            <a:avLst/>
          </a:prstGeom>
        </p:spPr>
        <p:txBody>
          <a:bodyPr wrap="square">
            <a:spAutoFit/>
          </a:bodyPr>
          <a:lstStyle/>
          <a:p>
            <a:r>
              <a:rPr lang="de-CH" sz="3000" dirty="0"/>
              <a:t>Alte Frauen</a:t>
            </a:r>
          </a:p>
        </p:txBody>
      </p:sp>
      <p:sp>
        <p:nvSpPr>
          <p:cNvPr id="30" name="Rechteck 29">
            <a:extLst>
              <a:ext uri="{FF2B5EF4-FFF2-40B4-BE49-F238E27FC236}">
                <a16:creationId xmlns:a16="http://schemas.microsoft.com/office/drawing/2014/main" id="{9548B6A5-1529-4210-B5C9-246DC91D3F85}"/>
              </a:ext>
            </a:extLst>
          </p:cNvPr>
          <p:cNvSpPr/>
          <p:nvPr/>
        </p:nvSpPr>
        <p:spPr>
          <a:xfrm>
            <a:off x="4839698" y="4952545"/>
            <a:ext cx="2366859" cy="553998"/>
          </a:xfrm>
          <a:prstGeom prst="rect">
            <a:avLst/>
          </a:prstGeom>
        </p:spPr>
        <p:txBody>
          <a:bodyPr wrap="square">
            <a:spAutoFit/>
          </a:bodyPr>
          <a:lstStyle/>
          <a:p>
            <a:r>
              <a:rPr lang="de-CH" sz="3000" dirty="0"/>
              <a:t>Junge Frauen</a:t>
            </a:r>
          </a:p>
        </p:txBody>
      </p:sp>
      <p:sp>
        <p:nvSpPr>
          <p:cNvPr id="31" name="Rechteck 30">
            <a:extLst>
              <a:ext uri="{FF2B5EF4-FFF2-40B4-BE49-F238E27FC236}">
                <a16:creationId xmlns:a16="http://schemas.microsoft.com/office/drawing/2014/main" id="{F86392E3-F587-4A35-A647-79FB40237770}"/>
              </a:ext>
            </a:extLst>
          </p:cNvPr>
          <p:cNvSpPr/>
          <p:nvPr/>
        </p:nvSpPr>
        <p:spPr>
          <a:xfrm>
            <a:off x="7206557" y="5938679"/>
            <a:ext cx="2420598" cy="553998"/>
          </a:xfrm>
          <a:prstGeom prst="rect">
            <a:avLst/>
          </a:prstGeom>
        </p:spPr>
        <p:txBody>
          <a:bodyPr wrap="square">
            <a:spAutoFit/>
          </a:bodyPr>
          <a:lstStyle/>
          <a:p>
            <a:r>
              <a:rPr lang="de-CH" sz="3000" dirty="0"/>
              <a:t>Junge Männer</a:t>
            </a:r>
          </a:p>
        </p:txBody>
      </p:sp>
      <p:sp>
        <p:nvSpPr>
          <p:cNvPr id="32" name="Rechteck 31">
            <a:extLst>
              <a:ext uri="{FF2B5EF4-FFF2-40B4-BE49-F238E27FC236}">
                <a16:creationId xmlns:a16="http://schemas.microsoft.com/office/drawing/2014/main" id="{4069167C-A364-4478-9624-4EEC27A099C0}"/>
              </a:ext>
            </a:extLst>
          </p:cNvPr>
          <p:cNvSpPr/>
          <p:nvPr/>
        </p:nvSpPr>
        <p:spPr>
          <a:xfrm>
            <a:off x="9172141" y="4952545"/>
            <a:ext cx="2729160" cy="1015663"/>
          </a:xfrm>
          <a:prstGeom prst="rect">
            <a:avLst/>
          </a:prstGeom>
        </p:spPr>
        <p:txBody>
          <a:bodyPr wrap="square">
            <a:spAutoFit/>
          </a:bodyPr>
          <a:lstStyle/>
          <a:p>
            <a:pPr algn="ctr"/>
            <a:r>
              <a:rPr lang="de-CH" sz="3000" dirty="0"/>
              <a:t>Knechte</a:t>
            </a:r>
          </a:p>
          <a:p>
            <a:pPr algn="ctr"/>
            <a:r>
              <a:rPr lang="de-CH" sz="3000" dirty="0"/>
              <a:t>(Arbeitnehmer)</a:t>
            </a:r>
          </a:p>
        </p:txBody>
      </p:sp>
    </p:spTree>
    <p:extLst>
      <p:ext uri="{BB962C8B-B14F-4D97-AF65-F5344CB8AC3E}">
        <p14:creationId xmlns:p14="http://schemas.microsoft.com/office/powerpoint/2010/main" val="425360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53" presetClass="entr" presetSubtype="16"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53"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53" presetClass="entr" presetSubtype="16"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par>
                                <p:cTn id="57" presetID="53" presetClass="entr" presetSubtype="16"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childTnLst>
                                </p:cTn>
                              </p:par>
                              <p:par>
                                <p:cTn id="77" presetID="53" presetClass="entr" presetSubtype="16" fill="hold"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cTn>
                              </p:par>
                              <p:par>
                                <p:cTn id="82" presetID="53" presetClass="entr" presetSubtype="16" fill="hold" nodeType="with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500" fill="hold"/>
                                        <p:tgtEl>
                                          <p:spTgt spid="13"/>
                                        </p:tgtEl>
                                        <p:attrNameLst>
                                          <p:attrName>ppt_w</p:attrName>
                                        </p:attrNameLst>
                                      </p:cBhvr>
                                      <p:tavLst>
                                        <p:tav tm="0">
                                          <p:val>
                                            <p:fltVal val="0"/>
                                          </p:val>
                                        </p:tav>
                                        <p:tav tm="100000">
                                          <p:val>
                                            <p:strVal val="#ppt_w"/>
                                          </p:val>
                                        </p:tav>
                                      </p:tavLst>
                                    </p:anim>
                                    <p:anim calcmode="lin" valueType="num">
                                      <p:cBhvr>
                                        <p:cTn id="85" dur="500" fill="hold"/>
                                        <p:tgtEl>
                                          <p:spTgt spid="13"/>
                                        </p:tgtEl>
                                        <p:attrNameLst>
                                          <p:attrName>ppt_h</p:attrName>
                                        </p:attrNameLst>
                                      </p:cBhvr>
                                      <p:tavLst>
                                        <p:tav tm="0">
                                          <p:val>
                                            <p:fltVal val="0"/>
                                          </p:val>
                                        </p:tav>
                                        <p:tav tm="100000">
                                          <p:val>
                                            <p:strVal val="#ppt_h"/>
                                          </p:val>
                                        </p:tav>
                                      </p:tavLst>
                                    </p:anim>
                                    <p:animEffect transition="in" filter="fade">
                                      <p:cBhvr>
                                        <p:cTn id="8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645541" y="2381133"/>
            <a:ext cx="10602015" cy="1015663"/>
          </a:xfrm>
          <a:prstGeom prst="rect">
            <a:avLst/>
          </a:prstGeom>
        </p:spPr>
        <p:txBody>
          <a:bodyPr wrap="square">
            <a:spAutoFit/>
          </a:bodyPr>
          <a:lstStyle/>
          <a:p>
            <a:r>
              <a:rPr lang="de-CH" sz="3000" dirty="0"/>
              <a:t>„</a:t>
            </a:r>
            <a:r>
              <a:rPr lang="de-DE" sz="3000" dirty="0"/>
              <a:t>dass die alten Männer nüchtern sein sollen, ehrbar, besonnen, gesund im Glauben, in der Liebe, in der Geduld;</a:t>
            </a:r>
            <a:r>
              <a:rPr lang="de-CH" sz="3000" dirty="0"/>
              <a:t>“ Tit 2,2</a:t>
            </a:r>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Verhalten innerhalb der Gemeinde</a:t>
            </a:r>
          </a:p>
        </p:txBody>
      </p:sp>
      <p:sp>
        <p:nvSpPr>
          <p:cNvPr id="26" name="Rechteck 25">
            <a:extLst>
              <a:ext uri="{FF2B5EF4-FFF2-40B4-BE49-F238E27FC236}">
                <a16:creationId xmlns:a16="http://schemas.microsoft.com/office/drawing/2014/main" id="{9DEF5FBA-B4C6-4BE8-9DD9-5427034F5C69}"/>
              </a:ext>
            </a:extLst>
          </p:cNvPr>
          <p:cNvSpPr/>
          <p:nvPr/>
        </p:nvSpPr>
        <p:spPr>
          <a:xfrm>
            <a:off x="4740479" y="1513731"/>
            <a:ext cx="2173593" cy="553998"/>
          </a:xfrm>
          <a:prstGeom prst="rect">
            <a:avLst/>
          </a:prstGeom>
        </p:spPr>
        <p:txBody>
          <a:bodyPr wrap="square">
            <a:spAutoFit/>
          </a:bodyPr>
          <a:lstStyle/>
          <a:p>
            <a:r>
              <a:rPr lang="de-CH" sz="3000" b="1" u="sng" dirty="0"/>
              <a:t>Alte Männer</a:t>
            </a:r>
          </a:p>
        </p:txBody>
      </p:sp>
      <p:sp>
        <p:nvSpPr>
          <p:cNvPr id="21" name="Rechteck 20">
            <a:extLst>
              <a:ext uri="{FF2B5EF4-FFF2-40B4-BE49-F238E27FC236}">
                <a16:creationId xmlns:a16="http://schemas.microsoft.com/office/drawing/2014/main" id="{BF7E0263-C65D-4077-9848-D1E7F1E9370D}"/>
              </a:ext>
            </a:extLst>
          </p:cNvPr>
          <p:cNvSpPr/>
          <p:nvPr/>
        </p:nvSpPr>
        <p:spPr>
          <a:xfrm>
            <a:off x="564055" y="3710200"/>
            <a:ext cx="10526439" cy="1015663"/>
          </a:xfrm>
          <a:prstGeom prst="rect">
            <a:avLst/>
          </a:prstGeom>
        </p:spPr>
        <p:txBody>
          <a:bodyPr wrap="square">
            <a:spAutoFit/>
          </a:bodyPr>
          <a:lstStyle/>
          <a:p>
            <a:r>
              <a:rPr lang="de-CH" sz="3000" dirty="0"/>
              <a:t>„</a:t>
            </a:r>
            <a:r>
              <a:rPr lang="de-DE" sz="3000" dirty="0"/>
              <a:t>Wein macht zum Spötter und Bier zum Krakeeler, wer davon betrunken umherschwankt, kann nicht weise sein.</a:t>
            </a:r>
            <a:r>
              <a:rPr lang="de-CH" sz="3000" dirty="0"/>
              <a:t>“ </a:t>
            </a:r>
            <a:r>
              <a:rPr lang="de-CH" sz="3000" dirty="0" err="1"/>
              <a:t>Spr</a:t>
            </a:r>
            <a:r>
              <a:rPr lang="de-CH" sz="3000" dirty="0"/>
              <a:t> 20,1 (NGÜ)</a:t>
            </a:r>
          </a:p>
        </p:txBody>
      </p:sp>
    </p:spTree>
    <p:extLst>
      <p:ext uri="{BB962C8B-B14F-4D97-AF65-F5344CB8AC3E}">
        <p14:creationId xmlns:p14="http://schemas.microsoft.com/office/powerpoint/2010/main" val="121369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 calcmode="lin" valueType="num">
                                      <p:cBhvr>
                                        <p:cTn id="12"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p:cTn id="19"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645541" y="2381133"/>
            <a:ext cx="10602015" cy="1015663"/>
          </a:xfrm>
          <a:prstGeom prst="rect">
            <a:avLst/>
          </a:prstGeom>
        </p:spPr>
        <p:txBody>
          <a:bodyPr wrap="square">
            <a:spAutoFit/>
          </a:bodyPr>
          <a:lstStyle/>
          <a:p>
            <a:r>
              <a:rPr lang="de-CH" sz="3000" dirty="0"/>
              <a:t>„</a:t>
            </a:r>
            <a:r>
              <a:rPr lang="de-DE" sz="3000" dirty="0"/>
              <a:t>dass die alten Männer nüchtern sein sollen, ehrbar, besonnen, gesund im Glauben, in der Liebe, in der Geduld;</a:t>
            </a:r>
            <a:r>
              <a:rPr lang="de-CH" sz="3000" dirty="0"/>
              <a:t>“ Tit 2,2</a:t>
            </a:r>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Verhalten innerhalb der Gemeinde</a:t>
            </a:r>
          </a:p>
        </p:txBody>
      </p:sp>
      <p:sp>
        <p:nvSpPr>
          <p:cNvPr id="26" name="Rechteck 25">
            <a:extLst>
              <a:ext uri="{FF2B5EF4-FFF2-40B4-BE49-F238E27FC236}">
                <a16:creationId xmlns:a16="http://schemas.microsoft.com/office/drawing/2014/main" id="{9DEF5FBA-B4C6-4BE8-9DD9-5427034F5C69}"/>
              </a:ext>
            </a:extLst>
          </p:cNvPr>
          <p:cNvSpPr/>
          <p:nvPr/>
        </p:nvSpPr>
        <p:spPr>
          <a:xfrm>
            <a:off x="4740479" y="1513731"/>
            <a:ext cx="2173593" cy="553998"/>
          </a:xfrm>
          <a:prstGeom prst="rect">
            <a:avLst/>
          </a:prstGeom>
        </p:spPr>
        <p:txBody>
          <a:bodyPr wrap="square">
            <a:spAutoFit/>
          </a:bodyPr>
          <a:lstStyle/>
          <a:p>
            <a:r>
              <a:rPr lang="de-CH" sz="3000" b="1" u="sng" dirty="0"/>
              <a:t>Alte Männer</a:t>
            </a:r>
          </a:p>
        </p:txBody>
      </p:sp>
      <p:sp>
        <p:nvSpPr>
          <p:cNvPr id="20" name="Rechteck 19">
            <a:extLst>
              <a:ext uri="{FF2B5EF4-FFF2-40B4-BE49-F238E27FC236}">
                <a16:creationId xmlns:a16="http://schemas.microsoft.com/office/drawing/2014/main" id="{9B9BA889-1EB6-4E58-B658-1CEFBD3A5E78}"/>
              </a:ext>
            </a:extLst>
          </p:cNvPr>
          <p:cNvSpPr/>
          <p:nvPr/>
        </p:nvSpPr>
        <p:spPr>
          <a:xfrm>
            <a:off x="573110" y="5199323"/>
            <a:ext cx="10363473" cy="1477328"/>
          </a:xfrm>
          <a:prstGeom prst="rect">
            <a:avLst/>
          </a:prstGeom>
        </p:spPr>
        <p:txBody>
          <a:bodyPr wrap="square">
            <a:spAutoFit/>
          </a:bodyPr>
          <a:lstStyle/>
          <a:p>
            <a:r>
              <a:rPr lang="de-CH" sz="3000" dirty="0"/>
              <a:t>„</a:t>
            </a:r>
            <a:r>
              <a:rPr lang="de-DE" sz="3000" dirty="0"/>
              <a:t>Graues Haar verleiht einem Menschen Würde wie eine prächtige Krone, die man sich durch ein Leben in Rechtschaffenheit erwerben kann.</a:t>
            </a:r>
            <a:r>
              <a:rPr lang="de-CH" sz="3000" dirty="0"/>
              <a:t>“ </a:t>
            </a:r>
            <a:r>
              <a:rPr lang="de-CH" sz="3000" dirty="0" err="1"/>
              <a:t>Spr</a:t>
            </a:r>
            <a:r>
              <a:rPr lang="de-CH" sz="3000" dirty="0"/>
              <a:t> 16,31 (NGÜ)</a:t>
            </a:r>
          </a:p>
        </p:txBody>
      </p:sp>
      <p:sp>
        <p:nvSpPr>
          <p:cNvPr id="21" name="Rechteck 20">
            <a:extLst>
              <a:ext uri="{FF2B5EF4-FFF2-40B4-BE49-F238E27FC236}">
                <a16:creationId xmlns:a16="http://schemas.microsoft.com/office/drawing/2014/main" id="{BF7E0263-C65D-4077-9848-D1E7F1E9370D}"/>
              </a:ext>
            </a:extLst>
          </p:cNvPr>
          <p:cNvSpPr/>
          <p:nvPr/>
        </p:nvSpPr>
        <p:spPr>
          <a:xfrm>
            <a:off x="573110" y="3559395"/>
            <a:ext cx="10363473" cy="1477328"/>
          </a:xfrm>
          <a:prstGeom prst="rect">
            <a:avLst/>
          </a:prstGeom>
        </p:spPr>
        <p:txBody>
          <a:bodyPr wrap="square">
            <a:spAutoFit/>
          </a:bodyPr>
          <a:lstStyle/>
          <a:p>
            <a:r>
              <a:rPr lang="de-CH" sz="3000" dirty="0"/>
              <a:t>„</a:t>
            </a:r>
            <a:r>
              <a:rPr lang="de-DE" sz="3000" dirty="0"/>
              <a:t>Vor einem grauen Haupt sollst du aufstehen und die Person eines Alten ehren; und du sollst dich fürchten vor deinem Gott! Ich bin der HERR.</a:t>
            </a:r>
            <a:r>
              <a:rPr lang="de-CH" sz="3000" dirty="0"/>
              <a:t>“ 3Mo 19,32</a:t>
            </a:r>
          </a:p>
        </p:txBody>
      </p:sp>
    </p:spTree>
    <p:extLst>
      <p:ext uri="{BB962C8B-B14F-4D97-AF65-F5344CB8AC3E}">
        <p14:creationId xmlns:p14="http://schemas.microsoft.com/office/powerpoint/2010/main" val="316667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p:cTn id="7"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645541" y="2381133"/>
            <a:ext cx="10602015" cy="1938992"/>
          </a:xfrm>
          <a:prstGeom prst="rect">
            <a:avLst/>
          </a:prstGeom>
        </p:spPr>
        <p:txBody>
          <a:bodyPr wrap="square">
            <a:spAutoFit/>
          </a:bodyPr>
          <a:lstStyle/>
          <a:p>
            <a:r>
              <a:rPr lang="de-CH" sz="3000" dirty="0"/>
              <a:t>„</a:t>
            </a:r>
            <a:r>
              <a:rPr lang="de-DE" sz="3000" dirty="0"/>
              <a:t>dass sich die alten Frauen gleicherweise so verhalten sollen, wie es Heiligen geziemt, dass sie nicht verleumderisch sein sollen, nicht vielem Weingenuss ergeben, sondern solche, die das Gute lehren, damit sie die jungen Frauen dazu anleiten,</a:t>
            </a:r>
            <a:r>
              <a:rPr lang="de-CH" sz="3000" dirty="0"/>
              <a:t>“ Tit 2,3-4a</a:t>
            </a:r>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Verhalten innerhalb der Gemeinde</a:t>
            </a:r>
          </a:p>
        </p:txBody>
      </p:sp>
      <p:sp>
        <p:nvSpPr>
          <p:cNvPr id="26" name="Rechteck 25">
            <a:extLst>
              <a:ext uri="{FF2B5EF4-FFF2-40B4-BE49-F238E27FC236}">
                <a16:creationId xmlns:a16="http://schemas.microsoft.com/office/drawing/2014/main" id="{9DEF5FBA-B4C6-4BE8-9DD9-5427034F5C69}"/>
              </a:ext>
            </a:extLst>
          </p:cNvPr>
          <p:cNvSpPr/>
          <p:nvPr/>
        </p:nvSpPr>
        <p:spPr>
          <a:xfrm>
            <a:off x="4804181" y="1513731"/>
            <a:ext cx="2046189" cy="553998"/>
          </a:xfrm>
          <a:prstGeom prst="rect">
            <a:avLst/>
          </a:prstGeom>
        </p:spPr>
        <p:txBody>
          <a:bodyPr wrap="square">
            <a:spAutoFit/>
          </a:bodyPr>
          <a:lstStyle/>
          <a:p>
            <a:r>
              <a:rPr lang="de-CH" sz="3000" b="1" u="sng" dirty="0"/>
              <a:t>Alte Frauen</a:t>
            </a:r>
          </a:p>
        </p:txBody>
      </p:sp>
      <p:sp>
        <p:nvSpPr>
          <p:cNvPr id="20" name="Rechteck 19">
            <a:extLst>
              <a:ext uri="{FF2B5EF4-FFF2-40B4-BE49-F238E27FC236}">
                <a16:creationId xmlns:a16="http://schemas.microsoft.com/office/drawing/2014/main" id="{9B9BA889-1EB6-4E58-B658-1CEFBD3A5E78}"/>
              </a:ext>
            </a:extLst>
          </p:cNvPr>
          <p:cNvSpPr/>
          <p:nvPr/>
        </p:nvSpPr>
        <p:spPr>
          <a:xfrm>
            <a:off x="645538" y="4684326"/>
            <a:ext cx="10363473" cy="1015663"/>
          </a:xfrm>
          <a:prstGeom prst="rect">
            <a:avLst/>
          </a:prstGeom>
        </p:spPr>
        <p:txBody>
          <a:bodyPr wrap="square">
            <a:spAutoFit/>
          </a:bodyPr>
          <a:lstStyle/>
          <a:p>
            <a:r>
              <a:rPr lang="de-CH" sz="3000" dirty="0"/>
              <a:t>„</a:t>
            </a:r>
            <a:r>
              <a:rPr lang="de-DE" sz="3000" dirty="0"/>
              <a:t>Der Gerechte hasst Verleumdungen, aber der Gottlose verursacht Schande und Schmach.</a:t>
            </a:r>
            <a:r>
              <a:rPr lang="de-CH" sz="3000" dirty="0"/>
              <a:t>“ </a:t>
            </a:r>
            <a:r>
              <a:rPr lang="de-CH" sz="3000" dirty="0" err="1"/>
              <a:t>Spr</a:t>
            </a:r>
            <a:r>
              <a:rPr lang="de-CH" sz="3000" dirty="0"/>
              <a:t> 13,5</a:t>
            </a:r>
          </a:p>
        </p:txBody>
      </p:sp>
    </p:spTree>
    <p:extLst>
      <p:ext uri="{BB962C8B-B14F-4D97-AF65-F5344CB8AC3E}">
        <p14:creationId xmlns:p14="http://schemas.microsoft.com/office/powerpoint/2010/main" val="314369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 calcmode="lin" valueType="num">
                                      <p:cBhvr>
                                        <p:cTn id="12"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p:cTn id="19"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645541" y="2381133"/>
            <a:ext cx="10602015" cy="1938992"/>
          </a:xfrm>
          <a:prstGeom prst="rect">
            <a:avLst/>
          </a:prstGeom>
        </p:spPr>
        <p:txBody>
          <a:bodyPr wrap="square">
            <a:spAutoFit/>
          </a:bodyPr>
          <a:lstStyle/>
          <a:p>
            <a:r>
              <a:rPr lang="de-CH" sz="3000" dirty="0"/>
              <a:t>„</a:t>
            </a:r>
            <a:r>
              <a:rPr lang="de-DE" sz="3000" dirty="0"/>
              <a:t>dass sich die alten Frauen gleicherweise so verhalten sollen, wie es Heiligen geziemt, dass sie nicht verleumderisch sein sollen, nicht vielem Weingenuss ergeben, sondern solche, die das Gute lehren, damit sie die jungen Frauen dazu anleiten,</a:t>
            </a:r>
            <a:r>
              <a:rPr lang="de-CH" sz="3000" dirty="0"/>
              <a:t>“ Tit 2,3-4a</a:t>
            </a:r>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Verhalten innerhalb der Gemeinde</a:t>
            </a:r>
          </a:p>
        </p:txBody>
      </p:sp>
      <p:sp>
        <p:nvSpPr>
          <p:cNvPr id="26" name="Rechteck 25">
            <a:extLst>
              <a:ext uri="{FF2B5EF4-FFF2-40B4-BE49-F238E27FC236}">
                <a16:creationId xmlns:a16="http://schemas.microsoft.com/office/drawing/2014/main" id="{9DEF5FBA-B4C6-4BE8-9DD9-5427034F5C69}"/>
              </a:ext>
            </a:extLst>
          </p:cNvPr>
          <p:cNvSpPr/>
          <p:nvPr/>
        </p:nvSpPr>
        <p:spPr>
          <a:xfrm>
            <a:off x="4804181" y="1513731"/>
            <a:ext cx="2046189" cy="553998"/>
          </a:xfrm>
          <a:prstGeom prst="rect">
            <a:avLst/>
          </a:prstGeom>
        </p:spPr>
        <p:txBody>
          <a:bodyPr wrap="square">
            <a:spAutoFit/>
          </a:bodyPr>
          <a:lstStyle/>
          <a:p>
            <a:r>
              <a:rPr lang="de-CH" sz="3000" b="1" u="sng" dirty="0"/>
              <a:t>Alte Frauen</a:t>
            </a:r>
          </a:p>
        </p:txBody>
      </p:sp>
      <p:sp>
        <p:nvSpPr>
          <p:cNvPr id="8" name="Rechteck 7">
            <a:extLst>
              <a:ext uri="{FF2B5EF4-FFF2-40B4-BE49-F238E27FC236}">
                <a16:creationId xmlns:a16="http://schemas.microsoft.com/office/drawing/2014/main" id="{0BA179A2-89CB-469C-9519-4258851672B9}"/>
              </a:ext>
            </a:extLst>
          </p:cNvPr>
          <p:cNvSpPr/>
          <p:nvPr/>
        </p:nvSpPr>
        <p:spPr>
          <a:xfrm>
            <a:off x="645541" y="4503339"/>
            <a:ext cx="9785630" cy="1015663"/>
          </a:xfrm>
          <a:prstGeom prst="rect">
            <a:avLst/>
          </a:prstGeom>
        </p:spPr>
        <p:txBody>
          <a:bodyPr wrap="square">
            <a:spAutoFit/>
          </a:bodyPr>
          <a:lstStyle/>
          <a:p>
            <a:r>
              <a:rPr lang="de-CH" sz="3000" dirty="0"/>
              <a:t>„</a:t>
            </a:r>
            <a:r>
              <a:rPr lang="de-DE" sz="3000" dirty="0"/>
              <a:t>Und berauscht euch nicht mit Wein, was Ausschweifung ist, sondern werdet voll Geistes;</a:t>
            </a:r>
            <a:r>
              <a:rPr lang="de-CH" sz="3000" dirty="0"/>
              <a:t>“ </a:t>
            </a:r>
            <a:r>
              <a:rPr lang="de-CH" sz="3000" dirty="0" err="1"/>
              <a:t>Eph</a:t>
            </a:r>
            <a:r>
              <a:rPr lang="de-CH" sz="3000" dirty="0"/>
              <a:t> 5,18</a:t>
            </a:r>
          </a:p>
        </p:txBody>
      </p:sp>
    </p:spTree>
    <p:extLst>
      <p:ext uri="{BB962C8B-B14F-4D97-AF65-F5344CB8AC3E}">
        <p14:creationId xmlns:p14="http://schemas.microsoft.com/office/powerpoint/2010/main" val="244603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645541" y="2381133"/>
            <a:ext cx="10602015" cy="1477328"/>
          </a:xfrm>
          <a:prstGeom prst="rect">
            <a:avLst/>
          </a:prstGeom>
        </p:spPr>
        <p:txBody>
          <a:bodyPr wrap="square">
            <a:spAutoFit/>
          </a:bodyPr>
          <a:lstStyle/>
          <a:p>
            <a:r>
              <a:rPr lang="de-CH" sz="3000" dirty="0"/>
              <a:t>„</a:t>
            </a:r>
            <a:r>
              <a:rPr lang="de-DE" sz="3000" dirty="0"/>
              <a:t>ihre Männer und ihre Kinder zu lieben, besonnen zu sein, keusch, häuslich, gütig, und sich ihren Männern unterzuordnen, damit das Wort Gottes nicht verlästert wird.</a:t>
            </a:r>
            <a:r>
              <a:rPr lang="de-CH" sz="3000" dirty="0"/>
              <a:t>“ Tit 2,4b-5</a:t>
            </a:r>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Verhalten innerhalb der Gemeinde</a:t>
            </a:r>
          </a:p>
        </p:txBody>
      </p:sp>
      <p:sp>
        <p:nvSpPr>
          <p:cNvPr id="26" name="Rechteck 25">
            <a:extLst>
              <a:ext uri="{FF2B5EF4-FFF2-40B4-BE49-F238E27FC236}">
                <a16:creationId xmlns:a16="http://schemas.microsoft.com/office/drawing/2014/main" id="{9DEF5FBA-B4C6-4BE8-9DD9-5427034F5C69}"/>
              </a:ext>
            </a:extLst>
          </p:cNvPr>
          <p:cNvSpPr/>
          <p:nvPr/>
        </p:nvSpPr>
        <p:spPr>
          <a:xfrm>
            <a:off x="4754413" y="1513731"/>
            <a:ext cx="2384270" cy="553998"/>
          </a:xfrm>
          <a:prstGeom prst="rect">
            <a:avLst/>
          </a:prstGeom>
        </p:spPr>
        <p:txBody>
          <a:bodyPr wrap="square">
            <a:spAutoFit/>
          </a:bodyPr>
          <a:lstStyle/>
          <a:p>
            <a:r>
              <a:rPr lang="de-CH" sz="3000" b="1" u="sng" dirty="0"/>
              <a:t>Junge Frauen</a:t>
            </a:r>
          </a:p>
        </p:txBody>
      </p:sp>
      <p:sp>
        <p:nvSpPr>
          <p:cNvPr id="20" name="Rechteck 19">
            <a:extLst>
              <a:ext uri="{FF2B5EF4-FFF2-40B4-BE49-F238E27FC236}">
                <a16:creationId xmlns:a16="http://schemas.microsoft.com/office/drawing/2014/main" id="{9B9BA889-1EB6-4E58-B658-1CEFBD3A5E78}"/>
              </a:ext>
            </a:extLst>
          </p:cNvPr>
          <p:cNvSpPr/>
          <p:nvPr/>
        </p:nvSpPr>
        <p:spPr>
          <a:xfrm>
            <a:off x="645541" y="4041675"/>
            <a:ext cx="10444954" cy="1015663"/>
          </a:xfrm>
          <a:prstGeom prst="rect">
            <a:avLst/>
          </a:prstGeom>
        </p:spPr>
        <p:txBody>
          <a:bodyPr wrap="square">
            <a:spAutoFit/>
          </a:bodyPr>
          <a:lstStyle/>
          <a:p>
            <a:r>
              <a:rPr lang="de-CH" sz="3000" dirty="0"/>
              <a:t>„</a:t>
            </a:r>
            <a:r>
              <a:rPr lang="de-DE" sz="3000" dirty="0"/>
              <a:t>So ist man imstande, den Unerfahrenen Klugheit zu vermitteln und der Jugend Kenntnisse und Besonnenheit.</a:t>
            </a:r>
            <a:r>
              <a:rPr lang="de-CH" sz="3000" dirty="0"/>
              <a:t>“ </a:t>
            </a:r>
            <a:r>
              <a:rPr lang="de-CH" sz="3000" dirty="0" err="1"/>
              <a:t>Spr</a:t>
            </a:r>
            <a:r>
              <a:rPr lang="de-CH" sz="3000" dirty="0"/>
              <a:t> 1,4 (NGÜ)</a:t>
            </a:r>
          </a:p>
        </p:txBody>
      </p:sp>
      <p:sp>
        <p:nvSpPr>
          <p:cNvPr id="7" name="Rechteck 6">
            <a:extLst>
              <a:ext uri="{FF2B5EF4-FFF2-40B4-BE49-F238E27FC236}">
                <a16:creationId xmlns:a16="http://schemas.microsoft.com/office/drawing/2014/main" id="{1A288D68-5115-49CE-A6EA-FD8ECC6679C5}"/>
              </a:ext>
            </a:extLst>
          </p:cNvPr>
          <p:cNvSpPr/>
          <p:nvPr/>
        </p:nvSpPr>
        <p:spPr>
          <a:xfrm>
            <a:off x="645541" y="5240552"/>
            <a:ext cx="8724796" cy="1015663"/>
          </a:xfrm>
          <a:prstGeom prst="rect">
            <a:avLst/>
          </a:prstGeom>
        </p:spPr>
        <p:txBody>
          <a:bodyPr wrap="square">
            <a:spAutoFit/>
          </a:bodyPr>
          <a:lstStyle/>
          <a:p>
            <a:r>
              <a:rPr lang="de-CH" sz="3000" dirty="0"/>
              <a:t>„</a:t>
            </a:r>
            <a:r>
              <a:rPr lang="de-DE" sz="3000" dirty="0"/>
              <a:t>Sie überblickt alles, was in ihrem Haus geschieht, und Faulheit kennt sie nicht.</a:t>
            </a:r>
            <a:r>
              <a:rPr lang="de-CH" sz="3000" dirty="0"/>
              <a:t>“ </a:t>
            </a:r>
            <a:r>
              <a:rPr lang="de-CH" sz="3000" dirty="0" err="1"/>
              <a:t>Spr</a:t>
            </a:r>
            <a:r>
              <a:rPr lang="de-CH" sz="3000" dirty="0"/>
              <a:t> 31,27 (NGÜ)</a:t>
            </a:r>
          </a:p>
        </p:txBody>
      </p:sp>
    </p:spTree>
    <p:extLst>
      <p:ext uri="{BB962C8B-B14F-4D97-AF65-F5344CB8AC3E}">
        <p14:creationId xmlns:p14="http://schemas.microsoft.com/office/powerpoint/2010/main" val="119066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 calcmode="lin" valueType="num">
                                      <p:cBhvr>
                                        <p:cTn id="12"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p:cTn id="19"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p:cTn id="26"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3480" y="313038"/>
            <a:ext cx="1585690" cy="923330"/>
          </a:xfrm>
          <a:prstGeom prst="rect">
            <a:avLst/>
          </a:prstGeom>
          <a:noFill/>
        </p:spPr>
        <p:txBody>
          <a:bodyPr wrap="none" rtlCol="0">
            <a:spAutoFit/>
          </a:bodyPr>
          <a:lstStyle/>
          <a:p>
            <a:r>
              <a:rPr lang="de-CH" sz="5400" b="1" dirty="0"/>
              <a:t>Titus</a:t>
            </a:r>
            <a:endParaRPr lang="de-CH" sz="5000" dirty="0">
              <a:latin typeface="Trebuchet MS" panose="020B0603020202020204" pitchFamily="34" charset="0"/>
            </a:endParaRPr>
          </a:p>
        </p:txBody>
      </p:sp>
      <p:sp>
        <p:nvSpPr>
          <p:cNvPr id="4" name="Textfeld 3"/>
          <p:cNvSpPr txBox="1"/>
          <p:nvPr/>
        </p:nvSpPr>
        <p:spPr>
          <a:xfrm>
            <a:off x="553480" y="1549904"/>
            <a:ext cx="3859326" cy="615553"/>
          </a:xfrm>
          <a:prstGeom prst="rect">
            <a:avLst/>
          </a:prstGeom>
          <a:noFill/>
        </p:spPr>
        <p:txBody>
          <a:bodyPr wrap="none" rtlCol="0">
            <a:spAutoFit/>
          </a:bodyPr>
          <a:lstStyle/>
          <a:p>
            <a:pPr lvl="0"/>
            <a:r>
              <a:rPr lang="de-CH" sz="3400" dirty="0"/>
              <a:t>Kapitel: 3 | Verse: 46</a:t>
            </a:r>
          </a:p>
        </p:txBody>
      </p:sp>
    </p:spTree>
    <p:extLst>
      <p:ext uri="{BB962C8B-B14F-4D97-AF65-F5344CB8AC3E}">
        <p14:creationId xmlns:p14="http://schemas.microsoft.com/office/powerpoint/2010/main" val="3876907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645541" y="2381133"/>
            <a:ext cx="11078697" cy="2400657"/>
          </a:xfrm>
          <a:prstGeom prst="rect">
            <a:avLst/>
          </a:prstGeom>
        </p:spPr>
        <p:txBody>
          <a:bodyPr wrap="square">
            <a:spAutoFit/>
          </a:bodyPr>
          <a:lstStyle/>
          <a:p>
            <a:r>
              <a:rPr lang="de-CH" sz="3000" dirty="0"/>
              <a:t>„</a:t>
            </a:r>
            <a:r>
              <a:rPr lang="de-DE" sz="3000" dirty="0"/>
              <a:t>Gleicherweise ermahne die jungen Männer, dass sie besonnen sein sollen. In allem mache dich selbst zu einem Vorbild guter Werke. In der Lehre erweise Unverfälschtheit, würdigen Ernst, </a:t>
            </a:r>
            <a:r>
              <a:rPr lang="de-DE" sz="3000" dirty="0" err="1"/>
              <a:t>Unverderbtheit</a:t>
            </a:r>
            <a:r>
              <a:rPr lang="de-DE" sz="3000" dirty="0"/>
              <a:t>, gesunde, untadelige Rede, damit der Gegner beschämt wird, weil er nichts Schlechtes über euch sagen kann.</a:t>
            </a:r>
            <a:r>
              <a:rPr lang="de-CH" sz="3000" dirty="0"/>
              <a:t>“ Tit 2,6-8</a:t>
            </a:r>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Verhalten innerhalb der Gemeinde</a:t>
            </a:r>
          </a:p>
        </p:txBody>
      </p:sp>
      <p:sp>
        <p:nvSpPr>
          <p:cNvPr id="20" name="Rechteck 19">
            <a:extLst>
              <a:ext uri="{FF2B5EF4-FFF2-40B4-BE49-F238E27FC236}">
                <a16:creationId xmlns:a16="http://schemas.microsoft.com/office/drawing/2014/main" id="{9B9BA889-1EB6-4E58-B658-1CEFBD3A5E78}"/>
              </a:ext>
            </a:extLst>
          </p:cNvPr>
          <p:cNvSpPr/>
          <p:nvPr/>
        </p:nvSpPr>
        <p:spPr>
          <a:xfrm>
            <a:off x="645541" y="4868778"/>
            <a:ext cx="10363473" cy="1015663"/>
          </a:xfrm>
          <a:prstGeom prst="rect">
            <a:avLst/>
          </a:prstGeom>
        </p:spPr>
        <p:txBody>
          <a:bodyPr wrap="square">
            <a:spAutoFit/>
          </a:bodyPr>
          <a:lstStyle/>
          <a:p>
            <a:r>
              <a:rPr lang="de-CH" sz="3000" dirty="0"/>
              <a:t>„</a:t>
            </a:r>
            <a:r>
              <a:rPr lang="de-DE" sz="3000" dirty="0"/>
              <a:t>Böse Gedanken sind dem HERRN ein Gräuel, aber freundliche Reden sind ihm rein.</a:t>
            </a:r>
            <a:r>
              <a:rPr lang="de-CH" sz="3000" dirty="0"/>
              <a:t>“ </a:t>
            </a:r>
            <a:r>
              <a:rPr lang="de-CH" sz="3000" dirty="0" err="1"/>
              <a:t>Spr</a:t>
            </a:r>
            <a:r>
              <a:rPr lang="de-CH" sz="3000" dirty="0"/>
              <a:t> 15,26</a:t>
            </a:r>
          </a:p>
        </p:txBody>
      </p:sp>
      <p:sp>
        <p:nvSpPr>
          <p:cNvPr id="7" name="Rechteck 6">
            <a:extLst>
              <a:ext uri="{FF2B5EF4-FFF2-40B4-BE49-F238E27FC236}">
                <a16:creationId xmlns:a16="http://schemas.microsoft.com/office/drawing/2014/main" id="{B42FE43E-A883-4C7E-8A23-7F97EDC9C645}"/>
              </a:ext>
            </a:extLst>
          </p:cNvPr>
          <p:cNvSpPr/>
          <p:nvPr/>
        </p:nvSpPr>
        <p:spPr>
          <a:xfrm>
            <a:off x="4652574" y="1504695"/>
            <a:ext cx="2587947" cy="553998"/>
          </a:xfrm>
          <a:prstGeom prst="rect">
            <a:avLst/>
          </a:prstGeom>
        </p:spPr>
        <p:txBody>
          <a:bodyPr wrap="square">
            <a:spAutoFit/>
          </a:bodyPr>
          <a:lstStyle/>
          <a:p>
            <a:r>
              <a:rPr lang="de-CH" sz="3000" b="1" u="sng" dirty="0"/>
              <a:t>Junge Männer</a:t>
            </a:r>
          </a:p>
        </p:txBody>
      </p:sp>
    </p:spTree>
    <p:extLst>
      <p:ext uri="{BB962C8B-B14F-4D97-AF65-F5344CB8AC3E}">
        <p14:creationId xmlns:p14="http://schemas.microsoft.com/office/powerpoint/2010/main" val="34906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645541" y="2381133"/>
            <a:ext cx="11114910" cy="1938992"/>
          </a:xfrm>
          <a:prstGeom prst="rect">
            <a:avLst/>
          </a:prstGeom>
        </p:spPr>
        <p:txBody>
          <a:bodyPr wrap="square">
            <a:spAutoFit/>
          </a:bodyPr>
          <a:lstStyle/>
          <a:p>
            <a:r>
              <a:rPr lang="de-CH" sz="3000" dirty="0"/>
              <a:t>„</a:t>
            </a:r>
            <a:r>
              <a:rPr lang="de-DE" sz="3000" dirty="0"/>
              <a:t>Die Knechte ermahne, dass sie sich ihren eigenen Herren unterordnen, in allem gern gefällig sind, nicht widersprechen, nichts entwenden, sondern alle gute Treue beweisen, damit sie der Lehre Gottes, unseres Retters, in jeder Hinsicht Ehre machen.</a:t>
            </a:r>
            <a:r>
              <a:rPr lang="de-CH" sz="3000" dirty="0"/>
              <a:t>“ Tit 2,9-10</a:t>
            </a:r>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Verhalten innerhalb der Gemeinde</a:t>
            </a:r>
          </a:p>
        </p:txBody>
      </p:sp>
      <p:sp>
        <p:nvSpPr>
          <p:cNvPr id="20" name="Rechteck 19">
            <a:extLst>
              <a:ext uri="{FF2B5EF4-FFF2-40B4-BE49-F238E27FC236}">
                <a16:creationId xmlns:a16="http://schemas.microsoft.com/office/drawing/2014/main" id="{9B9BA889-1EB6-4E58-B658-1CEFBD3A5E78}"/>
              </a:ext>
            </a:extLst>
          </p:cNvPr>
          <p:cNvSpPr/>
          <p:nvPr/>
        </p:nvSpPr>
        <p:spPr>
          <a:xfrm>
            <a:off x="645542" y="4614641"/>
            <a:ext cx="9367592" cy="1015663"/>
          </a:xfrm>
          <a:prstGeom prst="rect">
            <a:avLst/>
          </a:prstGeom>
        </p:spPr>
        <p:txBody>
          <a:bodyPr wrap="square">
            <a:spAutoFit/>
          </a:bodyPr>
          <a:lstStyle/>
          <a:p>
            <a:r>
              <a:rPr lang="de-CH" sz="3000" dirty="0"/>
              <a:t>„</a:t>
            </a:r>
            <a:r>
              <a:rPr lang="de-DE" sz="3000" dirty="0"/>
              <a:t>Ein König hat Wohlgefallen an einem verständigen Knecht, aber einen schändlichen trifft sein Zorn.</a:t>
            </a:r>
            <a:r>
              <a:rPr lang="de-CH" sz="3000" dirty="0"/>
              <a:t>“ </a:t>
            </a:r>
            <a:r>
              <a:rPr lang="de-CH" sz="3000" dirty="0" err="1"/>
              <a:t>Spr</a:t>
            </a:r>
            <a:r>
              <a:rPr lang="de-CH" sz="3000" dirty="0"/>
              <a:t> 14,35</a:t>
            </a:r>
          </a:p>
        </p:txBody>
      </p:sp>
      <p:sp>
        <p:nvSpPr>
          <p:cNvPr id="7" name="Rechteck 6">
            <a:extLst>
              <a:ext uri="{FF2B5EF4-FFF2-40B4-BE49-F238E27FC236}">
                <a16:creationId xmlns:a16="http://schemas.microsoft.com/office/drawing/2014/main" id="{B42FE43E-A883-4C7E-8A23-7F97EDC9C645}"/>
              </a:ext>
            </a:extLst>
          </p:cNvPr>
          <p:cNvSpPr/>
          <p:nvPr/>
        </p:nvSpPr>
        <p:spPr>
          <a:xfrm>
            <a:off x="3949875" y="1504695"/>
            <a:ext cx="4292250" cy="553998"/>
          </a:xfrm>
          <a:prstGeom prst="rect">
            <a:avLst/>
          </a:prstGeom>
        </p:spPr>
        <p:txBody>
          <a:bodyPr wrap="square">
            <a:spAutoFit/>
          </a:bodyPr>
          <a:lstStyle/>
          <a:p>
            <a:r>
              <a:rPr lang="de-CH" sz="3000" b="1" u="sng" dirty="0"/>
              <a:t>Knechte (Arbeitnehmer)</a:t>
            </a:r>
          </a:p>
        </p:txBody>
      </p:sp>
    </p:spTree>
    <p:extLst>
      <p:ext uri="{BB962C8B-B14F-4D97-AF65-F5344CB8AC3E}">
        <p14:creationId xmlns:p14="http://schemas.microsoft.com/office/powerpoint/2010/main" val="352479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645541" y="2381133"/>
            <a:ext cx="11114910" cy="1938992"/>
          </a:xfrm>
          <a:prstGeom prst="rect">
            <a:avLst/>
          </a:prstGeom>
        </p:spPr>
        <p:txBody>
          <a:bodyPr wrap="square">
            <a:spAutoFit/>
          </a:bodyPr>
          <a:lstStyle/>
          <a:p>
            <a:r>
              <a:rPr lang="de-CH" sz="3000" dirty="0"/>
              <a:t>„</a:t>
            </a:r>
            <a:r>
              <a:rPr lang="de-DE" sz="3000" dirty="0"/>
              <a:t>Denn die Gnade Gottes ist erschienen, die heilbringend ist für alle Menschen; sie nimmt uns in Zucht, damit wir die Gottlosigkeit und die weltlichen Begierden verleugnen und besonnen und gerecht und gottesfürchtig leben in der jetzigen Weltzeit,</a:t>
            </a:r>
            <a:r>
              <a:rPr lang="de-CH" sz="3000" dirty="0"/>
              <a:t>“ Tit 2,11-12</a:t>
            </a:r>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Verhalten innerhalb der Gemeinde</a:t>
            </a:r>
          </a:p>
        </p:txBody>
      </p:sp>
      <p:sp>
        <p:nvSpPr>
          <p:cNvPr id="7" name="Rechteck 6">
            <a:extLst>
              <a:ext uri="{FF2B5EF4-FFF2-40B4-BE49-F238E27FC236}">
                <a16:creationId xmlns:a16="http://schemas.microsoft.com/office/drawing/2014/main" id="{B42FE43E-A883-4C7E-8A23-7F97EDC9C645}"/>
              </a:ext>
            </a:extLst>
          </p:cNvPr>
          <p:cNvSpPr/>
          <p:nvPr/>
        </p:nvSpPr>
        <p:spPr>
          <a:xfrm>
            <a:off x="4275889" y="1504695"/>
            <a:ext cx="3102775" cy="553998"/>
          </a:xfrm>
          <a:prstGeom prst="rect">
            <a:avLst/>
          </a:prstGeom>
        </p:spPr>
        <p:txBody>
          <a:bodyPr wrap="square">
            <a:spAutoFit/>
          </a:bodyPr>
          <a:lstStyle/>
          <a:p>
            <a:r>
              <a:rPr lang="de-CH" sz="3000" b="1" u="sng" dirty="0"/>
              <a:t>Warum das alles?</a:t>
            </a:r>
          </a:p>
        </p:txBody>
      </p:sp>
    </p:spTree>
    <p:extLst>
      <p:ext uri="{BB962C8B-B14F-4D97-AF65-F5344CB8AC3E}">
        <p14:creationId xmlns:p14="http://schemas.microsoft.com/office/powerpoint/2010/main" val="103930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645541" y="2381133"/>
            <a:ext cx="11114910" cy="2400657"/>
          </a:xfrm>
          <a:prstGeom prst="rect">
            <a:avLst/>
          </a:prstGeom>
        </p:spPr>
        <p:txBody>
          <a:bodyPr wrap="square">
            <a:spAutoFit/>
          </a:bodyPr>
          <a:lstStyle/>
          <a:p>
            <a:r>
              <a:rPr lang="de-CH" sz="3000" dirty="0"/>
              <a:t>„</a:t>
            </a:r>
            <a:r>
              <a:rPr lang="de-DE" sz="3000" dirty="0"/>
              <a:t>indem wir die glückselige Hoffnung erwarten und die Erscheinung der Herrlichkeit des großen Gottes und unseres Retters Jesus Christus, der sich selbst für uns hingegeben hat, um uns von aller Gesetzlosigkeit zu erlösen und für sich selbst ein Volk zum besonderen Eigentum zu reinigen, das eifrig ist, gute Werke zu tun.</a:t>
            </a:r>
            <a:r>
              <a:rPr lang="de-CH" sz="3000" dirty="0"/>
              <a:t>“ Tit 2,13-14</a:t>
            </a:r>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Verhalten innerhalb der Gemeinde</a:t>
            </a:r>
          </a:p>
        </p:txBody>
      </p:sp>
      <p:sp>
        <p:nvSpPr>
          <p:cNvPr id="20" name="Rechteck 19">
            <a:extLst>
              <a:ext uri="{FF2B5EF4-FFF2-40B4-BE49-F238E27FC236}">
                <a16:creationId xmlns:a16="http://schemas.microsoft.com/office/drawing/2014/main" id="{9B9BA889-1EB6-4E58-B658-1CEFBD3A5E78}"/>
              </a:ext>
            </a:extLst>
          </p:cNvPr>
          <p:cNvSpPr/>
          <p:nvPr/>
        </p:nvSpPr>
        <p:spPr>
          <a:xfrm>
            <a:off x="645539" y="4781790"/>
            <a:ext cx="10363473" cy="1938992"/>
          </a:xfrm>
          <a:prstGeom prst="rect">
            <a:avLst/>
          </a:prstGeom>
        </p:spPr>
        <p:txBody>
          <a:bodyPr wrap="square">
            <a:spAutoFit/>
          </a:bodyPr>
          <a:lstStyle/>
          <a:p>
            <a:r>
              <a:rPr lang="de-CH" sz="3000" dirty="0"/>
              <a:t>„</a:t>
            </a:r>
            <a:r>
              <a:rPr lang="de-DE" sz="3000" dirty="0"/>
              <a:t>Als solche hat er auch uns berufen, nicht allein aus den Juden, sondern auch aus den Heiden; wie er auch durch </a:t>
            </a:r>
            <a:r>
              <a:rPr lang="de-DE" sz="3000" dirty="0" err="1"/>
              <a:t>Hosea</a:t>
            </a:r>
            <a:r>
              <a:rPr lang="de-DE" sz="3000" dirty="0"/>
              <a:t> spricht: »Ich will das ›mein Volk nennen, was nicht mein Volk war, und die ›Geliebte‹, die nicht Geliebte war.</a:t>
            </a:r>
            <a:r>
              <a:rPr lang="de-CH" sz="3000" dirty="0"/>
              <a:t>“ </a:t>
            </a:r>
            <a:r>
              <a:rPr lang="de-CH" sz="3000" dirty="0" err="1"/>
              <a:t>Röm</a:t>
            </a:r>
            <a:r>
              <a:rPr lang="de-CH" sz="3000" dirty="0"/>
              <a:t> 9,24-25</a:t>
            </a:r>
          </a:p>
        </p:txBody>
      </p:sp>
      <p:sp>
        <p:nvSpPr>
          <p:cNvPr id="7" name="Rechteck 6">
            <a:extLst>
              <a:ext uri="{FF2B5EF4-FFF2-40B4-BE49-F238E27FC236}">
                <a16:creationId xmlns:a16="http://schemas.microsoft.com/office/drawing/2014/main" id="{B42FE43E-A883-4C7E-8A23-7F97EDC9C645}"/>
              </a:ext>
            </a:extLst>
          </p:cNvPr>
          <p:cNvSpPr/>
          <p:nvPr/>
        </p:nvSpPr>
        <p:spPr>
          <a:xfrm>
            <a:off x="4275889" y="1504695"/>
            <a:ext cx="3102775" cy="553998"/>
          </a:xfrm>
          <a:prstGeom prst="rect">
            <a:avLst/>
          </a:prstGeom>
        </p:spPr>
        <p:txBody>
          <a:bodyPr wrap="square">
            <a:spAutoFit/>
          </a:bodyPr>
          <a:lstStyle/>
          <a:p>
            <a:r>
              <a:rPr lang="de-CH" sz="3000" b="1" u="sng" dirty="0"/>
              <a:t>Warum das alles?</a:t>
            </a:r>
          </a:p>
        </p:txBody>
      </p:sp>
    </p:spTree>
    <p:extLst>
      <p:ext uri="{BB962C8B-B14F-4D97-AF65-F5344CB8AC3E}">
        <p14:creationId xmlns:p14="http://schemas.microsoft.com/office/powerpoint/2010/main" val="121231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 calcmode="lin" valueType="num">
                                      <p:cBhvr>
                                        <p:cTn id="14"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645541" y="2381133"/>
            <a:ext cx="11114910" cy="1015663"/>
          </a:xfrm>
          <a:prstGeom prst="rect">
            <a:avLst/>
          </a:prstGeom>
        </p:spPr>
        <p:txBody>
          <a:bodyPr wrap="square">
            <a:spAutoFit/>
          </a:bodyPr>
          <a:lstStyle/>
          <a:p>
            <a:r>
              <a:rPr lang="de-CH" sz="3000" dirty="0"/>
              <a:t>„</a:t>
            </a:r>
            <a:r>
              <a:rPr lang="de-DE" sz="3000" dirty="0"/>
              <a:t>Dieses sollst du lehren und mit allem Nachdruck ermahnen und zurechtweisen. Niemand soll dich gering schätzen!</a:t>
            </a:r>
            <a:r>
              <a:rPr lang="de-CH" sz="3000" dirty="0"/>
              <a:t>“ Tit 2,15</a:t>
            </a:r>
          </a:p>
        </p:txBody>
      </p:sp>
      <p:sp>
        <p:nvSpPr>
          <p:cNvPr id="6" name="Titel 1">
            <a:extLst>
              <a:ext uri="{FF2B5EF4-FFF2-40B4-BE49-F238E27FC236}">
                <a16:creationId xmlns:a16="http://schemas.microsoft.com/office/drawing/2014/main" id="{3A8CC7DB-059D-4B60-B4A4-65F8012B190D}"/>
              </a:ext>
            </a:extLst>
          </p:cNvPr>
          <p:cNvSpPr>
            <a:spLocks noGrp="1"/>
          </p:cNvSpPr>
          <p:nvPr>
            <p:ph type="title"/>
          </p:nvPr>
        </p:nvSpPr>
        <p:spPr>
          <a:xfrm>
            <a:off x="838200" y="365126"/>
            <a:ext cx="10515600" cy="817130"/>
          </a:xfrm>
        </p:spPr>
        <p:txBody>
          <a:bodyPr/>
          <a:lstStyle/>
          <a:p>
            <a:pPr algn="ctr"/>
            <a:r>
              <a:rPr lang="de-CH" b="1" dirty="0"/>
              <a:t>Verhalten innerhalb der Gemeinde</a:t>
            </a:r>
          </a:p>
        </p:txBody>
      </p:sp>
      <p:sp>
        <p:nvSpPr>
          <p:cNvPr id="20" name="Rechteck 19">
            <a:extLst>
              <a:ext uri="{FF2B5EF4-FFF2-40B4-BE49-F238E27FC236}">
                <a16:creationId xmlns:a16="http://schemas.microsoft.com/office/drawing/2014/main" id="{9B9BA889-1EB6-4E58-B658-1CEFBD3A5E78}"/>
              </a:ext>
            </a:extLst>
          </p:cNvPr>
          <p:cNvSpPr/>
          <p:nvPr/>
        </p:nvSpPr>
        <p:spPr>
          <a:xfrm>
            <a:off x="545951" y="4041675"/>
            <a:ext cx="9304219" cy="553998"/>
          </a:xfrm>
          <a:prstGeom prst="rect">
            <a:avLst/>
          </a:prstGeom>
        </p:spPr>
        <p:txBody>
          <a:bodyPr wrap="square">
            <a:spAutoFit/>
          </a:bodyPr>
          <a:lstStyle/>
          <a:p>
            <a:r>
              <a:rPr lang="de-CH" sz="3000" dirty="0"/>
              <a:t>„</a:t>
            </a:r>
            <a:r>
              <a:rPr lang="de-DE" sz="3000" dirty="0"/>
              <a:t>Niemand verachte dich wegen deiner Jugend,</a:t>
            </a:r>
            <a:r>
              <a:rPr lang="de-CH" sz="3000" dirty="0"/>
              <a:t>“ 1Tim 4,12a</a:t>
            </a:r>
          </a:p>
        </p:txBody>
      </p:sp>
      <p:sp>
        <p:nvSpPr>
          <p:cNvPr id="7" name="Rechteck 6">
            <a:extLst>
              <a:ext uri="{FF2B5EF4-FFF2-40B4-BE49-F238E27FC236}">
                <a16:creationId xmlns:a16="http://schemas.microsoft.com/office/drawing/2014/main" id="{B42FE43E-A883-4C7E-8A23-7F97EDC9C645}"/>
              </a:ext>
            </a:extLst>
          </p:cNvPr>
          <p:cNvSpPr/>
          <p:nvPr/>
        </p:nvSpPr>
        <p:spPr>
          <a:xfrm>
            <a:off x="5122431" y="1488855"/>
            <a:ext cx="1409687" cy="553998"/>
          </a:xfrm>
          <a:prstGeom prst="rect">
            <a:avLst/>
          </a:prstGeom>
        </p:spPr>
        <p:txBody>
          <a:bodyPr wrap="square">
            <a:spAutoFit/>
          </a:bodyPr>
          <a:lstStyle/>
          <a:p>
            <a:r>
              <a:rPr lang="de-CH" sz="3000" b="1" u="sng" dirty="0"/>
              <a:t>Auftrag</a:t>
            </a:r>
          </a:p>
        </p:txBody>
      </p:sp>
    </p:spTree>
    <p:extLst>
      <p:ext uri="{BB962C8B-B14F-4D97-AF65-F5344CB8AC3E}">
        <p14:creationId xmlns:p14="http://schemas.microsoft.com/office/powerpoint/2010/main" val="179863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Das zentrale Thema in den Pastoralbriefen</a:t>
            </a:r>
          </a:p>
        </p:txBody>
      </p:sp>
      <p:sp>
        <p:nvSpPr>
          <p:cNvPr id="7" name="Inhaltsplatzhalter 3">
            <a:extLst>
              <a:ext uri="{FF2B5EF4-FFF2-40B4-BE49-F238E27FC236}">
                <a16:creationId xmlns:a16="http://schemas.microsoft.com/office/drawing/2014/main" id="{08C1D774-BC3C-4E1B-AEE3-896F1E16E860}"/>
              </a:ext>
            </a:extLst>
          </p:cNvPr>
          <p:cNvSpPr txBox="1">
            <a:spLocks/>
          </p:cNvSpPr>
          <p:nvPr/>
        </p:nvSpPr>
        <p:spPr>
          <a:xfrm>
            <a:off x="597541" y="1546433"/>
            <a:ext cx="11040611" cy="1882567"/>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1. Timotheus/Titus:	</a:t>
            </a:r>
            <a:r>
              <a:rPr lang="de-CH" sz="3000" dirty="0"/>
              <a:t>Das Verhalten innerhalb und ausserhalb des 				Hauses Gottes (Gemeinde)</a:t>
            </a:r>
          </a:p>
          <a:p>
            <a:pPr indent="0">
              <a:buNone/>
            </a:pPr>
            <a:r>
              <a:rPr lang="de-CH" sz="3000" dirty="0"/>
              <a:t>2. Timotheus:		</a:t>
            </a:r>
            <a:r>
              <a:rPr lang="de-DE" sz="3000" dirty="0"/>
              <a:t>Festhalten am Haupt angesichts des 					Niedergangs	</a:t>
            </a:r>
            <a:endParaRPr lang="de-CH" sz="3000" dirty="0"/>
          </a:p>
        </p:txBody>
      </p:sp>
    </p:spTree>
    <p:extLst>
      <p:ext uri="{BB962C8B-B14F-4D97-AF65-F5344CB8AC3E}">
        <p14:creationId xmlns:p14="http://schemas.microsoft.com/office/powerpoint/2010/main" val="1695521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5" name="Textfeld 4">
            <a:extLst>
              <a:ext uri="{FF2B5EF4-FFF2-40B4-BE49-F238E27FC236}">
                <a16:creationId xmlns:a16="http://schemas.microsoft.com/office/drawing/2014/main" id="{F04F77AA-405D-495E-BAF5-1205EA9ADDB5}"/>
              </a:ext>
            </a:extLst>
          </p:cNvPr>
          <p:cNvSpPr txBox="1"/>
          <p:nvPr/>
        </p:nvSpPr>
        <p:spPr>
          <a:xfrm>
            <a:off x="4400425" y="4855618"/>
            <a:ext cx="3391150" cy="938719"/>
          </a:xfrm>
          <a:prstGeom prst="rect">
            <a:avLst/>
          </a:prstGeom>
          <a:noFill/>
        </p:spPr>
        <p:txBody>
          <a:bodyPr wrap="square" rtlCol="0">
            <a:spAutoFit/>
          </a:bodyPr>
          <a:lstStyle/>
          <a:p>
            <a:pPr algn="ctr"/>
            <a:r>
              <a:rPr lang="de-CH" sz="5500" b="1" dirty="0"/>
              <a:t>Titus Teil 1</a:t>
            </a:r>
          </a:p>
        </p:txBody>
      </p:sp>
    </p:spTree>
    <p:extLst>
      <p:ext uri="{BB962C8B-B14F-4D97-AF65-F5344CB8AC3E}">
        <p14:creationId xmlns:p14="http://schemas.microsoft.com/office/powerpoint/2010/main" val="1975628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530429" y="838915"/>
            <a:ext cx="2512291" cy="553998"/>
          </a:xfrm>
          <a:prstGeom prst="rect">
            <a:avLst/>
          </a:prstGeom>
          <a:noFill/>
        </p:spPr>
        <p:txBody>
          <a:bodyPr wrap="none" rtlCol="0">
            <a:spAutoFit/>
          </a:bodyPr>
          <a:lstStyle/>
          <a:p>
            <a:r>
              <a:rPr lang="de-CH" sz="3000" b="1" dirty="0"/>
              <a:t>Pastoralbriefe:</a:t>
            </a:r>
          </a:p>
        </p:txBody>
      </p:sp>
      <p:sp>
        <p:nvSpPr>
          <p:cNvPr id="3" name="Textfeld 2">
            <a:extLst>
              <a:ext uri="{FF2B5EF4-FFF2-40B4-BE49-F238E27FC236}">
                <a16:creationId xmlns:a16="http://schemas.microsoft.com/office/drawing/2014/main" id="{7ABF118B-10B2-4FD0-BCF3-2D3CC7512B72}"/>
              </a:ext>
            </a:extLst>
          </p:cNvPr>
          <p:cNvSpPr txBox="1"/>
          <p:nvPr/>
        </p:nvSpPr>
        <p:spPr>
          <a:xfrm>
            <a:off x="530429" y="1490008"/>
            <a:ext cx="9445534" cy="1477328"/>
          </a:xfrm>
          <a:prstGeom prst="rect">
            <a:avLst/>
          </a:prstGeom>
          <a:noFill/>
        </p:spPr>
        <p:txBody>
          <a:bodyPr wrap="none" rtlCol="0">
            <a:spAutoFit/>
          </a:bodyPr>
          <a:lstStyle/>
          <a:p>
            <a:r>
              <a:rPr lang="de-CH" sz="3000" b="1" dirty="0"/>
              <a:t>Die drei Briefe müssen als ein Ganzes betrachtet werden</a:t>
            </a:r>
            <a:r>
              <a:rPr lang="de-CH" sz="3000" dirty="0"/>
              <a:t>, </a:t>
            </a:r>
          </a:p>
          <a:p>
            <a:r>
              <a:rPr lang="de-CH" sz="3000" dirty="0"/>
              <a:t>sie sind in Inhalt, Form und geschichtlicher Einordnung eng </a:t>
            </a:r>
          </a:p>
          <a:p>
            <a:r>
              <a:rPr lang="de-CH" sz="3000" dirty="0"/>
              <a:t>miteinander verwandt.</a:t>
            </a:r>
          </a:p>
        </p:txBody>
      </p:sp>
    </p:spTree>
    <p:extLst>
      <p:ext uri="{BB962C8B-B14F-4D97-AF65-F5344CB8AC3E}">
        <p14:creationId xmlns:p14="http://schemas.microsoft.com/office/powerpoint/2010/main" val="2300988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597541" y="5173017"/>
            <a:ext cx="8076676" cy="1477328"/>
          </a:xfrm>
          <a:prstGeom prst="rect">
            <a:avLst/>
          </a:prstGeom>
        </p:spPr>
        <p:txBody>
          <a:bodyPr wrap="square">
            <a:spAutoFit/>
          </a:bodyPr>
          <a:lstStyle/>
          <a:p>
            <a:r>
              <a:rPr lang="de-CH" sz="3000" dirty="0"/>
              <a:t>„</a:t>
            </a:r>
            <a:r>
              <a:rPr lang="de-DE" sz="3000" dirty="0"/>
              <a:t>Du aber </a:t>
            </a:r>
            <a:r>
              <a:rPr lang="de-DE" sz="3000" u="sng" dirty="0"/>
              <a:t>bleibe in dem, was du gelernt hast</a:t>
            </a:r>
            <a:r>
              <a:rPr lang="de-DE" sz="3000" dirty="0"/>
              <a:t> und was dir zur Gewissheit geworden ist, da du weißt, von wem du es gelernt hast.</a:t>
            </a:r>
            <a:r>
              <a:rPr lang="de-CH" sz="3000" dirty="0"/>
              <a:t>“</a:t>
            </a:r>
            <a:r>
              <a:rPr lang="de-DE" sz="3000" dirty="0"/>
              <a:t> 2Tim 3,14</a:t>
            </a:r>
            <a:endParaRPr lang="de-CH" sz="3000" dirty="0"/>
          </a:p>
        </p:txBody>
      </p:sp>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Das zentrale Thema in den Pastoralbriefen</a:t>
            </a:r>
          </a:p>
        </p:txBody>
      </p:sp>
      <p:sp>
        <p:nvSpPr>
          <p:cNvPr id="7" name="Inhaltsplatzhalter 3">
            <a:extLst>
              <a:ext uri="{FF2B5EF4-FFF2-40B4-BE49-F238E27FC236}">
                <a16:creationId xmlns:a16="http://schemas.microsoft.com/office/drawing/2014/main" id="{08C1D774-BC3C-4E1B-AEE3-896F1E16E860}"/>
              </a:ext>
            </a:extLst>
          </p:cNvPr>
          <p:cNvSpPr txBox="1">
            <a:spLocks/>
          </p:cNvSpPr>
          <p:nvPr/>
        </p:nvSpPr>
        <p:spPr>
          <a:xfrm>
            <a:off x="597541" y="1546433"/>
            <a:ext cx="11040611" cy="1882567"/>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1. Timotheus/Titus:	</a:t>
            </a:r>
            <a:r>
              <a:rPr lang="de-CH" sz="3000" dirty="0"/>
              <a:t>Das Verhalten innerhalb und ausserhalb des 				Hauses Gottes (Gemeinde)</a:t>
            </a:r>
          </a:p>
          <a:p>
            <a:pPr indent="0">
              <a:buNone/>
            </a:pPr>
            <a:r>
              <a:rPr lang="de-CH" sz="3000" dirty="0"/>
              <a:t>2. Timotheus:		</a:t>
            </a:r>
            <a:r>
              <a:rPr lang="de-DE" sz="3000" dirty="0"/>
              <a:t>Festhalten am Haupt angesichts des 					Niedergangs	</a:t>
            </a:r>
            <a:endParaRPr lang="de-CH" sz="3000" dirty="0"/>
          </a:p>
        </p:txBody>
      </p:sp>
      <p:sp>
        <p:nvSpPr>
          <p:cNvPr id="5" name="Rechteck 4">
            <a:extLst>
              <a:ext uri="{FF2B5EF4-FFF2-40B4-BE49-F238E27FC236}">
                <a16:creationId xmlns:a16="http://schemas.microsoft.com/office/drawing/2014/main" id="{A69234C1-F9FA-40B2-82B5-795BC73D5F35}"/>
              </a:ext>
            </a:extLst>
          </p:cNvPr>
          <p:cNvSpPr/>
          <p:nvPr/>
        </p:nvSpPr>
        <p:spPr>
          <a:xfrm>
            <a:off x="597541" y="3793177"/>
            <a:ext cx="8076676" cy="1015663"/>
          </a:xfrm>
          <a:prstGeom prst="rect">
            <a:avLst/>
          </a:prstGeom>
        </p:spPr>
        <p:txBody>
          <a:bodyPr wrap="square">
            <a:spAutoFit/>
          </a:bodyPr>
          <a:lstStyle/>
          <a:p>
            <a:r>
              <a:rPr lang="de-CH" sz="3000" dirty="0"/>
              <a:t>„damit die, welche an Gott gläubig wurden, darauf bedacht sind, eifrig </a:t>
            </a:r>
            <a:r>
              <a:rPr lang="de-CH" sz="3000" u="sng" dirty="0"/>
              <a:t>gute Werke</a:t>
            </a:r>
            <a:r>
              <a:rPr lang="de-CH" sz="3000" dirty="0"/>
              <a:t> zu tun.“ Tit 3,8b</a:t>
            </a:r>
          </a:p>
        </p:txBody>
      </p:sp>
    </p:spTree>
    <p:extLst>
      <p:ext uri="{BB962C8B-B14F-4D97-AF65-F5344CB8AC3E}">
        <p14:creationId xmlns:p14="http://schemas.microsoft.com/office/powerpoint/2010/main" val="343221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p:cTn id="2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471705" y="2136651"/>
            <a:ext cx="10882095" cy="3323987"/>
          </a:xfrm>
          <a:prstGeom prst="rect">
            <a:avLst/>
          </a:prstGeom>
        </p:spPr>
        <p:txBody>
          <a:bodyPr wrap="square">
            <a:spAutoFit/>
          </a:bodyPr>
          <a:lstStyle/>
          <a:p>
            <a:r>
              <a:rPr lang="de-CH" sz="3000" dirty="0"/>
              <a:t>„</a:t>
            </a:r>
            <a:r>
              <a:rPr lang="de-DE" sz="3000" dirty="0"/>
              <a:t>Paulus, Knecht Gottes und Apostel Jesu Christi, gemäß dem Glauben der Auserwählten Gottes und der Erkenntnis der Wahrheit, die der Gottesfurcht entspricht, 2 aufgrund der Hoffnung des ewigen Lebens, das Gott, der nicht lügen kann, vor ewigen Zeiten verheißen hat 3 — zu seiner Zeit aber hat er sein Wort geoffenbart in der Verkündigung, mit der ich betraut worden bin nach dem Befehl Gottes, unseres Retters —,</a:t>
            </a:r>
            <a:r>
              <a:rPr lang="de-CH" sz="3000" dirty="0"/>
              <a:t>“ Tit 1,1-3</a:t>
            </a:r>
          </a:p>
        </p:txBody>
      </p:sp>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7" name="Inhaltsplatzhalter 3">
            <a:extLst>
              <a:ext uri="{FF2B5EF4-FFF2-40B4-BE49-F238E27FC236}">
                <a16:creationId xmlns:a16="http://schemas.microsoft.com/office/drawing/2014/main" id="{08C1D774-BC3C-4E1B-AEE3-896F1E16E860}"/>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Verfasser:			Paulus			</a:t>
            </a:r>
            <a:endParaRPr lang="de-CH" sz="3000" dirty="0"/>
          </a:p>
        </p:txBody>
      </p:sp>
      <p:sp>
        <p:nvSpPr>
          <p:cNvPr id="5" name="Rechteck 4">
            <a:extLst>
              <a:ext uri="{FF2B5EF4-FFF2-40B4-BE49-F238E27FC236}">
                <a16:creationId xmlns:a16="http://schemas.microsoft.com/office/drawing/2014/main" id="{9833BD2C-7F5F-4091-803D-1F6D44CFAFB1}"/>
              </a:ext>
            </a:extLst>
          </p:cNvPr>
          <p:cNvSpPr/>
          <p:nvPr/>
        </p:nvSpPr>
        <p:spPr>
          <a:xfrm>
            <a:off x="396206" y="5529698"/>
            <a:ext cx="8076676" cy="1015663"/>
          </a:xfrm>
          <a:prstGeom prst="rect">
            <a:avLst/>
          </a:prstGeom>
        </p:spPr>
        <p:txBody>
          <a:bodyPr wrap="square">
            <a:spAutoFit/>
          </a:bodyPr>
          <a:lstStyle/>
          <a:p>
            <a:r>
              <a:rPr lang="de-CH" sz="3000" dirty="0"/>
              <a:t>„</a:t>
            </a:r>
            <a:r>
              <a:rPr lang="de-DE" sz="3000" dirty="0"/>
              <a:t>Ehrfurcht vor dem HERRN ist der Anfang jeder Erkenntnis,</a:t>
            </a:r>
            <a:r>
              <a:rPr lang="de-CH" sz="3000" dirty="0"/>
              <a:t>“ </a:t>
            </a:r>
            <a:r>
              <a:rPr lang="de-CH" sz="3000" dirty="0" err="1"/>
              <a:t>Spr</a:t>
            </a:r>
            <a:r>
              <a:rPr lang="de-CH" sz="3000" dirty="0"/>
              <a:t> 1,7a (NGÜ)</a:t>
            </a:r>
          </a:p>
        </p:txBody>
      </p:sp>
    </p:spTree>
    <p:extLst>
      <p:ext uri="{BB962C8B-B14F-4D97-AF65-F5344CB8AC3E}">
        <p14:creationId xmlns:p14="http://schemas.microsoft.com/office/powerpoint/2010/main" val="345367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729143" y="2988834"/>
            <a:ext cx="10411437" cy="1477328"/>
          </a:xfrm>
          <a:prstGeom prst="rect">
            <a:avLst/>
          </a:prstGeom>
        </p:spPr>
        <p:txBody>
          <a:bodyPr wrap="square">
            <a:spAutoFit/>
          </a:bodyPr>
          <a:lstStyle/>
          <a:p>
            <a:r>
              <a:rPr lang="de-CH" sz="3000" dirty="0"/>
              <a:t>„</a:t>
            </a:r>
            <a:r>
              <a:rPr lang="de-DE" sz="3000" dirty="0"/>
              <a:t>an Titus, mein echtes Kind nach unserem gemeinsamen Glauben: Gnade, Barmherzigkeit, Friede sei mit dir von Gott, dem Vater, und dem Herrn Jesus Christus, unserem Retter!</a:t>
            </a:r>
            <a:r>
              <a:rPr lang="de-CH" sz="3000" dirty="0"/>
              <a:t>“ Tit 1,4 </a:t>
            </a:r>
          </a:p>
        </p:txBody>
      </p:sp>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7" name="Inhaltsplatzhalter 3">
            <a:extLst>
              <a:ext uri="{FF2B5EF4-FFF2-40B4-BE49-F238E27FC236}">
                <a16:creationId xmlns:a16="http://schemas.microsoft.com/office/drawing/2014/main" id="{08C1D774-BC3C-4E1B-AEE3-896F1E16E860}"/>
              </a:ext>
            </a:extLst>
          </p:cNvPr>
          <p:cNvSpPr txBox="1">
            <a:spLocks/>
          </p:cNvSpPr>
          <p:nvPr/>
        </p:nvSpPr>
        <p:spPr>
          <a:xfrm>
            <a:off x="838200" y="1559760"/>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Verfasser:			Paulus</a:t>
            </a:r>
          </a:p>
          <a:p>
            <a:pPr marL="457200" indent="-457200"/>
            <a:r>
              <a:rPr lang="de-DE" sz="3000" dirty="0"/>
              <a:t>Empfänger:			Titus			</a:t>
            </a:r>
            <a:endParaRPr lang="de-CH" sz="3000" dirty="0"/>
          </a:p>
        </p:txBody>
      </p:sp>
    </p:spTree>
    <p:extLst>
      <p:ext uri="{BB962C8B-B14F-4D97-AF65-F5344CB8AC3E}">
        <p14:creationId xmlns:p14="http://schemas.microsoft.com/office/powerpoint/2010/main" val="374262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7" name="Inhaltsplatzhalter 3">
            <a:extLst>
              <a:ext uri="{FF2B5EF4-FFF2-40B4-BE49-F238E27FC236}">
                <a16:creationId xmlns:a16="http://schemas.microsoft.com/office/drawing/2014/main" id="{08C1D774-BC3C-4E1B-AEE3-896F1E16E860}"/>
              </a:ext>
            </a:extLst>
          </p:cNvPr>
          <p:cNvSpPr txBox="1">
            <a:spLocks/>
          </p:cNvSpPr>
          <p:nvPr/>
        </p:nvSpPr>
        <p:spPr>
          <a:xfrm>
            <a:off x="838200" y="1559760"/>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Verfasser:			Paulus</a:t>
            </a:r>
          </a:p>
          <a:p>
            <a:pPr marL="457200" indent="-457200"/>
            <a:r>
              <a:rPr lang="de-DE" sz="3000" dirty="0"/>
              <a:t>Empfänger:			Titus			</a:t>
            </a:r>
            <a:endParaRPr lang="de-CH" sz="3000" dirty="0"/>
          </a:p>
        </p:txBody>
      </p:sp>
      <p:sp>
        <p:nvSpPr>
          <p:cNvPr id="8" name="Rechteck 7">
            <a:extLst>
              <a:ext uri="{FF2B5EF4-FFF2-40B4-BE49-F238E27FC236}">
                <a16:creationId xmlns:a16="http://schemas.microsoft.com/office/drawing/2014/main" id="{BA80B8FE-6527-48AE-8B29-432BEBBD7F24}"/>
              </a:ext>
            </a:extLst>
          </p:cNvPr>
          <p:cNvSpPr/>
          <p:nvPr/>
        </p:nvSpPr>
        <p:spPr>
          <a:xfrm>
            <a:off x="838200" y="5015546"/>
            <a:ext cx="7918159" cy="1477328"/>
          </a:xfrm>
          <a:prstGeom prst="rect">
            <a:avLst/>
          </a:prstGeom>
        </p:spPr>
        <p:txBody>
          <a:bodyPr wrap="square">
            <a:spAutoFit/>
          </a:bodyPr>
          <a:lstStyle/>
          <a:p>
            <a:r>
              <a:rPr lang="de-CH" sz="3000" dirty="0"/>
              <a:t>„[…] </a:t>
            </a:r>
            <a:r>
              <a:rPr lang="de-DE" sz="3000" dirty="0"/>
              <a:t>da er sich an den Gehorsam von euch allen erinnert, </a:t>
            </a:r>
            <a:r>
              <a:rPr lang="de-CH" sz="3000" dirty="0"/>
              <a:t>wie ihr ihn mit Furcht und Zittern aufgenommen habt.“ 2Kor 7,15</a:t>
            </a:r>
          </a:p>
        </p:txBody>
      </p:sp>
      <p:sp>
        <p:nvSpPr>
          <p:cNvPr id="9" name="Rechteck 8">
            <a:extLst>
              <a:ext uri="{FF2B5EF4-FFF2-40B4-BE49-F238E27FC236}">
                <a16:creationId xmlns:a16="http://schemas.microsoft.com/office/drawing/2014/main" id="{294C8836-AAFE-414D-9953-BAF6519C862B}"/>
              </a:ext>
            </a:extLst>
          </p:cNvPr>
          <p:cNvSpPr/>
          <p:nvPr/>
        </p:nvSpPr>
        <p:spPr>
          <a:xfrm>
            <a:off x="838200" y="2848484"/>
            <a:ext cx="10310769" cy="2400657"/>
          </a:xfrm>
          <a:prstGeom prst="rect">
            <a:avLst/>
          </a:prstGeom>
        </p:spPr>
        <p:txBody>
          <a:bodyPr wrap="square">
            <a:spAutoFit/>
          </a:bodyPr>
          <a:lstStyle/>
          <a:p>
            <a:r>
              <a:rPr lang="de-CH" sz="3000" dirty="0"/>
              <a:t>Herkunft:		Grieche</a:t>
            </a:r>
          </a:p>
          <a:p>
            <a:r>
              <a:rPr lang="de-CH" sz="3000" dirty="0"/>
              <a:t>Dienstalter: 	min. 18 Jahre bei Abfassung des Titus Briefes</a:t>
            </a:r>
          </a:p>
          <a:p>
            <a:r>
              <a:rPr lang="de-CH" sz="3000" dirty="0"/>
              <a:t>Geschwister:	Lukas?</a:t>
            </a:r>
          </a:p>
          <a:p>
            <a:r>
              <a:rPr lang="de-CH" sz="3000" dirty="0"/>
              <a:t>Aufträge:		Überbringung des Tränenbriefes (Korinth)		</a:t>
            </a:r>
          </a:p>
        </p:txBody>
      </p:sp>
    </p:spTree>
    <p:extLst>
      <p:ext uri="{BB962C8B-B14F-4D97-AF65-F5344CB8AC3E}">
        <p14:creationId xmlns:p14="http://schemas.microsoft.com/office/powerpoint/2010/main" val="272064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 calcmode="lin" valueType="num">
                                      <p:cBhvr>
                                        <p:cTn id="28"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838200" y="2848484"/>
            <a:ext cx="10310769" cy="3323987"/>
          </a:xfrm>
          <a:prstGeom prst="rect">
            <a:avLst/>
          </a:prstGeom>
        </p:spPr>
        <p:txBody>
          <a:bodyPr wrap="square">
            <a:spAutoFit/>
          </a:bodyPr>
          <a:lstStyle/>
          <a:p>
            <a:r>
              <a:rPr lang="de-CH" sz="3000" dirty="0"/>
              <a:t>Herkunft:		Grieche</a:t>
            </a:r>
          </a:p>
          <a:p>
            <a:r>
              <a:rPr lang="de-CH" sz="3000" dirty="0"/>
              <a:t>Dienstalter: 	min. 18 Jahre bei Abfassung des Titus Briefes</a:t>
            </a:r>
          </a:p>
          <a:p>
            <a:r>
              <a:rPr lang="de-CH" sz="3000" dirty="0"/>
              <a:t>Geschwister:	Lukas?</a:t>
            </a:r>
          </a:p>
          <a:p>
            <a:r>
              <a:rPr lang="de-CH" sz="3000" dirty="0"/>
              <a:t>Aufträge:		Überbringung des Tränenbriefes (Korinth)</a:t>
            </a:r>
          </a:p>
          <a:p>
            <a:r>
              <a:rPr lang="de-CH" sz="3000" dirty="0"/>
              <a:t>			Überbringung des 2. Korinther Briefes</a:t>
            </a:r>
          </a:p>
          <a:p>
            <a:r>
              <a:rPr lang="de-CH" sz="3000" dirty="0"/>
              <a:t>			Geldsammlung in Korinth für Jerusalem</a:t>
            </a:r>
          </a:p>
          <a:p>
            <a:r>
              <a:rPr lang="de-CH" sz="3000" dirty="0"/>
              <a:t>			Dienst in Dalmatien</a:t>
            </a:r>
          </a:p>
        </p:txBody>
      </p:sp>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7" name="Inhaltsplatzhalter 3">
            <a:extLst>
              <a:ext uri="{FF2B5EF4-FFF2-40B4-BE49-F238E27FC236}">
                <a16:creationId xmlns:a16="http://schemas.microsoft.com/office/drawing/2014/main" id="{08C1D774-BC3C-4E1B-AEE3-896F1E16E860}"/>
              </a:ext>
            </a:extLst>
          </p:cNvPr>
          <p:cNvSpPr txBox="1">
            <a:spLocks/>
          </p:cNvSpPr>
          <p:nvPr/>
        </p:nvSpPr>
        <p:spPr>
          <a:xfrm>
            <a:off x="838200" y="1559760"/>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Verfasser:			Paulus</a:t>
            </a:r>
          </a:p>
          <a:p>
            <a:pPr marL="457200" indent="-457200"/>
            <a:r>
              <a:rPr lang="de-DE" sz="3000" dirty="0"/>
              <a:t>Empfänger:			Titus			</a:t>
            </a:r>
            <a:endParaRPr lang="de-CH" sz="3000" dirty="0"/>
          </a:p>
        </p:txBody>
      </p:sp>
    </p:spTree>
    <p:extLst>
      <p:ext uri="{BB962C8B-B14F-4D97-AF65-F5344CB8AC3E}">
        <p14:creationId xmlns:p14="http://schemas.microsoft.com/office/powerpoint/2010/main" val="155438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p:cTn id="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4">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 calcmode="lin" valueType="num">
                                      <p:cBhvr>
                                        <p:cTn id="1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4">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p:cTn id="21"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7" name="Inhaltsplatzhalter 3">
            <a:extLst>
              <a:ext uri="{FF2B5EF4-FFF2-40B4-BE49-F238E27FC236}">
                <a16:creationId xmlns:a16="http://schemas.microsoft.com/office/drawing/2014/main" id="{08C1D774-BC3C-4E1B-AEE3-896F1E16E860}"/>
              </a:ext>
            </a:extLst>
          </p:cNvPr>
          <p:cNvSpPr txBox="1">
            <a:spLocks/>
          </p:cNvSpPr>
          <p:nvPr/>
        </p:nvSpPr>
        <p:spPr>
          <a:xfrm>
            <a:off x="838200" y="1559760"/>
            <a:ext cx="11040611" cy="1595309"/>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Verfasser:			Paulus</a:t>
            </a:r>
          </a:p>
          <a:p>
            <a:pPr marL="457200" indent="-457200"/>
            <a:r>
              <a:rPr lang="de-DE" sz="3000" dirty="0"/>
              <a:t>Empfänger:			Titus		</a:t>
            </a:r>
          </a:p>
          <a:p>
            <a:pPr marL="457200" indent="-457200"/>
            <a:r>
              <a:rPr lang="de-DE" sz="3000" dirty="0"/>
              <a:t>Abfassungsort und –zeit:	Mazedonien, 65 n.Chr.	</a:t>
            </a:r>
            <a:endParaRPr lang="de-CH" sz="3000" dirty="0"/>
          </a:p>
        </p:txBody>
      </p:sp>
    </p:spTree>
    <p:extLst>
      <p:ext uri="{BB962C8B-B14F-4D97-AF65-F5344CB8AC3E}">
        <p14:creationId xmlns:p14="http://schemas.microsoft.com/office/powerpoint/2010/main" val="231994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1487</Words>
  <Application>Microsoft Office PowerPoint</Application>
  <PresentationFormat>Breitbild</PresentationFormat>
  <Paragraphs>111</Paragraphs>
  <Slides>26</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26</vt:i4>
      </vt:variant>
    </vt:vector>
  </HeadingPairs>
  <TitlesOfParts>
    <vt:vector size="31" baseType="lpstr">
      <vt:lpstr>Arial</vt:lpstr>
      <vt:lpstr>Calibri</vt:lpstr>
      <vt:lpstr>Calibri Light</vt:lpstr>
      <vt:lpstr>Trebuchet MS</vt:lpstr>
      <vt:lpstr>Office</vt:lpstr>
      <vt:lpstr>PowerPoint-Präsentation</vt:lpstr>
      <vt:lpstr>PowerPoint-Präsentation</vt:lpstr>
      <vt:lpstr>PowerPoint-Präsentation</vt:lpstr>
      <vt:lpstr>Das zentrale Thema in den Pastoralbriefen</vt:lpstr>
      <vt:lpstr>Allgemeines</vt:lpstr>
      <vt:lpstr>Allgemeines</vt:lpstr>
      <vt:lpstr>Allgemeines</vt:lpstr>
      <vt:lpstr>Allgemeines</vt:lpstr>
      <vt:lpstr>Allgemeines</vt:lpstr>
      <vt:lpstr>PowerPoint-Präsentation</vt:lpstr>
      <vt:lpstr>Allgemeines</vt:lpstr>
      <vt:lpstr>Allgemeines</vt:lpstr>
      <vt:lpstr>PowerPoint-Präsentation</vt:lpstr>
      <vt:lpstr>Verhalten innerhalb der Gemeinde</vt:lpstr>
      <vt:lpstr>Verhalten innerhalb der Gemeinde</vt:lpstr>
      <vt:lpstr>Verhalten innerhalb der Gemeinde</vt:lpstr>
      <vt:lpstr>Verhalten innerhalb der Gemeinde</vt:lpstr>
      <vt:lpstr>Verhalten innerhalb der Gemeinde</vt:lpstr>
      <vt:lpstr>Verhalten innerhalb der Gemeinde</vt:lpstr>
      <vt:lpstr>Verhalten innerhalb der Gemeinde</vt:lpstr>
      <vt:lpstr>Verhalten innerhalb der Gemeinde</vt:lpstr>
      <vt:lpstr>Verhalten innerhalb der Gemeinde</vt:lpstr>
      <vt:lpstr>Verhalten innerhalb der Gemeinde</vt:lpstr>
      <vt:lpstr>Verhalten innerhalb der Gemeinde</vt:lpstr>
      <vt:lpstr>Das zentrale Thema in den Pastoralbriefen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Mike</dc:creator>
  <cp:lastModifiedBy>Briggeler Michael</cp:lastModifiedBy>
  <cp:revision>1012</cp:revision>
  <cp:lastPrinted>2019-08-13T14:18:40Z</cp:lastPrinted>
  <dcterms:created xsi:type="dcterms:W3CDTF">2018-08-12T05:46:28Z</dcterms:created>
  <dcterms:modified xsi:type="dcterms:W3CDTF">2021-03-12T08:11:15Z</dcterms:modified>
</cp:coreProperties>
</file>