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1" r:id="rId2"/>
    <p:sldId id="730" r:id="rId3"/>
    <p:sldId id="733" r:id="rId4"/>
    <p:sldId id="735" r:id="rId5"/>
    <p:sldId id="736" r:id="rId6"/>
    <p:sldId id="737" r:id="rId7"/>
    <p:sldId id="738" r:id="rId8"/>
    <p:sldId id="347" r:id="rId9"/>
    <p:sldId id="348" r:id="rId10"/>
    <p:sldId id="349" r:id="rId11"/>
    <p:sldId id="732" r:id="rId12"/>
    <p:sldId id="746" r:id="rId13"/>
    <p:sldId id="745" r:id="rId14"/>
    <p:sldId id="740" r:id="rId15"/>
    <p:sldId id="741" r:id="rId16"/>
    <p:sldId id="742" r:id="rId17"/>
    <p:sldId id="743" r:id="rId18"/>
    <p:sldId id="747" r:id="rId19"/>
    <p:sldId id="748" r:id="rId20"/>
    <p:sldId id="731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91" y="7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21.05.2023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21.05.2023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501306D-6F92-52F2-B4E0-774FD69CA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3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935596"/>
            <a:ext cx="960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Acht Predigten in drei (zeitlosen) Themenblöcken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608750" y="1745774"/>
          <a:ext cx="10745713" cy="3219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6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2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7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600" b="0" dirty="0">
                          <a:effectLst/>
                        </a:rPr>
                        <a:t>Vergangenheit</a:t>
                      </a:r>
                      <a:endParaRPr lang="de-CH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>
                          <a:effectLst/>
                        </a:rPr>
                        <a:t>Kp. 1-4</a:t>
                      </a:r>
                      <a:endParaRPr lang="de-CH" sz="2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>
                          <a:effectLst/>
                        </a:rPr>
                        <a:t>Geschichte des Reiches Gottes</a:t>
                      </a:r>
                      <a:endParaRPr lang="de-CH" sz="2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 dirty="0">
                          <a:effectLst/>
                        </a:rPr>
                        <a:t>historisch</a:t>
                      </a:r>
                      <a:endParaRPr lang="de-CH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600" b="0">
                          <a:solidFill>
                            <a:schemeClr val="tx1"/>
                          </a:solidFill>
                          <a:effectLst/>
                        </a:rPr>
                        <a:t>Gegenwart</a:t>
                      </a:r>
                      <a:endParaRPr lang="de-CH" sz="2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>
                          <a:solidFill>
                            <a:schemeClr val="tx1"/>
                          </a:solidFill>
                          <a:effectLst/>
                        </a:rPr>
                        <a:t>Kp. 5-28</a:t>
                      </a:r>
                      <a:endParaRPr lang="de-CH" sz="2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>
                          <a:solidFill>
                            <a:schemeClr val="tx1"/>
                          </a:solidFill>
                          <a:effectLst/>
                        </a:rPr>
                        <a:t>Leben im Reich Gottes</a:t>
                      </a:r>
                      <a:endParaRPr lang="de-CH" sz="2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 dirty="0">
                          <a:solidFill>
                            <a:schemeClr val="tx1"/>
                          </a:solidFill>
                          <a:effectLst/>
                        </a:rPr>
                        <a:t>relevant</a:t>
                      </a:r>
                      <a:endParaRPr lang="de-CH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600" b="0" dirty="0">
                          <a:solidFill>
                            <a:schemeClr val="bg1"/>
                          </a:solidFill>
                          <a:effectLst/>
                        </a:rPr>
                        <a:t>Zukunft</a:t>
                      </a:r>
                      <a:endParaRPr lang="de-CH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 dirty="0">
                          <a:solidFill>
                            <a:schemeClr val="bg1"/>
                          </a:solidFill>
                          <a:effectLst/>
                        </a:rPr>
                        <a:t>Kp. 29-34</a:t>
                      </a:r>
                      <a:endParaRPr lang="de-CH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 dirty="0">
                          <a:solidFill>
                            <a:schemeClr val="bg1"/>
                          </a:solidFill>
                          <a:effectLst/>
                        </a:rPr>
                        <a:t>Zukunft des Reiches Gottes</a:t>
                      </a:r>
                      <a:endParaRPr lang="de-CH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 dirty="0">
                          <a:solidFill>
                            <a:schemeClr val="bg1"/>
                          </a:solidFill>
                          <a:effectLst/>
                        </a:rPr>
                        <a:t>prophetisch</a:t>
                      </a:r>
                      <a:endParaRPr lang="de-CH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08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A25822FB-DBB1-687A-5132-9D0FE269ABDA}"/>
              </a:ext>
            </a:extLst>
          </p:cNvPr>
          <p:cNvSpPr txBox="1"/>
          <p:nvPr/>
        </p:nvSpPr>
        <p:spPr>
          <a:xfrm>
            <a:off x="671520" y="1152947"/>
            <a:ext cx="960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Acht Predigten in drei (zeitlosen) Themenblöcken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617093-CB04-9FD9-9109-384432136190}"/>
              </a:ext>
            </a:extLst>
          </p:cNvPr>
          <p:cNvSpPr txBox="1"/>
          <p:nvPr/>
        </p:nvSpPr>
        <p:spPr>
          <a:xfrm>
            <a:off x="671521" y="2005828"/>
            <a:ext cx="542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Buchtitel - Deuteronomium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816416-9ECF-CB6C-E78C-4266C7C516E5}"/>
              </a:ext>
            </a:extLst>
          </p:cNvPr>
          <p:cNvSpPr txBox="1"/>
          <p:nvPr/>
        </p:nvSpPr>
        <p:spPr>
          <a:xfrm>
            <a:off x="671521" y="2858709"/>
            <a:ext cx="2508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Hintergrund</a:t>
            </a:r>
          </a:p>
        </p:txBody>
      </p:sp>
    </p:spTree>
    <p:extLst>
      <p:ext uri="{BB962C8B-B14F-4D97-AF65-F5344CB8AC3E}">
        <p14:creationId xmlns:p14="http://schemas.microsoft.com/office/powerpoint/2010/main" val="26729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2AC6312-9593-375F-B37A-F319CFF57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79" y="0"/>
            <a:ext cx="9939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A25822FB-DBB1-687A-5132-9D0FE269ABDA}"/>
              </a:ext>
            </a:extLst>
          </p:cNvPr>
          <p:cNvSpPr txBox="1"/>
          <p:nvPr/>
        </p:nvSpPr>
        <p:spPr>
          <a:xfrm>
            <a:off x="671520" y="1152947"/>
            <a:ext cx="960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Acht Predigten in drei (zeitlosen) Themenblöcken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617093-CB04-9FD9-9109-384432136190}"/>
              </a:ext>
            </a:extLst>
          </p:cNvPr>
          <p:cNvSpPr txBox="1"/>
          <p:nvPr/>
        </p:nvSpPr>
        <p:spPr>
          <a:xfrm>
            <a:off x="671521" y="2005828"/>
            <a:ext cx="542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Buchtitel - Deuteronomium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816416-9ECF-CB6C-E78C-4266C7C516E5}"/>
              </a:ext>
            </a:extLst>
          </p:cNvPr>
          <p:cNvSpPr txBox="1"/>
          <p:nvPr/>
        </p:nvSpPr>
        <p:spPr>
          <a:xfrm>
            <a:off x="671521" y="2858709"/>
            <a:ext cx="2508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Hintergrund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C55F125-8120-F99C-7CD7-59F8C3162E10}"/>
              </a:ext>
            </a:extLst>
          </p:cNvPr>
          <p:cNvSpPr txBox="1"/>
          <p:nvPr/>
        </p:nvSpPr>
        <p:spPr>
          <a:xfrm>
            <a:off x="671521" y="3711590"/>
            <a:ext cx="2255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Empfänger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F3FE3B-D2FC-0BF8-E637-26E9AC504011}"/>
              </a:ext>
            </a:extLst>
          </p:cNvPr>
          <p:cNvSpPr txBox="1"/>
          <p:nvPr/>
        </p:nvSpPr>
        <p:spPr>
          <a:xfrm>
            <a:off x="671520" y="4564471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60146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A25822FB-DBB1-687A-5132-9D0FE269ABDA}"/>
              </a:ext>
            </a:extLst>
          </p:cNvPr>
          <p:cNvSpPr txBox="1"/>
          <p:nvPr/>
        </p:nvSpPr>
        <p:spPr>
          <a:xfrm>
            <a:off x="671521" y="653802"/>
            <a:ext cx="555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Aussergewöhnliche Stellung</a:t>
            </a:r>
            <a:endParaRPr lang="de-CH" sz="3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617093-CB04-9FD9-9109-384432136190}"/>
              </a:ext>
            </a:extLst>
          </p:cNvPr>
          <p:cNvSpPr txBox="1"/>
          <p:nvPr/>
        </p:nvSpPr>
        <p:spPr>
          <a:xfrm>
            <a:off x="671521" y="1515072"/>
            <a:ext cx="1033917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Aufbewahrung:</a:t>
            </a:r>
          </a:p>
          <a:p>
            <a:r>
              <a:rPr lang="de-CH" sz="3000" dirty="0"/>
              <a:t>„Und es geschah, als Mose ⟨damit⟩ fertig war, die Worte dieses </a:t>
            </a:r>
          </a:p>
          <a:p>
            <a:r>
              <a:rPr lang="de-CH" sz="3000" dirty="0"/>
              <a:t>Gesetzes vollständig in ein Buch zu schreiben, da befahl Mose </a:t>
            </a:r>
          </a:p>
          <a:p>
            <a:r>
              <a:rPr lang="de-CH" sz="3000" dirty="0"/>
              <a:t>den Leviten, die die Lade des Bundes des HERRN trugen: Nehmt </a:t>
            </a:r>
          </a:p>
          <a:p>
            <a:r>
              <a:rPr lang="de-CH" sz="3000" dirty="0"/>
              <a:t>dieses Buch des Gesetzes und legt es neben die Lade des Bundes </a:t>
            </a:r>
          </a:p>
          <a:p>
            <a:r>
              <a:rPr lang="de-CH" sz="3000" dirty="0"/>
              <a:t>des HERRN, eures Gottes, dass es dort zum Zeugen gegen </a:t>
            </a:r>
          </a:p>
          <a:p>
            <a:r>
              <a:rPr lang="de-CH" sz="3000" dirty="0"/>
              <a:t>dich wird!“ </a:t>
            </a:r>
            <a:r>
              <a:rPr lang="de-CH" sz="3000" b="1" dirty="0"/>
              <a:t>(31,24-26)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03143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A25822FB-DBB1-687A-5132-9D0FE269ABDA}"/>
              </a:ext>
            </a:extLst>
          </p:cNvPr>
          <p:cNvSpPr txBox="1"/>
          <p:nvPr/>
        </p:nvSpPr>
        <p:spPr>
          <a:xfrm>
            <a:off x="671521" y="653802"/>
            <a:ext cx="555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Aussergewöhnliche Stellung</a:t>
            </a:r>
            <a:endParaRPr lang="de-CH" sz="3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617093-CB04-9FD9-9109-384432136190}"/>
              </a:ext>
            </a:extLst>
          </p:cNvPr>
          <p:cNvSpPr txBox="1"/>
          <p:nvPr/>
        </p:nvSpPr>
        <p:spPr>
          <a:xfrm>
            <a:off x="671521" y="1515072"/>
            <a:ext cx="10381881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Königs-Gesetz:</a:t>
            </a:r>
          </a:p>
          <a:p>
            <a:r>
              <a:rPr lang="de-CH" sz="2800" dirty="0"/>
              <a:t>„Und es soll geschehen, wenn er auf dem Thron seines Königreiches </a:t>
            </a:r>
          </a:p>
          <a:p>
            <a:r>
              <a:rPr lang="de-CH" sz="2800" dirty="0"/>
              <a:t>sitzt, dann soll er sich eine Abschrift dieses Gesetzes in ein Buch </a:t>
            </a:r>
          </a:p>
          <a:p>
            <a:r>
              <a:rPr lang="de-CH" sz="2800" dirty="0"/>
              <a:t>schreiben, aus ⟨dem Buch, das⟩ den Priestern, den Leviten, vor⟨liegt⟩. </a:t>
            </a:r>
          </a:p>
          <a:p>
            <a:r>
              <a:rPr lang="de-CH" sz="2800" dirty="0"/>
              <a:t>Und sie soll bei ihm sein, und er soll alle Tage seines Lebens darin </a:t>
            </a:r>
          </a:p>
          <a:p>
            <a:r>
              <a:rPr lang="de-CH" sz="2800" dirty="0"/>
              <a:t>lesen, damit er den HERRN, seinen Gott, fürchten lernt, um alle </a:t>
            </a:r>
          </a:p>
          <a:p>
            <a:r>
              <a:rPr lang="de-CH" sz="2800" dirty="0"/>
              <a:t>Worte dieses Gesetzes und diese Ordnungen zu bewahren, sie zu tun, </a:t>
            </a:r>
          </a:p>
          <a:p>
            <a:r>
              <a:rPr lang="de-CH" sz="2800" dirty="0"/>
              <a:t>damit sein Herz sich nicht über seine Brüder erhebt und er von dem </a:t>
            </a:r>
          </a:p>
          <a:p>
            <a:r>
              <a:rPr lang="de-CH" sz="2800" dirty="0"/>
              <a:t>Gebot weder zur Rechten noch zur Linken abweicht, damit er </a:t>
            </a:r>
          </a:p>
          <a:p>
            <a:r>
              <a:rPr lang="de-CH" sz="2800" dirty="0"/>
              <a:t>die Tage in seiner Königsherrschaft verlängert, er und seine </a:t>
            </a:r>
          </a:p>
          <a:p>
            <a:r>
              <a:rPr lang="de-CH" sz="2800" dirty="0"/>
              <a:t>Söhne, in der Mitte Israels.“ </a:t>
            </a:r>
            <a:r>
              <a:rPr lang="de-CH" sz="2800" b="1" dirty="0"/>
              <a:t>(17,18-20)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2456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A25822FB-DBB1-687A-5132-9D0FE269ABDA}"/>
              </a:ext>
            </a:extLst>
          </p:cNvPr>
          <p:cNvSpPr txBox="1"/>
          <p:nvPr/>
        </p:nvSpPr>
        <p:spPr>
          <a:xfrm>
            <a:off x="671521" y="653802"/>
            <a:ext cx="555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Aussergewöhnliche Stellung</a:t>
            </a:r>
            <a:endParaRPr lang="de-CH" sz="3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617093-CB04-9FD9-9109-384432136190}"/>
              </a:ext>
            </a:extLst>
          </p:cNvPr>
          <p:cNvSpPr txBox="1"/>
          <p:nvPr/>
        </p:nvSpPr>
        <p:spPr>
          <a:xfrm>
            <a:off x="671521" y="1515072"/>
            <a:ext cx="10834056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Lesung:</a:t>
            </a:r>
          </a:p>
          <a:p>
            <a:r>
              <a:rPr lang="de-DE" sz="2800" dirty="0"/>
              <a:t>Und Mose befahl ihnen und sagte: Am Ende von sieben Jahren, zur </a:t>
            </a:r>
          </a:p>
          <a:p>
            <a:r>
              <a:rPr lang="de-DE" sz="2800" dirty="0"/>
              <a:t>Zeit des Erlassjahres, am Fest der Laubhütten, wenn ganz Israel kommt, </a:t>
            </a:r>
          </a:p>
          <a:p>
            <a:r>
              <a:rPr lang="de-DE" sz="2800" dirty="0"/>
              <a:t>um vor dem HERRN, deinem Gott, an der Stätte zu erscheinen, die er </a:t>
            </a:r>
          </a:p>
          <a:p>
            <a:r>
              <a:rPr lang="de-DE" sz="2800" dirty="0"/>
              <a:t>erwählen wird, sollst du dieses Gesetz vor ganz Israel ausrufen lassen, </a:t>
            </a:r>
          </a:p>
          <a:p>
            <a:r>
              <a:rPr lang="de-DE" sz="2800" dirty="0"/>
              <a:t>vor ihren Ohren. Versammle das Volk, die Männer und die Frauen und </a:t>
            </a:r>
          </a:p>
          <a:p>
            <a:r>
              <a:rPr lang="de-DE" sz="2800" dirty="0"/>
              <a:t>die Kinder und deinen Fremden, der in deinen Toren ⟨wohnt⟩, damit sie </a:t>
            </a:r>
          </a:p>
          <a:p>
            <a:r>
              <a:rPr lang="de-DE" sz="2800" u="sng" dirty="0"/>
              <a:t>hören </a:t>
            </a:r>
            <a:r>
              <a:rPr lang="de-DE" sz="2800" dirty="0"/>
              <a:t>und damit sie </a:t>
            </a:r>
            <a:r>
              <a:rPr lang="de-DE" sz="2800" u="sng" dirty="0"/>
              <a:t>lernen</a:t>
            </a:r>
            <a:r>
              <a:rPr lang="de-DE" sz="2800" dirty="0"/>
              <a:t> und </a:t>
            </a:r>
            <a:r>
              <a:rPr lang="de-DE" sz="2800" u="sng" dirty="0"/>
              <a:t>den HERRN, euren Gott, fürchten</a:t>
            </a:r>
            <a:r>
              <a:rPr lang="de-DE" sz="2800" dirty="0"/>
              <a:t> und </a:t>
            </a:r>
          </a:p>
          <a:p>
            <a:r>
              <a:rPr lang="de-DE" sz="2800" dirty="0"/>
              <a:t>darauf achten, alle </a:t>
            </a:r>
            <a:r>
              <a:rPr lang="de-DE" sz="2800" u="sng" dirty="0"/>
              <a:t>Worte dieses Gesetzes zu tun</a:t>
            </a:r>
            <a:r>
              <a:rPr lang="de-DE" sz="2800" dirty="0"/>
              <a:t>!“ </a:t>
            </a:r>
            <a:r>
              <a:rPr lang="de-DE" sz="2800" b="1" dirty="0"/>
              <a:t>(31,10-12)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8791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A25822FB-DBB1-687A-5132-9D0FE269ABDA}"/>
              </a:ext>
            </a:extLst>
          </p:cNvPr>
          <p:cNvSpPr txBox="1"/>
          <p:nvPr/>
        </p:nvSpPr>
        <p:spPr>
          <a:xfrm>
            <a:off x="671521" y="653802"/>
            <a:ext cx="8910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Geistliche (zeitlose) Verantwortung der Eltern</a:t>
            </a:r>
            <a:endParaRPr lang="de-CH" sz="3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617093-CB04-9FD9-9109-384432136190}"/>
              </a:ext>
            </a:extLst>
          </p:cNvPr>
          <p:cNvSpPr txBox="1"/>
          <p:nvPr/>
        </p:nvSpPr>
        <p:spPr>
          <a:xfrm>
            <a:off x="671521" y="1515072"/>
            <a:ext cx="109971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Zweifacher Auftrag am Sinai:</a:t>
            </a:r>
          </a:p>
          <a:p>
            <a:r>
              <a:rPr lang="de-CH" sz="3000" dirty="0"/>
              <a:t>"An dem Tag, an dem du (Israel) vor dem HERRN, deinem Gott, </a:t>
            </a:r>
          </a:p>
          <a:p>
            <a:r>
              <a:rPr lang="de-CH" sz="3000" dirty="0"/>
              <a:t>am Horeb standest, als der HERR zu mir sprach: »Versammle mir </a:t>
            </a:r>
          </a:p>
          <a:p>
            <a:r>
              <a:rPr lang="de-CH" sz="3000" dirty="0"/>
              <a:t>das Volk, </a:t>
            </a:r>
            <a:r>
              <a:rPr lang="de-CH" sz="3000" u="sng" dirty="0"/>
              <a:t>dass ich sie meine Worte hören lasse, die sie lernen sollen</a:t>
            </a:r>
            <a:r>
              <a:rPr lang="de-CH" sz="3000" b="1" baseline="30000" dirty="0"/>
              <a:t>1</a:t>
            </a:r>
            <a:r>
              <a:rPr lang="de-CH" sz="3000" dirty="0"/>
              <a:t>, </a:t>
            </a:r>
          </a:p>
          <a:p>
            <a:r>
              <a:rPr lang="de-CH" sz="3000" dirty="0"/>
              <a:t>um mich zu fürchten all die Tage, solange sie auf dem Erdboden </a:t>
            </a:r>
          </a:p>
          <a:p>
            <a:r>
              <a:rPr lang="de-CH" sz="3000" dirty="0"/>
              <a:t>leben, </a:t>
            </a:r>
            <a:r>
              <a:rPr lang="de-CH" sz="3000" u="sng" dirty="0"/>
              <a:t>und die sie ihre Kinder lehren sollen!</a:t>
            </a:r>
            <a:r>
              <a:rPr lang="de-CH" sz="3000" b="1" baseline="30000" dirty="0"/>
              <a:t>2</a:t>
            </a:r>
            <a:r>
              <a:rPr lang="de-CH" sz="3000" dirty="0"/>
              <a:t>«" </a:t>
            </a:r>
            <a:r>
              <a:rPr lang="de-CH" sz="3000" b="1" dirty="0"/>
              <a:t>(4,10)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7081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A25822FB-DBB1-687A-5132-9D0FE269ABDA}"/>
              </a:ext>
            </a:extLst>
          </p:cNvPr>
          <p:cNvSpPr txBox="1"/>
          <p:nvPr/>
        </p:nvSpPr>
        <p:spPr>
          <a:xfrm>
            <a:off x="671521" y="653802"/>
            <a:ext cx="8910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Geistliche (zeitlose) Verantwortung der Eltern</a:t>
            </a:r>
            <a:endParaRPr lang="de-CH" sz="3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617093-CB04-9FD9-9109-384432136190}"/>
              </a:ext>
            </a:extLst>
          </p:cNvPr>
          <p:cNvSpPr txBox="1"/>
          <p:nvPr/>
        </p:nvSpPr>
        <p:spPr>
          <a:xfrm>
            <a:off x="717659" y="1515089"/>
            <a:ext cx="76660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Wenn dein Sohn dich künftig fragt … | Dt 6,20a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2330666-78D2-E39A-B670-F8335856212C}"/>
              </a:ext>
            </a:extLst>
          </p:cNvPr>
          <p:cNvSpPr txBox="1"/>
          <p:nvPr/>
        </p:nvSpPr>
        <p:spPr>
          <a:xfrm>
            <a:off x="717659" y="2218173"/>
            <a:ext cx="61632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… so sollst du zu ihm sagen | Dt 6,21a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6225A4-188A-CC80-6E13-FF8B62D64294}"/>
              </a:ext>
            </a:extLst>
          </p:cNvPr>
          <p:cNvSpPr txBox="1"/>
          <p:nvPr/>
        </p:nvSpPr>
        <p:spPr>
          <a:xfrm>
            <a:off x="717659" y="3058719"/>
            <a:ext cx="7210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Predige das Wort, stehe bereit zu gelegener </a:t>
            </a:r>
          </a:p>
          <a:p>
            <a:r>
              <a:rPr lang="de-CH" sz="3000" dirty="0"/>
              <a:t>und ungelegener Zeit… | 2Tim 4,2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E263D46-29D1-DCD3-D105-CFD8A8A46875}"/>
              </a:ext>
            </a:extLst>
          </p:cNvPr>
          <p:cNvSpPr txBox="1"/>
          <p:nvPr/>
        </p:nvSpPr>
        <p:spPr>
          <a:xfrm>
            <a:off x="671521" y="4162388"/>
            <a:ext cx="106436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"Und du sollst sie (Worte Gottes) deinen Kindern einschärfen, und du </a:t>
            </a:r>
          </a:p>
          <a:p>
            <a:r>
              <a:rPr lang="de-DE" sz="2700" dirty="0"/>
              <a:t>sollst davon reden, wenn du in deinem Hause sitzt und wenn du auf </a:t>
            </a:r>
          </a:p>
          <a:p>
            <a:r>
              <a:rPr lang="de-DE" sz="2700" dirty="0"/>
              <a:t>dem Weg gehst, wenn du dich hinlegst und wenn du aufstehst." </a:t>
            </a:r>
            <a:r>
              <a:rPr lang="de-DE" sz="2700" b="1" dirty="0"/>
              <a:t>(6,7)</a:t>
            </a:r>
            <a:r>
              <a:rPr lang="de-DE" sz="2700" dirty="0"/>
              <a:t> … </a:t>
            </a:r>
          </a:p>
          <a:p>
            <a:r>
              <a:rPr lang="de-DE" sz="2700" dirty="0"/>
              <a:t>"Und ihr sollt sie (Worte Gottes) eure Kinder lehren, indem ihr davon </a:t>
            </a:r>
          </a:p>
          <a:p>
            <a:r>
              <a:rPr lang="de-DE" sz="2700" dirty="0"/>
              <a:t>redet, wenn du in deinem Haus sitzt und wenn du auf dem Weg gehst, </a:t>
            </a:r>
          </a:p>
          <a:p>
            <a:r>
              <a:rPr lang="de-DE" sz="2700" dirty="0"/>
              <a:t>wenn du dich niederlegst und wenn du aufstehst." </a:t>
            </a:r>
            <a:r>
              <a:rPr lang="de-DE" sz="2700" b="1" dirty="0"/>
              <a:t>(11,19)</a:t>
            </a:r>
            <a:endParaRPr lang="de-CH" sz="2700" dirty="0"/>
          </a:p>
        </p:txBody>
      </p:sp>
    </p:spTree>
    <p:extLst>
      <p:ext uri="{BB962C8B-B14F-4D97-AF65-F5344CB8AC3E}">
        <p14:creationId xmlns:p14="http://schemas.microsoft.com/office/powerpoint/2010/main" val="374649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A25822FB-DBB1-687A-5132-9D0FE269ABDA}"/>
              </a:ext>
            </a:extLst>
          </p:cNvPr>
          <p:cNvSpPr txBox="1"/>
          <p:nvPr/>
        </p:nvSpPr>
        <p:spPr>
          <a:xfrm>
            <a:off x="671521" y="653802"/>
            <a:ext cx="8910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Geistliche (zeitlose) Verantwortung der Eltern</a:t>
            </a:r>
            <a:endParaRPr lang="de-CH" sz="3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617093-CB04-9FD9-9109-384432136190}"/>
              </a:ext>
            </a:extLst>
          </p:cNvPr>
          <p:cNvSpPr txBox="1"/>
          <p:nvPr/>
        </p:nvSpPr>
        <p:spPr>
          <a:xfrm>
            <a:off x="717659" y="1515089"/>
            <a:ext cx="76660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Wenn dein Sohn dich künftig fragt … | Dt 6,20a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2330666-78D2-E39A-B670-F8335856212C}"/>
              </a:ext>
            </a:extLst>
          </p:cNvPr>
          <p:cNvSpPr txBox="1"/>
          <p:nvPr/>
        </p:nvSpPr>
        <p:spPr>
          <a:xfrm>
            <a:off x="717659" y="2218173"/>
            <a:ext cx="61632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… so sollst du zu ihm sagen | Dt 6,21a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6225A4-188A-CC80-6E13-FF8B62D64294}"/>
              </a:ext>
            </a:extLst>
          </p:cNvPr>
          <p:cNvSpPr txBox="1"/>
          <p:nvPr/>
        </p:nvSpPr>
        <p:spPr>
          <a:xfrm>
            <a:off x="717659" y="3058719"/>
            <a:ext cx="7210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Predige das Wort, stehe bereit zu gelegener </a:t>
            </a:r>
          </a:p>
          <a:p>
            <a:r>
              <a:rPr lang="de-CH" sz="3000" dirty="0"/>
              <a:t>und ungelegener Zeit… | 2Tim 4,2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E263D46-29D1-DCD3-D105-CFD8A8A46875}"/>
              </a:ext>
            </a:extLst>
          </p:cNvPr>
          <p:cNvSpPr txBox="1"/>
          <p:nvPr/>
        </p:nvSpPr>
        <p:spPr>
          <a:xfrm>
            <a:off x="671521" y="4289624"/>
            <a:ext cx="64222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Vorrecht und Verantwortung der Eltern</a:t>
            </a:r>
          </a:p>
        </p:txBody>
      </p:sp>
    </p:spTree>
    <p:extLst>
      <p:ext uri="{BB962C8B-B14F-4D97-AF65-F5344CB8AC3E}">
        <p14:creationId xmlns:p14="http://schemas.microsoft.com/office/powerpoint/2010/main" val="11884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8BB9B07-CE3B-D8F0-DC57-51A72737A368}"/>
              </a:ext>
            </a:extLst>
          </p:cNvPr>
          <p:cNvSpPr txBox="1"/>
          <p:nvPr/>
        </p:nvSpPr>
        <p:spPr>
          <a:xfrm>
            <a:off x="673318" y="1253079"/>
            <a:ext cx="100386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000" dirty="0"/>
              <a:t>"Das Deuteronomium ist eines der grossartigsten Bücher </a:t>
            </a:r>
          </a:p>
          <a:p>
            <a:pPr algn="ctr"/>
            <a:r>
              <a:rPr lang="de-CH" sz="3000" dirty="0"/>
              <a:t>des Alten Testaments. Sein Einfluss auf die häusliche und </a:t>
            </a:r>
          </a:p>
          <a:p>
            <a:pPr algn="ctr"/>
            <a:r>
              <a:rPr lang="de-CH" sz="3000" dirty="0"/>
              <a:t>persönliche Frömmigkeit aller Zeitalter ist von keinem </a:t>
            </a:r>
          </a:p>
          <a:p>
            <a:pPr algn="ctr"/>
            <a:r>
              <a:rPr lang="de-CH" sz="3000" dirty="0"/>
              <a:t>anderen Buch der Bibel übertroffen worden. Es wird im Neuen </a:t>
            </a:r>
          </a:p>
          <a:p>
            <a:pPr algn="ctr"/>
            <a:r>
              <a:rPr lang="de-CH" sz="3000" dirty="0"/>
              <a:t>Testament über 80-mal zitiert und gehört somit in die kleine </a:t>
            </a:r>
          </a:p>
          <a:p>
            <a:pPr algn="ctr"/>
            <a:r>
              <a:rPr lang="de-CH" sz="3000" dirty="0"/>
              <a:t>Gruppe von vier alttestamentlichen Büchern (Gen, Dt, Ps, Jes),  </a:t>
            </a:r>
          </a:p>
          <a:p>
            <a:pPr algn="ctr"/>
            <a:r>
              <a:rPr lang="de-CH" sz="3000" dirty="0"/>
              <a:t>auf die sich die ersten Christen häufig bezogen."</a:t>
            </a:r>
          </a:p>
          <a:p>
            <a:pPr algn="ctr"/>
            <a:r>
              <a:rPr lang="en-US" sz="3000" b="1" dirty="0"/>
              <a:t>John Arthur Thompson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22756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501306D-6F92-52F2-B4E0-774FD69CA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0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437DC9-F0BA-B90F-4441-9F9DD9BC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2" y="1958830"/>
            <a:ext cx="11845352" cy="106120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CDAA81B-ED85-E534-E647-2386589BD968}"/>
              </a:ext>
            </a:extLst>
          </p:cNvPr>
          <p:cNvSpPr/>
          <p:nvPr/>
        </p:nvSpPr>
        <p:spPr>
          <a:xfrm>
            <a:off x="2853655" y="2540463"/>
            <a:ext cx="1668012" cy="38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6B0CE75-B51D-ACB8-D47B-4F5E83715CF7}"/>
              </a:ext>
            </a:extLst>
          </p:cNvPr>
          <p:cNvSpPr/>
          <p:nvPr/>
        </p:nvSpPr>
        <p:spPr>
          <a:xfrm>
            <a:off x="5184397" y="2591499"/>
            <a:ext cx="1937838" cy="33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C1AF56F-0462-460A-92B7-D64A0CFE236C}"/>
              </a:ext>
            </a:extLst>
          </p:cNvPr>
          <p:cNvSpPr/>
          <p:nvPr/>
        </p:nvSpPr>
        <p:spPr>
          <a:xfrm>
            <a:off x="7525656" y="2546059"/>
            <a:ext cx="1870744" cy="38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2A32D43-965C-E9F2-EE3B-802716CD6705}"/>
              </a:ext>
            </a:extLst>
          </p:cNvPr>
          <p:cNvSpPr/>
          <p:nvPr/>
        </p:nvSpPr>
        <p:spPr>
          <a:xfrm>
            <a:off x="932576" y="3155659"/>
            <a:ext cx="2193721" cy="38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FE9418C-3E7F-7C09-56DB-062E1BE9FEA8}"/>
              </a:ext>
            </a:extLst>
          </p:cNvPr>
          <p:cNvSpPr/>
          <p:nvPr/>
        </p:nvSpPr>
        <p:spPr>
          <a:xfrm>
            <a:off x="1084976" y="3308059"/>
            <a:ext cx="2193721" cy="38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5508842-6FE3-C727-1EB1-2474BD32EFA8}"/>
              </a:ext>
            </a:extLst>
          </p:cNvPr>
          <p:cNvSpPr/>
          <p:nvPr/>
        </p:nvSpPr>
        <p:spPr>
          <a:xfrm>
            <a:off x="9701200" y="2532075"/>
            <a:ext cx="2193721" cy="38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151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437DC9-F0BA-B90F-4441-9F9DD9BC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2" y="1958830"/>
            <a:ext cx="11845352" cy="106120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6B0CE75-B51D-ACB8-D47B-4F5E83715CF7}"/>
              </a:ext>
            </a:extLst>
          </p:cNvPr>
          <p:cNvSpPr/>
          <p:nvPr/>
        </p:nvSpPr>
        <p:spPr>
          <a:xfrm>
            <a:off x="5184397" y="2591499"/>
            <a:ext cx="1937838" cy="33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C1AF56F-0462-460A-92B7-D64A0CFE236C}"/>
              </a:ext>
            </a:extLst>
          </p:cNvPr>
          <p:cNvSpPr/>
          <p:nvPr/>
        </p:nvSpPr>
        <p:spPr>
          <a:xfrm>
            <a:off x="7525656" y="2546059"/>
            <a:ext cx="1870744" cy="38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5508842-6FE3-C727-1EB1-2474BD32EFA8}"/>
              </a:ext>
            </a:extLst>
          </p:cNvPr>
          <p:cNvSpPr/>
          <p:nvPr/>
        </p:nvSpPr>
        <p:spPr>
          <a:xfrm>
            <a:off x="9701200" y="2532075"/>
            <a:ext cx="2193721" cy="38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534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437DC9-F0BA-B90F-4441-9F9DD9BC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2" y="1958830"/>
            <a:ext cx="11845352" cy="106120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C1AF56F-0462-460A-92B7-D64A0CFE236C}"/>
              </a:ext>
            </a:extLst>
          </p:cNvPr>
          <p:cNvSpPr/>
          <p:nvPr/>
        </p:nvSpPr>
        <p:spPr>
          <a:xfrm>
            <a:off x="7525656" y="2546059"/>
            <a:ext cx="1870744" cy="38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5508842-6FE3-C727-1EB1-2474BD32EFA8}"/>
              </a:ext>
            </a:extLst>
          </p:cNvPr>
          <p:cNvSpPr/>
          <p:nvPr/>
        </p:nvSpPr>
        <p:spPr>
          <a:xfrm>
            <a:off x="9701200" y="2532075"/>
            <a:ext cx="2193721" cy="38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240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437DC9-F0BA-B90F-4441-9F9DD9BC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2" y="1958830"/>
            <a:ext cx="11845352" cy="1061206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5508842-6FE3-C727-1EB1-2474BD32EFA8}"/>
              </a:ext>
            </a:extLst>
          </p:cNvPr>
          <p:cNvSpPr/>
          <p:nvPr/>
        </p:nvSpPr>
        <p:spPr>
          <a:xfrm>
            <a:off x="9701200" y="2532075"/>
            <a:ext cx="2193721" cy="38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994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437DC9-F0BA-B90F-4441-9F9DD9BC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2" y="1958830"/>
            <a:ext cx="11845352" cy="10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1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935596"/>
            <a:ext cx="960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Acht Predigten in drei (zeitlosen) Themenblöcken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608750" y="1745774"/>
          <a:ext cx="10745713" cy="1207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6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2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7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600" b="0" dirty="0">
                          <a:effectLst/>
                        </a:rPr>
                        <a:t>Vergangenheit</a:t>
                      </a:r>
                      <a:endParaRPr lang="de-CH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>
                          <a:effectLst/>
                        </a:rPr>
                        <a:t>Kp. 1-4</a:t>
                      </a:r>
                      <a:endParaRPr lang="de-CH" sz="2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>
                          <a:effectLst/>
                        </a:rPr>
                        <a:t>Geschichte des Reiches Gottes</a:t>
                      </a:r>
                      <a:endParaRPr lang="de-CH" sz="2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 dirty="0">
                          <a:effectLst/>
                        </a:rPr>
                        <a:t>historisch</a:t>
                      </a:r>
                      <a:endParaRPr lang="de-CH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74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935596"/>
            <a:ext cx="960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Acht Predigten in drei (zeitlosen) Themenblöcken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608750" y="1745774"/>
          <a:ext cx="10745713" cy="2012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6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2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7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600" b="0" dirty="0">
                          <a:effectLst/>
                        </a:rPr>
                        <a:t>Vergangenheit</a:t>
                      </a:r>
                      <a:endParaRPr lang="de-CH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>
                          <a:effectLst/>
                        </a:rPr>
                        <a:t>Kp. 1-4</a:t>
                      </a:r>
                      <a:endParaRPr lang="de-CH" sz="2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>
                          <a:effectLst/>
                        </a:rPr>
                        <a:t>Geschichte des Reiches Gottes</a:t>
                      </a:r>
                      <a:endParaRPr lang="de-CH" sz="2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 dirty="0">
                          <a:effectLst/>
                        </a:rPr>
                        <a:t>historisch</a:t>
                      </a:r>
                      <a:endParaRPr lang="de-CH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600" b="0" dirty="0">
                          <a:solidFill>
                            <a:schemeClr val="tx1"/>
                          </a:solidFill>
                          <a:effectLst/>
                        </a:rPr>
                        <a:t>Gegenwart</a:t>
                      </a:r>
                      <a:endParaRPr lang="de-CH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>
                          <a:solidFill>
                            <a:schemeClr val="tx1"/>
                          </a:solidFill>
                          <a:effectLst/>
                        </a:rPr>
                        <a:t>Kp. 5-28</a:t>
                      </a:r>
                      <a:endParaRPr lang="de-CH" sz="2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>
                          <a:solidFill>
                            <a:schemeClr val="tx1"/>
                          </a:solidFill>
                          <a:effectLst/>
                        </a:rPr>
                        <a:t>Leben im Reich Gottes</a:t>
                      </a:r>
                      <a:endParaRPr lang="de-CH" sz="2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de-CH" sz="2600" b="0" dirty="0">
                          <a:solidFill>
                            <a:schemeClr val="tx1"/>
                          </a:solidFill>
                          <a:effectLst/>
                        </a:rPr>
                        <a:t>relevant</a:t>
                      </a:r>
                      <a:endParaRPr lang="de-CH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7266" marR="14726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040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Breitbild</PresentationFormat>
  <Paragraphs>97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Reinhard</dc:creator>
  <cp:keywords>Bibel</cp:keywords>
  <cp:lastModifiedBy>Reinhard Briggeler</cp:lastModifiedBy>
  <cp:revision>224</cp:revision>
  <dcterms:created xsi:type="dcterms:W3CDTF">2018-05-19T05:14:58Z</dcterms:created>
  <dcterms:modified xsi:type="dcterms:W3CDTF">2023-05-21T06:19:33Z</dcterms:modified>
</cp:coreProperties>
</file>