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53" r:id="rId2"/>
    <p:sldId id="741" r:id="rId3"/>
    <p:sldId id="823" r:id="rId4"/>
    <p:sldId id="776" r:id="rId5"/>
    <p:sldId id="810" r:id="rId6"/>
    <p:sldId id="778" r:id="rId7"/>
    <p:sldId id="809" r:id="rId8"/>
    <p:sldId id="779" r:id="rId9"/>
    <p:sldId id="785" r:id="rId10"/>
    <p:sldId id="822" r:id="rId11"/>
    <p:sldId id="811" r:id="rId12"/>
    <p:sldId id="781" r:id="rId13"/>
    <p:sldId id="814" r:id="rId14"/>
    <p:sldId id="813" r:id="rId15"/>
    <p:sldId id="815" r:id="rId16"/>
    <p:sldId id="816" r:id="rId17"/>
    <p:sldId id="812" r:id="rId18"/>
    <p:sldId id="817" r:id="rId19"/>
    <p:sldId id="818" r:id="rId20"/>
    <p:sldId id="819" r:id="rId21"/>
    <p:sldId id="820" r:id="rId22"/>
    <p:sldId id="821" r:id="rId23"/>
    <p:sldId id="787" r:id="rId24"/>
    <p:sldId id="792" r:id="rId25"/>
    <p:sldId id="793" r:id="rId26"/>
    <p:sldId id="794" r:id="rId27"/>
    <p:sldId id="795" r:id="rId28"/>
    <p:sldId id="796" r:id="rId29"/>
    <p:sldId id="807" r:id="rId30"/>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9CD"/>
    <a:srgbClr val="FFFFFF"/>
    <a:srgbClr val="FFFF00"/>
    <a:srgbClr val="FFFBA3"/>
    <a:srgbClr val="D5F7FF"/>
    <a:srgbClr val="A4EDFE"/>
    <a:srgbClr val="000000"/>
    <a:srgbClr val="FFFBB3"/>
    <a:srgbClr val="3B3838"/>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61" d="100"/>
          <a:sy n="161" d="100"/>
        </p:scale>
        <p:origin x="232" y="100"/>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23.10.2023</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23.10.2023</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23.10.2023</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23.10.2023</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23.10.2023</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23.10.2023</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23.10.2023</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23.10.2023</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23.10.2023</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23.10.2023</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23.10.2023</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23.10.2023</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23.10.2023</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6DBD84-B470-9AC1-DBB3-823020757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a:extLst>
              <a:ext uri="{FF2B5EF4-FFF2-40B4-BE49-F238E27FC236}">
                <a16:creationId xmlns:a16="http://schemas.microsoft.com/office/drawing/2014/main" id="{F527BBBE-6FAC-1931-FDF2-98715627DA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4">
            <a:extLst>
              <a:ext uri="{FF2B5EF4-FFF2-40B4-BE49-F238E27FC236}">
                <a16:creationId xmlns:a16="http://schemas.microsoft.com/office/drawing/2014/main" id="{CC8E016F-20CC-3613-2A39-F861C554266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a:extLst>
              <a:ext uri="{FF2B5EF4-FFF2-40B4-BE49-F238E27FC236}">
                <a16:creationId xmlns:a16="http://schemas.microsoft.com/office/drawing/2014/main" id="{C6EB267B-EDF5-6AB8-891A-5B2545058BFB}"/>
              </a:ext>
            </a:extLst>
          </p:cNvPr>
          <p:cNvPicPr>
            <a:picLocks noChangeAspect="1"/>
          </p:cNvPicPr>
          <p:nvPr/>
        </p:nvPicPr>
        <p:blipFill>
          <a:blip r:embed="rId3"/>
          <a:stretch>
            <a:fillRect/>
          </a:stretch>
        </p:blipFill>
        <p:spPr>
          <a:xfrm>
            <a:off x="0" y="0"/>
            <a:ext cx="12192000" cy="6858000"/>
          </a:xfrm>
          <a:prstGeom prst="rect">
            <a:avLst/>
          </a:prstGeom>
        </p:spPr>
      </p:pic>
      <p:pic>
        <p:nvPicPr>
          <p:cNvPr id="8" name="Grafik 7">
            <a:extLst>
              <a:ext uri="{FF2B5EF4-FFF2-40B4-BE49-F238E27FC236}">
                <a16:creationId xmlns:a16="http://schemas.microsoft.com/office/drawing/2014/main" id="{6E436427-12ED-DBD0-5F2A-3B836F2FB264}"/>
              </a:ext>
            </a:extLst>
          </p:cNvPr>
          <p:cNvPicPr>
            <a:picLocks noChangeAspect="1"/>
          </p:cNvPicPr>
          <p:nvPr/>
        </p:nvPicPr>
        <p:blipFill>
          <a:blip r:embed="rId4"/>
          <a:stretch>
            <a:fillRect/>
          </a:stretch>
        </p:blipFill>
        <p:spPr>
          <a:xfrm>
            <a:off x="0" y="0"/>
            <a:ext cx="12192000" cy="6858000"/>
          </a:xfrm>
          <a:prstGeom prst="rect">
            <a:avLst/>
          </a:prstGeom>
        </p:spPr>
      </p:pic>
      <p:pic>
        <p:nvPicPr>
          <p:cNvPr id="7" name="Grafik 6">
            <a:extLst>
              <a:ext uri="{FF2B5EF4-FFF2-40B4-BE49-F238E27FC236}">
                <a16:creationId xmlns:a16="http://schemas.microsoft.com/office/drawing/2014/main" id="{48F3FE51-55F7-A5B9-0872-8CDAE266CAD5}"/>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140071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38B9D17-82ED-A169-9C8B-F28EB43FFECA}"/>
              </a:ext>
            </a:extLst>
          </p:cNvPr>
          <p:cNvPicPr>
            <a:picLocks noChangeAspect="1"/>
          </p:cNvPicPr>
          <p:nvPr/>
        </p:nvPicPr>
        <p:blipFill>
          <a:blip r:embed="rId2"/>
          <a:stretch>
            <a:fillRect/>
          </a:stretch>
        </p:blipFill>
        <p:spPr>
          <a:xfrm>
            <a:off x="125252" y="1870896"/>
            <a:ext cx="10439697" cy="4734855"/>
          </a:xfrm>
          <a:prstGeom prst="rect">
            <a:avLst/>
          </a:prstGeom>
        </p:spPr>
      </p:pic>
      <p:sp>
        <p:nvSpPr>
          <p:cNvPr id="2" name="Textfeld 1">
            <a:extLst>
              <a:ext uri="{FF2B5EF4-FFF2-40B4-BE49-F238E27FC236}">
                <a16:creationId xmlns:a16="http://schemas.microsoft.com/office/drawing/2014/main" id="{5488C883-F151-EC68-8D8E-02F3A458BE10}"/>
              </a:ext>
            </a:extLst>
          </p:cNvPr>
          <p:cNvSpPr txBox="1"/>
          <p:nvPr/>
        </p:nvSpPr>
        <p:spPr>
          <a:xfrm>
            <a:off x="802067" y="590424"/>
            <a:ext cx="6068629" cy="121225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Zurück in die Verheissungen Gottes</a:t>
            </a:r>
          </a:p>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oder "Zurück für die Zukunft"</a:t>
            </a:r>
          </a:p>
        </p:txBody>
      </p:sp>
      <p:sp>
        <p:nvSpPr>
          <p:cNvPr id="3" name="Rechteck 2">
            <a:extLst>
              <a:ext uri="{FF2B5EF4-FFF2-40B4-BE49-F238E27FC236}">
                <a16:creationId xmlns:a16="http://schemas.microsoft.com/office/drawing/2014/main" id="{AA279556-3B6C-D827-3B33-3D34DA53C56D}"/>
              </a:ext>
            </a:extLst>
          </p:cNvPr>
          <p:cNvSpPr/>
          <p:nvPr/>
        </p:nvSpPr>
        <p:spPr>
          <a:xfrm>
            <a:off x="8962030" y="5068969"/>
            <a:ext cx="841612" cy="853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47398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19D9D9-0721-DD71-F4C1-9A19639610B2}"/>
              </a:ext>
            </a:extLst>
          </p:cNvPr>
          <p:cNvSpPr txBox="1"/>
          <p:nvPr/>
        </p:nvSpPr>
        <p:spPr>
          <a:xfrm>
            <a:off x="504444" y="2131807"/>
            <a:ext cx="9958093" cy="553998"/>
          </a:xfrm>
          <a:prstGeom prst="rect">
            <a:avLst/>
          </a:prstGeom>
          <a:noFill/>
        </p:spPr>
        <p:txBody>
          <a:bodyPr wrap="square">
            <a:spAutoFit/>
          </a:bodyPr>
          <a:lstStyle/>
          <a:p>
            <a:pPr marL="457200" indent="-457200">
              <a:buFont typeface="Wingdings" panose="05000000000000000000" pitchFamily="2" charset="2"/>
              <a:buChar char="è"/>
            </a:pPr>
            <a:r>
              <a:rPr lang="de-DE" sz="3000" dirty="0">
                <a:effectLst/>
                <a:latin typeface="Calibri" panose="020F0502020204030204" pitchFamily="34" charset="0"/>
                <a:ea typeface="Calibri" panose="020F0502020204030204" pitchFamily="34" charset="0"/>
                <a:cs typeface="Calibri" panose="020F0502020204030204" pitchFamily="34" charset="0"/>
              </a:rPr>
              <a:t>Gott hat in jeder Generation einen Überrest</a:t>
            </a:r>
          </a:p>
        </p:txBody>
      </p:sp>
      <p:sp>
        <p:nvSpPr>
          <p:cNvPr id="9" name="Textfeld 8">
            <a:extLst>
              <a:ext uri="{FF2B5EF4-FFF2-40B4-BE49-F238E27FC236}">
                <a16:creationId xmlns:a16="http://schemas.microsoft.com/office/drawing/2014/main" id="{E847E5B8-EAB5-154F-B12C-63D26B0408A3}"/>
              </a:ext>
            </a:extLst>
          </p:cNvPr>
          <p:cNvSpPr txBox="1"/>
          <p:nvPr/>
        </p:nvSpPr>
        <p:spPr>
          <a:xfrm>
            <a:off x="802067" y="590424"/>
            <a:ext cx="6068629" cy="121225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Zurück in die Verheissungen Gottes</a:t>
            </a:r>
          </a:p>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oder "Zurück für die Zukunft"</a:t>
            </a:r>
          </a:p>
        </p:txBody>
      </p:sp>
      <p:sp>
        <p:nvSpPr>
          <p:cNvPr id="2" name="Textfeld 1">
            <a:extLst>
              <a:ext uri="{FF2B5EF4-FFF2-40B4-BE49-F238E27FC236}">
                <a16:creationId xmlns:a16="http://schemas.microsoft.com/office/drawing/2014/main" id="{E2DF5FB8-498D-C3AD-D4EC-D6BF61A80DE9}"/>
              </a:ext>
            </a:extLst>
          </p:cNvPr>
          <p:cNvSpPr txBox="1"/>
          <p:nvPr/>
        </p:nvSpPr>
        <p:spPr>
          <a:xfrm>
            <a:off x="504443" y="3009630"/>
            <a:ext cx="9958093" cy="553998"/>
          </a:xfrm>
          <a:prstGeom prst="rect">
            <a:avLst/>
          </a:prstGeom>
          <a:noFill/>
        </p:spPr>
        <p:txBody>
          <a:bodyPr wrap="square">
            <a:spAutoFit/>
          </a:bodyPr>
          <a:lstStyle/>
          <a:p>
            <a:pPr marL="914400" lvl="1" indent="-457200">
              <a:buFont typeface="Wingdings" panose="05000000000000000000" pitchFamily="2" charset="2"/>
              <a:buChar char="è"/>
            </a:pPr>
            <a:r>
              <a:rPr lang="de-DE" sz="3000" dirty="0">
                <a:effectLst/>
                <a:latin typeface="Calibri" panose="020F0502020204030204" pitchFamily="34" charset="0"/>
                <a:ea typeface="Calibri" panose="020F0502020204030204" pitchFamily="34" charset="0"/>
                <a:cs typeface="Calibri" panose="020F0502020204030204" pitchFamily="34" charset="0"/>
              </a:rPr>
              <a:t>Wie ist es bei dir?</a:t>
            </a:r>
          </a:p>
        </p:txBody>
      </p:sp>
      <p:sp>
        <p:nvSpPr>
          <p:cNvPr id="4" name="Textfeld 3">
            <a:extLst>
              <a:ext uri="{FF2B5EF4-FFF2-40B4-BE49-F238E27FC236}">
                <a16:creationId xmlns:a16="http://schemas.microsoft.com/office/drawing/2014/main" id="{7B462917-9B70-A152-9BE6-B3CC63B544DF}"/>
              </a:ext>
            </a:extLst>
          </p:cNvPr>
          <p:cNvSpPr txBox="1"/>
          <p:nvPr/>
        </p:nvSpPr>
        <p:spPr>
          <a:xfrm>
            <a:off x="504442" y="3887453"/>
            <a:ext cx="8891805" cy="1477328"/>
          </a:xfrm>
          <a:prstGeom prst="rect">
            <a:avLst/>
          </a:prstGeom>
          <a:noFill/>
        </p:spPr>
        <p:txBody>
          <a:bodyPr wrap="square">
            <a:spAutoFit/>
          </a:bodyPr>
          <a:lstStyle/>
          <a:p>
            <a:pPr lvl="0"/>
            <a:r>
              <a:rPr lang="de-CH" sz="3000" dirty="0">
                <a:effectLst/>
                <a:latin typeface="Calibri" panose="020F0502020204030204" pitchFamily="34" charset="0"/>
                <a:ea typeface="Calibri" panose="020F0502020204030204" pitchFamily="34" charset="0"/>
                <a:cs typeface="Calibri" panose="020F0502020204030204" pitchFamily="34" charset="0"/>
              </a:rPr>
              <a:t>Auch wir sollen uns absondern und dem Herrn heilig leben. Das Wort Gottes muss unsere Richtschnur sein, an der wir uns ausrichten. </a:t>
            </a:r>
          </a:p>
        </p:txBody>
      </p:sp>
    </p:spTree>
    <p:extLst>
      <p:ext uri="{BB962C8B-B14F-4D97-AF65-F5344CB8AC3E}">
        <p14:creationId xmlns:p14="http://schemas.microsoft.com/office/powerpoint/2010/main" val="79887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05BDA353-119B-3D7D-E037-0623149F8FD9}"/>
              </a:ext>
            </a:extLst>
          </p:cNvPr>
          <p:cNvGraphicFramePr>
            <a:graphicFrameLocks noGrp="1"/>
          </p:cNvGraphicFramePr>
          <p:nvPr>
            <p:extLst>
              <p:ext uri="{D42A27DB-BD31-4B8C-83A1-F6EECF244321}">
                <p14:modId xmlns:p14="http://schemas.microsoft.com/office/powerpoint/2010/main" val="3870162665"/>
              </p:ext>
            </p:extLst>
          </p:nvPr>
        </p:nvGraphicFramePr>
        <p:xfrm>
          <a:off x="361556" y="572989"/>
          <a:ext cx="11020096" cy="6117087"/>
        </p:xfrm>
        <a:graphic>
          <a:graphicData uri="http://schemas.openxmlformats.org/drawingml/2006/table">
            <a:tbl>
              <a:tblPr firstRow="1" firstCol="1" bandRow="1"/>
              <a:tblGrid>
                <a:gridCol w="2755024">
                  <a:extLst>
                    <a:ext uri="{9D8B030D-6E8A-4147-A177-3AD203B41FA5}">
                      <a16:colId xmlns:a16="http://schemas.microsoft.com/office/drawing/2014/main" val="3482491671"/>
                    </a:ext>
                  </a:extLst>
                </a:gridCol>
                <a:gridCol w="2755024">
                  <a:extLst>
                    <a:ext uri="{9D8B030D-6E8A-4147-A177-3AD203B41FA5}">
                      <a16:colId xmlns:a16="http://schemas.microsoft.com/office/drawing/2014/main" val="832489337"/>
                    </a:ext>
                  </a:extLst>
                </a:gridCol>
                <a:gridCol w="2755024">
                  <a:extLst>
                    <a:ext uri="{9D8B030D-6E8A-4147-A177-3AD203B41FA5}">
                      <a16:colId xmlns:a16="http://schemas.microsoft.com/office/drawing/2014/main" val="2014306628"/>
                    </a:ext>
                  </a:extLst>
                </a:gridCol>
                <a:gridCol w="2755024">
                  <a:extLst>
                    <a:ext uri="{9D8B030D-6E8A-4147-A177-3AD203B41FA5}">
                      <a16:colId xmlns:a16="http://schemas.microsoft.com/office/drawing/2014/main" val="2473156740"/>
                    </a:ext>
                  </a:extLst>
                </a:gridCol>
              </a:tblGrid>
              <a:tr h="266101">
                <a:tc>
                  <a:txBody>
                    <a:bodyPr/>
                    <a:lstStyle/>
                    <a:p>
                      <a:r>
                        <a:rPr lang="de-CH"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Serubbabel</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Jeschua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Esra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Nehemia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79309120"/>
                  </a:ext>
                </a:extLst>
              </a:tr>
              <a:tr h="266101">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"Sohn von Babel"</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"Der HERR ist Rettung"</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"Der HERR hilft"</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"Trost des EWIGEN"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507633"/>
                  </a:ext>
                </a:extLst>
              </a:tr>
              <a:tr h="1330503">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Aufbau des Brandopferaltares und der Bau des Tempels.</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In seinem priesterlichen Dienst unterstützt er Serubbabel beim Bau des Tempels und führt die Opfer ein.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Er lehrt die Menschen das Gesetz zu halten und danach zu leben. Er führte den Gottesdienst wieder ein.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Nehemia baut die Stadt Jerusalem wieder auf und schützt so dem Tempel und seine Bewohner vor den Feinden.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795398"/>
                  </a:ext>
                </a:extLst>
              </a:tr>
              <a:tr h="266101">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538 – 516 v. Chr.</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538 – 516 v. Chr.</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457 – ca. 440 v. Chr.</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445 – ca. 423 v. Chr.</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135754"/>
                  </a:ext>
                </a:extLst>
              </a:tr>
              <a:tr h="3922527">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Der Brandopferaltar ist eine Vorschattung auf das kommende und vollkommene Opfer des HERRN Jesus (Lamm Gottes).</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Jesus zuerst</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Heilig leben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ein Schriftgelehrter und Jünger des Herrn Jesus sein.</a:t>
                      </a:r>
                    </a:p>
                    <a:p>
                      <a:pPr marL="207645" indent="-179705"/>
                      <a:r>
                        <a:rPr lang="de-CH"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a:effectLst/>
                          <a:latin typeface="Calibri" panose="020F0502020204030204" pitchFamily="34" charset="0"/>
                          <a:ea typeface="Calibri" panose="020F0502020204030204" pitchFamily="34" charset="0"/>
                          <a:cs typeface="Times New Roman" panose="02020603050405020304" pitchFamily="18" charset="0"/>
                        </a:rPr>
                        <a:t>Jeschua ist ein Bild auf unseren HERRN Jesus Christus. Er ist das Haupt der Gemeinde und auf seinem Wort stehen wir, er ist das Fundament. Sein Wort, er ist der Sämann der den Samen aussäht.</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Der Tempel ist der Ort wo Gott dem Gläubigen begegnen will (Gottesdienst). </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Wer Ohren hat der höre (Schma ekklesia).</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hören und im Gehorsam leben. </a:t>
                      </a:r>
                    </a:p>
                    <a:p>
                      <a:r>
                        <a:rPr lang="de-CH"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Die Mauer bietet Schutz, es geht um Reinheit, Absonderung und Heiligkeit.</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Gerade im Geheimnis-Reich ist es wichtig die Bibel genau zu nehmen und nicht jede Lehre zu integrieren.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Gemeinsam die Gemeinde Jesu bauen.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mich am Wort ausrichten und mein Leben darauf aufbauen.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056723"/>
                  </a:ext>
                </a:extLst>
              </a:tr>
            </a:tbl>
          </a:graphicData>
        </a:graphic>
      </p:graphicFrame>
      <p:sp>
        <p:nvSpPr>
          <p:cNvPr id="3" name="Textfeld 2">
            <a:extLst>
              <a:ext uri="{FF2B5EF4-FFF2-40B4-BE49-F238E27FC236}">
                <a16:creationId xmlns:a16="http://schemas.microsoft.com/office/drawing/2014/main" id="{94093692-BDF2-CDD2-EEE9-F90EA89D2624}"/>
              </a:ext>
            </a:extLst>
          </p:cNvPr>
          <p:cNvSpPr txBox="1"/>
          <p:nvPr/>
        </p:nvSpPr>
        <p:spPr>
          <a:xfrm>
            <a:off x="725342" y="0"/>
            <a:ext cx="908921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Prophetische Sicht der Bücher Esra und Nehemia</a:t>
            </a:r>
          </a:p>
        </p:txBody>
      </p:sp>
      <p:sp>
        <p:nvSpPr>
          <p:cNvPr id="4" name="Rechteck 3">
            <a:extLst>
              <a:ext uri="{FF2B5EF4-FFF2-40B4-BE49-F238E27FC236}">
                <a16:creationId xmlns:a16="http://schemas.microsoft.com/office/drawing/2014/main" id="{D2807706-C024-7DD2-5437-A2A03FA5F0F5}"/>
              </a:ext>
            </a:extLst>
          </p:cNvPr>
          <p:cNvSpPr/>
          <p:nvPr/>
        </p:nvSpPr>
        <p:spPr>
          <a:xfrm>
            <a:off x="189186" y="1127760"/>
            <a:ext cx="11390586" cy="56062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a:extLst>
              <a:ext uri="{FF2B5EF4-FFF2-40B4-BE49-F238E27FC236}">
                <a16:creationId xmlns:a16="http://schemas.microsoft.com/office/drawing/2014/main" id="{F5562FB4-F6EF-ECA4-BBFB-E6925327068B}"/>
              </a:ext>
            </a:extLst>
          </p:cNvPr>
          <p:cNvSpPr/>
          <p:nvPr/>
        </p:nvSpPr>
        <p:spPr>
          <a:xfrm>
            <a:off x="5269950" y="1730264"/>
            <a:ext cx="6096000" cy="4401205"/>
          </a:xfrm>
          <a:prstGeom prst="rect">
            <a:avLst/>
          </a:prstGeom>
        </p:spPr>
        <p:txBody>
          <a:bodyPr>
            <a:spAutoFit/>
          </a:bodyPr>
          <a:lstStyle/>
          <a:p>
            <a:r>
              <a:rPr lang="de-CH" sz="2800" dirty="0"/>
              <a:t>11 Josia aber zeugte Jojachin und seine Brüder um die Zeit der Wegführung nach Babylon. 12 Nach der Wegführung nach Babylon aber zeugte Jojachin Schealtiël, Schealtiël aber zeugte Serubbabel, 13 Serubbabel aber zeugte Abihud, Abihud aber zeugte Eljakim, […] 16 Jakob aber zeugte Josef, den Mann Marias, von welcher Jesus geboren wurde, der Christus genannt wird. (</a:t>
            </a:r>
            <a:r>
              <a:rPr lang="de-CH" sz="2800" b="1" dirty="0"/>
              <a:t>Mt 1,11-13.16)</a:t>
            </a:r>
            <a:endParaRPr lang="de-CH" sz="2800" dirty="0"/>
          </a:p>
        </p:txBody>
      </p:sp>
      <p:pic>
        <p:nvPicPr>
          <p:cNvPr id="6" name="Grafik 5">
            <a:extLst>
              <a:ext uri="{FF2B5EF4-FFF2-40B4-BE49-F238E27FC236}">
                <a16:creationId xmlns:a16="http://schemas.microsoft.com/office/drawing/2014/main" id="{6DEB77CB-5269-26FA-C9F9-1504F17C75F4}"/>
              </a:ext>
            </a:extLst>
          </p:cNvPr>
          <p:cNvPicPr>
            <a:picLocks noChangeAspect="1"/>
          </p:cNvPicPr>
          <p:nvPr/>
        </p:nvPicPr>
        <p:blipFill>
          <a:blip r:embed="rId2"/>
          <a:stretch>
            <a:fillRect/>
          </a:stretch>
        </p:blipFill>
        <p:spPr>
          <a:xfrm>
            <a:off x="725342" y="1453833"/>
            <a:ext cx="3161076" cy="4747341"/>
          </a:xfrm>
          <a:prstGeom prst="rect">
            <a:avLst/>
          </a:prstGeom>
        </p:spPr>
      </p:pic>
    </p:spTree>
    <p:extLst>
      <p:ext uri="{BB962C8B-B14F-4D97-AF65-F5344CB8AC3E}">
        <p14:creationId xmlns:p14="http://schemas.microsoft.com/office/powerpoint/2010/main" val="250224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05BDA353-119B-3D7D-E037-0623149F8FD9}"/>
              </a:ext>
            </a:extLst>
          </p:cNvPr>
          <p:cNvGraphicFramePr>
            <a:graphicFrameLocks noGrp="1"/>
          </p:cNvGraphicFramePr>
          <p:nvPr/>
        </p:nvGraphicFramePr>
        <p:xfrm>
          <a:off x="361556" y="572989"/>
          <a:ext cx="11020096" cy="6117087"/>
        </p:xfrm>
        <a:graphic>
          <a:graphicData uri="http://schemas.openxmlformats.org/drawingml/2006/table">
            <a:tbl>
              <a:tblPr firstRow="1" firstCol="1" bandRow="1"/>
              <a:tblGrid>
                <a:gridCol w="2755024">
                  <a:extLst>
                    <a:ext uri="{9D8B030D-6E8A-4147-A177-3AD203B41FA5}">
                      <a16:colId xmlns:a16="http://schemas.microsoft.com/office/drawing/2014/main" val="3482491671"/>
                    </a:ext>
                  </a:extLst>
                </a:gridCol>
                <a:gridCol w="2755024">
                  <a:extLst>
                    <a:ext uri="{9D8B030D-6E8A-4147-A177-3AD203B41FA5}">
                      <a16:colId xmlns:a16="http://schemas.microsoft.com/office/drawing/2014/main" val="832489337"/>
                    </a:ext>
                  </a:extLst>
                </a:gridCol>
                <a:gridCol w="2755024">
                  <a:extLst>
                    <a:ext uri="{9D8B030D-6E8A-4147-A177-3AD203B41FA5}">
                      <a16:colId xmlns:a16="http://schemas.microsoft.com/office/drawing/2014/main" val="2014306628"/>
                    </a:ext>
                  </a:extLst>
                </a:gridCol>
                <a:gridCol w="2755024">
                  <a:extLst>
                    <a:ext uri="{9D8B030D-6E8A-4147-A177-3AD203B41FA5}">
                      <a16:colId xmlns:a16="http://schemas.microsoft.com/office/drawing/2014/main" val="2473156740"/>
                    </a:ext>
                  </a:extLst>
                </a:gridCol>
              </a:tblGrid>
              <a:tr h="266101">
                <a:tc>
                  <a:txBody>
                    <a:bodyPr/>
                    <a:lstStyle/>
                    <a:p>
                      <a:r>
                        <a:rPr lang="de-CH"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Serubbabel</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Jeschua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Esra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Nehemia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79309120"/>
                  </a:ext>
                </a:extLst>
              </a:tr>
              <a:tr h="266101">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"Sohn von Babel"</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"Der HERR ist Rettung"</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"Der HERR hilft"</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"Trost des EWIGEN"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507633"/>
                  </a:ext>
                </a:extLst>
              </a:tr>
              <a:tr h="1330503">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Aufbau des Brandopferaltares und der Bau des Tempels.</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In seinem priesterlichen Dienst unterstützt er Serubbabel beim Bau des Tempels und führt die Opfer ein.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Er lehrt die Menschen das Gesetz zu halten und danach zu leben. Er führte den Gottesdienst wieder ein.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Nehemia baut die Stadt Jerusalem wieder auf und schützt so dem Tempel und seine Bewohner vor den Feinden.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795398"/>
                  </a:ext>
                </a:extLst>
              </a:tr>
              <a:tr h="266101">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538 – 516 v. Chr.</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538 – 516 v. Chr.</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457 – ca. 440 v. Chr.</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445 – ca. 423 v. Chr.</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135754"/>
                  </a:ext>
                </a:extLst>
              </a:tr>
              <a:tr h="3922527">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Der Brandopferaltar ist eine Vorschattung auf das kommende und vollkommene Opfer des HERRN Jesus (Lamm Gottes).</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Jesus zuerst</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Heilig leben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ein Schriftgelehrter und Jünger des Herrn Jesus sein.</a:t>
                      </a:r>
                    </a:p>
                    <a:p>
                      <a:pPr marL="207645" indent="-179705"/>
                      <a:r>
                        <a:rPr lang="de-CH"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a:effectLst/>
                          <a:latin typeface="Calibri" panose="020F0502020204030204" pitchFamily="34" charset="0"/>
                          <a:ea typeface="Calibri" panose="020F0502020204030204" pitchFamily="34" charset="0"/>
                          <a:cs typeface="Times New Roman" panose="02020603050405020304" pitchFamily="18" charset="0"/>
                        </a:rPr>
                        <a:t>Jeschua ist ein Bild auf unseren HERRN Jesus Christus. Er ist das Haupt der Gemeinde und auf seinem Wort stehen wir, er ist das Fundament. Sein Wort, er ist der Sämann der den Samen aussäht.</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Der Tempel ist der Ort wo Gott dem Gläubigen begegnen will (Gottesdienst). </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Wer Ohren hat der höre (Schma ekklesia).</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hören und im Gehorsam leben. </a:t>
                      </a:r>
                    </a:p>
                    <a:p>
                      <a:r>
                        <a:rPr lang="de-CH"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Die Mauer bietet Schutz, es geht um Reinheit, Absonderung und Heiligkeit.</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Gerade im Geheimnis-Reich ist es wichtig die Bibel genau zu nehmen und nicht jede Lehre zu integrieren.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Gemeinsam die Gemeinde Jesu bauen.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mich am Wort ausrichten und mein Leben darauf aufbauen.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056723"/>
                  </a:ext>
                </a:extLst>
              </a:tr>
            </a:tbl>
          </a:graphicData>
        </a:graphic>
      </p:graphicFrame>
      <p:sp>
        <p:nvSpPr>
          <p:cNvPr id="3" name="Textfeld 2">
            <a:extLst>
              <a:ext uri="{FF2B5EF4-FFF2-40B4-BE49-F238E27FC236}">
                <a16:creationId xmlns:a16="http://schemas.microsoft.com/office/drawing/2014/main" id="{94093692-BDF2-CDD2-EEE9-F90EA89D2624}"/>
              </a:ext>
            </a:extLst>
          </p:cNvPr>
          <p:cNvSpPr txBox="1"/>
          <p:nvPr/>
        </p:nvSpPr>
        <p:spPr>
          <a:xfrm>
            <a:off x="725342" y="0"/>
            <a:ext cx="908921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Prophetische Sicht der Bücher Esra und Nehemia</a:t>
            </a:r>
          </a:p>
        </p:txBody>
      </p:sp>
      <p:sp>
        <p:nvSpPr>
          <p:cNvPr id="4" name="Rechteck 3">
            <a:extLst>
              <a:ext uri="{FF2B5EF4-FFF2-40B4-BE49-F238E27FC236}">
                <a16:creationId xmlns:a16="http://schemas.microsoft.com/office/drawing/2014/main" id="{D2807706-C024-7DD2-5437-A2A03FA5F0F5}"/>
              </a:ext>
            </a:extLst>
          </p:cNvPr>
          <p:cNvSpPr/>
          <p:nvPr/>
        </p:nvSpPr>
        <p:spPr>
          <a:xfrm>
            <a:off x="189186" y="2499360"/>
            <a:ext cx="11390586" cy="42650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97989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05BDA353-119B-3D7D-E037-0623149F8FD9}"/>
              </a:ext>
            </a:extLst>
          </p:cNvPr>
          <p:cNvGraphicFramePr>
            <a:graphicFrameLocks noGrp="1"/>
          </p:cNvGraphicFramePr>
          <p:nvPr>
            <p:extLst>
              <p:ext uri="{D42A27DB-BD31-4B8C-83A1-F6EECF244321}">
                <p14:modId xmlns:p14="http://schemas.microsoft.com/office/powerpoint/2010/main" val="2321379437"/>
              </p:ext>
            </p:extLst>
          </p:nvPr>
        </p:nvGraphicFramePr>
        <p:xfrm>
          <a:off x="361556" y="572989"/>
          <a:ext cx="11020096" cy="5842767"/>
        </p:xfrm>
        <a:graphic>
          <a:graphicData uri="http://schemas.openxmlformats.org/drawingml/2006/table">
            <a:tbl>
              <a:tblPr firstRow="1" firstCol="1" bandRow="1"/>
              <a:tblGrid>
                <a:gridCol w="2755024">
                  <a:extLst>
                    <a:ext uri="{9D8B030D-6E8A-4147-A177-3AD203B41FA5}">
                      <a16:colId xmlns:a16="http://schemas.microsoft.com/office/drawing/2014/main" val="3482491671"/>
                    </a:ext>
                  </a:extLst>
                </a:gridCol>
                <a:gridCol w="2755024">
                  <a:extLst>
                    <a:ext uri="{9D8B030D-6E8A-4147-A177-3AD203B41FA5}">
                      <a16:colId xmlns:a16="http://schemas.microsoft.com/office/drawing/2014/main" val="832489337"/>
                    </a:ext>
                  </a:extLst>
                </a:gridCol>
                <a:gridCol w="2755024">
                  <a:extLst>
                    <a:ext uri="{9D8B030D-6E8A-4147-A177-3AD203B41FA5}">
                      <a16:colId xmlns:a16="http://schemas.microsoft.com/office/drawing/2014/main" val="2014306628"/>
                    </a:ext>
                  </a:extLst>
                </a:gridCol>
                <a:gridCol w="2755024">
                  <a:extLst>
                    <a:ext uri="{9D8B030D-6E8A-4147-A177-3AD203B41FA5}">
                      <a16:colId xmlns:a16="http://schemas.microsoft.com/office/drawing/2014/main" val="2473156740"/>
                    </a:ext>
                  </a:extLst>
                </a:gridCol>
              </a:tblGrid>
              <a:tr h="266101">
                <a:tc>
                  <a:txBody>
                    <a:bodyPr/>
                    <a:lstStyle/>
                    <a:p>
                      <a:r>
                        <a:rPr lang="de-CH"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Serubbabel</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Jeschua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Esra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Nehemia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79309120"/>
                  </a:ext>
                </a:extLst>
              </a:tr>
              <a:tr h="266101">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"Sohn von Babel"</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"Der HERR ist Rettung"</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"Der HERR hilft"</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"Trost des EWIGEN"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507633"/>
                  </a:ext>
                </a:extLst>
              </a:tr>
              <a:tr h="1330503">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Aufbau des Brandopferaltares und der Bau des Tempels.</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In seinem priesterlichen Dienst unterstützt er Serubbabel beim Bau des Tempels und führt die Opfer ein.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Er lehrt die Menschen das Gesetz zu halten und danach zu leben. Er führte den Gottesdienst wieder ein.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Nehemia baut die Stadt Jerusalem wieder auf und schützt so dem Tempel und seine Bewohner vor den Feinden.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795398"/>
                  </a:ext>
                </a:extLst>
              </a:tr>
              <a:tr h="3922527">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Der Brandopferaltar ist eine Vorschattung auf das kommende und vollkommene Opfer des HERRN Jesus (Lamm Gottes).</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Jesus zuerst</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Heilig leben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ein Schriftgelehrter und Jünger des Herrn Jesus sein.</a:t>
                      </a:r>
                    </a:p>
                    <a:p>
                      <a:pPr marL="207645" indent="-179705"/>
                      <a:r>
                        <a:rPr lang="de-CH"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a:effectLst/>
                          <a:latin typeface="Calibri" panose="020F0502020204030204" pitchFamily="34" charset="0"/>
                          <a:ea typeface="Calibri" panose="020F0502020204030204" pitchFamily="34" charset="0"/>
                          <a:cs typeface="Times New Roman" panose="02020603050405020304" pitchFamily="18" charset="0"/>
                        </a:rPr>
                        <a:t>Jeschua ist ein Bild auf unseren HERRN Jesus Christus. Er ist das Haupt der Gemeinde und auf seinem Wort stehen wir, er ist das Fundament. Sein Wort, er ist der Sämann der den Samen aussäht.</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Der Tempel ist der Ort wo Gott dem Gläubigen begegnen will (Gottesdienst). </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Wer Ohren hat der höre (Schma ekklesia).</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hören und im Gehorsam leben. </a:t>
                      </a:r>
                    </a:p>
                    <a:p>
                      <a:r>
                        <a:rPr lang="de-CH"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Die Mauer bietet Schutz, es geht um Reinheit, Absonderung und Heiligkeit.</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Gerade im Geheimnis-Reich ist es wichtig die Bibel genau zu nehmen und nicht jede Lehre zu integrieren.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Gemeinsam die Gemeinde Jesu bauen.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mich am Wort ausrichten und mein Leben darauf aufbauen.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056723"/>
                  </a:ext>
                </a:extLst>
              </a:tr>
            </a:tbl>
          </a:graphicData>
        </a:graphic>
      </p:graphicFrame>
      <p:sp>
        <p:nvSpPr>
          <p:cNvPr id="3" name="Textfeld 2">
            <a:extLst>
              <a:ext uri="{FF2B5EF4-FFF2-40B4-BE49-F238E27FC236}">
                <a16:creationId xmlns:a16="http://schemas.microsoft.com/office/drawing/2014/main" id="{94093692-BDF2-CDD2-EEE9-F90EA89D2624}"/>
              </a:ext>
            </a:extLst>
          </p:cNvPr>
          <p:cNvSpPr txBox="1"/>
          <p:nvPr/>
        </p:nvSpPr>
        <p:spPr>
          <a:xfrm>
            <a:off x="725342" y="0"/>
            <a:ext cx="908921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Prophetische Sicht der Bücher Esra und Nehemia</a:t>
            </a:r>
          </a:p>
        </p:txBody>
      </p:sp>
      <p:sp>
        <p:nvSpPr>
          <p:cNvPr id="4" name="Rechteck 3">
            <a:extLst>
              <a:ext uri="{FF2B5EF4-FFF2-40B4-BE49-F238E27FC236}">
                <a16:creationId xmlns:a16="http://schemas.microsoft.com/office/drawing/2014/main" id="{D2807706-C024-7DD2-5437-A2A03FA5F0F5}"/>
              </a:ext>
            </a:extLst>
          </p:cNvPr>
          <p:cNvSpPr/>
          <p:nvPr/>
        </p:nvSpPr>
        <p:spPr>
          <a:xfrm>
            <a:off x="3121571" y="2498834"/>
            <a:ext cx="8434551" cy="42803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7238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05BDA353-119B-3D7D-E037-0623149F8FD9}"/>
              </a:ext>
            </a:extLst>
          </p:cNvPr>
          <p:cNvGraphicFramePr>
            <a:graphicFrameLocks noGrp="1"/>
          </p:cNvGraphicFramePr>
          <p:nvPr/>
        </p:nvGraphicFramePr>
        <p:xfrm>
          <a:off x="361556" y="572989"/>
          <a:ext cx="11020096" cy="5842767"/>
        </p:xfrm>
        <a:graphic>
          <a:graphicData uri="http://schemas.openxmlformats.org/drawingml/2006/table">
            <a:tbl>
              <a:tblPr firstRow="1" firstCol="1" bandRow="1"/>
              <a:tblGrid>
                <a:gridCol w="2755024">
                  <a:extLst>
                    <a:ext uri="{9D8B030D-6E8A-4147-A177-3AD203B41FA5}">
                      <a16:colId xmlns:a16="http://schemas.microsoft.com/office/drawing/2014/main" val="3482491671"/>
                    </a:ext>
                  </a:extLst>
                </a:gridCol>
                <a:gridCol w="2755024">
                  <a:extLst>
                    <a:ext uri="{9D8B030D-6E8A-4147-A177-3AD203B41FA5}">
                      <a16:colId xmlns:a16="http://schemas.microsoft.com/office/drawing/2014/main" val="832489337"/>
                    </a:ext>
                  </a:extLst>
                </a:gridCol>
                <a:gridCol w="2755024">
                  <a:extLst>
                    <a:ext uri="{9D8B030D-6E8A-4147-A177-3AD203B41FA5}">
                      <a16:colId xmlns:a16="http://schemas.microsoft.com/office/drawing/2014/main" val="2014306628"/>
                    </a:ext>
                  </a:extLst>
                </a:gridCol>
                <a:gridCol w="2755024">
                  <a:extLst>
                    <a:ext uri="{9D8B030D-6E8A-4147-A177-3AD203B41FA5}">
                      <a16:colId xmlns:a16="http://schemas.microsoft.com/office/drawing/2014/main" val="2473156740"/>
                    </a:ext>
                  </a:extLst>
                </a:gridCol>
              </a:tblGrid>
              <a:tr h="266101">
                <a:tc>
                  <a:txBody>
                    <a:bodyPr/>
                    <a:lstStyle/>
                    <a:p>
                      <a:r>
                        <a:rPr lang="de-CH"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Serubbabel</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Jeschua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Esra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Nehemia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79309120"/>
                  </a:ext>
                </a:extLst>
              </a:tr>
              <a:tr h="266101">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"Sohn von Babel"</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"Der HERR ist Rettung"</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"Der HERR hilft"</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"Trost des EWIGEN"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507633"/>
                  </a:ext>
                </a:extLst>
              </a:tr>
              <a:tr h="1330503">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Aufbau des Brandopferaltares und der Bau des Tempels.</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In seinem priesterlichen Dienst unterstützt er Serubbabel beim Bau des Tempels und führt die Opfer ein.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Er lehrt die Menschen das Gesetz zu halten und danach zu leben. Er führte den Gottesdienst wieder ein.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Nehemia baut die Stadt Jerusalem wieder auf und schützt so dem Tempel und seine Bewohner vor den Feinden.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795398"/>
                  </a:ext>
                </a:extLst>
              </a:tr>
              <a:tr h="3922527">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Der Brandopferaltar ist eine Vorschattung auf das kommende und vollkommene Opfer des HERRN Jesus (Lamm Gottes).</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Jesus zuerst</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Heilig leben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ein Schriftgelehrter und Jünger des Herrn Jesus sein.</a:t>
                      </a:r>
                    </a:p>
                    <a:p>
                      <a:pPr marL="207645" indent="-179705"/>
                      <a:r>
                        <a:rPr lang="de-CH"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a:effectLst/>
                          <a:latin typeface="Calibri" panose="020F0502020204030204" pitchFamily="34" charset="0"/>
                          <a:ea typeface="Calibri" panose="020F0502020204030204" pitchFamily="34" charset="0"/>
                          <a:cs typeface="Times New Roman" panose="02020603050405020304" pitchFamily="18" charset="0"/>
                        </a:rPr>
                        <a:t>Jeschua ist ein Bild auf unseren HERRN Jesus Christus. Er ist das Haupt der Gemeinde und auf seinem Wort stehen wir, er ist das Fundament. Sein Wort, er ist der Sämann der den Samen aussäht.</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Der Tempel ist der Ort wo Gott dem Gläubigen begegnen will (Gottesdienst). </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Wer Ohren hat der höre (Schma ekklesia).</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hören und im Gehorsam leben. </a:t>
                      </a:r>
                    </a:p>
                    <a:p>
                      <a:r>
                        <a:rPr lang="de-CH"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Die Mauer bietet Schutz, es geht um Reinheit, Absonderung und Heiligkeit.</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Gerade im Geheimnis-Reich ist es wichtig die Bibel genau zu nehmen und nicht jede Lehre zu integrieren.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Gemeinsam die Gemeinde Jesu bauen.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mich am Wort ausrichten und mein Leben darauf aufbauen.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056723"/>
                  </a:ext>
                </a:extLst>
              </a:tr>
            </a:tbl>
          </a:graphicData>
        </a:graphic>
      </p:graphicFrame>
      <p:sp>
        <p:nvSpPr>
          <p:cNvPr id="3" name="Textfeld 2">
            <a:extLst>
              <a:ext uri="{FF2B5EF4-FFF2-40B4-BE49-F238E27FC236}">
                <a16:creationId xmlns:a16="http://schemas.microsoft.com/office/drawing/2014/main" id="{94093692-BDF2-CDD2-EEE9-F90EA89D2624}"/>
              </a:ext>
            </a:extLst>
          </p:cNvPr>
          <p:cNvSpPr txBox="1"/>
          <p:nvPr/>
        </p:nvSpPr>
        <p:spPr>
          <a:xfrm>
            <a:off x="725342" y="0"/>
            <a:ext cx="908921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Prophetische Sicht der Bücher Esra und Nehemia</a:t>
            </a:r>
          </a:p>
        </p:txBody>
      </p:sp>
      <p:sp>
        <p:nvSpPr>
          <p:cNvPr id="4" name="Rechteck 3">
            <a:extLst>
              <a:ext uri="{FF2B5EF4-FFF2-40B4-BE49-F238E27FC236}">
                <a16:creationId xmlns:a16="http://schemas.microsoft.com/office/drawing/2014/main" id="{D2807706-C024-7DD2-5437-A2A03FA5F0F5}"/>
              </a:ext>
            </a:extLst>
          </p:cNvPr>
          <p:cNvSpPr/>
          <p:nvPr/>
        </p:nvSpPr>
        <p:spPr>
          <a:xfrm>
            <a:off x="5880537" y="2498834"/>
            <a:ext cx="5683468" cy="42803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233365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05BDA353-119B-3D7D-E037-0623149F8FD9}"/>
              </a:ext>
            </a:extLst>
          </p:cNvPr>
          <p:cNvGraphicFramePr>
            <a:graphicFrameLocks noGrp="1"/>
          </p:cNvGraphicFramePr>
          <p:nvPr/>
        </p:nvGraphicFramePr>
        <p:xfrm>
          <a:off x="361556" y="572989"/>
          <a:ext cx="11020096" cy="5842767"/>
        </p:xfrm>
        <a:graphic>
          <a:graphicData uri="http://schemas.openxmlformats.org/drawingml/2006/table">
            <a:tbl>
              <a:tblPr firstRow="1" firstCol="1" bandRow="1"/>
              <a:tblGrid>
                <a:gridCol w="2755024">
                  <a:extLst>
                    <a:ext uri="{9D8B030D-6E8A-4147-A177-3AD203B41FA5}">
                      <a16:colId xmlns:a16="http://schemas.microsoft.com/office/drawing/2014/main" val="3482491671"/>
                    </a:ext>
                  </a:extLst>
                </a:gridCol>
                <a:gridCol w="2755024">
                  <a:extLst>
                    <a:ext uri="{9D8B030D-6E8A-4147-A177-3AD203B41FA5}">
                      <a16:colId xmlns:a16="http://schemas.microsoft.com/office/drawing/2014/main" val="832489337"/>
                    </a:ext>
                  </a:extLst>
                </a:gridCol>
                <a:gridCol w="2755024">
                  <a:extLst>
                    <a:ext uri="{9D8B030D-6E8A-4147-A177-3AD203B41FA5}">
                      <a16:colId xmlns:a16="http://schemas.microsoft.com/office/drawing/2014/main" val="2014306628"/>
                    </a:ext>
                  </a:extLst>
                </a:gridCol>
                <a:gridCol w="2755024">
                  <a:extLst>
                    <a:ext uri="{9D8B030D-6E8A-4147-A177-3AD203B41FA5}">
                      <a16:colId xmlns:a16="http://schemas.microsoft.com/office/drawing/2014/main" val="2473156740"/>
                    </a:ext>
                  </a:extLst>
                </a:gridCol>
              </a:tblGrid>
              <a:tr h="266101">
                <a:tc>
                  <a:txBody>
                    <a:bodyPr/>
                    <a:lstStyle/>
                    <a:p>
                      <a:r>
                        <a:rPr lang="de-CH"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Serubbabel</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Jeschua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Esra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Nehemia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79309120"/>
                  </a:ext>
                </a:extLst>
              </a:tr>
              <a:tr h="266101">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"Sohn von Babel"</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"Der HERR ist Rettung"</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"Der HERR hilft"</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"Trost des EWIGEN"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507633"/>
                  </a:ext>
                </a:extLst>
              </a:tr>
              <a:tr h="1330503">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Aufbau des Brandopferaltares und der Bau des Tempels.</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In seinem priesterlichen Dienst unterstützt er Serubbabel beim Bau des Tempels und führt die Opfer ein.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Er lehrt die Menschen das Gesetz zu halten und danach zu leben. Er führte den Gottesdienst wieder ein.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Nehemia baut die Stadt Jerusalem wieder auf und schützt so dem Tempel und seine Bewohner vor den Feinden.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795398"/>
                  </a:ext>
                </a:extLst>
              </a:tr>
              <a:tr h="3922527">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Der Brandopferaltar ist eine Vorschattung auf das kommende und vollkommene Opfer des HERRN Jesus (Lamm Gottes).</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Jesus zuerst</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Heilig leben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ein Schriftgelehrter und Jünger des Herrn Jesus sein.</a:t>
                      </a:r>
                    </a:p>
                    <a:p>
                      <a:pPr marL="207645" indent="-179705"/>
                      <a:r>
                        <a:rPr lang="de-CH"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a:effectLst/>
                          <a:latin typeface="Calibri" panose="020F0502020204030204" pitchFamily="34" charset="0"/>
                          <a:ea typeface="Calibri" panose="020F0502020204030204" pitchFamily="34" charset="0"/>
                          <a:cs typeface="Times New Roman" panose="02020603050405020304" pitchFamily="18" charset="0"/>
                        </a:rPr>
                        <a:t>Jeschua ist ein Bild auf unseren HERRN Jesus Christus. Er ist das Haupt der Gemeinde und auf seinem Wort stehen wir, er ist das Fundament. Sein Wort, er ist der Sämann der den Samen aussäht.</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Der Tempel ist der Ort wo Gott dem Gläubigen begegnen will (Gottesdienst). </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Wer Ohren hat der höre (Schma ekklesia).</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hören und im Gehorsam leben. </a:t>
                      </a:r>
                    </a:p>
                    <a:p>
                      <a:r>
                        <a:rPr lang="de-CH"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Die Mauer bietet Schutz, es geht um Reinheit, Absonderung und Heiligkeit.</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Gerade im Geheimnis-Reich ist es wichtig die Bibel genau zu nehmen und nicht jede Lehre zu integrieren.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Gemeinsam die Gemeinde Jesu bauen.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mich am Wort ausrichten und mein Leben darauf aufbauen.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056723"/>
                  </a:ext>
                </a:extLst>
              </a:tr>
            </a:tbl>
          </a:graphicData>
        </a:graphic>
      </p:graphicFrame>
      <p:sp>
        <p:nvSpPr>
          <p:cNvPr id="3" name="Textfeld 2">
            <a:extLst>
              <a:ext uri="{FF2B5EF4-FFF2-40B4-BE49-F238E27FC236}">
                <a16:creationId xmlns:a16="http://schemas.microsoft.com/office/drawing/2014/main" id="{94093692-BDF2-CDD2-EEE9-F90EA89D2624}"/>
              </a:ext>
            </a:extLst>
          </p:cNvPr>
          <p:cNvSpPr txBox="1"/>
          <p:nvPr/>
        </p:nvSpPr>
        <p:spPr>
          <a:xfrm>
            <a:off x="725342" y="0"/>
            <a:ext cx="908921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Prophetische Sicht der Bücher Esra und Nehemia</a:t>
            </a:r>
          </a:p>
        </p:txBody>
      </p:sp>
      <p:sp>
        <p:nvSpPr>
          <p:cNvPr id="4" name="Rechteck 3">
            <a:extLst>
              <a:ext uri="{FF2B5EF4-FFF2-40B4-BE49-F238E27FC236}">
                <a16:creationId xmlns:a16="http://schemas.microsoft.com/office/drawing/2014/main" id="{D2807706-C024-7DD2-5437-A2A03FA5F0F5}"/>
              </a:ext>
            </a:extLst>
          </p:cNvPr>
          <p:cNvSpPr/>
          <p:nvPr/>
        </p:nvSpPr>
        <p:spPr>
          <a:xfrm>
            <a:off x="8631617" y="2498834"/>
            <a:ext cx="2869323" cy="42803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188631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05BDA353-119B-3D7D-E037-0623149F8FD9}"/>
              </a:ext>
            </a:extLst>
          </p:cNvPr>
          <p:cNvGraphicFramePr>
            <a:graphicFrameLocks noGrp="1"/>
          </p:cNvGraphicFramePr>
          <p:nvPr>
            <p:extLst>
              <p:ext uri="{D42A27DB-BD31-4B8C-83A1-F6EECF244321}">
                <p14:modId xmlns:p14="http://schemas.microsoft.com/office/powerpoint/2010/main" val="3811678684"/>
              </p:ext>
            </p:extLst>
          </p:nvPr>
        </p:nvGraphicFramePr>
        <p:xfrm>
          <a:off x="361556" y="572989"/>
          <a:ext cx="11020096" cy="5842767"/>
        </p:xfrm>
        <a:graphic>
          <a:graphicData uri="http://schemas.openxmlformats.org/drawingml/2006/table">
            <a:tbl>
              <a:tblPr firstRow="1" firstCol="1" bandRow="1"/>
              <a:tblGrid>
                <a:gridCol w="2755024">
                  <a:extLst>
                    <a:ext uri="{9D8B030D-6E8A-4147-A177-3AD203B41FA5}">
                      <a16:colId xmlns:a16="http://schemas.microsoft.com/office/drawing/2014/main" val="3482491671"/>
                    </a:ext>
                  </a:extLst>
                </a:gridCol>
                <a:gridCol w="2755024">
                  <a:extLst>
                    <a:ext uri="{9D8B030D-6E8A-4147-A177-3AD203B41FA5}">
                      <a16:colId xmlns:a16="http://schemas.microsoft.com/office/drawing/2014/main" val="832489337"/>
                    </a:ext>
                  </a:extLst>
                </a:gridCol>
                <a:gridCol w="2755024">
                  <a:extLst>
                    <a:ext uri="{9D8B030D-6E8A-4147-A177-3AD203B41FA5}">
                      <a16:colId xmlns:a16="http://schemas.microsoft.com/office/drawing/2014/main" val="2014306628"/>
                    </a:ext>
                  </a:extLst>
                </a:gridCol>
                <a:gridCol w="2755024">
                  <a:extLst>
                    <a:ext uri="{9D8B030D-6E8A-4147-A177-3AD203B41FA5}">
                      <a16:colId xmlns:a16="http://schemas.microsoft.com/office/drawing/2014/main" val="2473156740"/>
                    </a:ext>
                  </a:extLst>
                </a:gridCol>
              </a:tblGrid>
              <a:tr h="266101">
                <a:tc>
                  <a:txBody>
                    <a:bodyPr/>
                    <a:lstStyle/>
                    <a:p>
                      <a:r>
                        <a:rPr lang="de-CH"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Serubbabel</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Jeschua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Esra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r>
                        <a:rPr lang="de-CH"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Nehemia</a:t>
                      </a:r>
                      <a:endParaRPr lang="de-CH" sz="180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79309120"/>
                  </a:ext>
                </a:extLst>
              </a:tr>
              <a:tr h="266101">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"Sohn von Babel"</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"Der HERR ist Rettung"</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"Der HERR hilft"</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"Trost des EWIGEN"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7507633"/>
                  </a:ext>
                </a:extLst>
              </a:tr>
              <a:tr h="1330503">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Aufbau des Brandopferaltares und der Bau des Tempels.</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In seinem priesterlichen Dienst unterstützt er Serubbabel beim Bau des Tempels und führt die Opfer ein.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dirty="0">
                          <a:effectLst/>
                          <a:latin typeface="Calibri" panose="020F0502020204030204" pitchFamily="34" charset="0"/>
                          <a:ea typeface="Calibri" panose="020F0502020204030204" pitchFamily="34" charset="0"/>
                          <a:cs typeface="Times New Roman" panose="02020603050405020304" pitchFamily="18" charset="0"/>
                        </a:rPr>
                        <a:t>Er lehrt die Menschen das Gesetz zu halten und danach zu leben. Er führte den Gottesdienst wieder ein.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de-CH" sz="1800">
                          <a:effectLst/>
                          <a:latin typeface="Calibri" panose="020F0502020204030204" pitchFamily="34" charset="0"/>
                          <a:ea typeface="Calibri" panose="020F0502020204030204" pitchFamily="34" charset="0"/>
                          <a:cs typeface="Times New Roman" panose="02020603050405020304" pitchFamily="18" charset="0"/>
                        </a:rPr>
                        <a:t>Nehemia baut die Stadt Jerusalem wieder auf und schützt so dem Tempel und seine Bewohner vor den Feinden.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795398"/>
                  </a:ext>
                </a:extLst>
              </a:tr>
              <a:tr h="3922527">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Der Brandopferaltar ist eine Vorschattung auf das kommende und vollkommene Opfer des HERRN Jesus (Lamm Gottes).</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Jesus zuerst</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Heilig leben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ein Schriftgelehrter und Jünger des Herrn Jesus sein.</a:t>
                      </a:r>
                    </a:p>
                    <a:p>
                      <a:pPr marL="207645" indent="-179705"/>
                      <a:r>
                        <a:rPr lang="de-CH"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a:effectLst/>
                          <a:latin typeface="Calibri" panose="020F0502020204030204" pitchFamily="34" charset="0"/>
                          <a:ea typeface="Calibri" panose="020F0502020204030204" pitchFamily="34" charset="0"/>
                          <a:cs typeface="Times New Roman" panose="02020603050405020304" pitchFamily="18" charset="0"/>
                        </a:rPr>
                        <a:t>Jeschua ist ein Bild auf unseren HERRN Jesus Christus. Er ist das Haupt der Gemeinde und auf seinem Wort stehen wir, er ist das Fundament. Sein Wort, er ist der Sämann der den Samen aussäht.</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Der Tempel ist der Ort wo Gott dem Gläubigen begegnen will (Gottesdienst). </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Wer Ohren hat der höre (Schma ekklesia).</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hören und im Gehorsam leben. </a:t>
                      </a:r>
                    </a:p>
                    <a:p>
                      <a:r>
                        <a:rPr lang="de-CH"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Die Mauer bietet Schutz, es geht um Reinheit, Absonderung und Heiligkeit.</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Gerade im Geheimnis-Reich ist es wichtig die Bibel genau zu nehmen und nicht jede Lehre zu integrieren.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Gemeinsam die Gemeinde Jesu bauen.</a:t>
                      </a:r>
                    </a:p>
                    <a:p>
                      <a:pPr marL="342900" lvl="0" indent="-342900">
                        <a:buFont typeface="Wingdings" panose="05000000000000000000" pitchFamily="2" charset="2"/>
                        <a:buChar char=""/>
                      </a:pPr>
                      <a:r>
                        <a:rPr lang="de-CH" sz="1800" dirty="0">
                          <a:effectLst/>
                          <a:latin typeface="Calibri" panose="020F0502020204030204" pitchFamily="34" charset="0"/>
                          <a:ea typeface="Calibri" panose="020F0502020204030204" pitchFamily="34" charset="0"/>
                          <a:cs typeface="Times New Roman" panose="02020603050405020304" pitchFamily="18" charset="0"/>
                        </a:rPr>
                        <a:t>Ich will mich am Wort ausrichten und mein Leben darauf aufbauen.</a:t>
                      </a:r>
                    </a:p>
                  </a:txBody>
                  <a:tcPr marL="58277" marR="582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056723"/>
                  </a:ext>
                </a:extLst>
              </a:tr>
            </a:tbl>
          </a:graphicData>
        </a:graphic>
      </p:graphicFrame>
      <p:sp>
        <p:nvSpPr>
          <p:cNvPr id="3" name="Textfeld 2">
            <a:extLst>
              <a:ext uri="{FF2B5EF4-FFF2-40B4-BE49-F238E27FC236}">
                <a16:creationId xmlns:a16="http://schemas.microsoft.com/office/drawing/2014/main" id="{94093692-BDF2-CDD2-EEE9-F90EA89D2624}"/>
              </a:ext>
            </a:extLst>
          </p:cNvPr>
          <p:cNvSpPr txBox="1"/>
          <p:nvPr/>
        </p:nvSpPr>
        <p:spPr>
          <a:xfrm>
            <a:off x="725342" y="0"/>
            <a:ext cx="908921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Prophetische Sicht der Bücher Esra und Nehemia</a:t>
            </a:r>
          </a:p>
        </p:txBody>
      </p:sp>
    </p:spTree>
    <p:extLst>
      <p:ext uri="{BB962C8B-B14F-4D97-AF65-F5344CB8AC3E}">
        <p14:creationId xmlns:p14="http://schemas.microsoft.com/office/powerpoint/2010/main" val="3185946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5500FB2-8FB6-AA44-2731-884962588A3B}"/>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Botschaft für unsere Zeit</a:t>
            </a:r>
          </a:p>
        </p:txBody>
      </p:sp>
      <p:sp>
        <p:nvSpPr>
          <p:cNvPr id="6" name="Textfeld 5">
            <a:extLst>
              <a:ext uri="{FF2B5EF4-FFF2-40B4-BE49-F238E27FC236}">
                <a16:creationId xmlns:a16="http://schemas.microsoft.com/office/drawing/2014/main" id="{855CAAB0-BF97-91FA-D931-63FE2F53CE9A}"/>
              </a:ext>
            </a:extLst>
          </p:cNvPr>
          <p:cNvSpPr txBox="1"/>
          <p:nvPr/>
        </p:nvSpPr>
        <p:spPr>
          <a:xfrm>
            <a:off x="557705" y="1382900"/>
            <a:ext cx="11249715" cy="2677656"/>
          </a:xfrm>
          <a:prstGeom prst="rect">
            <a:avLst/>
          </a:prstGeom>
          <a:noFill/>
        </p:spPr>
        <p:txBody>
          <a:bodyPr wrap="square">
            <a:spAutoFit/>
          </a:bodyPr>
          <a:lstStyle/>
          <a:p>
            <a:r>
              <a:rPr lang="de-CH" sz="2800" b="1" dirty="0">
                <a:effectLst/>
                <a:latin typeface="Calibri" panose="020F0502020204030204" pitchFamily="34" charset="0"/>
                <a:ea typeface="Calibri" panose="020F0502020204030204" pitchFamily="34" charset="0"/>
                <a:cs typeface="Times New Roman" panose="02020603050405020304" pitchFamily="18" charset="0"/>
              </a:rPr>
              <a:t>Absonderung</a:t>
            </a:r>
            <a:r>
              <a:rPr lang="de-CH" sz="2800" b="1" dirty="0">
                <a:latin typeface="Calibri" panose="020F0502020204030204" pitchFamily="34" charset="0"/>
                <a:ea typeface="Calibri" panose="020F0502020204030204" pitchFamily="34" charset="0"/>
                <a:cs typeface="Times New Roman" panose="02020603050405020304" pitchFamily="18" charset="0"/>
              </a:rPr>
              <a:t> </a:t>
            </a:r>
            <a:r>
              <a:rPr lang="de-CH" sz="2800" dirty="0">
                <a:latin typeface="Calibri" panose="020F0502020204030204" pitchFamily="34" charset="0"/>
                <a:ea typeface="Calibri" panose="020F0502020204030204" pitchFamily="34" charset="0"/>
                <a:cs typeface="Times New Roman" panose="02020603050405020304" pitchFamily="18" charset="0"/>
              </a:rPr>
              <a:t>von der Welt (1+7)</a:t>
            </a:r>
            <a:r>
              <a:rPr lang="de-CH" sz="2800" dirty="0">
                <a:effectLst/>
                <a:latin typeface="Calibri" panose="020F0502020204030204" pitchFamily="34" charset="0"/>
                <a:ea typeface="Calibri" panose="020F0502020204030204" pitchFamily="34" charset="0"/>
                <a:cs typeface="Times New Roman" panose="02020603050405020304" pitchFamily="18" charset="0"/>
              </a:rPr>
              <a:t>	-&gt; Von Babylon nach Jerusalem</a:t>
            </a:r>
          </a:p>
          <a:p>
            <a:r>
              <a:rPr lang="de-CH" sz="2800" b="1" dirty="0">
                <a:latin typeface="Calibri" panose="020F0502020204030204" pitchFamily="34" charset="0"/>
                <a:ea typeface="Calibri" panose="020F0502020204030204" pitchFamily="34" charset="0"/>
                <a:cs typeface="Times New Roman" panose="02020603050405020304" pitchFamily="18" charset="0"/>
              </a:rPr>
              <a:t>Vertrauen</a:t>
            </a:r>
            <a:r>
              <a:rPr lang="de-CH" sz="2800" dirty="0">
                <a:latin typeface="Calibri" panose="020F0502020204030204" pitchFamily="34" charset="0"/>
                <a:ea typeface="Calibri" panose="020F0502020204030204" pitchFamily="34" charset="0"/>
                <a:cs typeface="Times New Roman" panose="02020603050405020304" pitchFamily="18" charset="0"/>
              </a:rPr>
              <a:t> auf Gott (2+8)		  	-&gt; Gott kennt dich mit Namen</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b="1" dirty="0">
                <a:latin typeface="Calibri" panose="020F0502020204030204" pitchFamily="34" charset="0"/>
                <a:ea typeface="Calibri" panose="020F0502020204030204" pitchFamily="34" charset="0"/>
                <a:cs typeface="Times New Roman" panose="02020603050405020304" pitchFamily="18" charset="0"/>
              </a:rPr>
              <a:t>Zurück</a:t>
            </a:r>
            <a:r>
              <a:rPr lang="de-CH" sz="2800" dirty="0">
                <a:latin typeface="Calibri" panose="020F0502020204030204" pitchFamily="34" charset="0"/>
                <a:ea typeface="Calibri" panose="020F0502020204030204" pitchFamily="34" charset="0"/>
                <a:cs typeface="Times New Roman" panose="02020603050405020304" pitchFamily="18" charset="0"/>
              </a:rPr>
              <a:t> zur gesunden Lehre (3)		-&gt; Allein die Schrift</a:t>
            </a:r>
          </a:p>
          <a:p>
            <a:r>
              <a:rPr lang="de-CH" sz="2800" b="1" dirty="0">
                <a:effectLst/>
                <a:latin typeface="Calibri" panose="020F0502020204030204" pitchFamily="34" charset="0"/>
                <a:ea typeface="Calibri" panose="020F0502020204030204" pitchFamily="34" charset="0"/>
                <a:cs typeface="Times New Roman" panose="02020603050405020304" pitchFamily="18" charset="0"/>
              </a:rPr>
              <a:t>Gehorsam</a:t>
            </a:r>
            <a:r>
              <a:rPr lang="de-CH" sz="2800" dirty="0">
                <a:effectLst/>
                <a:latin typeface="Calibri" panose="020F0502020204030204" pitchFamily="34" charset="0"/>
                <a:ea typeface="Calibri" panose="020F0502020204030204" pitchFamily="34" charset="0"/>
                <a:cs typeface="Times New Roman" panose="02020603050405020304" pitchFamily="18" charset="0"/>
              </a:rPr>
              <a:t> gegenüber dem Wort (4-6)	-&gt; Täter des Wortes sein</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r>
              <a:rPr lang="de-CH" sz="2800" b="1" dirty="0">
                <a:latin typeface="Calibri" panose="020F0502020204030204" pitchFamily="34" charset="0"/>
                <a:ea typeface="Calibri" panose="020F0502020204030204" pitchFamily="34" charset="0"/>
                <a:cs typeface="Times New Roman" panose="02020603050405020304" pitchFamily="18" charset="0"/>
              </a:rPr>
              <a:t>Freiwillig</a:t>
            </a:r>
            <a:r>
              <a:rPr lang="de-CH" sz="2800" dirty="0">
                <a:latin typeface="Calibri" panose="020F0502020204030204" pitchFamily="34" charset="0"/>
                <a:ea typeface="Calibri" panose="020F0502020204030204" pitchFamily="34" charset="0"/>
                <a:cs typeface="Times New Roman" panose="02020603050405020304" pitchFamily="18" charset="0"/>
              </a:rPr>
              <a:t> dienen und geben (8x)	-&gt; Einen fröhlichen Geber hat Gott lieb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Entscheidung</a:t>
            </a:r>
            <a:r>
              <a:rPr lang="de-CH" sz="2800" dirty="0">
                <a:effectLst/>
                <a:latin typeface="Calibri" panose="020F0502020204030204" pitchFamily="34" charset="0"/>
                <a:ea typeface="Calibri" panose="020F0502020204030204" pitchFamily="34" charset="0"/>
                <a:cs typeface="Times New Roman" panose="02020603050405020304" pitchFamily="18" charset="0"/>
              </a:rPr>
              <a:t> treffen (9-10)		-&gt; In der Bereitschaft leben </a:t>
            </a:r>
          </a:p>
        </p:txBody>
      </p:sp>
      <p:sp>
        <p:nvSpPr>
          <p:cNvPr id="2" name="Rechteck 1">
            <a:extLst>
              <a:ext uri="{FF2B5EF4-FFF2-40B4-BE49-F238E27FC236}">
                <a16:creationId xmlns:a16="http://schemas.microsoft.com/office/drawing/2014/main" id="{6142E677-31CA-B038-C859-D491630D9097}"/>
              </a:ext>
            </a:extLst>
          </p:cNvPr>
          <p:cNvSpPr/>
          <p:nvPr/>
        </p:nvSpPr>
        <p:spPr>
          <a:xfrm>
            <a:off x="512381" y="1891862"/>
            <a:ext cx="11390586" cy="48725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C26B1B29-747D-921B-EC00-918A347C8564}"/>
              </a:ext>
            </a:extLst>
          </p:cNvPr>
          <p:cNvSpPr txBox="1"/>
          <p:nvPr/>
        </p:nvSpPr>
        <p:spPr>
          <a:xfrm>
            <a:off x="795173" y="4323281"/>
            <a:ext cx="10076136" cy="1938992"/>
          </a:xfrm>
          <a:prstGeom prst="rect">
            <a:avLst/>
          </a:prstGeom>
          <a:noFill/>
        </p:spPr>
        <p:txBody>
          <a:bodyPr wrap="square">
            <a:spAutoFit/>
          </a:bodyPr>
          <a:lstStyle/>
          <a:p>
            <a:r>
              <a:rPr lang="de-CH" sz="3000" dirty="0"/>
              <a:t>"Da machten sich die Familienoberhäupter von Juda und Benjamin auf und die Priester und die Leviten, jeder, dessen Geist Gott erweckte, hinaufzuziehen, um das Haus des HERRN in Jerusalem zu bauen." </a:t>
            </a:r>
            <a:r>
              <a:rPr lang="de-CH" sz="3000" b="1" dirty="0"/>
              <a:t>(1,5)</a:t>
            </a:r>
            <a:endParaRPr lang="de-CH" sz="3000" dirty="0"/>
          </a:p>
        </p:txBody>
      </p:sp>
    </p:spTree>
    <p:extLst>
      <p:ext uri="{BB962C8B-B14F-4D97-AF65-F5344CB8AC3E}">
        <p14:creationId xmlns:p14="http://schemas.microsoft.com/office/powerpoint/2010/main" val="3290217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5500FB2-8FB6-AA44-2731-884962588A3B}"/>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Botschaft für unsere Zeit</a:t>
            </a:r>
          </a:p>
        </p:txBody>
      </p:sp>
      <p:sp>
        <p:nvSpPr>
          <p:cNvPr id="6" name="Textfeld 5">
            <a:extLst>
              <a:ext uri="{FF2B5EF4-FFF2-40B4-BE49-F238E27FC236}">
                <a16:creationId xmlns:a16="http://schemas.microsoft.com/office/drawing/2014/main" id="{855CAAB0-BF97-91FA-D931-63FE2F53CE9A}"/>
              </a:ext>
            </a:extLst>
          </p:cNvPr>
          <p:cNvSpPr txBox="1"/>
          <p:nvPr/>
        </p:nvSpPr>
        <p:spPr>
          <a:xfrm>
            <a:off x="557705" y="1382900"/>
            <a:ext cx="11249715" cy="2677656"/>
          </a:xfrm>
          <a:prstGeom prst="rect">
            <a:avLst/>
          </a:prstGeom>
          <a:noFill/>
        </p:spPr>
        <p:txBody>
          <a:bodyPr wrap="square">
            <a:spAutoFit/>
          </a:bodyPr>
          <a:lstStyle/>
          <a:p>
            <a:r>
              <a:rPr lang="de-CH" sz="2800" b="1" dirty="0">
                <a:effectLst/>
                <a:latin typeface="Calibri" panose="020F0502020204030204" pitchFamily="34" charset="0"/>
                <a:ea typeface="Calibri" panose="020F0502020204030204" pitchFamily="34" charset="0"/>
                <a:cs typeface="Times New Roman" panose="02020603050405020304" pitchFamily="18" charset="0"/>
              </a:rPr>
              <a:t>Absonderung</a:t>
            </a:r>
            <a:r>
              <a:rPr lang="de-CH" sz="2800" b="1" dirty="0">
                <a:latin typeface="Calibri" panose="020F0502020204030204" pitchFamily="34" charset="0"/>
                <a:ea typeface="Calibri" panose="020F0502020204030204" pitchFamily="34" charset="0"/>
                <a:cs typeface="Times New Roman" panose="02020603050405020304" pitchFamily="18" charset="0"/>
              </a:rPr>
              <a:t> </a:t>
            </a:r>
            <a:r>
              <a:rPr lang="de-CH" sz="2800" dirty="0">
                <a:latin typeface="Calibri" panose="020F0502020204030204" pitchFamily="34" charset="0"/>
                <a:ea typeface="Calibri" panose="020F0502020204030204" pitchFamily="34" charset="0"/>
                <a:cs typeface="Times New Roman" panose="02020603050405020304" pitchFamily="18" charset="0"/>
              </a:rPr>
              <a:t>von der Welt (1+7)</a:t>
            </a:r>
            <a:r>
              <a:rPr lang="de-CH" sz="2800" dirty="0">
                <a:effectLst/>
                <a:latin typeface="Calibri" panose="020F0502020204030204" pitchFamily="34" charset="0"/>
                <a:ea typeface="Calibri" panose="020F0502020204030204" pitchFamily="34" charset="0"/>
                <a:cs typeface="Times New Roman" panose="02020603050405020304" pitchFamily="18" charset="0"/>
              </a:rPr>
              <a:t>	-&gt; Von Babylon nach Jerusalem</a:t>
            </a:r>
          </a:p>
          <a:p>
            <a:r>
              <a:rPr lang="de-CH" sz="2800" b="1" dirty="0">
                <a:latin typeface="Calibri" panose="020F0502020204030204" pitchFamily="34" charset="0"/>
                <a:ea typeface="Calibri" panose="020F0502020204030204" pitchFamily="34" charset="0"/>
                <a:cs typeface="Times New Roman" panose="02020603050405020304" pitchFamily="18" charset="0"/>
              </a:rPr>
              <a:t>Vertrauen</a:t>
            </a:r>
            <a:r>
              <a:rPr lang="de-CH" sz="2800" dirty="0">
                <a:latin typeface="Calibri" panose="020F0502020204030204" pitchFamily="34" charset="0"/>
                <a:ea typeface="Calibri" panose="020F0502020204030204" pitchFamily="34" charset="0"/>
                <a:cs typeface="Times New Roman" panose="02020603050405020304" pitchFamily="18" charset="0"/>
              </a:rPr>
              <a:t> auf Gott (2+8)		  	-&gt; Gott kennt dich mit Namen</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b="1" dirty="0">
                <a:latin typeface="Calibri" panose="020F0502020204030204" pitchFamily="34" charset="0"/>
                <a:ea typeface="Calibri" panose="020F0502020204030204" pitchFamily="34" charset="0"/>
                <a:cs typeface="Times New Roman" panose="02020603050405020304" pitchFamily="18" charset="0"/>
              </a:rPr>
              <a:t>Zurück</a:t>
            </a:r>
            <a:r>
              <a:rPr lang="de-CH" sz="2800" dirty="0">
                <a:latin typeface="Calibri" panose="020F0502020204030204" pitchFamily="34" charset="0"/>
                <a:ea typeface="Calibri" panose="020F0502020204030204" pitchFamily="34" charset="0"/>
                <a:cs typeface="Times New Roman" panose="02020603050405020304" pitchFamily="18" charset="0"/>
              </a:rPr>
              <a:t> zur gesunden Lehre (3)		-&gt; Allein die Schrift</a:t>
            </a:r>
          </a:p>
          <a:p>
            <a:r>
              <a:rPr lang="de-CH" sz="2800" b="1" dirty="0">
                <a:effectLst/>
                <a:latin typeface="Calibri" panose="020F0502020204030204" pitchFamily="34" charset="0"/>
                <a:ea typeface="Calibri" panose="020F0502020204030204" pitchFamily="34" charset="0"/>
                <a:cs typeface="Times New Roman" panose="02020603050405020304" pitchFamily="18" charset="0"/>
              </a:rPr>
              <a:t>Gehorsam</a:t>
            </a:r>
            <a:r>
              <a:rPr lang="de-CH" sz="2800" dirty="0">
                <a:effectLst/>
                <a:latin typeface="Calibri" panose="020F0502020204030204" pitchFamily="34" charset="0"/>
                <a:ea typeface="Calibri" panose="020F0502020204030204" pitchFamily="34" charset="0"/>
                <a:cs typeface="Times New Roman" panose="02020603050405020304" pitchFamily="18" charset="0"/>
              </a:rPr>
              <a:t> gegenüber dem Wort (4-6)	-&gt; Täter des Wortes sein</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r>
              <a:rPr lang="de-CH" sz="2800" b="1" dirty="0">
                <a:latin typeface="Calibri" panose="020F0502020204030204" pitchFamily="34" charset="0"/>
                <a:ea typeface="Calibri" panose="020F0502020204030204" pitchFamily="34" charset="0"/>
                <a:cs typeface="Times New Roman" panose="02020603050405020304" pitchFamily="18" charset="0"/>
              </a:rPr>
              <a:t>Freiwillig</a:t>
            </a:r>
            <a:r>
              <a:rPr lang="de-CH" sz="2800" dirty="0">
                <a:latin typeface="Calibri" panose="020F0502020204030204" pitchFamily="34" charset="0"/>
                <a:ea typeface="Calibri" panose="020F0502020204030204" pitchFamily="34" charset="0"/>
                <a:cs typeface="Times New Roman" panose="02020603050405020304" pitchFamily="18" charset="0"/>
              </a:rPr>
              <a:t> dienen und geben (8x)	-&gt; Einen fröhlichen Geber hat Gott lieb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Entscheidung</a:t>
            </a:r>
            <a:r>
              <a:rPr lang="de-CH" sz="2800" dirty="0">
                <a:effectLst/>
                <a:latin typeface="Calibri" panose="020F0502020204030204" pitchFamily="34" charset="0"/>
                <a:ea typeface="Calibri" panose="020F0502020204030204" pitchFamily="34" charset="0"/>
                <a:cs typeface="Times New Roman" panose="02020603050405020304" pitchFamily="18" charset="0"/>
              </a:rPr>
              <a:t> treffen (9-10)		-&gt; In der Bereitschaft leben </a:t>
            </a:r>
          </a:p>
        </p:txBody>
      </p:sp>
      <p:sp>
        <p:nvSpPr>
          <p:cNvPr id="2" name="Rechteck 1">
            <a:extLst>
              <a:ext uri="{FF2B5EF4-FFF2-40B4-BE49-F238E27FC236}">
                <a16:creationId xmlns:a16="http://schemas.microsoft.com/office/drawing/2014/main" id="{6142E677-31CA-B038-C859-D491630D9097}"/>
              </a:ext>
            </a:extLst>
          </p:cNvPr>
          <p:cNvSpPr/>
          <p:nvPr/>
        </p:nvSpPr>
        <p:spPr>
          <a:xfrm>
            <a:off x="512381" y="2309648"/>
            <a:ext cx="11390586" cy="44548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C26B1B29-747D-921B-EC00-918A347C8564}"/>
              </a:ext>
            </a:extLst>
          </p:cNvPr>
          <p:cNvSpPr txBox="1"/>
          <p:nvPr/>
        </p:nvSpPr>
        <p:spPr>
          <a:xfrm>
            <a:off x="795173" y="4323281"/>
            <a:ext cx="10076136" cy="1938992"/>
          </a:xfrm>
          <a:prstGeom prst="rect">
            <a:avLst/>
          </a:prstGeom>
          <a:noFill/>
        </p:spPr>
        <p:txBody>
          <a:bodyPr wrap="square">
            <a:spAutoFit/>
          </a:bodyPr>
          <a:lstStyle/>
          <a:p>
            <a:r>
              <a:rPr lang="de-CH" sz="3000" dirty="0"/>
              <a:t>"⟨alle⟩, die mit Serubbabel kamen ⟨und mit⟩ Jeschua, </a:t>
            </a:r>
            <a:r>
              <a:rPr lang="de-CH" sz="3000" dirty="0" err="1"/>
              <a:t>Nehemja</a:t>
            </a:r>
            <a:r>
              <a:rPr lang="de-CH" sz="3000" dirty="0"/>
              <a:t>, </a:t>
            </a:r>
            <a:r>
              <a:rPr lang="de-CH" sz="3000" dirty="0" err="1"/>
              <a:t>Seraja</a:t>
            </a:r>
            <a:r>
              <a:rPr lang="de-CH" sz="3000" dirty="0"/>
              <a:t>, </a:t>
            </a:r>
            <a:r>
              <a:rPr lang="de-CH" sz="3000" dirty="0" err="1"/>
              <a:t>Reelaja</a:t>
            </a:r>
            <a:r>
              <a:rPr lang="de-CH" sz="3000" dirty="0"/>
              <a:t>, </a:t>
            </a:r>
            <a:r>
              <a:rPr lang="de-CH" sz="3000" dirty="0" err="1"/>
              <a:t>Mordochai</a:t>
            </a:r>
            <a:r>
              <a:rPr lang="de-CH" sz="3000" dirty="0"/>
              <a:t>, </a:t>
            </a:r>
            <a:r>
              <a:rPr lang="de-CH" sz="3000" dirty="0" err="1"/>
              <a:t>Bilschan</a:t>
            </a:r>
            <a:r>
              <a:rPr lang="de-CH" sz="3000" dirty="0"/>
              <a:t>, </a:t>
            </a:r>
            <a:r>
              <a:rPr lang="de-CH" sz="3000" dirty="0" err="1"/>
              <a:t>Mispar</a:t>
            </a:r>
            <a:r>
              <a:rPr lang="de-CH" sz="3000" dirty="0"/>
              <a:t>, </a:t>
            </a:r>
            <a:r>
              <a:rPr lang="de-CH" sz="3000" dirty="0" err="1"/>
              <a:t>Bigwai</a:t>
            </a:r>
            <a:r>
              <a:rPr lang="de-CH" sz="3000" dirty="0"/>
              <a:t>, </a:t>
            </a:r>
            <a:r>
              <a:rPr lang="de-CH" sz="3000" dirty="0" err="1"/>
              <a:t>Rehum</a:t>
            </a:r>
            <a:r>
              <a:rPr lang="de-CH" sz="3000" dirty="0"/>
              <a:t> ⟨und⟩ </a:t>
            </a:r>
            <a:r>
              <a:rPr lang="de-CH" sz="3000" dirty="0" err="1"/>
              <a:t>Baana</a:t>
            </a:r>
            <a:r>
              <a:rPr lang="de-CH" sz="3000" dirty="0"/>
              <a:t>. ⟨Das ist die⟩ Zahl der Männer des Volkes Israel: 3 Die Söhne </a:t>
            </a:r>
            <a:r>
              <a:rPr lang="de-CH" sz="3000" dirty="0" err="1"/>
              <a:t>Parosch</a:t>
            </a:r>
            <a:r>
              <a:rPr lang="de-CH" sz="3000" dirty="0"/>
              <a:t> 2 172." </a:t>
            </a:r>
            <a:r>
              <a:rPr lang="de-CH" sz="3000" b="1" dirty="0"/>
              <a:t>(2,2-3ff)</a:t>
            </a:r>
            <a:endParaRPr lang="de-CH" sz="3000" dirty="0"/>
          </a:p>
        </p:txBody>
      </p:sp>
    </p:spTree>
    <p:extLst>
      <p:ext uri="{BB962C8B-B14F-4D97-AF65-F5344CB8AC3E}">
        <p14:creationId xmlns:p14="http://schemas.microsoft.com/office/powerpoint/2010/main" val="1656282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05661D7F-1268-046C-1E93-C78D7C73DB9C}"/>
              </a:ext>
            </a:extLst>
          </p:cNvPr>
          <p:cNvSpPr txBox="1"/>
          <p:nvPr/>
        </p:nvSpPr>
        <p:spPr>
          <a:xfrm>
            <a:off x="564107" y="1428143"/>
            <a:ext cx="10454186" cy="1938992"/>
          </a:xfrm>
          <a:prstGeom prst="rect">
            <a:avLst/>
          </a:prstGeom>
          <a:noFill/>
        </p:spPr>
        <p:txBody>
          <a:bodyPr wrap="square">
            <a:spAutoFit/>
          </a:bodyPr>
          <a:lstStyle/>
          <a:p>
            <a:r>
              <a:rPr lang="de-DE" sz="3000" dirty="0">
                <a:effectLst/>
                <a:latin typeface="Calibri" panose="020F0502020204030204" pitchFamily="34" charset="0"/>
                <a:ea typeface="Calibri" panose="020F0502020204030204" pitchFamily="34" charset="0"/>
                <a:cs typeface="Times New Roman" panose="02020603050405020304" pitchFamily="18" charset="0"/>
              </a:rPr>
              <a:t>- Titel und Autor	</a:t>
            </a:r>
            <a:r>
              <a:rPr lang="de-DE" sz="3000" dirty="0">
                <a:latin typeface="Calibri" panose="020F0502020204030204" pitchFamily="34" charset="0"/>
                <a:ea typeface="Calibri" panose="020F0502020204030204" pitchFamily="34" charset="0"/>
                <a:cs typeface="Times New Roman" panose="02020603050405020304" pitchFamily="18" charset="0"/>
              </a:rPr>
              <a:t>	        </a:t>
            </a:r>
            <a:r>
              <a:rPr lang="de-DE" sz="3000" dirty="0">
                <a:effectLst/>
                <a:latin typeface="Calibri" panose="020F0502020204030204" pitchFamily="34" charset="0"/>
                <a:ea typeface="Calibri" panose="020F0502020204030204" pitchFamily="34" charset="0"/>
                <a:cs typeface="Times New Roman" panose="02020603050405020304" pitchFamily="18" charset="0"/>
              </a:rPr>
              <a:t>Esra / Nehemia</a:t>
            </a:r>
          </a:p>
          <a:p>
            <a:r>
              <a:rPr lang="de-DE" sz="3000" dirty="0">
                <a:latin typeface="Calibri" panose="020F0502020204030204" pitchFamily="34" charset="0"/>
                <a:ea typeface="Calibri" panose="020F0502020204030204" pitchFamily="34" charset="0"/>
                <a:cs typeface="Times New Roman" panose="02020603050405020304" pitchFamily="18" charset="0"/>
              </a:rPr>
              <a:t>- Kapitel und Verse	10 (280) / 13 (406)</a:t>
            </a:r>
          </a:p>
          <a:p>
            <a:r>
              <a:rPr lang="de-DE" sz="3000" dirty="0">
                <a:effectLst/>
                <a:latin typeface="Calibri" panose="020F0502020204030204" pitchFamily="34" charset="0"/>
                <a:ea typeface="Calibri" panose="020F0502020204030204" pitchFamily="34" charset="0"/>
                <a:cs typeface="Times New Roman" panose="02020603050405020304" pitchFamily="18" charset="0"/>
              </a:rPr>
              <a:t>- </a:t>
            </a:r>
            <a:r>
              <a:rPr lang="de-DE" sz="3000" dirty="0">
                <a:latin typeface="Calibri" panose="020F0502020204030204" pitchFamily="34" charset="0"/>
                <a:ea typeface="Calibri" panose="020F0502020204030204" pitchFamily="34" charset="0"/>
                <a:cs typeface="Times New Roman" panose="02020603050405020304" pitchFamily="18" charset="0"/>
              </a:rPr>
              <a:t>Zeitumfang      	        538 – 457 / 445 – 423</a:t>
            </a:r>
            <a:endParaRPr lang="de-DE" sz="3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3000" dirty="0">
                <a:effectLst/>
                <a:latin typeface="Calibri" panose="020F0502020204030204" pitchFamily="34" charset="0"/>
                <a:ea typeface="Calibri" panose="020F0502020204030204" pitchFamily="34" charset="0"/>
                <a:cs typeface="Times New Roman" panose="02020603050405020304" pitchFamily="18" charset="0"/>
              </a:rPr>
              <a:t>- </a:t>
            </a:r>
            <a:r>
              <a:rPr lang="de-DE" sz="3000" dirty="0">
                <a:latin typeface="Calibri" panose="020F0502020204030204" pitchFamily="34" charset="0"/>
                <a:ea typeface="Calibri" panose="020F0502020204030204" pitchFamily="34" charset="0"/>
                <a:cs typeface="Times New Roman" panose="02020603050405020304" pitchFamily="18" charset="0"/>
              </a:rPr>
              <a:t>Bedeutung        </a:t>
            </a:r>
            <a:r>
              <a:rPr lang="de-DE" sz="3000" dirty="0">
                <a:effectLst/>
                <a:latin typeface="Calibri" panose="020F0502020204030204" pitchFamily="34" charset="0"/>
                <a:ea typeface="Calibri" panose="020F0502020204030204" pitchFamily="34" charset="0"/>
                <a:cs typeface="Times New Roman" panose="02020603050405020304" pitchFamily="18" charset="0"/>
              </a:rPr>
              <a:t>"Der HERR hilft / "Trost des EWIGEN"</a:t>
            </a:r>
          </a:p>
        </p:txBody>
      </p:sp>
      <p:sp>
        <p:nvSpPr>
          <p:cNvPr id="4" name="Textfeld 3">
            <a:extLst>
              <a:ext uri="{FF2B5EF4-FFF2-40B4-BE49-F238E27FC236}">
                <a16:creationId xmlns:a16="http://schemas.microsoft.com/office/drawing/2014/main" id="{54B4A2CC-0C2F-DD7A-EFBA-FFBFF2F18A69}"/>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Esra und Nehemia</a:t>
            </a:r>
          </a:p>
        </p:txBody>
      </p:sp>
      <p:sp>
        <p:nvSpPr>
          <p:cNvPr id="2" name="Textfeld 1">
            <a:extLst>
              <a:ext uri="{FF2B5EF4-FFF2-40B4-BE49-F238E27FC236}">
                <a16:creationId xmlns:a16="http://schemas.microsoft.com/office/drawing/2014/main" id="{62DE4755-B901-0297-47D4-C280B30069F1}"/>
              </a:ext>
            </a:extLst>
          </p:cNvPr>
          <p:cNvSpPr txBox="1"/>
          <p:nvPr/>
        </p:nvSpPr>
        <p:spPr>
          <a:xfrm>
            <a:off x="564106" y="3490866"/>
            <a:ext cx="9776348" cy="2400657"/>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a:t>
            </a:r>
            <a:r>
              <a:rPr lang="de-DE" sz="3000" dirty="0">
                <a:effectLst/>
                <a:latin typeface="Calibri" panose="020F0502020204030204" pitchFamily="34" charset="0"/>
                <a:ea typeface="Calibri" panose="020F0502020204030204" pitchFamily="34" charset="0"/>
                <a:cs typeface="Times New Roman" panose="02020603050405020304" pitchFamily="18" charset="0"/>
              </a:rPr>
              <a:t>dieser Esra zog herauf von Babel. Und er war ein kundiger Schriftgelehrter im Gesetz des Mose, das der HERR, der Gott Israels, gegeben hatte. Und der König gewährte ihm, da die Hand des HERRN, seines Gottes, über ihm war, all sein Begehren.</a:t>
            </a:r>
            <a:r>
              <a:rPr lang="de-CH" sz="3000" dirty="0">
                <a:effectLst/>
                <a:latin typeface="Calibri" panose="020F0502020204030204" pitchFamily="34" charset="0"/>
                <a:ea typeface="Calibri" panose="020F0502020204030204" pitchFamily="34" charset="0"/>
                <a:cs typeface="Times New Roman" panose="02020603050405020304" pitchFamily="18" charset="0"/>
              </a:rPr>
              <a: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(Esr </a:t>
            </a:r>
            <a:r>
              <a:rPr lang="de-CH" sz="3000" b="1" dirty="0">
                <a:latin typeface="Calibri" panose="020F0502020204030204" pitchFamily="34" charset="0"/>
                <a:ea typeface="Calibri" panose="020F0502020204030204" pitchFamily="34" charset="0"/>
                <a:cs typeface="Times New Roman" panose="02020603050405020304" pitchFamily="18" charset="0"/>
              </a:rPr>
              <a:t>7</a:t>
            </a:r>
            <a:r>
              <a:rPr lang="de-CH" sz="3000" b="1" dirty="0">
                <a:effectLst/>
                <a:latin typeface="Calibri" panose="020F0502020204030204" pitchFamily="34" charset="0"/>
                <a:ea typeface="Calibri" panose="020F0502020204030204" pitchFamily="34" charset="0"/>
                <a:cs typeface="Times New Roman" panose="02020603050405020304" pitchFamily="18" charset="0"/>
              </a:rPr>
              <a:t>,6)</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AD2A0E00-5F9A-1E3C-60BD-5D1E44F79EF7}"/>
              </a:ext>
            </a:extLst>
          </p:cNvPr>
          <p:cNvSpPr txBox="1"/>
          <p:nvPr/>
        </p:nvSpPr>
        <p:spPr>
          <a:xfrm>
            <a:off x="564106" y="5957755"/>
            <a:ext cx="10716122" cy="55399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rPr>
              <a:t>"Die gute Hand Gottes" (Esr 7,6.9.28; 8,18.22.31</a:t>
            </a:r>
            <a:r>
              <a:rPr lang="de-CH" sz="3000" dirty="0">
                <a:latin typeface="Calibri" panose="020F0502020204030204" pitchFamily="34" charset="0"/>
                <a:ea typeface="Calibri" panose="020F0502020204030204" pitchFamily="34" charset="0"/>
              </a:rPr>
              <a:t>;</a:t>
            </a:r>
            <a:r>
              <a:rPr lang="de-CH" sz="3000" dirty="0">
                <a:effectLst/>
                <a:latin typeface="Calibri" panose="020F0502020204030204" pitchFamily="34" charset="0"/>
                <a:ea typeface="Calibri" panose="020F0502020204030204" pitchFamily="34" charset="0"/>
              </a:rPr>
              <a:t> Neh 1,10; 2,8.18)</a:t>
            </a:r>
            <a:endParaRPr lang="de-CH" sz="3000" dirty="0"/>
          </a:p>
        </p:txBody>
      </p:sp>
    </p:spTree>
    <p:extLst>
      <p:ext uri="{BB962C8B-B14F-4D97-AF65-F5344CB8AC3E}">
        <p14:creationId xmlns:p14="http://schemas.microsoft.com/office/powerpoint/2010/main" val="252514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5500FB2-8FB6-AA44-2731-884962588A3B}"/>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Botschaft für unsere Zeit</a:t>
            </a:r>
          </a:p>
        </p:txBody>
      </p:sp>
      <p:sp>
        <p:nvSpPr>
          <p:cNvPr id="6" name="Textfeld 5">
            <a:extLst>
              <a:ext uri="{FF2B5EF4-FFF2-40B4-BE49-F238E27FC236}">
                <a16:creationId xmlns:a16="http://schemas.microsoft.com/office/drawing/2014/main" id="{855CAAB0-BF97-91FA-D931-63FE2F53CE9A}"/>
              </a:ext>
            </a:extLst>
          </p:cNvPr>
          <p:cNvSpPr txBox="1"/>
          <p:nvPr/>
        </p:nvSpPr>
        <p:spPr>
          <a:xfrm>
            <a:off x="557705" y="1382900"/>
            <a:ext cx="11249715" cy="2677656"/>
          </a:xfrm>
          <a:prstGeom prst="rect">
            <a:avLst/>
          </a:prstGeom>
          <a:noFill/>
        </p:spPr>
        <p:txBody>
          <a:bodyPr wrap="square">
            <a:spAutoFit/>
          </a:bodyPr>
          <a:lstStyle/>
          <a:p>
            <a:r>
              <a:rPr lang="de-CH" sz="2800" b="1" dirty="0">
                <a:effectLst/>
                <a:latin typeface="Calibri" panose="020F0502020204030204" pitchFamily="34" charset="0"/>
                <a:ea typeface="Calibri" panose="020F0502020204030204" pitchFamily="34" charset="0"/>
                <a:cs typeface="Times New Roman" panose="02020603050405020304" pitchFamily="18" charset="0"/>
              </a:rPr>
              <a:t>Absonderung</a:t>
            </a:r>
            <a:r>
              <a:rPr lang="de-CH" sz="2800" b="1" dirty="0">
                <a:latin typeface="Calibri" panose="020F0502020204030204" pitchFamily="34" charset="0"/>
                <a:ea typeface="Calibri" panose="020F0502020204030204" pitchFamily="34" charset="0"/>
                <a:cs typeface="Times New Roman" panose="02020603050405020304" pitchFamily="18" charset="0"/>
              </a:rPr>
              <a:t> </a:t>
            </a:r>
            <a:r>
              <a:rPr lang="de-CH" sz="2800" dirty="0">
                <a:latin typeface="Calibri" panose="020F0502020204030204" pitchFamily="34" charset="0"/>
                <a:ea typeface="Calibri" panose="020F0502020204030204" pitchFamily="34" charset="0"/>
                <a:cs typeface="Times New Roman" panose="02020603050405020304" pitchFamily="18" charset="0"/>
              </a:rPr>
              <a:t>von der Welt (1+7)</a:t>
            </a:r>
            <a:r>
              <a:rPr lang="de-CH" sz="2800" dirty="0">
                <a:effectLst/>
                <a:latin typeface="Calibri" panose="020F0502020204030204" pitchFamily="34" charset="0"/>
                <a:ea typeface="Calibri" panose="020F0502020204030204" pitchFamily="34" charset="0"/>
                <a:cs typeface="Times New Roman" panose="02020603050405020304" pitchFamily="18" charset="0"/>
              </a:rPr>
              <a:t>	-&gt; Von Babylon nach Jerusalem</a:t>
            </a:r>
          </a:p>
          <a:p>
            <a:r>
              <a:rPr lang="de-CH" sz="2800" b="1" dirty="0">
                <a:latin typeface="Calibri" panose="020F0502020204030204" pitchFamily="34" charset="0"/>
                <a:ea typeface="Calibri" panose="020F0502020204030204" pitchFamily="34" charset="0"/>
                <a:cs typeface="Times New Roman" panose="02020603050405020304" pitchFamily="18" charset="0"/>
              </a:rPr>
              <a:t>Vertrauen</a:t>
            </a:r>
            <a:r>
              <a:rPr lang="de-CH" sz="2800" dirty="0">
                <a:latin typeface="Calibri" panose="020F0502020204030204" pitchFamily="34" charset="0"/>
                <a:ea typeface="Calibri" panose="020F0502020204030204" pitchFamily="34" charset="0"/>
                <a:cs typeface="Times New Roman" panose="02020603050405020304" pitchFamily="18" charset="0"/>
              </a:rPr>
              <a:t> auf Gott (2+8)		  	-&gt; Gott kennt dich mit Namen</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b="1" dirty="0">
                <a:latin typeface="Calibri" panose="020F0502020204030204" pitchFamily="34" charset="0"/>
                <a:ea typeface="Calibri" panose="020F0502020204030204" pitchFamily="34" charset="0"/>
                <a:cs typeface="Times New Roman" panose="02020603050405020304" pitchFamily="18" charset="0"/>
              </a:rPr>
              <a:t>Zurück</a:t>
            </a:r>
            <a:r>
              <a:rPr lang="de-CH" sz="2800" dirty="0">
                <a:latin typeface="Calibri" panose="020F0502020204030204" pitchFamily="34" charset="0"/>
                <a:ea typeface="Calibri" panose="020F0502020204030204" pitchFamily="34" charset="0"/>
                <a:cs typeface="Times New Roman" panose="02020603050405020304" pitchFamily="18" charset="0"/>
              </a:rPr>
              <a:t> zur gesunden Lehre (3)		-&gt; Allein die Schrift</a:t>
            </a:r>
          </a:p>
          <a:p>
            <a:r>
              <a:rPr lang="de-CH" sz="2800" b="1" dirty="0">
                <a:effectLst/>
                <a:latin typeface="Calibri" panose="020F0502020204030204" pitchFamily="34" charset="0"/>
                <a:ea typeface="Calibri" panose="020F0502020204030204" pitchFamily="34" charset="0"/>
                <a:cs typeface="Times New Roman" panose="02020603050405020304" pitchFamily="18" charset="0"/>
              </a:rPr>
              <a:t>Gehorsam</a:t>
            </a:r>
            <a:r>
              <a:rPr lang="de-CH" sz="2800" dirty="0">
                <a:effectLst/>
                <a:latin typeface="Calibri" panose="020F0502020204030204" pitchFamily="34" charset="0"/>
                <a:ea typeface="Calibri" panose="020F0502020204030204" pitchFamily="34" charset="0"/>
                <a:cs typeface="Times New Roman" panose="02020603050405020304" pitchFamily="18" charset="0"/>
              </a:rPr>
              <a:t> gegenüber dem Wort (4-6)	-&gt; Täter des Wortes sein</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r>
              <a:rPr lang="de-CH" sz="2800" b="1" dirty="0">
                <a:latin typeface="Calibri" panose="020F0502020204030204" pitchFamily="34" charset="0"/>
                <a:ea typeface="Calibri" panose="020F0502020204030204" pitchFamily="34" charset="0"/>
                <a:cs typeface="Times New Roman" panose="02020603050405020304" pitchFamily="18" charset="0"/>
              </a:rPr>
              <a:t>Freiwillig</a:t>
            </a:r>
            <a:r>
              <a:rPr lang="de-CH" sz="2800" dirty="0">
                <a:latin typeface="Calibri" panose="020F0502020204030204" pitchFamily="34" charset="0"/>
                <a:ea typeface="Calibri" panose="020F0502020204030204" pitchFamily="34" charset="0"/>
                <a:cs typeface="Times New Roman" panose="02020603050405020304" pitchFamily="18" charset="0"/>
              </a:rPr>
              <a:t> dienen und geben (8x)	-&gt; Einen fröhlichen Geber hat Gott lieb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Entscheidung</a:t>
            </a:r>
            <a:r>
              <a:rPr lang="de-CH" sz="2800" dirty="0">
                <a:effectLst/>
                <a:latin typeface="Calibri" panose="020F0502020204030204" pitchFamily="34" charset="0"/>
                <a:ea typeface="Calibri" panose="020F0502020204030204" pitchFamily="34" charset="0"/>
                <a:cs typeface="Times New Roman" panose="02020603050405020304" pitchFamily="18" charset="0"/>
              </a:rPr>
              <a:t> treffen (9-10)		-&gt; In der Bereitschaft leben </a:t>
            </a:r>
          </a:p>
        </p:txBody>
      </p:sp>
      <p:sp>
        <p:nvSpPr>
          <p:cNvPr id="2" name="Rechteck 1">
            <a:extLst>
              <a:ext uri="{FF2B5EF4-FFF2-40B4-BE49-F238E27FC236}">
                <a16:creationId xmlns:a16="http://schemas.microsoft.com/office/drawing/2014/main" id="{6142E677-31CA-B038-C859-D491630D9097}"/>
              </a:ext>
            </a:extLst>
          </p:cNvPr>
          <p:cNvSpPr/>
          <p:nvPr/>
        </p:nvSpPr>
        <p:spPr>
          <a:xfrm>
            <a:off x="512381" y="2691014"/>
            <a:ext cx="11390586" cy="4084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C26B1B29-747D-921B-EC00-918A347C8564}"/>
              </a:ext>
            </a:extLst>
          </p:cNvPr>
          <p:cNvSpPr txBox="1"/>
          <p:nvPr/>
        </p:nvSpPr>
        <p:spPr>
          <a:xfrm>
            <a:off x="384580" y="2943798"/>
            <a:ext cx="11092717" cy="3785652"/>
          </a:xfrm>
          <a:prstGeom prst="rect">
            <a:avLst/>
          </a:prstGeom>
          <a:noFill/>
        </p:spPr>
        <p:txBody>
          <a:bodyPr wrap="square">
            <a:spAutoFit/>
          </a:bodyPr>
          <a:lstStyle/>
          <a:p>
            <a:r>
              <a:rPr lang="de-CH" sz="3000" dirty="0"/>
              <a:t>"</a:t>
            </a:r>
            <a:r>
              <a:rPr lang="de-DE" sz="3000" dirty="0"/>
              <a:t>Und Jeschua, der Sohn Jozadaks, und seine Brüder, die Priester, und Serubbabel, der Sohn Schealtiëls, und seine Brüder machten sich auf und bauten den Altar des Gottes Israels, um Brandopfer darauf zu opfern, wie es geschrieben steht </a:t>
            </a:r>
            <a:r>
              <a:rPr lang="de-DE" sz="3000" u="sng" dirty="0"/>
              <a:t>im Gesetz des Mose</a:t>
            </a:r>
            <a:r>
              <a:rPr lang="de-DE" sz="3000" dirty="0"/>
              <a:t>, des Mannes Gottes. 3 Und sie errichteten den Altar auf </a:t>
            </a:r>
            <a:r>
              <a:rPr lang="de-DE" sz="3000" u="sng" dirty="0"/>
              <a:t>seinen ⟨alten⟩ Fundamenten</a:t>
            </a:r>
            <a:r>
              <a:rPr lang="de-DE" sz="3000" dirty="0"/>
              <a:t>, obwohl ⟨ein Teil⟩ von der Bevölkerung der Länder in Feindschaft mit ihnen ⟨lebte⟩, und sie opferten auf ihm Brandopfer dem HERRN, die Morgen- und Abendbrandopfer.</a:t>
            </a:r>
            <a:r>
              <a:rPr lang="de-CH" sz="3000" dirty="0"/>
              <a:t>" </a:t>
            </a:r>
            <a:r>
              <a:rPr lang="de-CH" sz="3000" b="1" dirty="0"/>
              <a:t>(3,2-3)</a:t>
            </a:r>
            <a:endParaRPr lang="de-CH" sz="3000" dirty="0"/>
          </a:p>
        </p:txBody>
      </p:sp>
    </p:spTree>
    <p:extLst>
      <p:ext uri="{BB962C8B-B14F-4D97-AF65-F5344CB8AC3E}">
        <p14:creationId xmlns:p14="http://schemas.microsoft.com/office/powerpoint/2010/main" val="1027962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5500FB2-8FB6-AA44-2731-884962588A3B}"/>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Botschaft für unsere Zeit</a:t>
            </a:r>
          </a:p>
        </p:txBody>
      </p:sp>
      <p:sp>
        <p:nvSpPr>
          <p:cNvPr id="6" name="Textfeld 5">
            <a:extLst>
              <a:ext uri="{FF2B5EF4-FFF2-40B4-BE49-F238E27FC236}">
                <a16:creationId xmlns:a16="http://schemas.microsoft.com/office/drawing/2014/main" id="{855CAAB0-BF97-91FA-D931-63FE2F53CE9A}"/>
              </a:ext>
            </a:extLst>
          </p:cNvPr>
          <p:cNvSpPr txBox="1"/>
          <p:nvPr/>
        </p:nvSpPr>
        <p:spPr>
          <a:xfrm>
            <a:off x="557705" y="1382900"/>
            <a:ext cx="11249715" cy="2677656"/>
          </a:xfrm>
          <a:prstGeom prst="rect">
            <a:avLst/>
          </a:prstGeom>
          <a:noFill/>
        </p:spPr>
        <p:txBody>
          <a:bodyPr wrap="square">
            <a:spAutoFit/>
          </a:bodyPr>
          <a:lstStyle/>
          <a:p>
            <a:r>
              <a:rPr lang="de-CH" sz="2800" b="1" dirty="0">
                <a:effectLst/>
                <a:latin typeface="Calibri" panose="020F0502020204030204" pitchFamily="34" charset="0"/>
                <a:ea typeface="Calibri" panose="020F0502020204030204" pitchFamily="34" charset="0"/>
                <a:cs typeface="Times New Roman" panose="02020603050405020304" pitchFamily="18" charset="0"/>
              </a:rPr>
              <a:t>Absonderung</a:t>
            </a:r>
            <a:r>
              <a:rPr lang="de-CH" sz="2800" b="1" dirty="0">
                <a:latin typeface="Calibri" panose="020F0502020204030204" pitchFamily="34" charset="0"/>
                <a:ea typeface="Calibri" panose="020F0502020204030204" pitchFamily="34" charset="0"/>
                <a:cs typeface="Times New Roman" panose="02020603050405020304" pitchFamily="18" charset="0"/>
              </a:rPr>
              <a:t> </a:t>
            </a:r>
            <a:r>
              <a:rPr lang="de-CH" sz="2800" dirty="0">
                <a:latin typeface="Calibri" panose="020F0502020204030204" pitchFamily="34" charset="0"/>
                <a:ea typeface="Calibri" panose="020F0502020204030204" pitchFamily="34" charset="0"/>
                <a:cs typeface="Times New Roman" panose="02020603050405020304" pitchFamily="18" charset="0"/>
              </a:rPr>
              <a:t>von der Welt (1+7)</a:t>
            </a:r>
            <a:r>
              <a:rPr lang="de-CH" sz="2800" dirty="0">
                <a:effectLst/>
                <a:latin typeface="Calibri" panose="020F0502020204030204" pitchFamily="34" charset="0"/>
                <a:ea typeface="Calibri" panose="020F0502020204030204" pitchFamily="34" charset="0"/>
                <a:cs typeface="Times New Roman" panose="02020603050405020304" pitchFamily="18" charset="0"/>
              </a:rPr>
              <a:t>	-&gt; Von Babylon nach Jerusalem</a:t>
            </a:r>
          </a:p>
          <a:p>
            <a:r>
              <a:rPr lang="de-CH" sz="2800" b="1" dirty="0">
                <a:latin typeface="Calibri" panose="020F0502020204030204" pitchFamily="34" charset="0"/>
                <a:ea typeface="Calibri" panose="020F0502020204030204" pitchFamily="34" charset="0"/>
                <a:cs typeface="Times New Roman" panose="02020603050405020304" pitchFamily="18" charset="0"/>
              </a:rPr>
              <a:t>Vertrauen</a:t>
            </a:r>
            <a:r>
              <a:rPr lang="de-CH" sz="2800" dirty="0">
                <a:latin typeface="Calibri" panose="020F0502020204030204" pitchFamily="34" charset="0"/>
                <a:ea typeface="Calibri" panose="020F0502020204030204" pitchFamily="34" charset="0"/>
                <a:cs typeface="Times New Roman" panose="02020603050405020304" pitchFamily="18" charset="0"/>
              </a:rPr>
              <a:t> auf Gott (2+8)		  	-&gt; Gott kennt dich mit Namen</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b="1" dirty="0">
                <a:latin typeface="Calibri" panose="020F0502020204030204" pitchFamily="34" charset="0"/>
                <a:ea typeface="Calibri" panose="020F0502020204030204" pitchFamily="34" charset="0"/>
                <a:cs typeface="Times New Roman" panose="02020603050405020304" pitchFamily="18" charset="0"/>
              </a:rPr>
              <a:t>Zurück</a:t>
            </a:r>
            <a:r>
              <a:rPr lang="de-CH" sz="2800" dirty="0">
                <a:latin typeface="Calibri" panose="020F0502020204030204" pitchFamily="34" charset="0"/>
                <a:ea typeface="Calibri" panose="020F0502020204030204" pitchFamily="34" charset="0"/>
                <a:cs typeface="Times New Roman" panose="02020603050405020304" pitchFamily="18" charset="0"/>
              </a:rPr>
              <a:t> zur gesunden Lehre (3)		-&gt; Allein die Schrift</a:t>
            </a:r>
          </a:p>
          <a:p>
            <a:r>
              <a:rPr lang="de-CH" sz="2800" b="1" dirty="0">
                <a:effectLst/>
                <a:latin typeface="Calibri" panose="020F0502020204030204" pitchFamily="34" charset="0"/>
                <a:ea typeface="Calibri" panose="020F0502020204030204" pitchFamily="34" charset="0"/>
                <a:cs typeface="Times New Roman" panose="02020603050405020304" pitchFamily="18" charset="0"/>
              </a:rPr>
              <a:t>Gehorsam</a:t>
            </a:r>
            <a:r>
              <a:rPr lang="de-CH" sz="2800" dirty="0">
                <a:effectLst/>
                <a:latin typeface="Calibri" panose="020F0502020204030204" pitchFamily="34" charset="0"/>
                <a:ea typeface="Calibri" panose="020F0502020204030204" pitchFamily="34" charset="0"/>
                <a:cs typeface="Times New Roman" panose="02020603050405020304" pitchFamily="18" charset="0"/>
              </a:rPr>
              <a:t> gegenüber dem Wort (4-6)	-&gt; Täter des Wortes sein</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r>
              <a:rPr lang="de-CH" sz="2800" b="1" dirty="0">
                <a:latin typeface="Calibri" panose="020F0502020204030204" pitchFamily="34" charset="0"/>
                <a:ea typeface="Calibri" panose="020F0502020204030204" pitchFamily="34" charset="0"/>
                <a:cs typeface="Times New Roman" panose="02020603050405020304" pitchFamily="18" charset="0"/>
              </a:rPr>
              <a:t>Freiwillig</a:t>
            </a:r>
            <a:r>
              <a:rPr lang="de-CH" sz="2800" dirty="0">
                <a:latin typeface="Calibri" panose="020F0502020204030204" pitchFamily="34" charset="0"/>
                <a:ea typeface="Calibri" panose="020F0502020204030204" pitchFamily="34" charset="0"/>
                <a:cs typeface="Times New Roman" panose="02020603050405020304" pitchFamily="18" charset="0"/>
              </a:rPr>
              <a:t> dienen und geben (8x)	-&gt; Einen fröhlichen Geber hat Gott lieb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Entscheidung</a:t>
            </a:r>
            <a:r>
              <a:rPr lang="de-CH" sz="2800" dirty="0">
                <a:effectLst/>
                <a:latin typeface="Calibri" panose="020F0502020204030204" pitchFamily="34" charset="0"/>
                <a:ea typeface="Calibri" panose="020F0502020204030204" pitchFamily="34" charset="0"/>
                <a:cs typeface="Times New Roman" panose="02020603050405020304" pitchFamily="18" charset="0"/>
              </a:rPr>
              <a:t> treffen (9-10)		-&gt; In der Bereitschaft leben </a:t>
            </a:r>
          </a:p>
        </p:txBody>
      </p:sp>
      <p:sp>
        <p:nvSpPr>
          <p:cNvPr id="2" name="Rechteck 1">
            <a:extLst>
              <a:ext uri="{FF2B5EF4-FFF2-40B4-BE49-F238E27FC236}">
                <a16:creationId xmlns:a16="http://schemas.microsoft.com/office/drawing/2014/main" id="{6142E677-31CA-B038-C859-D491630D9097}"/>
              </a:ext>
            </a:extLst>
          </p:cNvPr>
          <p:cNvSpPr/>
          <p:nvPr/>
        </p:nvSpPr>
        <p:spPr>
          <a:xfrm>
            <a:off x="487269" y="3129455"/>
            <a:ext cx="11390586" cy="36507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C26B1B29-747D-921B-EC00-918A347C8564}"/>
              </a:ext>
            </a:extLst>
          </p:cNvPr>
          <p:cNvSpPr txBox="1"/>
          <p:nvPr/>
        </p:nvSpPr>
        <p:spPr>
          <a:xfrm>
            <a:off x="795173" y="4323281"/>
            <a:ext cx="10076136" cy="1477328"/>
          </a:xfrm>
          <a:prstGeom prst="rect">
            <a:avLst/>
          </a:prstGeom>
          <a:noFill/>
        </p:spPr>
        <p:txBody>
          <a:bodyPr wrap="square">
            <a:spAutoFit/>
          </a:bodyPr>
          <a:lstStyle/>
          <a:p>
            <a:r>
              <a:rPr lang="de-CH" sz="3000" dirty="0"/>
              <a:t>"</a:t>
            </a:r>
            <a:r>
              <a:rPr lang="de-DE" sz="3000" dirty="0"/>
              <a:t>Und sie stellten die Priester nach ihren Gruppen auf und die Leviten nach ihren Abteilungen zum Dienst Gottes in Jerusalem, nach der Vorschrift des Buches des Mose.</a:t>
            </a:r>
            <a:r>
              <a:rPr lang="de-CH" sz="3000" dirty="0"/>
              <a:t>" </a:t>
            </a:r>
            <a:r>
              <a:rPr lang="de-CH" sz="3000" b="1" dirty="0"/>
              <a:t>(6,18)</a:t>
            </a:r>
            <a:endParaRPr lang="de-CH" sz="3000" dirty="0"/>
          </a:p>
        </p:txBody>
      </p:sp>
    </p:spTree>
    <p:extLst>
      <p:ext uri="{BB962C8B-B14F-4D97-AF65-F5344CB8AC3E}">
        <p14:creationId xmlns:p14="http://schemas.microsoft.com/office/powerpoint/2010/main" val="1176584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5500FB2-8FB6-AA44-2731-884962588A3B}"/>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Botschaft für unsere Zeit</a:t>
            </a:r>
          </a:p>
        </p:txBody>
      </p:sp>
      <p:sp>
        <p:nvSpPr>
          <p:cNvPr id="6" name="Textfeld 5">
            <a:extLst>
              <a:ext uri="{FF2B5EF4-FFF2-40B4-BE49-F238E27FC236}">
                <a16:creationId xmlns:a16="http://schemas.microsoft.com/office/drawing/2014/main" id="{855CAAB0-BF97-91FA-D931-63FE2F53CE9A}"/>
              </a:ext>
            </a:extLst>
          </p:cNvPr>
          <p:cNvSpPr txBox="1"/>
          <p:nvPr/>
        </p:nvSpPr>
        <p:spPr>
          <a:xfrm>
            <a:off x="557705" y="1382900"/>
            <a:ext cx="11249715" cy="2677656"/>
          </a:xfrm>
          <a:prstGeom prst="rect">
            <a:avLst/>
          </a:prstGeom>
          <a:noFill/>
        </p:spPr>
        <p:txBody>
          <a:bodyPr wrap="square">
            <a:spAutoFit/>
          </a:bodyPr>
          <a:lstStyle/>
          <a:p>
            <a:r>
              <a:rPr lang="de-CH" sz="2800" b="1" dirty="0">
                <a:effectLst/>
                <a:latin typeface="Calibri" panose="020F0502020204030204" pitchFamily="34" charset="0"/>
                <a:ea typeface="Calibri" panose="020F0502020204030204" pitchFamily="34" charset="0"/>
                <a:cs typeface="Times New Roman" panose="02020603050405020304" pitchFamily="18" charset="0"/>
              </a:rPr>
              <a:t>Absonderung</a:t>
            </a:r>
            <a:r>
              <a:rPr lang="de-CH" sz="2800" b="1" dirty="0">
                <a:latin typeface="Calibri" panose="020F0502020204030204" pitchFamily="34" charset="0"/>
                <a:ea typeface="Calibri" panose="020F0502020204030204" pitchFamily="34" charset="0"/>
                <a:cs typeface="Times New Roman" panose="02020603050405020304" pitchFamily="18" charset="0"/>
              </a:rPr>
              <a:t> </a:t>
            </a:r>
            <a:r>
              <a:rPr lang="de-CH" sz="2800" dirty="0">
                <a:latin typeface="Calibri" panose="020F0502020204030204" pitchFamily="34" charset="0"/>
                <a:ea typeface="Calibri" panose="020F0502020204030204" pitchFamily="34" charset="0"/>
                <a:cs typeface="Times New Roman" panose="02020603050405020304" pitchFamily="18" charset="0"/>
              </a:rPr>
              <a:t>von der Welt (1+7)</a:t>
            </a:r>
            <a:r>
              <a:rPr lang="de-CH" sz="2800" dirty="0">
                <a:effectLst/>
                <a:latin typeface="Calibri" panose="020F0502020204030204" pitchFamily="34" charset="0"/>
                <a:ea typeface="Calibri" panose="020F0502020204030204" pitchFamily="34" charset="0"/>
                <a:cs typeface="Times New Roman" panose="02020603050405020304" pitchFamily="18" charset="0"/>
              </a:rPr>
              <a:t>	-&gt; Von Babylon nach Jerusalem</a:t>
            </a:r>
          </a:p>
          <a:p>
            <a:r>
              <a:rPr lang="de-CH" sz="2800" b="1" dirty="0">
                <a:latin typeface="Calibri" panose="020F0502020204030204" pitchFamily="34" charset="0"/>
                <a:ea typeface="Calibri" panose="020F0502020204030204" pitchFamily="34" charset="0"/>
                <a:cs typeface="Times New Roman" panose="02020603050405020304" pitchFamily="18" charset="0"/>
              </a:rPr>
              <a:t>Vertrauen</a:t>
            </a:r>
            <a:r>
              <a:rPr lang="de-CH" sz="2800" dirty="0">
                <a:latin typeface="Calibri" panose="020F0502020204030204" pitchFamily="34" charset="0"/>
                <a:ea typeface="Calibri" panose="020F0502020204030204" pitchFamily="34" charset="0"/>
                <a:cs typeface="Times New Roman" panose="02020603050405020304" pitchFamily="18" charset="0"/>
              </a:rPr>
              <a:t> auf Gott (2+8)		  	-&gt; Gott kennt dich mit Namen</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b="1" dirty="0">
                <a:latin typeface="Calibri" panose="020F0502020204030204" pitchFamily="34" charset="0"/>
                <a:ea typeface="Calibri" panose="020F0502020204030204" pitchFamily="34" charset="0"/>
                <a:cs typeface="Times New Roman" panose="02020603050405020304" pitchFamily="18" charset="0"/>
              </a:rPr>
              <a:t>Zurück</a:t>
            </a:r>
            <a:r>
              <a:rPr lang="de-CH" sz="2800" dirty="0">
                <a:latin typeface="Calibri" panose="020F0502020204030204" pitchFamily="34" charset="0"/>
                <a:ea typeface="Calibri" panose="020F0502020204030204" pitchFamily="34" charset="0"/>
                <a:cs typeface="Times New Roman" panose="02020603050405020304" pitchFamily="18" charset="0"/>
              </a:rPr>
              <a:t> zur gesunden Lehre (3)		-&gt; Allein die Schrift</a:t>
            </a:r>
          </a:p>
          <a:p>
            <a:r>
              <a:rPr lang="de-CH" sz="2800" b="1" dirty="0">
                <a:effectLst/>
                <a:latin typeface="Calibri" panose="020F0502020204030204" pitchFamily="34" charset="0"/>
                <a:ea typeface="Calibri" panose="020F0502020204030204" pitchFamily="34" charset="0"/>
                <a:cs typeface="Times New Roman" panose="02020603050405020304" pitchFamily="18" charset="0"/>
              </a:rPr>
              <a:t>Gehorsam</a:t>
            </a:r>
            <a:r>
              <a:rPr lang="de-CH" sz="2800" dirty="0">
                <a:effectLst/>
                <a:latin typeface="Calibri" panose="020F0502020204030204" pitchFamily="34" charset="0"/>
                <a:ea typeface="Calibri" panose="020F0502020204030204" pitchFamily="34" charset="0"/>
                <a:cs typeface="Times New Roman" panose="02020603050405020304" pitchFamily="18" charset="0"/>
              </a:rPr>
              <a:t> gegenüber dem Wort (4-6)	-&gt; Täter des Wortes sein</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r>
              <a:rPr lang="de-CH" sz="2800" b="1" dirty="0">
                <a:latin typeface="Calibri" panose="020F0502020204030204" pitchFamily="34" charset="0"/>
                <a:ea typeface="Calibri" panose="020F0502020204030204" pitchFamily="34" charset="0"/>
                <a:cs typeface="Times New Roman" panose="02020603050405020304" pitchFamily="18" charset="0"/>
              </a:rPr>
              <a:t>Freiwillig</a:t>
            </a:r>
            <a:r>
              <a:rPr lang="de-CH" sz="2800" dirty="0">
                <a:latin typeface="Calibri" panose="020F0502020204030204" pitchFamily="34" charset="0"/>
                <a:ea typeface="Calibri" panose="020F0502020204030204" pitchFamily="34" charset="0"/>
                <a:cs typeface="Times New Roman" panose="02020603050405020304" pitchFamily="18" charset="0"/>
              </a:rPr>
              <a:t> dienen und geben (8x)	-&gt; Einen fröhlichen Geber hat Gott lieb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Entscheidung</a:t>
            </a:r>
            <a:r>
              <a:rPr lang="de-CH" sz="2800" dirty="0">
                <a:effectLst/>
                <a:latin typeface="Calibri" panose="020F0502020204030204" pitchFamily="34" charset="0"/>
                <a:ea typeface="Calibri" panose="020F0502020204030204" pitchFamily="34" charset="0"/>
                <a:cs typeface="Times New Roman" panose="02020603050405020304" pitchFamily="18" charset="0"/>
              </a:rPr>
              <a:t> treffen (9-10)		-&gt; In der Bereitschaft leben </a:t>
            </a:r>
          </a:p>
        </p:txBody>
      </p:sp>
      <p:sp>
        <p:nvSpPr>
          <p:cNvPr id="2" name="Rechteck 1">
            <a:extLst>
              <a:ext uri="{FF2B5EF4-FFF2-40B4-BE49-F238E27FC236}">
                <a16:creationId xmlns:a16="http://schemas.microsoft.com/office/drawing/2014/main" id="{6142E677-31CA-B038-C859-D491630D9097}"/>
              </a:ext>
            </a:extLst>
          </p:cNvPr>
          <p:cNvSpPr/>
          <p:nvPr/>
        </p:nvSpPr>
        <p:spPr>
          <a:xfrm>
            <a:off x="512381" y="3578773"/>
            <a:ext cx="11390586" cy="3201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extfeld 4">
            <a:extLst>
              <a:ext uri="{FF2B5EF4-FFF2-40B4-BE49-F238E27FC236}">
                <a16:creationId xmlns:a16="http://schemas.microsoft.com/office/drawing/2014/main" id="{C26B1B29-747D-921B-EC00-918A347C8564}"/>
              </a:ext>
            </a:extLst>
          </p:cNvPr>
          <p:cNvSpPr txBox="1"/>
          <p:nvPr/>
        </p:nvSpPr>
        <p:spPr>
          <a:xfrm>
            <a:off x="795173" y="4323281"/>
            <a:ext cx="10076136" cy="1938992"/>
          </a:xfrm>
          <a:prstGeom prst="rect">
            <a:avLst/>
          </a:prstGeom>
          <a:noFill/>
        </p:spPr>
        <p:txBody>
          <a:bodyPr wrap="square">
            <a:spAutoFit/>
          </a:bodyPr>
          <a:lstStyle/>
          <a:p>
            <a:r>
              <a:rPr lang="de-CH" sz="3000" dirty="0"/>
              <a:t>"… </a:t>
            </a:r>
            <a:r>
              <a:rPr lang="de-DE" sz="3000" dirty="0"/>
              <a:t>sowie alles Silber und Gold, das du in der ganzen Provinz Babel bekommen wirst, samt der </a:t>
            </a:r>
            <a:r>
              <a:rPr lang="de-DE" sz="3000" u="sng" dirty="0"/>
              <a:t>Spende</a:t>
            </a:r>
            <a:r>
              <a:rPr lang="de-DE" sz="3000" dirty="0"/>
              <a:t> des Volkes und der Priester, die sie </a:t>
            </a:r>
            <a:r>
              <a:rPr lang="de-DE" sz="3000" u="sng" dirty="0"/>
              <a:t>spenden</a:t>
            </a:r>
            <a:r>
              <a:rPr lang="de-DE" sz="3000" dirty="0"/>
              <a:t> für das Haus ihres Gottes, das in Jerusalem ist.</a:t>
            </a:r>
            <a:r>
              <a:rPr lang="de-CH" sz="3000" dirty="0"/>
              <a:t>" </a:t>
            </a:r>
            <a:r>
              <a:rPr lang="de-CH" sz="3000" b="1" dirty="0"/>
              <a:t>(7,16)</a:t>
            </a:r>
            <a:endParaRPr lang="de-CH" sz="3000" dirty="0"/>
          </a:p>
        </p:txBody>
      </p:sp>
    </p:spTree>
    <p:extLst>
      <p:ext uri="{BB962C8B-B14F-4D97-AF65-F5344CB8AC3E}">
        <p14:creationId xmlns:p14="http://schemas.microsoft.com/office/powerpoint/2010/main" val="3079421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15500FB2-8FB6-AA44-2731-884962588A3B}"/>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Botschaft für unsere Zeit</a:t>
            </a:r>
          </a:p>
        </p:txBody>
      </p:sp>
      <p:sp>
        <p:nvSpPr>
          <p:cNvPr id="6" name="Textfeld 5">
            <a:extLst>
              <a:ext uri="{FF2B5EF4-FFF2-40B4-BE49-F238E27FC236}">
                <a16:creationId xmlns:a16="http://schemas.microsoft.com/office/drawing/2014/main" id="{855CAAB0-BF97-91FA-D931-63FE2F53CE9A}"/>
              </a:ext>
            </a:extLst>
          </p:cNvPr>
          <p:cNvSpPr txBox="1"/>
          <p:nvPr/>
        </p:nvSpPr>
        <p:spPr>
          <a:xfrm>
            <a:off x="557705" y="1382900"/>
            <a:ext cx="11249715" cy="2677656"/>
          </a:xfrm>
          <a:prstGeom prst="rect">
            <a:avLst/>
          </a:prstGeom>
          <a:noFill/>
        </p:spPr>
        <p:txBody>
          <a:bodyPr wrap="square">
            <a:spAutoFit/>
          </a:bodyPr>
          <a:lstStyle/>
          <a:p>
            <a:r>
              <a:rPr lang="de-CH" sz="2800" b="1" dirty="0">
                <a:effectLst/>
                <a:latin typeface="Calibri" panose="020F0502020204030204" pitchFamily="34" charset="0"/>
                <a:ea typeface="Calibri" panose="020F0502020204030204" pitchFamily="34" charset="0"/>
                <a:cs typeface="Times New Roman" panose="02020603050405020304" pitchFamily="18" charset="0"/>
              </a:rPr>
              <a:t>Absonderung</a:t>
            </a:r>
            <a:r>
              <a:rPr lang="de-CH" sz="2800" b="1" dirty="0">
                <a:latin typeface="Calibri" panose="020F0502020204030204" pitchFamily="34" charset="0"/>
                <a:ea typeface="Calibri" panose="020F0502020204030204" pitchFamily="34" charset="0"/>
                <a:cs typeface="Times New Roman" panose="02020603050405020304" pitchFamily="18" charset="0"/>
              </a:rPr>
              <a:t> </a:t>
            </a:r>
            <a:r>
              <a:rPr lang="de-CH" sz="2800" dirty="0">
                <a:latin typeface="Calibri" panose="020F0502020204030204" pitchFamily="34" charset="0"/>
                <a:ea typeface="Calibri" panose="020F0502020204030204" pitchFamily="34" charset="0"/>
                <a:cs typeface="Times New Roman" panose="02020603050405020304" pitchFamily="18" charset="0"/>
              </a:rPr>
              <a:t>von der Welt (1+7)</a:t>
            </a:r>
            <a:r>
              <a:rPr lang="de-CH" sz="2800" dirty="0">
                <a:effectLst/>
                <a:latin typeface="Calibri" panose="020F0502020204030204" pitchFamily="34" charset="0"/>
                <a:ea typeface="Calibri" panose="020F0502020204030204" pitchFamily="34" charset="0"/>
                <a:cs typeface="Times New Roman" panose="02020603050405020304" pitchFamily="18" charset="0"/>
              </a:rPr>
              <a:t>	-&gt; Von Babylon nach Jerusalem</a:t>
            </a:r>
          </a:p>
          <a:p>
            <a:r>
              <a:rPr lang="de-CH" sz="2800" b="1" dirty="0">
                <a:latin typeface="Calibri" panose="020F0502020204030204" pitchFamily="34" charset="0"/>
                <a:ea typeface="Calibri" panose="020F0502020204030204" pitchFamily="34" charset="0"/>
                <a:cs typeface="Times New Roman" panose="02020603050405020304" pitchFamily="18" charset="0"/>
              </a:rPr>
              <a:t>Vertrauen</a:t>
            </a:r>
            <a:r>
              <a:rPr lang="de-CH" sz="2800" dirty="0">
                <a:latin typeface="Calibri" panose="020F0502020204030204" pitchFamily="34" charset="0"/>
                <a:ea typeface="Calibri" panose="020F0502020204030204" pitchFamily="34" charset="0"/>
                <a:cs typeface="Times New Roman" panose="02020603050405020304" pitchFamily="18" charset="0"/>
              </a:rPr>
              <a:t> auf Gott (2+8)		  	-&gt; Gott kennt dich mit Namen</a:t>
            </a:r>
            <a:endParaRPr lang="de-CH" sz="2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2800" b="1" dirty="0">
                <a:latin typeface="Calibri" panose="020F0502020204030204" pitchFamily="34" charset="0"/>
                <a:ea typeface="Calibri" panose="020F0502020204030204" pitchFamily="34" charset="0"/>
                <a:cs typeface="Times New Roman" panose="02020603050405020304" pitchFamily="18" charset="0"/>
              </a:rPr>
              <a:t>Zurück</a:t>
            </a:r>
            <a:r>
              <a:rPr lang="de-CH" sz="2800" dirty="0">
                <a:latin typeface="Calibri" panose="020F0502020204030204" pitchFamily="34" charset="0"/>
                <a:ea typeface="Calibri" panose="020F0502020204030204" pitchFamily="34" charset="0"/>
                <a:cs typeface="Times New Roman" panose="02020603050405020304" pitchFamily="18" charset="0"/>
              </a:rPr>
              <a:t> zur gesunden Lehre (3)		-&gt; Allein die Schrift</a:t>
            </a:r>
          </a:p>
          <a:p>
            <a:r>
              <a:rPr lang="de-CH" sz="2800" b="1" dirty="0">
                <a:effectLst/>
                <a:latin typeface="Calibri" panose="020F0502020204030204" pitchFamily="34" charset="0"/>
                <a:ea typeface="Calibri" panose="020F0502020204030204" pitchFamily="34" charset="0"/>
                <a:cs typeface="Times New Roman" panose="02020603050405020304" pitchFamily="18" charset="0"/>
              </a:rPr>
              <a:t>Gehorsam</a:t>
            </a:r>
            <a:r>
              <a:rPr lang="de-CH" sz="2800" dirty="0">
                <a:effectLst/>
                <a:latin typeface="Calibri" panose="020F0502020204030204" pitchFamily="34" charset="0"/>
                <a:ea typeface="Calibri" panose="020F0502020204030204" pitchFamily="34" charset="0"/>
                <a:cs typeface="Times New Roman" panose="02020603050405020304" pitchFamily="18" charset="0"/>
              </a:rPr>
              <a:t> gegenüber dem Wort (4-6)	-&gt; Täter des Wortes sein</a:t>
            </a:r>
            <a:endParaRPr lang="de-CH" sz="2800" dirty="0">
              <a:latin typeface="Calibri" panose="020F0502020204030204" pitchFamily="34" charset="0"/>
              <a:ea typeface="Calibri" panose="020F0502020204030204" pitchFamily="34" charset="0"/>
              <a:cs typeface="Times New Roman" panose="02020603050405020304" pitchFamily="18" charset="0"/>
            </a:endParaRPr>
          </a:p>
          <a:p>
            <a:r>
              <a:rPr lang="de-CH" sz="2800" b="1" dirty="0">
                <a:latin typeface="Calibri" panose="020F0502020204030204" pitchFamily="34" charset="0"/>
                <a:ea typeface="Calibri" panose="020F0502020204030204" pitchFamily="34" charset="0"/>
                <a:cs typeface="Times New Roman" panose="02020603050405020304" pitchFamily="18" charset="0"/>
              </a:rPr>
              <a:t>Freiwillig</a:t>
            </a:r>
            <a:r>
              <a:rPr lang="de-CH" sz="2800" dirty="0">
                <a:latin typeface="Calibri" panose="020F0502020204030204" pitchFamily="34" charset="0"/>
                <a:ea typeface="Calibri" panose="020F0502020204030204" pitchFamily="34" charset="0"/>
                <a:cs typeface="Times New Roman" panose="02020603050405020304" pitchFamily="18" charset="0"/>
              </a:rPr>
              <a:t> dienen und geben </a:t>
            </a:r>
            <a:r>
              <a:rPr lang="de-CH" sz="2800" i="1" dirty="0">
                <a:latin typeface="Calibri" panose="020F0502020204030204" pitchFamily="34" charset="0"/>
                <a:ea typeface="Calibri" panose="020F0502020204030204" pitchFamily="34" charset="0"/>
                <a:cs typeface="Times New Roman" panose="02020603050405020304" pitchFamily="18" charset="0"/>
              </a:rPr>
              <a:t>(8x)</a:t>
            </a:r>
            <a:r>
              <a:rPr lang="de-CH" sz="2800" dirty="0">
                <a:latin typeface="Calibri" panose="020F0502020204030204" pitchFamily="34" charset="0"/>
                <a:ea typeface="Calibri" panose="020F0502020204030204" pitchFamily="34" charset="0"/>
                <a:cs typeface="Times New Roman" panose="02020603050405020304" pitchFamily="18" charset="0"/>
              </a:rPr>
              <a:t>	-&gt; Einen fröhlichen Geber hat Gott lieb  </a:t>
            </a:r>
            <a:r>
              <a:rPr lang="de-CH" sz="2800" b="1" dirty="0">
                <a:effectLst/>
                <a:latin typeface="Calibri" panose="020F0502020204030204" pitchFamily="34" charset="0"/>
                <a:ea typeface="Calibri" panose="020F0502020204030204" pitchFamily="34" charset="0"/>
                <a:cs typeface="Times New Roman" panose="02020603050405020304" pitchFamily="18" charset="0"/>
              </a:rPr>
              <a:t>Entscheidung</a:t>
            </a:r>
            <a:r>
              <a:rPr lang="de-CH" sz="2800" dirty="0">
                <a:effectLst/>
                <a:latin typeface="Calibri" panose="020F0502020204030204" pitchFamily="34" charset="0"/>
                <a:ea typeface="Calibri" panose="020F0502020204030204" pitchFamily="34" charset="0"/>
                <a:cs typeface="Times New Roman" panose="02020603050405020304" pitchFamily="18" charset="0"/>
              </a:rPr>
              <a:t> treffen (9-10)		-&gt; In der Bereitschaft leben </a:t>
            </a:r>
          </a:p>
        </p:txBody>
      </p:sp>
      <p:sp>
        <p:nvSpPr>
          <p:cNvPr id="2" name="Textfeld 1">
            <a:extLst>
              <a:ext uri="{FF2B5EF4-FFF2-40B4-BE49-F238E27FC236}">
                <a16:creationId xmlns:a16="http://schemas.microsoft.com/office/drawing/2014/main" id="{EF2C76E8-C8CC-671F-9EAD-2AEAC9B8D052}"/>
              </a:ext>
            </a:extLst>
          </p:cNvPr>
          <p:cNvSpPr txBox="1"/>
          <p:nvPr/>
        </p:nvSpPr>
        <p:spPr>
          <a:xfrm>
            <a:off x="795173" y="4323281"/>
            <a:ext cx="10076136" cy="1477328"/>
          </a:xfrm>
          <a:prstGeom prst="rect">
            <a:avLst/>
          </a:prstGeom>
          <a:noFill/>
        </p:spPr>
        <p:txBody>
          <a:bodyPr wrap="square">
            <a:spAutoFit/>
          </a:bodyPr>
          <a:lstStyle/>
          <a:p>
            <a:r>
              <a:rPr lang="de-CH" sz="3000" dirty="0"/>
              <a:t>"</a:t>
            </a:r>
            <a:r>
              <a:rPr lang="de-DE" sz="3000" dirty="0">
                <a:effectLst/>
                <a:latin typeface="Calibri" panose="020F0502020204030204" pitchFamily="34" charset="0"/>
                <a:ea typeface="Calibri" panose="020F0502020204030204" pitchFamily="34" charset="0"/>
                <a:cs typeface="Times New Roman" panose="02020603050405020304" pitchFamily="18" charset="0"/>
              </a:rPr>
              <a:t>Da stand Esra auf. Und er ließ die Obersten der Priester, der Leviten und ganz Israel schwören, nach diesem Wort zu handeln. Und sie schworen es.</a:t>
            </a:r>
            <a:r>
              <a:rPr lang="de-CH" sz="3000" dirty="0">
                <a:effectLst/>
                <a:latin typeface="Calibri" panose="020F0502020204030204" pitchFamily="34" charset="0"/>
                <a:ea typeface="Calibri" panose="020F0502020204030204" pitchFamily="34" charset="0"/>
                <a:cs typeface="Times New Roman" panose="02020603050405020304" pitchFamily="18" charset="0"/>
              </a:rPr>
              <a: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a:t>
            </a:r>
            <a:r>
              <a:rPr lang="de-CH" sz="3000" b="1" dirty="0">
                <a:latin typeface="Calibri" panose="020F0502020204030204" pitchFamily="34" charset="0"/>
                <a:ea typeface="Calibri" panose="020F0502020204030204" pitchFamily="34" charset="0"/>
                <a:cs typeface="Times New Roman" panose="02020603050405020304" pitchFamily="18" charset="0"/>
              </a:rPr>
              <a:t>10</a:t>
            </a:r>
            <a:r>
              <a:rPr lang="de-CH" sz="3000" b="1" dirty="0">
                <a:effectLst/>
                <a:latin typeface="Calibri" panose="020F0502020204030204" pitchFamily="34" charset="0"/>
                <a:ea typeface="Calibri" panose="020F0502020204030204" pitchFamily="34" charset="0"/>
                <a:cs typeface="Times New Roman" panose="02020603050405020304" pitchFamily="18" charset="0"/>
              </a:rPr>
              <a:t>,5)</a:t>
            </a:r>
            <a:endParaRPr lang="de-CH" sz="3000" b="1" dirty="0"/>
          </a:p>
        </p:txBody>
      </p:sp>
    </p:spTree>
    <p:extLst>
      <p:ext uri="{BB962C8B-B14F-4D97-AF65-F5344CB8AC3E}">
        <p14:creationId xmlns:p14="http://schemas.microsoft.com/office/powerpoint/2010/main" val="1037170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6" y="381469"/>
            <a:ext cx="3967000"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Esra</a:t>
            </a:r>
          </a:p>
        </p:txBody>
      </p:sp>
      <p:sp>
        <p:nvSpPr>
          <p:cNvPr id="4" name="Textfeld 3">
            <a:extLst>
              <a:ext uri="{FF2B5EF4-FFF2-40B4-BE49-F238E27FC236}">
                <a16:creationId xmlns:a16="http://schemas.microsoft.com/office/drawing/2014/main" id="{C14E1157-1A42-5450-B9DB-AB0474586586}"/>
              </a:ext>
            </a:extLst>
          </p:cNvPr>
          <p:cNvSpPr txBox="1"/>
          <p:nvPr/>
        </p:nvSpPr>
        <p:spPr>
          <a:xfrm>
            <a:off x="723243" y="1384004"/>
            <a:ext cx="6097314" cy="55399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 war ein kundiger Schriftgelehrter</a:t>
            </a:r>
          </a:p>
        </p:txBody>
      </p:sp>
      <p:sp>
        <p:nvSpPr>
          <p:cNvPr id="5" name="Textfeld 4">
            <a:extLst>
              <a:ext uri="{FF2B5EF4-FFF2-40B4-BE49-F238E27FC236}">
                <a16:creationId xmlns:a16="http://schemas.microsoft.com/office/drawing/2014/main" id="{8B904823-2559-07AB-1B12-B1B95AF2BD5C}"/>
              </a:ext>
            </a:extLst>
          </p:cNvPr>
          <p:cNvSpPr txBox="1"/>
          <p:nvPr/>
        </p:nvSpPr>
        <p:spPr>
          <a:xfrm>
            <a:off x="723243" y="2376152"/>
            <a:ext cx="8570882"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er war ein kundiger Schriftgelehrter im Gesetz des Mose, das der HERR, der Gott Israels, gegeben hatte."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(Esr 7,6a)</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6738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6" y="381469"/>
            <a:ext cx="3967000"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Esra</a:t>
            </a:r>
          </a:p>
        </p:txBody>
      </p:sp>
      <p:sp>
        <p:nvSpPr>
          <p:cNvPr id="4" name="Textfeld 3">
            <a:extLst>
              <a:ext uri="{FF2B5EF4-FFF2-40B4-BE49-F238E27FC236}">
                <a16:creationId xmlns:a16="http://schemas.microsoft.com/office/drawing/2014/main" id="{C14E1157-1A42-5450-B9DB-AB0474586586}"/>
              </a:ext>
            </a:extLst>
          </p:cNvPr>
          <p:cNvSpPr txBox="1"/>
          <p:nvPr/>
        </p:nvSpPr>
        <p:spPr>
          <a:xfrm>
            <a:off x="723243" y="1384004"/>
            <a:ext cx="6097314" cy="1015663"/>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 war ein kundiger Schriftgelehrter</a:t>
            </a:r>
          </a:p>
          <a:p>
            <a:pPr marL="342900" lvl="0" indent="-342900">
              <a:buFont typeface="Wingdings" panose="05000000000000000000" pitchFamily="2" charset="2"/>
              <a:buChar char=""/>
            </a:pPr>
            <a:r>
              <a:rPr lang="de-CH" sz="3000" dirty="0">
                <a:latin typeface="Calibri" panose="020F0502020204030204" pitchFamily="34" charset="0"/>
                <a:ea typeface="Calibri" panose="020F0502020204030204" pitchFamily="34" charset="0"/>
                <a:cs typeface="Times New Roman" panose="02020603050405020304" pitchFamily="18" charset="0"/>
              </a:rPr>
              <a:t>Er war treu</a:t>
            </a:r>
            <a:r>
              <a:rPr lang="de-CH" sz="3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feld 4">
            <a:extLst>
              <a:ext uri="{FF2B5EF4-FFF2-40B4-BE49-F238E27FC236}">
                <a16:creationId xmlns:a16="http://schemas.microsoft.com/office/drawing/2014/main" id="{8B904823-2559-07AB-1B12-B1B95AF2BD5C}"/>
              </a:ext>
            </a:extLst>
          </p:cNvPr>
          <p:cNvSpPr txBox="1"/>
          <p:nvPr/>
        </p:nvSpPr>
        <p:spPr>
          <a:xfrm>
            <a:off x="723243" y="2837817"/>
            <a:ext cx="9532226"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"Denn Esra hatte sein Herz darauf gerichtet, das Gesetz des HERRN zu erforschen und zu tun und in Israel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die</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Ordnung und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das</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Recht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des HERRN</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zu lehren."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(Esr 7,10)</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0869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6" y="381469"/>
            <a:ext cx="3967000"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Esra</a:t>
            </a:r>
          </a:p>
        </p:txBody>
      </p:sp>
      <p:sp>
        <p:nvSpPr>
          <p:cNvPr id="4" name="Textfeld 3">
            <a:extLst>
              <a:ext uri="{FF2B5EF4-FFF2-40B4-BE49-F238E27FC236}">
                <a16:creationId xmlns:a16="http://schemas.microsoft.com/office/drawing/2014/main" id="{C14E1157-1A42-5450-B9DB-AB0474586586}"/>
              </a:ext>
            </a:extLst>
          </p:cNvPr>
          <p:cNvSpPr txBox="1"/>
          <p:nvPr/>
        </p:nvSpPr>
        <p:spPr>
          <a:xfrm>
            <a:off x="723243" y="1384004"/>
            <a:ext cx="6097314" cy="1477328"/>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 war ein kundiger Schriftgelehrter</a:t>
            </a:r>
          </a:p>
          <a:p>
            <a:pPr marL="342900" lvl="0" indent="-342900">
              <a:buFont typeface="Wingdings" panose="05000000000000000000" pitchFamily="2" charset="2"/>
              <a:buChar char=""/>
            </a:pPr>
            <a:r>
              <a:rPr lang="de-CH" sz="3000" dirty="0">
                <a:latin typeface="Calibri" panose="020F0502020204030204" pitchFamily="34" charset="0"/>
                <a:ea typeface="Calibri" panose="020F0502020204030204" pitchFamily="34" charset="0"/>
                <a:cs typeface="Times New Roman" panose="02020603050405020304" pitchFamily="18" charset="0"/>
              </a:rPr>
              <a:t>Er war treu</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 war ein Zeugnis </a:t>
            </a:r>
          </a:p>
        </p:txBody>
      </p:sp>
      <p:sp>
        <p:nvSpPr>
          <p:cNvPr id="5" name="Textfeld 4">
            <a:extLst>
              <a:ext uri="{FF2B5EF4-FFF2-40B4-BE49-F238E27FC236}">
                <a16:creationId xmlns:a16="http://schemas.microsoft.com/office/drawing/2014/main" id="{8B904823-2559-07AB-1B12-B1B95AF2BD5C}"/>
              </a:ext>
            </a:extLst>
          </p:cNvPr>
          <p:cNvSpPr txBox="1"/>
          <p:nvPr/>
        </p:nvSpPr>
        <p:spPr>
          <a:xfrm>
            <a:off x="723243" y="3299482"/>
            <a:ext cx="9532226"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"Artahsasta, der König der Könige, an Esra, den Priester, den Beauftragten für das Gesetz des Gottes des Himmels, vollkommenes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Heil</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(Esr 7,12)</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096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6" y="381469"/>
            <a:ext cx="3967000"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Esra</a:t>
            </a:r>
          </a:p>
        </p:txBody>
      </p:sp>
      <p:sp>
        <p:nvSpPr>
          <p:cNvPr id="4" name="Textfeld 3">
            <a:extLst>
              <a:ext uri="{FF2B5EF4-FFF2-40B4-BE49-F238E27FC236}">
                <a16:creationId xmlns:a16="http://schemas.microsoft.com/office/drawing/2014/main" id="{C14E1157-1A42-5450-B9DB-AB0474586586}"/>
              </a:ext>
            </a:extLst>
          </p:cNvPr>
          <p:cNvSpPr txBox="1"/>
          <p:nvPr/>
        </p:nvSpPr>
        <p:spPr>
          <a:xfrm>
            <a:off x="723243" y="1384004"/>
            <a:ext cx="6097314" cy="1938992"/>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 war ein kundiger Schriftgelehrter</a:t>
            </a:r>
          </a:p>
          <a:p>
            <a:pPr marL="342900" lvl="0" indent="-342900">
              <a:buFont typeface="Wingdings" panose="05000000000000000000" pitchFamily="2" charset="2"/>
              <a:buChar char=""/>
            </a:pPr>
            <a:r>
              <a:rPr lang="de-CH" sz="3000" dirty="0">
                <a:latin typeface="Calibri" panose="020F0502020204030204" pitchFamily="34" charset="0"/>
                <a:ea typeface="Calibri" panose="020F0502020204030204" pitchFamily="34" charset="0"/>
                <a:cs typeface="Times New Roman" panose="02020603050405020304" pitchFamily="18" charset="0"/>
              </a:rPr>
              <a:t>Er war treu</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 war ein Zeugnis</a:t>
            </a:r>
          </a:p>
          <a:p>
            <a:pPr marL="342900" lvl="0" indent="-342900">
              <a:buFont typeface="Wingdings" panose="05000000000000000000" pitchFamily="2" charset="2"/>
              <a:buChar char=""/>
            </a:pPr>
            <a:r>
              <a:rPr lang="de-CH" sz="3000" dirty="0">
                <a:latin typeface="Calibri" panose="020F0502020204030204" pitchFamily="34" charset="0"/>
                <a:ea typeface="Calibri" panose="020F0502020204030204" pitchFamily="34" charset="0"/>
                <a:cs typeface="Times New Roman" panose="02020603050405020304" pitchFamily="18" charset="0"/>
              </a:rPr>
              <a:t>Er vertraute dem Herrn</a:t>
            </a:r>
            <a:r>
              <a:rPr lang="de-CH" sz="3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feld 4">
            <a:extLst>
              <a:ext uri="{FF2B5EF4-FFF2-40B4-BE49-F238E27FC236}">
                <a16:creationId xmlns:a16="http://schemas.microsoft.com/office/drawing/2014/main" id="{8B904823-2559-07AB-1B12-B1B95AF2BD5C}"/>
              </a:ext>
            </a:extLst>
          </p:cNvPr>
          <p:cNvSpPr txBox="1"/>
          <p:nvPr/>
        </p:nvSpPr>
        <p:spPr>
          <a:xfrm>
            <a:off x="723243" y="3535005"/>
            <a:ext cx="9532226" cy="193899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Ich aber, ich fasste Mut, weil die Hand des HERRN, meines Gottes, über mir war, und ich versammelte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einige von den Familienober</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häuptern aus Israel, dass sie mit mir hinaufzogen."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(Esr 7,28b)</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1618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6270E8FA-16AE-BB48-D4AB-B7BF0915DF99}"/>
              </a:ext>
            </a:extLst>
          </p:cNvPr>
          <p:cNvSpPr txBox="1"/>
          <p:nvPr/>
        </p:nvSpPr>
        <p:spPr>
          <a:xfrm>
            <a:off x="1338096" y="381469"/>
            <a:ext cx="3967000"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Esra</a:t>
            </a:r>
          </a:p>
        </p:txBody>
      </p:sp>
      <p:sp>
        <p:nvSpPr>
          <p:cNvPr id="4" name="Textfeld 3">
            <a:extLst>
              <a:ext uri="{FF2B5EF4-FFF2-40B4-BE49-F238E27FC236}">
                <a16:creationId xmlns:a16="http://schemas.microsoft.com/office/drawing/2014/main" id="{C14E1157-1A42-5450-B9DB-AB0474586586}"/>
              </a:ext>
            </a:extLst>
          </p:cNvPr>
          <p:cNvSpPr txBox="1"/>
          <p:nvPr/>
        </p:nvSpPr>
        <p:spPr>
          <a:xfrm>
            <a:off x="723242" y="1384004"/>
            <a:ext cx="8278867" cy="2400657"/>
          </a:xfrm>
          <a:prstGeom prst="rect">
            <a:avLst/>
          </a:prstGeom>
          <a:noFill/>
        </p:spPr>
        <p:txBody>
          <a:bodyPr wrap="square">
            <a:spAutoFit/>
          </a:bodyPr>
          <a:lstStyle/>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 war ein kundiger Schriftgelehrter</a:t>
            </a:r>
          </a:p>
          <a:p>
            <a:pPr marL="342900" lvl="0" indent="-342900">
              <a:buFont typeface="Wingdings" panose="05000000000000000000" pitchFamily="2" charset="2"/>
              <a:buChar char=""/>
            </a:pPr>
            <a:r>
              <a:rPr lang="de-CH" sz="3000" dirty="0">
                <a:latin typeface="Calibri" panose="020F0502020204030204" pitchFamily="34" charset="0"/>
                <a:ea typeface="Calibri" panose="020F0502020204030204" pitchFamily="34" charset="0"/>
                <a:cs typeface="Times New Roman" panose="02020603050405020304" pitchFamily="18" charset="0"/>
              </a:rPr>
              <a:t>Er war treu</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 war ein Zeugnis</a:t>
            </a:r>
          </a:p>
          <a:p>
            <a:pPr marL="342900" lvl="0" indent="-342900">
              <a:buFont typeface="Wingdings" panose="05000000000000000000" pitchFamily="2" charset="2"/>
              <a:buChar char=""/>
            </a:pPr>
            <a:r>
              <a:rPr lang="de-CH" sz="3000" dirty="0">
                <a:latin typeface="Calibri" panose="020F0502020204030204" pitchFamily="34" charset="0"/>
                <a:ea typeface="Calibri" panose="020F0502020204030204" pitchFamily="34" charset="0"/>
                <a:cs typeface="Times New Roman" panose="02020603050405020304" pitchFamily="18" charset="0"/>
              </a:rPr>
              <a:t>Er vertraute dem Herrn</a:t>
            </a:r>
          </a:p>
          <a:p>
            <a:pPr marL="342900" lvl="0" indent="-342900">
              <a:buFont typeface="Wingdings" panose="05000000000000000000" pitchFamily="2" charset="2"/>
              <a:buChar char=""/>
            </a:pPr>
            <a:r>
              <a:rPr lang="de-CH" sz="3000" dirty="0">
                <a:effectLst/>
                <a:latin typeface="Calibri" panose="020F0502020204030204" pitchFamily="34" charset="0"/>
                <a:ea typeface="Calibri" panose="020F0502020204030204" pitchFamily="34" charset="0"/>
                <a:cs typeface="Times New Roman" panose="02020603050405020304" pitchFamily="18" charset="0"/>
              </a:rPr>
              <a:t>Er demütigte sich un</a:t>
            </a:r>
            <a:r>
              <a:rPr lang="de-CH" sz="3000" dirty="0">
                <a:latin typeface="Calibri" panose="020F0502020204030204" pitchFamily="34" charset="0"/>
                <a:ea typeface="Calibri" panose="020F0502020204030204" pitchFamily="34" charset="0"/>
                <a:cs typeface="Times New Roman" panose="02020603050405020304" pitchFamily="18" charset="0"/>
              </a:rPr>
              <a:t>d beugte sich vor Gott</a:t>
            </a:r>
            <a:r>
              <a:rPr lang="de-CH" sz="3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feld 4">
            <a:extLst>
              <a:ext uri="{FF2B5EF4-FFF2-40B4-BE49-F238E27FC236}">
                <a16:creationId xmlns:a16="http://schemas.microsoft.com/office/drawing/2014/main" id="{8B904823-2559-07AB-1B12-B1B95AF2BD5C}"/>
              </a:ext>
            </a:extLst>
          </p:cNvPr>
          <p:cNvSpPr txBox="1"/>
          <p:nvPr/>
        </p:nvSpPr>
        <p:spPr>
          <a:xfrm>
            <a:off x="723242" y="3886228"/>
            <a:ext cx="9879068" cy="1938992"/>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"Und ich sprach: Mein Gott, ich schäme mich und scheue mich, mein Gesicht zu dir, mein Gott, zu erheben! Denn unsere Sünden sind </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uns</a:t>
            </a:r>
            <a:r>
              <a:rPr lang="de-CH" sz="3000" dirty="0">
                <a:effectLst/>
                <a:latin typeface="Cambria Math" panose="02040503050406030204" pitchFamily="18" charset="0"/>
                <a:ea typeface="Calibri" panose="020F0502020204030204" pitchFamily="34" charset="0"/>
                <a:cs typeface="Cambria Math" panose="02040503050406030204" pitchFamily="18" charset="0"/>
              </a:rPr>
              <a:t>⟩</a:t>
            </a:r>
            <a:r>
              <a:rPr lang="de-CH" sz="3000" dirty="0">
                <a:effectLst/>
                <a:latin typeface="Calibri" panose="020F0502020204030204" pitchFamily="34" charset="0"/>
                <a:ea typeface="Calibri" panose="020F0502020204030204" pitchFamily="34" charset="0"/>
                <a:cs typeface="Times New Roman" panose="02020603050405020304" pitchFamily="18" charset="0"/>
              </a:rPr>
              <a:t> über den Kopf gewachsen, und unsere Schuld ist groß geworden bis an den Himmel."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(Esr 9,6)</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9323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46DBD84-B470-9AC1-DBB3-823020757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2">
            <a:extLst>
              <a:ext uri="{FF2B5EF4-FFF2-40B4-BE49-F238E27FC236}">
                <a16:creationId xmlns:a16="http://schemas.microsoft.com/office/drawing/2014/main" id="{F527BBBE-6FAC-1931-FDF2-98715627DA5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AutoShape 4">
            <a:extLst>
              <a:ext uri="{FF2B5EF4-FFF2-40B4-BE49-F238E27FC236}">
                <a16:creationId xmlns:a16="http://schemas.microsoft.com/office/drawing/2014/main" id="{CC8E016F-20CC-3613-2A39-F861C554266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pic>
        <p:nvPicPr>
          <p:cNvPr id="6" name="Grafik 5">
            <a:extLst>
              <a:ext uri="{FF2B5EF4-FFF2-40B4-BE49-F238E27FC236}">
                <a16:creationId xmlns:a16="http://schemas.microsoft.com/office/drawing/2014/main" id="{C6EB267B-EDF5-6AB8-891A-5B2545058BFB}"/>
              </a:ext>
            </a:extLst>
          </p:cNvPr>
          <p:cNvPicPr>
            <a:picLocks noChangeAspect="1"/>
          </p:cNvPicPr>
          <p:nvPr/>
        </p:nvPicPr>
        <p:blipFill>
          <a:blip r:embed="rId3"/>
          <a:stretch>
            <a:fillRect/>
          </a:stretch>
        </p:blipFill>
        <p:spPr>
          <a:xfrm>
            <a:off x="0" y="0"/>
            <a:ext cx="12192000" cy="6858000"/>
          </a:xfrm>
          <a:prstGeom prst="rect">
            <a:avLst/>
          </a:prstGeom>
        </p:spPr>
      </p:pic>
      <p:pic>
        <p:nvPicPr>
          <p:cNvPr id="8" name="Grafik 7">
            <a:extLst>
              <a:ext uri="{FF2B5EF4-FFF2-40B4-BE49-F238E27FC236}">
                <a16:creationId xmlns:a16="http://schemas.microsoft.com/office/drawing/2014/main" id="{6E436427-12ED-DBD0-5F2A-3B836F2FB264}"/>
              </a:ext>
            </a:extLst>
          </p:cNvPr>
          <p:cNvPicPr>
            <a:picLocks noChangeAspect="1"/>
          </p:cNvPicPr>
          <p:nvPr/>
        </p:nvPicPr>
        <p:blipFill>
          <a:blip r:embed="rId4"/>
          <a:stretch>
            <a:fillRect/>
          </a:stretch>
        </p:blipFill>
        <p:spPr>
          <a:xfrm>
            <a:off x="0" y="0"/>
            <a:ext cx="12192000" cy="6858000"/>
          </a:xfrm>
          <a:prstGeom prst="rect">
            <a:avLst/>
          </a:prstGeom>
        </p:spPr>
      </p:pic>
      <p:pic>
        <p:nvPicPr>
          <p:cNvPr id="7" name="Grafik 6">
            <a:extLst>
              <a:ext uri="{FF2B5EF4-FFF2-40B4-BE49-F238E27FC236}">
                <a16:creationId xmlns:a16="http://schemas.microsoft.com/office/drawing/2014/main" id="{48F3FE51-55F7-A5B9-0872-8CDAE266CAD5}"/>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751559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05661D7F-1268-046C-1E93-C78D7C73DB9C}"/>
              </a:ext>
            </a:extLst>
          </p:cNvPr>
          <p:cNvSpPr txBox="1"/>
          <p:nvPr/>
        </p:nvSpPr>
        <p:spPr>
          <a:xfrm>
            <a:off x="564107" y="1428143"/>
            <a:ext cx="10454186" cy="1938992"/>
          </a:xfrm>
          <a:prstGeom prst="rect">
            <a:avLst/>
          </a:prstGeom>
          <a:noFill/>
        </p:spPr>
        <p:txBody>
          <a:bodyPr wrap="square">
            <a:spAutoFit/>
          </a:bodyPr>
          <a:lstStyle/>
          <a:p>
            <a:r>
              <a:rPr lang="de-DE" sz="3000" dirty="0">
                <a:effectLst/>
                <a:latin typeface="Calibri" panose="020F0502020204030204" pitchFamily="34" charset="0"/>
                <a:ea typeface="Calibri" panose="020F0502020204030204" pitchFamily="34" charset="0"/>
                <a:cs typeface="Times New Roman" panose="02020603050405020304" pitchFamily="18" charset="0"/>
              </a:rPr>
              <a:t>- Titel und Autor	</a:t>
            </a:r>
            <a:r>
              <a:rPr lang="de-DE" sz="3000" dirty="0">
                <a:latin typeface="Calibri" panose="020F0502020204030204" pitchFamily="34" charset="0"/>
                <a:ea typeface="Calibri" panose="020F0502020204030204" pitchFamily="34" charset="0"/>
                <a:cs typeface="Times New Roman" panose="02020603050405020304" pitchFamily="18" charset="0"/>
              </a:rPr>
              <a:t>	        </a:t>
            </a:r>
            <a:r>
              <a:rPr lang="de-DE" sz="3000" dirty="0">
                <a:effectLst/>
                <a:latin typeface="Calibri" panose="020F0502020204030204" pitchFamily="34" charset="0"/>
                <a:ea typeface="Calibri" panose="020F0502020204030204" pitchFamily="34" charset="0"/>
                <a:cs typeface="Times New Roman" panose="02020603050405020304" pitchFamily="18" charset="0"/>
              </a:rPr>
              <a:t>Esra / Nehemia</a:t>
            </a:r>
          </a:p>
          <a:p>
            <a:r>
              <a:rPr lang="de-DE" sz="3000" dirty="0">
                <a:latin typeface="Calibri" panose="020F0502020204030204" pitchFamily="34" charset="0"/>
                <a:ea typeface="Calibri" panose="020F0502020204030204" pitchFamily="34" charset="0"/>
                <a:cs typeface="Times New Roman" panose="02020603050405020304" pitchFamily="18" charset="0"/>
              </a:rPr>
              <a:t>- Kapitel und Verse	10 (280) / 13 (406)</a:t>
            </a:r>
          </a:p>
          <a:p>
            <a:r>
              <a:rPr lang="de-DE" sz="3000" dirty="0">
                <a:effectLst/>
                <a:latin typeface="Calibri" panose="020F0502020204030204" pitchFamily="34" charset="0"/>
                <a:ea typeface="Calibri" panose="020F0502020204030204" pitchFamily="34" charset="0"/>
                <a:cs typeface="Times New Roman" panose="02020603050405020304" pitchFamily="18" charset="0"/>
              </a:rPr>
              <a:t>- </a:t>
            </a:r>
            <a:r>
              <a:rPr lang="de-DE" sz="3000" dirty="0">
                <a:latin typeface="Calibri" panose="020F0502020204030204" pitchFamily="34" charset="0"/>
                <a:ea typeface="Calibri" panose="020F0502020204030204" pitchFamily="34" charset="0"/>
                <a:cs typeface="Times New Roman" panose="02020603050405020304" pitchFamily="18" charset="0"/>
              </a:rPr>
              <a:t>Zeitumfang      	        538 – 457 / 445 – 423</a:t>
            </a:r>
            <a:endParaRPr lang="de-DE" sz="3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3000" dirty="0">
                <a:effectLst/>
                <a:latin typeface="Calibri" panose="020F0502020204030204" pitchFamily="34" charset="0"/>
                <a:ea typeface="Calibri" panose="020F0502020204030204" pitchFamily="34" charset="0"/>
                <a:cs typeface="Times New Roman" panose="02020603050405020304" pitchFamily="18" charset="0"/>
              </a:rPr>
              <a:t>- </a:t>
            </a:r>
            <a:r>
              <a:rPr lang="de-DE" sz="3000" dirty="0">
                <a:latin typeface="Calibri" panose="020F0502020204030204" pitchFamily="34" charset="0"/>
                <a:ea typeface="Calibri" panose="020F0502020204030204" pitchFamily="34" charset="0"/>
                <a:cs typeface="Times New Roman" panose="02020603050405020304" pitchFamily="18" charset="0"/>
              </a:rPr>
              <a:t>Bedeutung        </a:t>
            </a:r>
            <a:r>
              <a:rPr lang="de-DE" sz="3000" dirty="0">
                <a:effectLst/>
                <a:latin typeface="Calibri" panose="020F0502020204030204" pitchFamily="34" charset="0"/>
                <a:ea typeface="Calibri" panose="020F0502020204030204" pitchFamily="34" charset="0"/>
                <a:cs typeface="Times New Roman" panose="02020603050405020304" pitchFamily="18" charset="0"/>
              </a:rPr>
              <a:t>"Der HERR hilft / "Trost des EWIGEN"</a:t>
            </a:r>
          </a:p>
        </p:txBody>
      </p:sp>
      <p:sp>
        <p:nvSpPr>
          <p:cNvPr id="4" name="Textfeld 3">
            <a:extLst>
              <a:ext uri="{FF2B5EF4-FFF2-40B4-BE49-F238E27FC236}">
                <a16:creationId xmlns:a16="http://schemas.microsoft.com/office/drawing/2014/main" id="{54B4A2CC-0C2F-DD7A-EFBA-FFBFF2F18A69}"/>
              </a:ext>
            </a:extLst>
          </p:cNvPr>
          <p:cNvSpPr txBox="1"/>
          <p:nvPr/>
        </p:nvSpPr>
        <p:spPr>
          <a:xfrm>
            <a:off x="786303" y="595727"/>
            <a:ext cx="5046938"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Esra und Nehemia</a:t>
            </a:r>
          </a:p>
        </p:txBody>
      </p:sp>
      <p:sp>
        <p:nvSpPr>
          <p:cNvPr id="2" name="Textfeld 1">
            <a:extLst>
              <a:ext uri="{FF2B5EF4-FFF2-40B4-BE49-F238E27FC236}">
                <a16:creationId xmlns:a16="http://schemas.microsoft.com/office/drawing/2014/main" id="{62DE4755-B901-0297-47D4-C280B30069F1}"/>
              </a:ext>
            </a:extLst>
          </p:cNvPr>
          <p:cNvSpPr txBox="1"/>
          <p:nvPr/>
        </p:nvSpPr>
        <p:spPr>
          <a:xfrm>
            <a:off x="564107" y="3490866"/>
            <a:ext cx="10156446" cy="1477328"/>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Times New Roman" panose="02020603050405020304" pitchFamily="18" charset="0"/>
              </a:rPr>
              <a:t>"</a:t>
            </a:r>
            <a:r>
              <a:rPr lang="de-DE" sz="3000" dirty="0">
                <a:latin typeface="Calibri" panose="020F0502020204030204" pitchFamily="34" charset="0"/>
                <a:ea typeface="Calibri" panose="020F0502020204030204" pitchFamily="34" charset="0"/>
                <a:cs typeface="Times New Roman" panose="02020603050405020304" pitchFamily="18" charset="0"/>
              </a:rPr>
              <a:t>Denn Esra hatte sein Herz darauf gerichtet, das Gesetz des HERRN zu erforschen und zu tun und in Israel ⟨die⟩ Ordnung und ⟨das⟩ Recht ⟨des HERRN⟩ zu lehren.</a:t>
            </a:r>
            <a:r>
              <a:rPr lang="de-CH" sz="3000" dirty="0">
                <a:effectLst/>
                <a:latin typeface="Calibri" panose="020F0502020204030204" pitchFamily="34" charset="0"/>
                <a:ea typeface="Calibri" panose="020F0502020204030204" pitchFamily="34" charset="0"/>
                <a:cs typeface="Times New Roman" panose="02020603050405020304" pitchFamily="18" charset="0"/>
              </a:rPr>
              <a:t>" </a:t>
            </a:r>
            <a:r>
              <a:rPr lang="de-CH" sz="3000" b="1" dirty="0">
                <a:effectLst/>
                <a:latin typeface="Calibri" panose="020F0502020204030204" pitchFamily="34" charset="0"/>
                <a:ea typeface="Calibri" panose="020F0502020204030204" pitchFamily="34" charset="0"/>
                <a:cs typeface="Times New Roman" panose="02020603050405020304" pitchFamily="18" charset="0"/>
              </a:rPr>
              <a:t>(Esr </a:t>
            </a:r>
            <a:r>
              <a:rPr lang="de-CH" sz="3000" b="1" dirty="0">
                <a:latin typeface="Calibri" panose="020F0502020204030204" pitchFamily="34" charset="0"/>
                <a:ea typeface="Calibri" panose="020F0502020204030204" pitchFamily="34" charset="0"/>
                <a:cs typeface="Times New Roman" panose="02020603050405020304" pitchFamily="18" charset="0"/>
              </a:rPr>
              <a:t>7</a:t>
            </a:r>
            <a:r>
              <a:rPr lang="de-CH" sz="3000" b="1" dirty="0">
                <a:effectLst/>
                <a:latin typeface="Calibri" panose="020F0502020204030204" pitchFamily="34" charset="0"/>
                <a:ea typeface="Calibri" panose="020F0502020204030204" pitchFamily="34" charset="0"/>
                <a:cs typeface="Times New Roman" panose="02020603050405020304" pitchFamily="18" charset="0"/>
              </a:rPr>
              <a:t>,10)</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946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2F329D6-D285-A5D3-832C-B0CC7C2DEABA}"/>
              </a:ext>
            </a:extLst>
          </p:cNvPr>
          <p:cNvPicPr>
            <a:picLocks noChangeAspect="1"/>
          </p:cNvPicPr>
          <p:nvPr/>
        </p:nvPicPr>
        <p:blipFill>
          <a:blip r:embed="rId2"/>
          <a:stretch>
            <a:fillRect/>
          </a:stretch>
        </p:blipFill>
        <p:spPr>
          <a:xfrm>
            <a:off x="898634" y="114784"/>
            <a:ext cx="10255469" cy="6719679"/>
          </a:xfrm>
          <a:prstGeom prst="rect">
            <a:avLst/>
          </a:prstGeom>
        </p:spPr>
      </p:pic>
    </p:spTree>
    <p:extLst>
      <p:ext uri="{BB962C8B-B14F-4D97-AF65-F5344CB8AC3E}">
        <p14:creationId xmlns:p14="http://schemas.microsoft.com/office/powerpoint/2010/main" val="556114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19D9D9-0721-DD71-F4C1-9A19639610B2}"/>
              </a:ext>
            </a:extLst>
          </p:cNvPr>
          <p:cNvSpPr txBox="1"/>
          <p:nvPr/>
        </p:nvSpPr>
        <p:spPr>
          <a:xfrm>
            <a:off x="536028" y="1414385"/>
            <a:ext cx="9321889" cy="4247317"/>
          </a:xfrm>
          <a:prstGeom prst="rect">
            <a:avLst/>
          </a:prstGeom>
          <a:noFill/>
        </p:spPr>
        <p:txBody>
          <a:bodyPr wrap="square">
            <a:spAutoFit/>
          </a:bodyPr>
          <a:lstStyle/>
          <a:p>
            <a:r>
              <a:rPr lang="de-CH" sz="3000" dirty="0">
                <a:effectLst/>
                <a:latin typeface="Calibri" panose="020F0502020204030204" pitchFamily="34" charset="0"/>
                <a:ea typeface="Calibri" panose="020F0502020204030204" pitchFamily="34" charset="0"/>
                <a:cs typeface="Calibri" panose="020F0502020204030204" pitchFamily="34" charset="0"/>
              </a:rPr>
              <a:t>"</a:t>
            </a:r>
            <a:r>
              <a:rPr lang="de-DE" sz="30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Und</a:t>
            </a:r>
            <a:r>
              <a:rPr lang="de-DE" sz="3000" dirty="0">
                <a:effectLst/>
                <a:latin typeface="Calibri" panose="020F0502020204030204" pitchFamily="34" charset="0"/>
                <a:ea typeface="Calibri" panose="020F0502020204030204" pitchFamily="34" charset="0"/>
                <a:cs typeface="Calibri" panose="020F0502020204030204" pitchFamily="34" charset="0"/>
              </a:rPr>
              <a:t> im ersten Jahr des Kyrus, des Königs von Persien, erweckte der HERR, damit das Wort des HERRN aus dem Mund Jeremias erfüllt wurde, den Geist des Kyrus, des Königs von Persien, dass er durch sein ganzes Reich einen Ruf ergehen ließ, und zwar auch schriftlich: 2 So spricht Kyrus, der König von Persien: Alle Königreiche der Erde hat der HERR, der Gott des Himmels, mir gegeben. Nun hat er selbst mir ⟨den Auftrag⟩ gegeben, ihm in Jerusalem, das in Juda ist, ein Haus zu bauen." </a:t>
            </a:r>
            <a:r>
              <a:rPr lang="de-CH" sz="3000" b="1" dirty="0">
                <a:effectLst/>
                <a:latin typeface="Calibri" panose="020F0502020204030204" pitchFamily="34" charset="0"/>
                <a:ea typeface="Calibri" panose="020F0502020204030204" pitchFamily="34" charset="0"/>
                <a:cs typeface="Calibri" panose="020F0502020204030204" pitchFamily="34" charset="0"/>
              </a:rPr>
              <a:t>(Esr 1,1-2)</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feld 8">
            <a:extLst>
              <a:ext uri="{FF2B5EF4-FFF2-40B4-BE49-F238E27FC236}">
                <a16:creationId xmlns:a16="http://schemas.microsoft.com/office/drawing/2014/main" id="{E847E5B8-EAB5-154F-B12C-63D26B0408A3}"/>
              </a:ext>
            </a:extLst>
          </p:cNvPr>
          <p:cNvSpPr txBox="1"/>
          <p:nvPr/>
        </p:nvSpPr>
        <p:spPr>
          <a:xfrm>
            <a:off x="786302" y="595727"/>
            <a:ext cx="6068629"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Zurück in die Verheissungen Gottes</a:t>
            </a:r>
          </a:p>
        </p:txBody>
      </p:sp>
    </p:spTree>
    <p:extLst>
      <p:ext uri="{BB962C8B-B14F-4D97-AF65-F5344CB8AC3E}">
        <p14:creationId xmlns:p14="http://schemas.microsoft.com/office/powerpoint/2010/main" val="17269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755F00DD-114F-69E1-5694-66025E88C818}"/>
              </a:ext>
            </a:extLst>
          </p:cNvPr>
          <p:cNvGraphicFramePr>
            <a:graphicFrameLocks noGrp="1"/>
          </p:cNvGraphicFramePr>
          <p:nvPr>
            <p:extLst>
              <p:ext uri="{D42A27DB-BD31-4B8C-83A1-F6EECF244321}">
                <p14:modId xmlns:p14="http://schemas.microsoft.com/office/powerpoint/2010/main" val="399096027"/>
              </p:ext>
            </p:extLst>
          </p:nvPr>
        </p:nvGraphicFramePr>
        <p:xfrm>
          <a:off x="1434662" y="346841"/>
          <a:ext cx="7078717" cy="5833245"/>
        </p:xfrm>
        <a:graphic>
          <a:graphicData uri="http://schemas.openxmlformats.org/drawingml/2006/table">
            <a:tbl>
              <a:tblPr firstRow="1" firstCol="1" bandRow="1"/>
              <a:tblGrid>
                <a:gridCol w="2139655">
                  <a:extLst>
                    <a:ext uri="{9D8B030D-6E8A-4147-A177-3AD203B41FA5}">
                      <a16:colId xmlns:a16="http://schemas.microsoft.com/office/drawing/2014/main" val="1341145292"/>
                    </a:ext>
                  </a:extLst>
                </a:gridCol>
                <a:gridCol w="4939062">
                  <a:extLst>
                    <a:ext uri="{9D8B030D-6E8A-4147-A177-3AD203B41FA5}">
                      <a16:colId xmlns:a16="http://schemas.microsoft.com/office/drawing/2014/main" val="4007878788"/>
                    </a:ext>
                  </a:extLst>
                </a:gridCol>
              </a:tblGrid>
              <a:tr h="530295">
                <a:tc>
                  <a:txBody>
                    <a:bodyPr/>
                    <a:lstStyle/>
                    <a:p>
                      <a:pPr algn="ctr"/>
                      <a:r>
                        <a:rPr lang="de-CH" sz="3000" b="1">
                          <a:solidFill>
                            <a:srgbClr val="000000"/>
                          </a:solidFill>
                          <a:effectLst/>
                          <a:latin typeface="Calibri" panose="020F0502020204030204" pitchFamily="34" charset="0"/>
                          <a:ea typeface="Calibri" panose="020F0502020204030204" pitchFamily="34" charset="0"/>
                          <a:cs typeface="Calibri" panose="020F0502020204030204" pitchFamily="34" charset="0"/>
                        </a:rPr>
                        <a:t>Kapitel</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tabLst>
                          <a:tab pos="967740" algn="ctr"/>
                          <a:tab pos="1390015" algn="l"/>
                        </a:tabLst>
                      </a:pPr>
                      <a:r>
                        <a:rPr lang="de-CH" sz="3000" b="1">
                          <a:solidFill>
                            <a:srgbClr val="000000"/>
                          </a:solidFill>
                          <a:effectLst/>
                          <a:latin typeface="Calibri" panose="020F0502020204030204" pitchFamily="34" charset="0"/>
                          <a:ea typeface="Calibri" panose="020F0502020204030204" pitchFamily="34" charset="0"/>
                          <a:cs typeface="Calibri" panose="020F0502020204030204" pitchFamily="34" charset="0"/>
                        </a:rPr>
                        <a:t>	Esra	</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290012365"/>
                  </a:ext>
                </a:extLst>
              </a:tr>
              <a:tr h="530295">
                <a:tc>
                  <a:txBody>
                    <a:bodyPr/>
                    <a:lstStyle/>
                    <a:p>
                      <a:pPr algn="ctr"/>
                      <a:r>
                        <a:rPr lang="de-CH"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 2 </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r>
                        <a:rPr lang="de-CH"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Rückkehr I</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536340943"/>
                  </a:ext>
                </a:extLst>
              </a:tr>
              <a:tr h="530295">
                <a:tc>
                  <a:txBody>
                    <a:bodyPr/>
                    <a:lstStyle/>
                    <a:p>
                      <a:pPr algn="ctr"/>
                      <a:r>
                        <a:rPr lang="de-CH" sz="3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 6 </a:t>
                      </a:r>
                      <a:endParaRPr lang="de-CH" sz="3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B4C6E7"/>
                    </a:solidFill>
                  </a:tcPr>
                </a:tc>
                <a:tc>
                  <a:txBody>
                    <a:bodyPr/>
                    <a:lstStyle/>
                    <a:p>
                      <a:pPr algn="ctr"/>
                      <a:r>
                        <a:rPr lang="de-CH"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Wiederherstellung (Tempel)</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B4C6E7"/>
                    </a:solidFill>
                  </a:tcPr>
                </a:tc>
                <a:extLst>
                  <a:ext uri="{0D108BD9-81ED-4DB2-BD59-A6C34878D82A}">
                    <a16:rowId xmlns:a16="http://schemas.microsoft.com/office/drawing/2014/main" val="2791411257"/>
                  </a:ext>
                </a:extLst>
              </a:tr>
              <a:tr h="530295">
                <a:tc>
                  <a:txBody>
                    <a:bodyPr/>
                    <a:lstStyle/>
                    <a:p>
                      <a:pPr algn="ctr"/>
                      <a:r>
                        <a:rPr lang="de-CH" sz="3000">
                          <a:solidFill>
                            <a:srgbClr val="000000"/>
                          </a:solidFill>
                          <a:effectLst/>
                          <a:latin typeface="Calibri" panose="020F0502020204030204" pitchFamily="34" charset="0"/>
                          <a:ea typeface="Calibri" panose="020F0502020204030204" pitchFamily="34" charset="0"/>
                          <a:cs typeface="Calibri" panose="020F0502020204030204" pitchFamily="34" charset="0"/>
                        </a:rPr>
                        <a:t>7 – 8 </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r>
                        <a:rPr lang="de-CH"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Rückkehr II</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4128871645"/>
                  </a:ext>
                </a:extLst>
              </a:tr>
              <a:tr h="530295">
                <a:tc>
                  <a:txBody>
                    <a:bodyPr/>
                    <a:lstStyle/>
                    <a:p>
                      <a:pPr algn="ctr"/>
                      <a:r>
                        <a:rPr lang="de-CH" sz="3000">
                          <a:solidFill>
                            <a:srgbClr val="000000"/>
                          </a:solidFill>
                          <a:effectLst/>
                          <a:latin typeface="Calibri" panose="020F0502020204030204" pitchFamily="34" charset="0"/>
                          <a:ea typeface="Calibri" panose="020F0502020204030204" pitchFamily="34" charset="0"/>
                          <a:cs typeface="Calibri" panose="020F0502020204030204" pitchFamily="34" charset="0"/>
                        </a:rPr>
                        <a:t>9 – 10 </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de-CH" sz="3000">
                          <a:solidFill>
                            <a:srgbClr val="000000"/>
                          </a:solidFill>
                          <a:effectLst/>
                          <a:latin typeface="Calibri" panose="020F0502020204030204" pitchFamily="34" charset="0"/>
                          <a:ea typeface="Calibri" panose="020F0502020204030204" pitchFamily="34" charset="0"/>
                          <a:cs typeface="Calibri" panose="020F0502020204030204" pitchFamily="34" charset="0"/>
                        </a:rPr>
                        <a:t>Veränderung</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181843134"/>
                  </a:ext>
                </a:extLst>
              </a:tr>
              <a:tr h="530295">
                <a:tc>
                  <a:txBody>
                    <a:bodyPr/>
                    <a:lstStyle/>
                    <a:p>
                      <a:pPr algn="ctr"/>
                      <a:r>
                        <a:rPr lang="de-CH" sz="3000">
                          <a:effectLst/>
                          <a:latin typeface="Calibri" panose="020F0502020204030204" pitchFamily="34" charset="0"/>
                          <a:ea typeface="Calibri" panose="020F0502020204030204" pitchFamily="34" charset="0"/>
                          <a:cs typeface="Calibri" panose="020F0502020204030204" pitchFamily="34" charset="0"/>
                        </a:rPr>
                        <a:t> </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de-CH" sz="3000">
                          <a:effectLst/>
                          <a:latin typeface="Calibri" panose="020F0502020204030204" pitchFamily="34" charset="0"/>
                          <a:ea typeface="Calibri" panose="020F0502020204030204" pitchFamily="34" charset="0"/>
                          <a:cs typeface="Calibri" panose="020F0502020204030204" pitchFamily="34" charset="0"/>
                        </a:rPr>
                        <a:t> </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692010"/>
                  </a:ext>
                </a:extLst>
              </a:tr>
              <a:tr h="530295">
                <a:tc>
                  <a:txBody>
                    <a:bodyPr/>
                    <a:lstStyle/>
                    <a:p>
                      <a:pPr algn="ctr"/>
                      <a:r>
                        <a:rPr lang="de-CH" sz="3000" b="1">
                          <a:solidFill>
                            <a:srgbClr val="000000"/>
                          </a:solidFill>
                          <a:effectLst/>
                          <a:latin typeface="Calibri" panose="020F0502020204030204" pitchFamily="34" charset="0"/>
                          <a:ea typeface="Calibri" panose="020F0502020204030204" pitchFamily="34" charset="0"/>
                          <a:cs typeface="Calibri" panose="020F0502020204030204" pitchFamily="34" charset="0"/>
                        </a:rPr>
                        <a:t>Kapitel</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r>
                        <a:rPr lang="de-CH" sz="3000" b="1">
                          <a:solidFill>
                            <a:srgbClr val="000000"/>
                          </a:solidFill>
                          <a:effectLst/>
                          <a:latin typeface="Calibri" panose="020F0502020204030204" pitchFamily="34" charset="0"/>
                          <a:ea typeface="Calibri" panose="020F0502020204030204" pitchFamily="34" charset="0"/>
                          <a:cs typeface="Calibri" panose="020F0502020204030204" pitchFamily="34" charset="0"/>
                        </a:rPr>
                        <a:t>Nehemia</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88188789"/>
                  </a:ext>
                </a:extLst>
              </a:tr>
              <a:tr h="530295">
                <a:tc>
                  <a:txBody>
                    <a:bodyPr/>
                    <a:lstStyle/>
                    <a:p>
                      <a:pPr algn="ctr"/>
                      <a:r>
                        <a:rPr lang="de-CH" sz="3000">
                          <a:solidFill>
                            <a:srgbClr val="000000"/>
                          </a:solidFill>
                          <a:effectLst/>
                          <a:latin typeface="Calibri" panose="020F0502020204030204" pitchFamily="34" charset="0"/>
                          <a:ea typeface="Calibri" panose="020F0502020204030204" pitchFamily="34" charset="0"/>
                          <a:cs typeface="Calibri" panose="020F0502020204030204" pitchFamily="34" charset="0"/>
                        </a:rPr>
                        <a:t>1 – 2 </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r>
                        <a:rPr lang="de-CH" sz="3000">
                          <a:solidFill>
                            <a:srgbClr val="000000"/>
                          </a:solidFill>
                          <a:effectLst/>
                          <a:latin typeface="Calibri" panose="020F0502020204030204" pitchFamily="34" charset="0"/>
                          <a:ea typeface="Calibri" panose="020F0502020204030204" pitchFamily="34" charset="0"/>
                          <a:cs typeface="Calibri" panose="020F0502020204030204" pitchFamily="34" charset="0"/>
                        </a:rPr>
                        <a:t>Rückkehr III</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961082918"/>
                  </a:ext>
                </a:extLst>
              </a:tr>
              <a:tr h="530295">
                <a:tc>
                  <a:txBody>
                    <a:bodyPr/>
                    <a:lstStyle/>
                    <a:p>
                      <a:pPr algn="ctr"/>
                      <a:r>
                        <a:rPr lang="de-CH" sz="3000">
                          <a:solidFill>
                            <a:srgbClr val="000000"/>
                          </a:solidFill>
                          <a:effectLst/>
                          <a:latin typeface="Calibri" panose="020F0502020204030204" pitchFamily="34" charset="0"/>
                          <a:ea typeface="Calibri" panose="020F0502020204030204" pitchFamily="34" charset="0"/>
                          <a:cs typeface="Calibri" panose="020F0502020204030204" pitchFamily="34" charset="0"/>
                        </a:rPr>
                        <a:t>3 – 7 </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r>
                        <a:rPr lang="de-CH"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Wiederherstellung (Mauer)</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931492669"/>
                  </a:ext>
                </a:extLst>
              </a:tr>
              <a:tr h="530295">
                <a:tc>
                  <a:txBody>
                    <a:bodyPr/>
                    <a:lstStyle/>
                    <a:p>
                      <a:pPr algn="ctr"/>
                      <a:r>
                        <a:rPr lang="de-CH" sz="3000">
                          <a:solidFill>
                            <a:srgbClr val="000000"/>
                          </a:solidFill>
                          <a:effectLst/>
                          <a:latin typeface="Calibri" panose="020F0502020204030204" pitchFamily="34" charset="0"/>
                          <a:ea typeface="Calibri" panose="020F0502020204030204" pitchFamily="34" charset="0"/>
                          <a:cs typeface="Calibri" panose="020F0502020204030204" pitchFamily="34" charset="0"/>
                        </a:rPr>
                        <a:t>8 – 10 </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r>
                        <a:rPr lang="de-CH" sz="3000">
                          <a:solidFill>
                            <a:srgbClr val="000000"/>
                          </a:solidFill>
                          <a:effectLst/>
                          <a:latin typeface="Calibri" panose="020F0502020204030204" pitchFamily="34" charset="0"/>
                          <a:ea typeface="Calibri" panose="020F0502020204030204" pitchFamily="34" charset="0"/>
                          <a:cs typeface="Calibri" panose="020F0502020204030204" pitchFamily="34" charset="0"/>
                        </a:rPr>
                        <a:t>Erneuerung</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02891396"/>
                  </a:ext>
                </a:extLst>
              </a:tr>
              <a:tr h="530295">
                <a:tc>
                  <a:txBody>
                    <a:bodyPr/>
                    <a:lstStyle/>
                    <a:p>
                      <a:pPr algn="ctr"/>
                      <a:r>
                        <a:rPr lang="de-CH" sz="3000">
                          <a:solidFill>
                            <a:srgbClr val="000000"/>
                          </a:solidFill>
                          <a:effectLst/>
                          <a:latin typeface="Calibri" panose="020F0502020204030204" pitchFamily="34" charset="0"/>
                          <a:ea typeface="Calibri" panose="020F0502020204030204" pitchFamily="34" charset="0"/>
                          <a:cs typeface="Calibri" panose="020F0502020204030204" pitchFamily="34" charset="0"/>
                        </a:rPr>
                        <a:t>11 – 13 </a:t>
                      </a:r>
                      <a:endParaRPr lang="de-CH" sz="3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de-CH" sz="3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Veränderung</a:t>
                      </a:r>
                      <a:endParaRPr lang="de-CH"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1242385833"/>
                  </a:ext>
                </a:extLst>
              </a:tr>
            </a:tbl>
          </a:graphicData>
        </a:graphic>
      </p:graphicFrame>
      <p:sp>
        <p:nvSpPr>
          <p:cNvPr id="6" name="Textfeld 5">
            <a:extLst>
              <a:ext uri="{FF2B5EF4-FFF2-40B4-BE49-F238E27FC236}">
                <a16:creationId xmlns:a16="http://schemas.microsoft.com/office/drawing/2014/main" id="{44FE3F2F-9453-17CE-86F0-7DB58B6C01E1}"/>
              </a:ext>
            </a:extLst>
          </p:cNvPr>
          <p:cNvSpPr txBox="1"/>
          <p:nvPr/>
        </p:nvSpPr>
        <p:spPr>
          <a:xfrm>
            <a:off x="573471" y="911038"/>
            <a:ext cx="861191" cy="461665"/>
          </a:xfrm>
          <a:prstGeom prst="rect">
            <a:avLst/>
          </a:prstGeom>
          <a:noFill/>
        </p:spPr>
        <p:txBody>
          <a:bodyPr wrap="square">
            <a:spAutoFit/>
          </a:bodyPr>
          <a:lstStyle/>
          <a:p>
            <a:r>
              <a:rPr lang="de-DE" sz="2400" dirty="0">
                <a:latin typeface="Calibri" panose="020F0502020204030204" pitchFamily="34" charset="0"/>
                <a:ea typeface="Calibri" panose="020F0502020204030204" pitchFamily="34" charset="0"/>
              </a:rPr>
              <a:t>5</a:t>
            </a:r>
            <a:r>
              <a:rPr lang="de-CH" sz="2400" dirty="0">
                <a:latin typeface="Calibri" panose="020F0502020204030204" pitchFamily="34" charset="0"/>
                <a:ea typeface="Calibri" panose="020F0502020204030204" pitchFamily="34" charset="0"/>
              </a:rPr>
              <a:t>38</a:t>
            </a:r>
            <a:endParaRPr lang="de-CH" dirty="0"/>
          </a:p>
        </p:txBody>
      </p:sp>
      <p:sp>
        <p:nvSpPr>
          <p:cNvPr id="7" name="Textfeld 6">
            <a:extLst>
              <a:ext uri="{FF2B5EF4-FFF2-40B4-BE49-F238E27FC236}">
                <a16:creationId xmlns:a16="http://schemas.microsoft.com/office/drawing/2014/main" id="{CC390B36-9BEC-0156-2194-1296E7387605}"/>
              </a:ext>
            </a:extLst>
          </p:cNvPr>
          <p:cNvSpPr txBox="1"/>
          <p:nvPr/>
        </p:nvSpPr>
        <p:spPr>
          <a:xfrm>
            <a:off x="573470" y="1936900"/>
            <a:ext cx="861191" cy="461665"/>
          </a:xfrm>
          <a:prstGeom prst="rect">
            <a:avLst/>
          </a:prstGeom>
          <a:noFill/>
        </p:spPr>
        <p:txBody>
          <a:bodyPr wrap="square">
            <a:spAutoFit/>
          </a:bodyPr>
          <a:lstStyle/>
          <a:p>
            <a:r>
              <a:rPr lang="de-CH" sz="2400" dirty="0">
                <a:effectLst/>
                <a:latin typeface="Calibri" panose="020F0502020204030204" pitchFamily="34" charset="0"/>
                <a:ea typeface="Calibri" panose="020F0502020204030204" pitchFamily="34" charset="0"/>
              </a:rPr>
              <a:t>457</a:t>
            </a:r>
            <a:endParaRPr lang="de-CH" dirty="0"/>
          </a:p>
        </p:txBody>
      </p:sp>
      <p:sp>
        <p:nvSpPr>
          <p:cNvPr id="8" name="Textfeld 7">
            <a:extLst>
              <a:ext uri="{FF2B5EF4-FFF2-40B4-BE49-F238E27FC236}">
                <a16:creationId xmlns:a16="http://schemas.microsoft.com/office/drawing/2014/main" id="{8E9004CE-3F32-9C61-6E27-C94A8B2B9C52}"/>
              </a:ext>
            </a:extLst>
          </p:cNvPr>
          <p:cNvSpPr txBox="1"/>
          <p:nvPr/>
        </p:nvSpPr>
        <p:spPr>
          <a:xfrm>
            <a:off x="197070" y="1463384"/>
            <a:ext cx="1237592" cy="461665"/>
          </a:xfrm>
          <a:prstGeom prst="rect">
            <a:avLst/>
          </a:prstGeom>
          <a:noFill/>
        </p:spPr>
        <p:txBody>
          <a:bodyPr wrap="square">
            <a:spAutoFit/>
          </a:bodyPr>
          <a:lstStyle/>
          <a:p>
            <a:r>
              <a:rPr lang="de-DE" sz="2400" dirty="0">
                <a:latin typeface="Calibri" panose="020F0502020204030204" pitchFamily="34" charset="0"/>
                <a:ea typeface="Calibri" panose="020F0502020204030204" pitchFamily="34" charset="0"/>
              </a:rPr>
              <a:t>5</a:t>
            </a:r>
            <a:r>
              <a:rPr lang="de-CH" sz="2400" dirty="0">
                <a:latin typeface="Calibri" panose="020F0502020204030204" pitchFamily="34" charset="0"/>
                <a:ea typeface="Calibri" panose="020F0502020204030204" pitchFamily="34" charset="0"/>
              </a:rPr>
              <a:t>37-516</a:t>
            </a:r>
            <a:endParaRPr lang="de-CH" dirty="0"/>
          </a:p>
        </p:txBody>
      </p:sp>
      <p:sp>
        <p:nvSpPr>
          <p:cNvPr id="9" name="Textfeld 8">
            <a:extLst>
              <a:ext uri="{FF2B5EF4-FFF2-40B4-BE49-F238E27FC236}">
                <a16:creationId xmlns:a16="http://schemas.microsoft.com/office/drawing/2014/main" id="{DEE9ADA4-4B81-670F-79BF-19891A6F3458}"/>
              </a:ext>
            </a:extLst>
          </p:cNvPr>
          <p:cNvSpPr txBox="1"/>
          <p:nvPr/>
        </p:nvSpPr>
        <p:spPr>
          <a:xfrm>
            <a:off x="573470" y="4137714"/>
            <a:ext cx="861191" cy="461665"/>
          </a:xfrm>
          <a:prstGeom prst="rect">
            <a:avLst/>
          </a:prstGeom>
          <a:noFill/>
        </p:spPr>
        <p:txBody>
          <a:bodyPr wrap="square">
            <a:spAutoFit/>
          </a:bodyPr>
          <a:lstStyle/>
          <a:p>
            <a:r>
              <a:rPr lang="de-DE" sz="2400" dirty="0">
                <a:latin typeface="Calibri" panose="020F0502020204030204" pitchFamily="34" charset="0"/>
                <a:ea typeface="Calibri" panose="020F0502020204030204" pitchFamily="34" charset="0"/>
              </a:rPr>
              <a:t>445</a:t>
            </a:r>
            <a:endParaRPr lang="de-CH" dirty="0"/>
          </a:p>
        </p:txBody>
      </p:sp>
      <p:sp>
        <p:nvSpPr>
          <p:cNvPr id="10" name="Textfeld 9">
            <a:extLst>
              <a:ext uri="{FF2B5EF4-FFF2-40B4-BE49-F238E27FC236}">
                <a16:creationId xmlns:a16="http://schemas.microsoft.com/office/drawing/2014/main" id="{128ADF63-8FC3-F779-DD68-02A6DCE58235}"/>
              </a:ext>
            </a:extLst>
          </p:cNvPr>
          <p:cNvSpPr txBox="1"/>
          <p:nvPr/>
        </p:nvSpPr>
        <p:spPr>
          <a:xfrm>
            <a:off x="573470" y="4697235"/>
            <a:ext cx="861191" cy="461665"/>
          </a:xfrm>
          <a:prstGeom prst="rect">
            <a:avLst/>
          </a:prstGeom>
          <a:noFill/>
        </p:spPr>
        <p:txBody>
          <a:bodyPr wrap="square">
            <a:spAutoFit/>
          </a:bodyPr>
          <a:lstStyle/>
          <a:p>
            <a:r>
              <a:rPr lang="de-DE" sz="2400" dirty="0">
                <a:latin typeface="Calibri" panose="020F0502020204030204" pitchFamily="34" charset="0"/>
                <a:ea typeface="Calibri" panose="020F0502020204030204" pitchFamily="34" charset="0"/>
              </a:rPr>
              <a:t>443</a:t>
            </a:r>
            <a:endParaRPr lang="de-CH" dirty="0"/>
          </a:p>
        </p:txBody>
      </p:sp>
      <p:sp>
        <p:nvSpPr>
          <p:cNvPr id="11" name="Textfeld 10">
            <a:extLst>
              <a:ext uri="{FF2B5EF4-FFF2-40B4-BE49-F238E27FC236}">
                <a16:creationId xmlns:a16="http://schemas.microsoft.com/office/drawing/2014/main" id="{1F757BC3-7359-7518-B81F-4FF96CB3AA9E}"/>
              </a:ext>
            </a:extLst>
          </p:cNvPr>
          <p:cNvSpPr txBox="1"/>
          <p:nvPr/>
        </p:nvSpPr>
        <p:spPr>
          <a:xfrm>
            <a:off x="573470" y="5716129"/>
            <a:ext cx="861191" cy="461665"/>
          </a:xfrm>
          <a:prstGeom prst="rect">
            <a:avLst/>
          </a:prstGeom>
          <a:noFill/>
        </p:spPr>
        <p:txBody>
          <a:bodyPr wrap="square">
            <a:spAutoFit/>
          </a:bodyPr>
          <a:lstStyle/>
          <a:p>
            <a:r>
              <a:rPr lang="de-DE" sz="2400" dirty="0">
                <a:latin typeface="Calibri" panose="020F0502020204030204" pitchFamily="34" charset="0"/>
                <a:ea typeface="Calibri" panose="020F0502020204030204" pitchFamily="34" charset="0"/>
              </a:rPr>
              <a:t>423</a:t>
            </a:r>
            <a:endParaRPr lang="de-CH" dirty="0"/>
          </a:p>
        </p:txBody>
      </p:sp>
      <p:sp>
        <p:nvSpPr>
          <p:cNvPr id="3" name="Textfeld 2">
            <a:extLst>
              <a:ext uri="{FF2B5EF4-FFF2-40B4-BE49-F238E27FC236}">
                <a16:creationId xmlns:a16="http://schemas.microsoft.com/office/drawing/2014/main" id="{3E193AB6-C142-E2B9-CD3E-BD9A7EE41F54}"/>
              </a:ext>
            </a:extLst>
          </p:cNvPr>
          <p:cNvSpPr txBox="1"/>
          <p:nvPr/>
        </p:nvSpPr>
        <p:spPr>
          <a:xfrm>
            <a:off x="8724243" y="3958571"/>
            <a:ext cx="3162957" cy="1477328"/>
          </a:xfrm>
          <a:prstGeom prst="rect">
            <a:avLst/>
          </a:prstGeom>
          <a:noFill/>
        </p:spPr>
        <p:txBody>
          <a:bodyPr wrap="square">
            <a:spAutoFit/>
          </a:bodyPr>
          <a:lstStyle/>
          <a:p>
            <a:r>
              <a:rPr lang="de-CH" sz="3000" dirty="0">
                <a:highlight>
                  <a:srgbClr val="C0C0C0"/>
                </a:highlight>
              </a:rPr>
              <a:t>Je in Kp. 9, wurde ein längeres Gebet aufgeschrieben</a:t>
            </a:r>
          </a:p>
        </p:txBody>
      </p:sp>
      <p:sp>
        <p:nvSpPr>
          <p:cNvPr id="2" name="Textfeld 1">
            <a:extLst>
              <a:ext uri="{FF2B5EF4-FFF2-40B4-BE49-F238E27FC236}">
                <a16:creationId xmlns:a16="http://schemas.microsoft.com/office/drawing/2014/main" id="{9F519505-2CA7-9681-02DF-523E19F1E29E}"/>
              </a:ext>
            </a:extLst>
          </p:cNvPr>
          <p:cNvSpPr txBox="1"/>
          <p:nvPr/>
        </p:nvSpPr>
        <p:spPr>
          <a:xfrm>
            <a:off x="9131520" y="1154853"/>
            <a:ext cx="2598025" cy="1938992"/>
          </a:xfrm>
          <a:prstGeom prst="rect">
            <a:avLst/>
          </a:prstGeom>
          <a:noFill/>
        </p:spPr>
        <p:txBody>
          <a:bodyPr wrap="square">
            <a:spAutoFit/>
          </a:bodyPr>
          <a:lstStyle/>
          <a:p>
            <a:r>
              <a:rPr lang="de-DE" sz="3000" dirty="0"/>
              <a:t>c</a:t>
            </a:r>
            <a:r>
              <a:rPr lang="de-CH" sz="3000" dirty="0"/>
              <a:t>a. 57 Jahre zwischen Kp. 6 und 7 </a:t>
            </a:r>
          </a:p>
          <a:p>
            <a:r>
              <a:rPr lang="de-CH" sz="3000" dirty="0"/>
              <a:t>-Zeit von Esther</a:t>
            </a:r>
          </a:p>
        </p:txBody>
      </p:sp>
      <p:cxnSp>
        <p:nvCxnSpPr>
          <p:cNvPr id="12" name="Gerader Verbinder 11">
            <a:extLst>
              <a:ext uri="{FF2B5EF4-FFF2-40B4-BE49-F238E27FC236}">
                <a16:creationId xmlns:a16="http://schemas.microsoft.com/office/drawing/2014/main" id="{F29E0CF0-F243-0CEB-F984-6F0D5BEB1F91}"/>
              </a:ext>
            </a:extLst>
          </p:cNvPr>
          <p:cNvCxnSpPr>
            <a:cxnSpLocks/>
          </p:cNvCxnSpPr>
          <p:nvPr/>
        </p:nvCxnSpPr>
        <p:spPr>
          <a:xfrm flipV="1">
            <a:off x="8513377" y="1617757"/>
            <a:ext cx="605004" cy="323058"/>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Gerader Verbinder 12">
            <a:extLst>
              <a:ext uri="{FF2B5EF4-FFF2-40B4-BE49-F238E27FC236}">
                <a16:creationId xmlns:a16="http://schemas.microsoft.com/office/drawing/2014/main" id="{AFD48550-5D8E-081D-D1C8-4D9C6646745C}"/>
              </a:ext>
            </a:extLst>
          </p:cNvPr>
          <p:cNvCxnSpPr>
            <a:cxnSpLocks/>
          </p:cNvCxnSpPr>
          <p:nvPr/>
        </p:nvCxnSpPr>
        <p:spPr>
          <a:xfrm>
            <a:off x="8500237" y="1935557"/>
            <a:ext cx="618144" cy="232175"/>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0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Jerusalem in the time of Nehemiah, for Tyndale House Publishers | Ancient  jerusalem, Ancient cities, Persian architecture">
            <a:extLst>
              <a:ext uri="{FF2B5EF4-FFF2-40B4-BE49-F238E27FC236}">
                <a16:creationId xmlns:a16="http://schemas.microsoft.com/office/drawing/2014/main" id="{96626363-FDDE-60E9-2CEB-5196A1E7C81B}"/>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4650" t="26139" r="13710"/>
          <a:stretch/>
        </p:blipFill>
        <p:spPr bwMode="auto">
          <a:xfrm>
            <a:off x="0" y="-106325"/>
            <a:ext cx="12192000" cy="6964326"/>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E847E5B8-EAB5-154F-B12C-63D26B0408A3}"/>
              </a:ext>
            </a:extLst>
          </p:cNvPr>
          <p:cNvSpPr txBox="1"/>
          <p:nvPr/>
        </p:nvSpPr>
        <p:spPr>
          <a:xfrm>
            <a:off x="786302" y="595727"/>
            <a:ext cx="736351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Warum zwei Bücher nach der Rückkehr?</a:t>
            </a:r>
          </a:p>
        </p:txBody>
      </p:sp>
      <p:pic>
        <p:nvPicPr>
          <p:cNvPr id="7172" name="Picture 4" descr="Jerusalem in the time of Nehemiah, for Tyndale House Publishers | Ancient  jerusalem, Ancient cities, Persian architecture">
            <a:extLst>
              <a:ext uri="{FF2B5EF4-FFF2-40B4-BE49-F238E27FC236}">
                <a16:creationId xmlns:a16="http://schemas.microsoft.com/office/drawing/2014/main" id="{1FE4C6E6-37BF-B95F-996A-7416A66C08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628" t="36264" r="16477" b="42068"/>
          <a:stretch/>
        </p:blipFill>
        <p:spPr bwMode="auto">
          <a:xfrm>
            <a:off x="5738645" y="1095424"/>
            <a:ext cx="6124565" cy="38776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B3F7E648-01FB-6F5D-274E-181DD7C65CE6}"/>
              </a:ext>
            </a:extLst>
          </p:cNvPr>
          <p:cNvSpPr txBox="1"/>
          <p:nvPr/>
        </p:nvSpPr>
        <p:spPr>
          <a:xfrm>
            <a:off x="203135" y="1515259"/>
            <a:ext cx="5535510" cy="4247317"/>
          </a:xfrm>
          <a:prstGeom prst="rect">
            <a:avLst/>
          </a:prstGeom>
          <a:noFill/>
        </p:spPr>
        <p:txBody>
          <a:bodyPr wrap="square">
            <a:spAutoFit/>
          </a:bodyPr>
          <a:lstStyle/>
          <a:p>
            <a:r>
              <a:rPr lang="de-DE" sz="3000" b="1" dirty="0">
                <a:effectLst/>
                <a:latin typeface="Calibri" panose="020F0502020204030204" pitchFamily="34" charset="0"/>
                <a:ea typeface="Calibri" panose="020F0502020204030204" pitchFamily="34" charset="0"/>
                <a:cs typeface="Times New Roman" panose="02020603050405020304" pitchFamily="18" charset="0"/>
              </a:rPr>
              <a:t>Esra</a:t>
            </a:r>
          </a:p>
          <a:p>
            <a:r>
              <a:rPr lang="de-CH" sz="3000" dirty="0"/>
              <a:t>- Das wichtigste zuerst …</a:t>
            </a:r>
          </a:p>
          <a:p>
            <a:r>
              <a:rPr lang="de-CH" sz="3000" dirty="0"/>
              <a:t>Der Brandopferaltar und der Tempel werden zu Gottes Ehre aufgerichtet und Opfer gebracht.</a:t>
            </a:r>
          </a:p>
          <a:p>
            <a:endParaRPr lang="de-CH" sz="3000" dirty="0"/>
          </a:p>
          <a:p>
            <a:pPr marL="457200" indent="-457200">
              <a:buFont typeface="Wingdings" panose="05000000000000000000" pitchFamily="2" charset="2"/>
              <a:buChar char="è"/>
            </a:pPr>
            <a:r>
              <a:rPr lang="de-CH" sz="3000" dirty="0"/>
              <a:t>Die Beziehung zum Herrn Jesus</a:t>
            </a:r>
          </a:p>
          <a:p>
            <a:pPr marL="457200" indent="-457200">
              <a:buFont typeface="Wingdings" panose="05000000000000000000" pitchFamily="2" charset="2"/>
              <a:buChar char="è"/>
            </a:pPr>
            <a:r>
              <a:rPr lang="de-CH" sz="3000" dirty="0"/>
              <a:t>Jesus an erster Stelle</a:t>
            </a:r>
          </a:p>
          <a:p>
            <a:pPr marL="457200" indent="-457200">
              <a:buFont typeface="Wingdings" panose="05000000000000000000" pitchFamily="2" charset="2"/>
              <a:buChar char="è"/>
            </a:pPr>
            <a:r>
              <a:rPr lang="de-CH" sz="3000" dirty="0"/>
              <a:t>Anbetung</a:t>
            </a:r>
          </a:p>
        </p:txBody>
      </p:sp>
    </p:spTree>
    <p:extLst>
      <p:ext uri="{BB962C8B-B14F-4D97-AF65-F5344CB8AC3E}">
        <p14:creationId xmlns:p14="http://schemas.microsoft.com/office/powerpoint/2010/main" val="391652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Jerusalem in the time of Nehemiah, for Tyndale House Publishers | Ancient  jerusalem, Ancient cities, Persian architecture">
            <a:extLst>
              <a:ext uri="{FF2B5EF4-FFF2-40B4-BE49-F238E27FC236}">
                <a16:creationId xmlns:a16="http://schemas.microsoft.com/office/drawing/2014/main" id="{1FE4C6E6-37BF-B95F-996A-7416A66C0886}"/>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l="4650" t="26139" r="13710"/>
          <a:stretch/>
        </p:blipFill>
        <p:spPr bwMode="auto">
          <a:xfrm>
            <a:off x="-14824" y="-490177"/>
            <a:ext cx="12863983" cy="7348177"/>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D7455694-6ACB-5CE5-EFE3-23CDAA405C22}"/>
              </a:ext>
            </a:extLst>
          </p:cNvPr>
          <p:cNvSpPr/>
          <p:nvPr/>
        </p:nvSpPr>
        <p:spPr>
          <a:xfrm>
            <a:off x="0" y="-106326"/>
            <a:ext cx="7917473" cy="6964326"/>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9" name="Textfeld 8">
            <a:extLst>
              <a:ext uri="{FF2B5EF4-FFF2-40B4-BE49-F238E27FC236}">
                <a16:creationId xmlns:a16="http://schemas.microsoft.com/office/drawing/2014/main" id="{E847E5B8-EAB5-154F-B12C-63D26B0408A3}"/>
              </a:ext>
            </a:extLst>
          </p:cNvPr>
          <p:cNvSpPr txBox="1"/>
          <p:nvPr/>
        </p:nvSpPr>
        <p:spPr>
          <a:xfrm>
            <a:off x="786302" y="595727"/>
            <a:ext cx="7363517" cy="56438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Warum zwei Bücher nach der Rückkehr?</a:t>
            </a:r>
          </a:p>
        </p:txBody>
      </p:sp>
      <p:sp>
        <p:nvSpPr>
          <p:cNvPr id="2" name="Textfeld 1">
            <a:extLst>
              <a:ext uri="{FF2B5EF4-FFF2-40B4-BE49-F238E27FC236}">
                <a16:creationId xmlns:a16="http://schemas.microsoft.com/office/drawing/2014/main" id="{4BF276D9-326F-463E-09BE-75FAC3927861}"/>
              </a:ext>
            </a:extLst>
          </p:cNvPr>
          <p:cNvSpPr txBox="1"/>
          <p:nvPr/>
        </p:nvSpPr>
        <p:spPr>
          <a:xfrm>
            <a:off x="505327" y="1310286"/>
            <a:ext cx="7460384" cy="3323987"/>
          </a:xfrm>
          <a:prstGeom prst="rect">
            <a:avLst/>
          </a:prstGeom>
          <a:noFill/>
        </p:spPr>
        <p:txBody>
          <a:bodyPr wrap="square">
            <a:spAutoFit/>
          </a:bodyPr>
          <a:lstStyle/>
          <a:p>
            <a:r>
              <a:rPr lang="de-DE" sz="3000" b="1" dirty="0">
                <a:effectLst/>
                <a:latin typeface="Calibri" panose="020F0502020204030204" pitchFamily="34" charset="0"/>
                <a:ea typeface="Calibri" panose="020F0502020204030204" pitchFamily="34" charset="0"/>
                <a:cs typeface="Times New Roman" panose="02020603050405020304" pitchFamily="18" charset="0"/>
              </a:rPr>
              <a:t>Nehemia</a:t>
            </a:r>
          </a:p>
          <a:p>
            <a:r>
              <a:rPr lang="de-CH" sz="3000" dirty="0"/>
              <a:t>- … dann die Gemeinschaft und das Leben!</a:t>
            </a:r>
          </a:p>
          <a:p>
            <a:r>
              <a:rPr lang="de-CH" sz="3000" dirty="0"/>
              <a:t>Die Stadtmauer wird gebaut und ausgebessert.</a:t>
            </a:r>
          </a:p>
          <a:p>
            <a:endParaRPr lang="de-CH" sz="3000" dirty="0"/>
          </a:p>
          <a:p>
            <a:pPr marL="457200" indent="-457200">
              <a:buFont typeface="Wingdings" panose="05000000000000000000" pitchFamily="2" charset="2"/>
              <a:buChar char="è"/>
            </a:pPr>
            <a:r>
              <a:rPr lang="de-CH" sz="3000" dirty="0"/>
              <a:t>Die Beziehung untereinander</a:t>
            </a:r>
          </a:p>
          <a:p>
            <a:pPr marL="457200" indent="-457200">
              <a:buFont typeface="Wingdings" panose="05000000000000000000" pitchFamily="2" charset="2"/>
              <a:buChar char="è"/>
            </a:pPr>
            <a:r>
              <a:rPr lang="de-CH" sz="3000" dirty="0"/>
              <a:t>Herausforderungen von </a:t>
            </a:r>
          </a:p>
          <a:p>
            <a:r>
              <a:rPr lang="de-CH" sz="3000" dirty="0"/>
              <a:t>     innen und aussen (Apg 20,28-32)</a:t>
            </a:r>
          </a:p>
        </p:txBody>
      </p:sp>
      <p:sp>
        <p:nvSpPr>
          <p:cNvPr id="5" name="Rechteck 4">
            <a:extLst>
              <a:ext uri="{FF2B5EF4-FFF2-40B4-BE49-F238E27FC236}">
                <a16:creationId xmlns:a16="http://schemas.microsoft.com/office/drawing/2014/main" id="{86859DB8-23B8-42D6-C976-217944FB669D}"/>
              </a:ext>
            </a:extLst>
          </p:cNvPr>
          <p:cNvSpPr/>
          <p:nvPr/>
        </p:nvSpPr>
        <p:spPr>
          <a:xfrm>
            <a:off x="7919605" y="5134707"/>
            <a:ext cx="4929554" cy="1723293"/>
          </a:xfrm>
          <a:prstGeom prst="rect">
            <a:avLst/>
          </a:prstGeom>
          <a:solidFill>
            <a:srgbClr val="FFFFF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 name="Textfeld 3">
            <a:extLst>
              <a:ext uri="{FF2B5EF4-FFF2-40B4-BE49-F238E27FC236}">
                <a16:creationId xmlns:a16="http://schemas.microsoft.com/office/drawing/2014/main" id="{3AF34A17-010F-3ADB-3E28-E8CAB2E722BE}"/>
              </a:ext>
            </a:extLst>
          </p:cNvPr>
          <p:cNvSpPr txBox="1"/>
          <p:nvPr/>
        </p:nvSpPr>
        <p:spPr>
          <a:xfrm>
            <a:off x="574426" y="5246610"/>
            <a:ext cx="11043147" cy="1015663"/>
          </a:xfrm>
          <a:prstGeom prst="rect">
            <a:avLst/>
          </a:prstGeom>
          <a:noFill/>
        </p:spPr>
        <p:txBody>
          <a:bodyPr wrap="square">
            <a:spAutoFit/>
          </a:bodyPr>
          <a:lstStyle/>
          <a:p>
            <a:r>
              <a:rPr lang="de-CH" sz="3000" dirty="0"/>
              <a:t>"Und alles, was ihr tut, im Wort oder im Werk, alles tut im Namen des Herrn Jesus, und sagt Gott, dem Vater, Dank durch ihn!" </a:t>
            </a:r>
            <a:r>
              <a:rPr lang="de-CH" sz="3000" b="1" dirty="0"/>
              <a:t>(Kol 3,17)</a:t>
            </a:r>
            <a:endParaRPr lang="de-CH" sz="3000" dirty="0"/>
          </a:p>
        </p:txBody>
      </p:sp>
    </p:spTree>
    <p:extLst>
      <p:ext uri="{BB962C8B-B14F-4D97-AF65-F5344CB8AC3E}">
        <p14:creationId xmlns:p14="http://schemas.microsoft.com/office/powerpoint/2010/main" val="48894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38B9D17-82ED-A169-9C8B-F28EB43FFECA}"/>
              </a:ext>
            </a:extLst>
          </p:cNvPr>
          <p:cNvPicPr>
            <a:picLocks noChangeAspect="1"/>
          </p:cNvPicPr>
          <p:nvPr/>
        </p:nvPicPr>
        <p:blipFill>
          <a:blip r:embed="rId2"/>
          <a:stretch>
            <a:fillRect/>
          </a:stretch>
        </p:blipFill>
        <p:spPr>
          <a:xfrm>
            <a:off x="125252" y="1870896"/>
            <a:ext cx="10439697" cy="4734855"/>
          </a:xfrm>
          <a:prstGeom prst="rect">
            <a:avLst/>
          </a:prstGeom>
        </p:spPr>
      </p:pic>
      <p:sp>
        <p:nvSpPr>
          <p:cNvPr id="2" name="Textfeld 1">
            <a:extLst>
              <a:ext uri="{FF2B5EF4-FFF2-40B4-BE49-F238E27FC236}">
                <a16:creationId xmlns:a16="http://schemas.microsoft.com/office/drawing/2014/main" id="{5488C883-F151-EC68-8D8E-02F3A458BE10}"/>
              </a:ext>
            </a:extLst>
          </p:cNvPr>
          <p:cNvSpPr txBox="1"/>
          <p:nvPr/>
        </p:nvSpPr>
        <p:spPr>
          <a:xfrm>
            <a:off x="802067" y="590424"/>
            <a:ext cx="6068629" cy="1212255"/>
          </a:xfrm>
          <a:prstGeom prst="rect">
            <a:avLst/>
          </a:prstGeom>
          <a:noFill/>
        </p:spPr>
        <p:txBody>
          <a:bodyPr wrap="square">
            <a:spAutoFit/>
          </a:bodyPr>
          <a:lstStyle/>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Zurück in die Verheissungen Gottes</a:t>
            </a:r>
          </a:p>
          <a:p>
            <a:pPr>
              <a:lnSpc>
                <a:spcPct val="107000"/>
              </a:lnSpc>
              <a:spcBef>
                <a:spcPts val="1200"/>
              </a:spcBef>
            </a:pPr>
            <a:r>
              <a:rPr lang="de-CH" sz="3000" b="1" kern="0" dirty="0">
                <a:effectLst/>
                <a:latin typeface="Calibri" panose="020F0502020204030204" pitchFamily="34" charset="0"/>
                <a:ea typeface="Times New Roman" panose="02020603050405020304" pitchFamily="18" charset="0"/>
                <a:cs typeface="Times New Roman" panose="02020603050405020304" pitchFamily="18" charset="0"/>
              </a:rPr>
              <a:t>oder "Zurück für die Zukunft"</a:t>
            </a:r>
          </a:p>
        </p:txBody>
      </p:sp>
      <p:sp>
        <p:nvSpPr>
          <p:cNvPr id="3" name="Rechteck 2">
            <a:extLst>
              <a:ext uri="{FF2B5EF4-FFF2-40B4-BE49-F238E27FC236}">
                <a16:creationId xmlns:a16="http://schemas.microsoft.com/office/drawing/2014/main" id="{1C0A919F-1993-7AD0-7FEA-6113DF38F904}"/>
              </a:ext>
            </a:extLst>
          </p:cNvPr>
          <p:cNvSpPr/>
          <p:nvPr/>
        </p:nvSpPr>
        <p:spPr>
          <a:xfrm>
            <a:off x="102560" y="3965025"/>
            <a:ext cx="11390586" cy="27510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4" name="Textfeld 3">
            <a:extLst>
              <a:ext uri="{FF2B5EF4-FFF2-40B4-BE49-F238E27FC236}">
                <a16:creationId xmlns:a16="http://schemas.microsoft.com/office/drawing/2014/main" id="{06FD91FF-6C65-A95E-EFFF-A7B415EE80EE}"/>
              </a:ext>
            </a:extLst>
          </p:cNvPr>
          <p:cNvSpPr txBox="1"/>
          <p:nvPr/>
        </p:nvSpPr>
        <p:spPr>
          <a:xfrm>
            <a:off x="392339" y="4140235"/>
            <a:ext cx="9507724" cy="2400657"/>
          </a:xfrm>
          <a:prstGeom prst="rect">
            <a:avLst/>
          </a:prstGeom>
          <a:noFill/>
        </p:spPr>
        <p:txBody>
          <a:bodyPr wrap="square">
            <a:spAutoFit/>
          </a:bodyPr>
          <a:lstStyle/>
          <a:p>
            <a:r>
              <a:rPr lang="de-CH" sz="3000" dirty="0"/>
              <a:t>"</a:t>
            </a:r>
            <a:r>
              <a:rPr lang="de-DE" sz="3000" dirty="0"/>
              <a:t>Einen Altar aus Erde sollst du mir machen und darauf deine Brandopfer und Heilsopfer, deine Schafe und deine Rinder darbringen. An jedem Ort, wo ich meines Namens werde gedenken lassen, werde ich zu dir kommen und dich segnen.</a:t>
            </a:r>
            <a:r>
              <a:rPr lang="de-CH" sz="3000" dirty="0"/>
              <a:t>" </a:t>
            </a:r>
            <a:r>
              <a:rPr lang="de-CH" sz="3000" b="1" dirty="0"/>
              <a:t>(Ex 20,24)</a:t>
            </a:r>
            <a:endParaRPr lang="de-CH" sz="3000" dirty="0"/>
          </a:p>
        </p:txBody>
      </p:sp>
    </p:spTree>
    <p:extLst>
      <p:ext uri="{BB962C8B-B14F-4D97-AF65-F5344CB8AC3E}">
        <p14:creationId xmlns:p14="http://schemas.microsoft.com/office/powerpoint/2010/main" val="267406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3394</Words>
  <Application>Microsoft Office PowerPoint</Application>
  <PresentationFormat>Breitbild</PresentationFormat>
  <Paragraphs>311</Paragraphs>
  <Slides>29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Arial</vt:lpstr>
      <vt:lpstr>Calibri</vt:lpstr>
      <vt:lpstr>Calibri Light</vt:lpstr>
      <vt:lpstr>Cambria Math</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keywords>Altes Testament, Esra, Nehemia</cp:keywords>
  <cp:lastModifiedBy>David Briggeler</cp:lastModifiedBy>
  <cp:revision>55</cp:revision>
  <dcterms:created xsi:type="dcterms:W3CDTF">2022-09-08T15:42:11Z</dcterms:created>
  <dcterms:modified xsi:type="dcterms:W3CDTF">2023-10-23T07:05:20Z</dcterms:modified>
</cp:coreProperties>
</file>