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653" r:id="rId2"/>
    <p:sldId id="788" r:id="rId3"/>
    <p:sldId id="820" r:id="rId4"/>
    <p:sldId id="797" r:id="rId5"/>
    <p:sldId id="798" r:id="rId6"/>
    <p:sldId id="808" r:id="rId7"/>
    <p:sldId id="809" r:id="rId8"/>
    <p:sldId id="810" r:id="rId9"/>
    <p:sldId id="825" r:id="rId10"/>
    <p:sldId id="826" r:id="rId11"/>
    <p:sldId id="776" r:id="rId12"/>
    <p:sldId id="805" r:id="rId13"/>
    <p:sldId id="822" r:id="rId14"/>
    <p:sldId id="821" r:id="rId15"/>
    <p:sldId id="799" r:id="rId16"/>
    <p:sldId id="800" r:id="rId17"/>
    <p:sldId id="817" r:id="rId18"/>
    <p:sldId id="801" r:id="rId19"/>
    <p:sldId id="802" r:id="rId20"/>
    <p:sldId id="803" r:id="rId21"/>
    <p:sldId id="818" r:id="rId22"/>
    <p:sldId id="819" r:id="rId23"/>
    <p:sldId id="828" r:id="rId24"/>
    <p:sldId id="824" r:id="rId25"/>
    <p:sldId id="823" r:id="rId26"/>
    <p:sldId id="812" r:id="rId27"/>
    <p:sldId id="807" r:id="rId28"/>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BB3"/>
    <a:srgbClr val="C5E0B4"/>
    <a:srgbClr val="FFFFFF"/>
    <a:srgbClr val="FFFBA3"/>
    <a:srgbClr val="D5F7FF"/>
    <a:srgbClr val="A4EDFE"/>
    <a:srgbClr val="000000"/>
    <a:srgbClr val="3B3838"/>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81" d="100"/>
          <a:sy n="81" d="100"/>
        </p:scale>
        <p:origin x="64" y="1816"/>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F5FE8656-033F-437B-87A2-2627F97BA30C}" type="datetimeFigureOut">
              <a:rPr lang="de-CH" smtClean="0"/>
              <a:t>26.10.2023</a:t>
            </a:fld>
            <a:endParaRPr lang="de-CH"/>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A4BD8DAE-B9FE-4936-849E-6982DFD26962}" type="slidenum">
              <a:rPr lang="de-CH" smtClean="0"/>
              <a:t>‹Nr.›</a:t>
            </a:fld>
            <a:endParaRPr lang="de-CH"/>
          </a:p>
        </p:txBody>
      </p:sp>
    </p:spTree>
    <p:extLst>
      <p:ext uri="{BB962C8B-B14F-4D97-AF65-F5344CB8AC3E}">
        <p14:creationId xmlns:p14="http://schemas.microsoft.com/office/powerpoint/2010/main" val="2179332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a:extLst>
              <a:ext uri="{FF2B5EF4-FFF2-40B4-BE49-F238E27FC236}">
                <a16:creationId xmlns:a16="http://schemas.microsoft.com/office/drawing/2014/main" id="{099DDD47-1D1F-2BF4-E379-062D62C003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izenplatzhalter 2">
            <a:extLst>
              <a:ext uri="{FF2B5EF4-FFF2-40B4-BE49-F238E27FC236}">
                <a16:creationId xmlns:a16="http://schemas.microsoft.com/office/drawing/2014/main" id="{B9D053A5-1D11-21FF-9854-C061D3FB62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CH" altLang="de-DE"/>
          </a:p>
        </p:txBody>
      </p:sp>
      <p:sp>
        <p:nvSpPr>
          <p:cNvPr id="66564" name="Foliennummernplatzhalter 3">
            <a:extLst>
              <a:ext uri="{FF2B5EF4-FFF2-40B4-BE49-F238E27FC236}">
                <a16:creationId xmlns:a16="http://schemas.microsoft.com/office/drawing/2014/main" id="{72A63751-22D8-B03A-BDAF-7A232EB846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23846BDF-B896-437D-A289-48E53C927817}" type="slidenum">
              <a:rPr lang="de-CH" altLang="de-DE">
                <a:solidFill>
                  <a:schemeClr val="bg1"/>
                </a:solidFill>
                <a:latin typeface="Arial" panose="020B0604020202020204" pitchFamily="34" charset="0"/>
              </a:rPr>
              <a:pPr>
                <a:spcBef>
                  <a:spcPct val="20000"/>
                </a:spcBef>
              </a:pPr>
              <a:t>11</a:t>
            </a:fld>
            <a:endParaRPr lang="de-CH" altLang="de-DE">
              <a:solidFill>
                <a:schemeClr val="bg1"/>
              </a:solidFill>
              <a:latin typeface="Arial" panose="020B0604020202020204" pitchFamily="34" charset="0"/>
            </a:endParaRPr>
          </a:p>
        </p:txBody>
      </p:sp>
    </p:spTree>
    <p:extLst>
      <p:ext uri="{BB962C8B-B14F-4D97-AF65-F5344CB8AC3E}">
        <p14:creationId xmlns:p14="http://schemas.microsoft.com/office/powerpoint/2010/main" val="907733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26.10.2023</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26.10.2023</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26.10.2023</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26.10.2023</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und Inhalt">
    <p:bg>
      <p:bgPr>
        <a:solidFill>
          <a:schemeClr val="bg1"/>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AF769D1-3832-A26F-9ACE-B382CF613A1B}"/>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046C47F-A29E-91A0-983D-F3D339578CC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0972E21-A3F2-BFD0-2512-652B4A4FCA44}"/>
              </a:ext>
            </a:extLst>
          </p:cNvPr>
          <p:cNvSpPr>
            <a:spLocks noGrp="1" noChangeArrowheads="1"/>
          </p:cNvSpPr>
          <p:nvPr>
            <p:ph type="sldNum" sz="quarter" idx="12"/>
          </p:nvPr>
        </p:nvSpPr>
        <p:spPr/>
        <p:txBody>
          <a:bodyPr/>
          <a:lstStyle>
            <a:lvl1pPr>
              <a:defRPr/>
            </a:lvl1pPr>
          </a:lstStyle>
          <a:p>
            <a:fld id="{E3CA6585-9D96-4144-B09D-241400887341}" type="slidenum">
              <a:rPr lang="en-US" altLang="de-DE"/>
              <a:pPr/>
              <a:t>‹Nr.›</a:t>
            </a:fld>
            <a:endParaRPr lang="en-US" altLang="de-DE"/>
          </a:p>
        </p:txBody>
      </p:sp>
    </p:spTree>
    <p:extLst>
      <p:ext uri="{BB962C8B-B14F-4D97-AF65-F5344CB8AC3E}">
        <p14:creationId xmlns:p14="http://schemas.microsoft.com/office/powerpoint/2010/main" val="824891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26.10.2023</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26.10.2023</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26.10.2023</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26.10.2023</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26.10.2023</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26.10.2023</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26.10.2023</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26.10.2023</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26.10.2023</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46DBD84-B470-9AC1-DBB3-823020757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AutoShape 2">
            <a:extLst>
              <a:ext uri="{FF2B5EF4-FFF2-40B4-BE49-F238E27FC236}">
                <a16:creationId xmlns:a16="http://schemas.microsoft.com/office/drawing/2014/main" id="{F527BBBE-6FAC-1931-FDF2-98715627DA5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4" name="AutoShape 4">
            <a:extLst>
              <a:ext uri="{FF2B5EF4-FFF2-40B4-BE49-F238E27FC236}">
                <a16:creationId xmlns:a16="http://schemas.microsoft.com/office/drawing/2014/main" id="{CC8E016F-20CC-3613-2A39-F861C554266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6" name="Grafik 5">
            <a:extLst>
              <a:ext uri="{FF2B5EF4-FFF2-40B4-BE49-F238E27FC236}">
                <a16:creationId xmlns:a16="http://schemas.microsoft.com/office/drawing/2014/main" id="{C6EB267B-EDF5-6AB8-891A-5B2545058BFB}"/>
              </a:ext>
            </a:extLst>
          </p:cNvPr>
          <p:cNvPicPr>
            <a:picLocks noChangeAspect="1"/>
          </p:cNvPicPr>
          <p:nvPr/>
        </p:nvPicPr>
        <p:blipFill>
          <a:blip r:embed="rId3"/>
          <a:stretch>
            <a:fillRect/>
          </a:stretch>
        </p:blipFill>
        <p:spPr>
          <a:xfrm>
            <a:off x="0" y="0"/>
            <a:ext cx="12192000" cy="6858000"/>
          </a:xfrm>
          <a:prstGeom prst="rect">
            <a:avLst/>
          </a:prstGeom>
        </p:spPr>
      </p:pic>
      <p:pic>
        <p:nvPicPr>
          <p:cNvPr id="8" name="Grafik 7">
            <a:extLst>
              <a:ext uri="{FF2B5EF4-FFF2-40B4-BE49-F238E27FC236}">
                <a16:creationId xmlns:a16="http://schemas.microsoft.com/office/drawing/2014/main" id="{6E436427-12ED-DBD0-5F2A-3B836F2FB264}"/>
              </a:ext>
            </a:extLst>
          </p:cNvPr>
          <p:cNvPicPr>
            <a:picLocks noChangeAspect="1"/>
          </p:cNvPicPr>
          <p:nvPr/>
        </p:nvPicPr>
        <p:blipFill>
          <a:blip r:embed="rId4"/>
          <a:stretch>
            <a:fillRect/>
          </a:stretch>
        </p:blipFill>
        <p:spPr>
          <a:xfrm>
            <a:off x="0" y="0"/>
            <a:ext cx="12192000" cy="6858000"/>
          </a:xfrm>
          <a:prstGeom prst="rect">
            <a:avLst/>
          </a:prstGeom>
        </p:spPr>
      </p:pic>
      <p:pic>
        <p:nvPicPr>
          <p:cNvPr id="10" name="Grafik 9">
            <a:extLst>
              <a:ext uri="{FF2B5EF4-FFF2-40B4-BE49-F238E27FC236}">
                <a16:creationId xmlns:a16="http://schemas.microsoft.com/office/drawing/2014/main" id="{3D9D137B-1176-CFC2-B12F-A0562821C8D2}"/>
              </a:ext>
            </a:extLst>
          </p:cNvPr>
          <p:cNvPicPr>
            <a:picLocks noChangeAspect="1"/>
          </p:cNvPicPr>
          <p:nvPr/>
        </p:nvPicPr>
        <p:blipFill>
          <a:blip r:embed="rId5"/>
          <a:stretch>
            <a:fillRect/>
          </a:stretch>
        </p:blipFill>
        <p:spPr>
          <a:xfrm>
            <a:off x="0" y="0"/>
            <a:ext cx="12192000" cy="6858000"/>
          </a:xfrm>
          <a:prstGeom prst="rect">
            <a:avLst/>
          </a:prstGeom>
        </p:spPr>
      </p:pic>
      <p:pic>
        <p:nvPicPr>
          <p:cNvPr id="7" name="Grafik 6">
            <a:extLst>
              <a:ext uri="{FF2B5EF4-FFF2-40B4-BE49-F238E27FC236}">
                <a16:creationId xmlns:a16="http://schemas.microsoft.com/office/drawing/2014/main" id="{EB50A2D0-0E44-86D0-643D-ED1E69798819}"/>
              </a:ext>
            </a:extLst>
          </p:cNvPr>
          <p:cNvPicPr>
            <a:picLocks noChangeAspect="1"/>
          </p:cNvPicPr>
          <p:nvPr/>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140071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5F99486-D188-D3CF-142E-2A5B30A7DE8A}"/>
              </a:ext>
            </a:extLst>
          </p:cNvPr>
          <p:cNvSpPr>
            <a:spLocks noChangeArrowheads="1"/>
          </p:cNvSpPr>
          <p:nvPr/>
        </p:nvSpPr>
        <p:spPr bwMode="auto">
          <a:xfrm>
            <a:off x="488730" y="557663"/>
            <a:ext cx="1050771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000" b="0" i="0" u="none" strike="noStrike" cap="none" normalizeH="0" baseline="0" dirty="0">
                <a:ln>
                  <a:noFill/>
                </a:ln>
                <a:solidFill>
                  <a:schemeClr val="tx1"/>
                </a:solidFill>
                <a:effectLst/>
              </a:rPr>
              <a:t>"Die Vorsteher </a:t>
            </a:r>
            <a:r>
              <a:rPr kumimoji="0" lang="de-DE" altLang="de-DE" sz="3000" b="1" i="0" u="none" strike="noStrike" cap="none" normalizeH="0" baseline="0" dirty="0">
                <a:ln>
                  <a:noFill/>
                </a:ln>
                <a:solidFill>
                  <a:schemeClr val="tx1"/>
                </a:solidFill>
                <a:effectLst/>
              </a:rPr>
              <a:t>wussten aber nicht</a:t>
            </a:r>
            <a:r>
              <a:rPr kumimoji="0" lang="de-DE" altLang="de-DE" sz="3000" b="0" i="0" u="none" strike="noStrike" cap="none" normalizeH="0" baseline="0" dirty="0">
                <a:ln>
                  <a:noFill/>
                </a:ln>
                <a:solidFill>
                  <a:schemeClr val="tx1"/>
                </a:solidFill>
                <a:effectLst/>
              </a:rPr>
              <a:t>, wohin ich gegangen war und was ich tat; denn ich hatte den Juden und den Priestern und den Edlen und den Vorstehern und den Übrigen, die das Werk taten, bis dahin nichts mitgeteilt.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000" b="0" i="0" u="none" strike="noStrike" cap="none" normalizeH="0" baseline="0" dirty="0">
                <a:ln>
                  <a:noFill/>
                </a:ln>
                <a:solidFill>
                  <a:schemeClr val="tx1"/>
                </a:solidFill>
                <a:effectLst/>
              </a:rPr>
              <a:t>17 Und ich sprach </a:t>
            </a:r>
            <a:r>
              <a:rPr kumimoji="0" lang="de-DE" altLang="de-DE" sz="3000" b="1" i="0" u="none" strike="noStrike" cap="none" normalizeH="0" baseline="0" dirty="0">
                <a:ln>
                  <a:noFill/>
                </a:ln>
                <a:solidFill>
                  <a:schemeClr val="tx1"/>
                </a:solidFill>
                <a:effectLst/>
              </a:rPr>
              <a:t>zu ihnen</a:t>
            </a:r>
            <a:r>
              <a:rPr kumimoji="0" lang="de-DE" altLang="de-DE" sz="3000" b="0" i="0" u="none" strike="noStrike" cap="none" normalizeH="0" baseline="0" dirty="0">
                <a:ln>
                  <a:noFill/>
                </a:ln>
                <a:solidFill>
                  <a:schemeClr val="tx1"/>
                </a:solidFill>
                <a:effectLst/>
              </a:rPr>
              <a:t>: Ihr seht das Unglück, in dem wir sind, dass Jerusalem wüst liegt und seine Tore mit Feuer verbrannt sind. Kommt und lasst uns die Mauer Jerusalems wieder aufbauen, damit wir nicht länger zum Hohn sind! 18 Und ich teilte ihnen mit, dass die Hand meines Gottes gütig über mir gewesen war, und auch die Worte des Königs, die er zu mir geredet hatte. Da sprachen sie: Wir wollen uns aufmachen und bauen! Und sie stärkten ihre Hände zum Guten." </a:t>
            </a:r>
            <a:r>
              <a:rPr kumimoji="0" lang="de-DE" altLang="de-DE" sz="3000" b="1" i="0" u="none" strike="noStrike" cap="none" normalizeH="0" baseline="0" dirty="0">
                <a:ln>
                  <a:noFill/>
                </a:ln>
                <a:solidFill>
                  <a:schemeClr val="tx1"/>
                </a:solidFill>
                <a:effectLst/>
              </a:rPr>
              <a:t>(2,16-18)</a:t>
            </a:r>
            <a:endParaRPr kumimoji="0" lang="de-DE" altLang="de-DE" sz="3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16520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A73D0D4-C7B2-EC60-0104-E7D8C8B45CD1}"/>
              </a:ext>
            </a:extLst>
          </p:cNvPr>
          <p:cNvSpPr>
            <a:spLocks noChangeArrowheads="1"/>
          </p:cNvSpPr>
          <p:nvPr/>
        </p:nvSpPr>
        <p:spPr bwMode="auto">
          <a:xfrm>
            <a:off x="1524000" y="263525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solidFill>
                <a:schemeClr val="bg1"/>
              </a:solidFill>
            </a:endParaRPr>
          </a:p>
        </p:txBody>
      </p:sp>
      <p:grpSp>
        <p:nvGrpSpPr>
          <p:cNvPr id="65539" name="Group 3">
            <a:extLst>
              <a:ext uri="{FF2B5EF4-FFF2-40B4-BE49-F238E27FC236}">
                <a16:creationId xmlns:a16="http://schemas.microsoft.com/office/drawing/2014/main" id="{D2AB3F61-FAD8-A7C0-D454-AFFBD153D1C1}"/>
              </a:ext>
            </a:extLst>
          </p:cNvPr>
          <p:cNvGrpSpPr>
            <a:grpSpLocks/>
          </p:cNvGrpSpPr>
          <p:nvPr/>
        </p:nvGrpSpPr>
        <p:grpSpPr bwMode="auto">
          <a:xfrm>
            <a:off x="4579938" y="2635250"/>
            <a:ext cx="3032125" cy="1570038"/>
            <a:chOff x="0" y="4320"/>
            <a:chExt cx="1910" cy="989"/>
          </a:xfrm>
        </p:grpSpPr>
        <p:sp>
          <p:nvSpPr>
            <p:cNvPr id="65546" name="Rectangle 4">
              <a:extLst>
                <a:ext uri="{FF2B5EF4-FFF2-40B4-BE49-F238E27FC236}">
                  <a16:creationId xmlns:a16="http://schemas.microsoft.com/office/drawing/2014/main" id="{A403AC29-CC39-59F1-E31D-827AF6807925}"/>
                </a:ext>
              </a:extLst>
            </p:cNvPr>
            <p:cNvSpPr>
              <a:spLocks noChangeArrowheads="1"/>
            </p:cNvSpPr>
            <p:nvPr/>
          </p:nvSpPr>
          <p:spPr bwMode="auto">
            <a:xfrm>
              <a:off x="0" y="4320"/>
              <a:ext cx="810"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endParaRPr lang="de-CH" altLang="de-DE" sz="4400"/>
            </a:p>
          </p:txBody>
        </p:sp>
        <p:sp>
          <p:nvSpPr>
            <p:cNvPr id="65547" name="Rectangle 5">
              <a:extLst>
                <a:ext uri="{FF2B5EF4-FFF2-40B4-BE49-F238E27FC236}">
                  <a16:creationId xmlns:a16="http://schemas.microsoft.com/office/drawing/2014/main" id="{DBCAAA59-4896-A5AA-D215-54C99972D7BE}"/>
                </a:ext>
              </a:extLst>
            </p:cNvPr>
            <p:cNvSpPr>
              <a:spLocks noChangeArrowheads="1"/>
            </p:cNvSpPr>
            <p:nvPr/>
          </p:nvSpPr>
          <p:spPr bwMode="auto">
            <a:xfrm>
              <a:off x="0" y="4320"/>
              <a:ext cx="1910"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de-DE" sz="1800"/>
                <a:t>  </a:t>
              </a:r>
              <a:r>
                <a:rPr lang="en-US" altLang="de-DE" sz="9700"/>
                <a:t> </a:t>
              </a:r>
              <a:r>
                <a:rPr lang="en-US" altLang="de-DE" sz="1800"/>
                <a:t>                             </a:t>
              </a:r>
            </a:p>
          </p:txBody>
        </p:sp>
      </p:grpSp>
      <p:sp>
        <p:nvSpPr>
          <p:cNvPr id="65540" name="Rectangle 6">
            <a:extLst>
              <a:ext uri="{FF2B5EF4-FFF2-40B4-BE49-F238E27FC236}">
                <a16:creationId xmlns:a16="http://schemas.microsoft.com/office/drawing/2014/main" id="{A2A48A88-DAB2-E76B-8115-8E7A10FE0485}"/>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65541" name="Rectangle 7">
            <a:extLst>
              <a:ext uri="{FF2B5EF4-FFF2-40B4-BE49-F238E27FC236}">
                <a16:creationId xmlns:a16="http://schemas.microsoft.com/office/drawing/2014/main" id="{C2E8A331-C106-11D7-CA14-F8CC279A8089}"/>
              </a:ext>
            </a:extLst>
          </p:cNvPr>
          <p:cNvSpPr>
            <a:spLocks noChangeArrowheads="1"/>
          </p:cNvSpPr>
          <p:nvPr/>
        </p:nvSpPr>
        <p:spPr bwMode="auto">
          <a:xfrm>
            <a:off x="6003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de-CH" altLang="de-DE" sz="4400">
              <a:solidFill>
                <a:schemeClr val="tx2"/>
              </a:solidFill>
            </a:endParaRPr>
          </a:p>
        </p:txBody>
      </p:sp>
      <p:sp>
        <p:nvSpPr>
          <p:cNvPr id="65542" name="AutoShape 10" descr="Bildergebnis für lepramission schweiz">
            <a:extLst>
              <a:ext uri="{FF2B5EF4-FFF2-40B4-BE49-F238E27FC236}">
                <a16:creationId xmlns:a16="http://schemas.microsoft.com/office/drawing/2014/main" id="{30B1FAD1-4BAF-3672-1C01-EE929FF278B8}"/>
              </a:ext>
            </a:extLst>
          </p:cNvPr>
          <p:cNvSpPr>
            <a:spLocks noChangeAspect="1" noChangeArrowheads="1"/>
          </p:cNvSpPr>
          <p:nvPr/>
        </p:nvSpPr>
        <p:spPr bwMode="auto">
          <a:xfrm>
            <a:off x="1771650" y="-3349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sp>
        <p:nvSpPr>
          <p:cNvPr id="65543" name="AutoShape 12" descr="Bildergebnis für lepramission schweiz">
            <a:extLst>
              <a:ext uri="{FF2B5EF4-FFF2-40B4-BE49-F238E27FC236}">
                <a16:creationId xmlns:a16="http://schemas.microsoft.com/office/drawing/2014/main" id="{B06C0A51-BAF3-E804-B54A-555276FF45DE}"/>
              </a:ext>
            </a:extLst>
          </p:cNvPr>
          <p:cNvSpPr>
            <a:spLocks noChangeAspect="1" noChangeArrowheads="1"/>
          </p:cNvSpPr>
          <p:nvPr/>
        </p:nvSpPr>
        <p:spPr bwMode="auto">
          <a:xfrm>
            <a:off x="2078038" y="-2381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de-CH" altLang="de-DE" sz="4400">
              <a:solidFill>
                <a:schemeClr val="bg1"/>
              </a:solidFill>
            </a:endParaRPr>
          </a:p>
        </p:txBody>
      </p:sp>
      <p:pic>
        <p:nvPicPr>
          <p:cNvPr id="1026" name="Picture 2" descr="Jerusalem in the time of Nehemiah, for Tyndale House Publishers | Ancient  jerusalem, Ancient cities, Persian architecture">
            <a:extLst>
              <a:ext uri="{FF2B5EF4-FFF2-40B4-BE49-F238E27FC236}">
                <a16:creationId xmlns:a16="http://schemas.microsoft.com/office/drawing/2014/main" id="{2169A733-4F6A-2B68-711D-341BF671B197}"/>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l="4894" t="27681" r="13958"/>
          <a:stretch/>
        </p:blipFill>
        <p:spPr bwMode="auto">
          <a:xfrm>
            <a:off x="-275600" y="0"/>
            <a:ext cx="1323685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D3C4DD3E-D485-94CD-8846-9D278920DD61}"/>
              </a:ext>
            </a:extLst>
          </p:cNvPr>
          <p:cNvSpPr txBox="1"/>
          <p:nvPr/>
        </p:nvSpPr>
        <p:spPr>
          <a:xfrm>
            <a:off x="392166" y="823584"/>
            <a:ext cx="7817381" cy="1938992"/>
          </a:xfrm>
          <a:prstGeom prst="rect">
            <a:avLst/>
          </a:prstGeom>
          <a:noFill/>
        </p:spPr>
        <p:txBody>
          <a:bodyPr wrap="square">
            <a:spAutoFit/>
          </a:bodyPr>
          <a:lstStyle/>
          <a:p>
            <a:r>
              <a:rPr lang="de-CH" sz="3000" dirty="0">
                <a:latin typeface="Calibri" panose="020F0502020204030204" pitchFamily="34" charset="0"/>
                <a:ea typeface="Times New Roman" panose="02020603050405020304" pitchFamily="18" charset="0"/>
              </a:rPr>
              <a:t>"</a:t>
            </a:r>
            <a:r>
              <a:rPr lang="de-DE" sz="3000" dirty="0">
                <a:latin typeface="Calibri" panose="020F0502020204030204" pitchFamily="34" charset="0"/>
                <a:ea typeface="Times New Roman" panose="02020603050405020304" pitchFamily="18" charset="0"/>
              </a:rPr>
              <a:t>Der HERR ist mein Fels und meine Burg und mein Retter, mein Gott, mein Hort, bei dem ich mich berge, mein Schild und das Horn meines Heils, meine Festung." </a:t>
            </a:r>
            <a:r>
              <a:rPr lang="de-DE" sz="3000" b="1" dirty="0">
                <a:latin typeface="Calibri" panose="020F0502020204030204" pitchFamily="34" charset="0"/>
                <a:ea typeface="Times New Roman" panose="02020603050405020304" pitchFamily="18" charset="0"/>
              </a:rPr>
              <a:t>(Ps 18,3)</a:t>
            </a:r>
          </a:p>
        </p:txBody>
      </p:sp>
    </p:spTree>
    <p:extLst>
      <p:ext uri="{BB962C8B-B14F-4D97-AF65-F5344CB8AC3E}">
        <p14:creationId xmlns:p14="http://schemas.microsoft.com/office/powerpoint/2010/main" val="1060700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1338095" y="381469"/>
            <a:ext cx="6489484"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Miteinander Gemeinde bauen</a:t>
            </a:r>
          </a:p>
        </p:txBody>
      </p:sp>
      <p:sp>
        <p:nvSpPr>
          <p:cNvPr id="3" name="Textfeld 2">
            <a:extLst>
              <a:ext uri="{FF2B5EF4-FFF2-40B4-BE49-F238E27FC236}">
                <a16:creationId xmlns:a16="http://schemas.microsoft.com/office/drawing/2014/main" id="{C2CDBD65-23C8-BD1A-5032-CC34DAEA8341}"/>
              </a:ext>
            </a:extLst>
          </p:cNvPr>
          <p:cNvSpPr txBox="1"/>
          <p:nvPr/>
        </p:nvSpPr>
        <p:spPr>
          <a:xfrm>
            <a:off x="494643" y="1252285"/>
            <a:ext cx="10864412" cy="1015663"/>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Alle arbeiten mit, Goldschmiede, Salbenmischer, Töchter (3,8.12) </a:t>
            </a: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jeder an seinem Werk (4,15) </a:t>
            </a:r>
          </a:p>
        </p:txBody>
      </p:sp>
      <p:sp>
        <p:nvSpPr>
          <p:cNvPr id="5" name="Textfeld 4">
            <a:extLst>
              <a:ext uri="{FF2B5EF4-FFF2-40B4-BE49-F238E27FC236}">
                <a16:creationId xmlns:a16="http://schemas.microsoft.com/office/drawing/2014/main" id="{199445BA-F6C0-6980-4EF4-5CA61D22279F}"/>
              </a:ext>
            </a:extLst>
          </p:cNvPr>
          <p:cNvSpPr txBox="1"/>
          <p:nvPr/>
        </p:nvSpPr>
        <p:spPr>
          <a:xfrm>
            <a:off x="494643" y="4332330"/>
            <a:ext cx="10754054" cy="1477328"/>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"Und daneben besserten die Tekoïter aus. Aber die Vornehmen unter ihnen beugten ihren Nacken nicht zum Dienst für ihren Herrn."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(Neh 3,5)</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1">
            <a:extLst>
              <a:ext uri="{FF2B5EF4-FFF2-40B4-BE49-F238E27FC236}">
                <a16:creationId xmlns:a16="http://schemas.microsoft.com/office/drawing/2014/main" id="{C8A9E6A0-8E5B-4455-E77E-BEA7DAC5D3B0}"/>
              </a:ext>
            </a:extLst>
          </p:cNvPr>
          <p:cNvSpPr>
            <a:spLocks noChangeArrowheads="1"/>
          </p:cNvSpPr>
          <p:nvPr/>
        </p:nvSpPr>
        <p:spPr bwMode="auto">
          <a:xfrm>
            <a:off x="494643" y="2626475"/>
            <a:ext cx="1045275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000" b="0" i="0" u="none" strike="noStrike" cap="none" normalizeH="0" baseline="0" dirty="0">
                <a:ln>
                  <a:noFill/>
                </a:ln>
                <a:solidFill>
                  <a:schemeClr val="tx1"/>
                </a:solidFill>
                <a:effectLst/>
              </a:rPr>
              <a:t>"Ihm zur Seite besserte Ussiel aus, der Sohn Harhajas, die Goldschmiede waren. Und ihm zur Seite besserte Hananja aus, von den Salbenmischern." </a:t>
            </a:r>
            <a:r>
              <a:rPr kumimoji="0" lang="de-DE" altLang="de-DE" sz="3000" b="1" i="0" u="none" strike="noStrike" cap="none" normalizeH="0" baseline="0" dirty="0">
                <a:ln>
                  <a:noFill/>
                </a:ln>
                <a:solidFill>
                  <a:schemeClr val="tx1"/>
                </a:solidFill>
                <a:effectLst/>
              </a:rPr>
              <a:t>(3,8)</a:t>
            </a:r>
            <a:endParaRPr kumimoji="0" lang="de-DE" altLang="de-DE" sz="3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00844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1338095" y="381469"/>
            <a:ext cx="6489484"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Miteinander Gemeinde bauen</a:t>
            </a:r>
          </a:p>
        </p:txBody>
      </p:sp>
      <p:sp>
        <p:nvSpPr>
          <p:cNvPr id="3" name="Textfeld 2">
            <a:extLst>
              <a:ext uri="{FF2B5EF4-FFF2-40B4-BE49-F238E27FC236}">
                <a16:creationId xmlns:a16="http://schemas.microsoft.com/office/drawing/2014/main" id="{C2CDBD65-23C8-BD1A-5032-CC34DAEA8341}"/>
              </a:ext>
            </a:extLst>
          </p:cNvPr>
          <p:cNvSpPr txBox="1"/>
          <p:nvPr/>
        </p:nvSpPr>
        <p:spPr>
          <a:xfrm>
            <a:off x="494643" y="1252285"/>
            <a:ext cx="10864412" cy="1477328"/>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Alle arbeiten mit (Goldschmiede, Salbenmischer, Töchter) (3,8.12) </a:t>
            </a: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jeder an seinem Werk (4,15) </a:t>
            </a: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mit Gebet (4,3) </a:t>
            </a:r>
          </a:p>
        </p:txBody>
      </p:sp>
      <p:sp>
        <p:nvSpPr>
          <p:cNvPr id="6" name="Rectangle 3">
            <a:extLst>
              <a:ext uri="{FF2B5EF4-FFF2-40B4-BE49-F238E27FC236}">
                <a16:creationId xmlns:a16="http://schemas.microsoft.com/office/drawing/2014/main" id="{276984F4-0AC2-0E29-5142-384245D0BF39}"/>
              </a:ext>
            </a:extLst>
          </p:cNvPr>
          <p:cNvSpPr>
            <a:spLocks noChangeArrowheads="1"/>
          </p:cNvSpPr>
          <p:nvPr/>
        </p:nvSpPr>
        <p:spPr bwMode="auto">
          <a:xfrm>
            <a:off x="494643" y="4128650"/>
            <a:ext cx="1017335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3000" b="0" i="0" u="none" strike="noStrike" cap="none" normalizeH="0" baseline="0" dirty="0">
                <a:ln>
                  <a:noFill/>
                </a:ln>
                <a:solidFill>
                  <a:schemeClr val="tx1"/>
                </a:solidFill>
                <a:effectLst/>
              </a:rPr>
              <a:t>"Da beteten wir zu unserem Gott und stellten aus Furcht vor ihnen Tag und Nacht Wachen gegen sie auf." </a:t>
            </a:r>
            <a:r>
              <a:rPr kumimoji="0" lang="de-DE" altLang="de-DE" sz="3000" b="1" i="0" u="none" strike="noStrike" cap="none" normalizeH="0" baseline="0" dirty="0">
                <a:ln>
                  <a:noFill/>
                </a:ln>
                <a:solidFill>
                  <a:schemeClr val="tx1"/>
                </a:solidFill>
                <a:effectLst/>
              </a:rPr>
              <a:t>(4,3)</a:t>
            </a:r>
            <a:endParaRPr kumimoji="0" lang="de-DE" altLang="de-DE" sz="3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231673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1338095" y="381469"/>
            <a:ext cx="6489484"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Miteinander Gemeinde bauen</a:t>
            </a:r>
          </a:p>
        </p:txBody>
      </p:sp>
      <p:sp>
        <p:nvSpPr>
          <p:cNvPr id="3" name="Textfeld 2">
            <a:extLst>
              <a:ext uri="{FF2B5EF4-FFF2-40B4-BE49-F238E27FC236}">
                <a16:creationId xmlns:a16="http://schemas.microsoft.com/office/drawing/2014/main" id="{C2CDBD65-23C8-BD1A-5032-CC34DAEA8341}"/>
              </a:ext>
            </a:extLst>
          </p:cNvPr>
          <p:cNvSpPr txBox="1"/>
          <p:nvPr/>
        </p:nvSpPr>
        <p:spPr>
          <a:xfrm>
            <a:off x="494643" y="1252285"/>
            <a:ext cx="10864412" cy="2862322"/>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Alle arbeiten mit (Goldschmiede, Salbenmischer, Töchter) (3,8.12) </a:t>
            </a: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jeder an seinem Werk (4,15) </a:t>
            </a: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mit Gebet (4,3) </a:t>
            </a: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mit Mut zur Arbeit (4,6) </a:t>
            </a: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mit Waffen und Wachen (4,10.17) </a:t>
            </a: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rund um die Uhr (4,15-16)</a:t>
            </a:r>
          </a:p>
        </p:txBody>
      </p:sp>
      <p:sp>
        <p:nvSpPr>
          <p:cNvPr id="5" name="Textfeld 4">
            <a:extLst>
              <a:ext uri="{FF2B5EF4-FFF2-40B4-BE49-F238E27FC236}">
                <a16:creationId xmlns:a16="http://schemas.microsoft.com/office/drawing/2014/main" id="{199445BA-F6C0-6980-4EF4-5CA61D22279F}"/>
              </a:ext>
            </a:extLst>
          </p:cNvPr>
          <p:cNvSpPr txBox="1"/>
          <p:nvPr/>
        </p:nvSpPr>
        <p:spPr>
          <a:xfrm>
            <a:off x="494643" y="4332330"/>
            <a:ext cx="10754054" cy="1569660"/>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a:t>
            </a:r>
            <a:r>
              <a:rPr lang="de-DE" sz="3200" dirty="0"/>
              <a:t>So arbeiteten wir an dem Werk, und die Hälfte von ihnen hielt die Lanzen vom Aufgang der Morgenröte an, bis die Sterne hervortraten.</a:t>
            </a:r>
            <a:r>
              <a:rPr lang="de-CH" sz="3000" dirty="0">
                <a:effectLst/>
                <a:latin typeface="Calibri" panose="020F0502020204030204" pitchFamily="34" charset="0"/>
                <a:ea typeface="Calibri" panose="020F0502020204030204" pitchFamily="34" charset="0"/>
                <a:cs typeface="Times New Roman" panose="02020603050405020304" pitchFamily="18" charset="0"/>
              </a:rPr>
              <a:t>"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(Neh </a:t>
            </a:r>
            <a:r>
              <a:rPr lang="de-CH" sz="3000" b="1" dirty="0">
                <a:latin typeface="Calibri" panose="020F0502020204030204" pitchFamily="34" charset="0"/>
                <a:ea typeface="Calibri" panose="020F0502020204030204" pitchFamily="34" charset="0"/>
                <a:cs typeface="Times New Roman" panose="02020603050405020304" pitchFamily="18" charset="0"/>
              </a:rPr>
              <a:t>4</a:t>
            </a:r>
            <a:r>
              <a:rPr lang="de-CH" sz="3000" b="1" dirty="0">
                <a:effectLst/>
                <a:latin typeface="Calibri" panose="020F0502020204030204" pitchFamily="34" charset="0"/>
                <a:ea typeface="Calibri" panose="020F0502020204030204" pitchFamily="34" charset="0"/>
                <a:cs typeface="Times New Roman" panose="02020603050405020304" pitchFamily="18" charset="0"/>
              </a:rPr>
              <a:t>,15)</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413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1338095" y="381469"/>
            <a:ext cx="5653911"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Nehemia | Ein Mann des Gebets</a:t>
            </a:r>
          </a:p>
        </p:txBody>
      </p:sp>
      <p:graphicFrame>
        <p:nvGraphicFramePr>
          <p:cNvPr id="2" name="Tabelle 1">
            <a:extLst>
              <a:ext uri="{FF2B5EF4-FFF2-40B4-BE49-F238E27FC236}">
                <a16:creationId xmlns:a16="http://schemas.microsoft.com/office/drawing/2014/main" id="{DAB15EB0-C82C-8F0F-0CD6-D4830A3EA487}"/>
              </a:ext>
            </a:extLst>
          </p:cNvPr>
          <p:cNvGraphicFramePr>
            <a:graphicFrameLocks noGrp="1"/>
          </p:cNvGraphicFramePr>
          <p:nvPr>
            <p:extLst>
              <p:ext uri="{D42A27DB-BD31-4B8C-83A1-F6EECF244321}">
                <p14:modId xmlns:p14="http://schemas.microsoft.com/office/powerpoint/2010/main" val="463949700"/>
              </p:ext>
            </p:extLst>
          </p:nvPr>
        </p:nvGraphicFramePr>
        <p:xfrm>
          <a:off x="630620" y="1143000"/>
          <a:ext cx="9834179" cy="2699173"/>
        </p:xfrm>
        <a:graphic>
          <a:graphicData uri="http://schemas.openxmlformats.org/drawingml/2006/table">
            <a:tbl>
              <a:tblPr firstRow="1" firstCol="1" bandRow="1"/>
              <a:tblGrid>
                <a:gridCol w="6769247">
                  <a:extLst>
                    <a:ext uri="{9D8B030D-6E8A-4147-A177-3AD203B41FA5}">
                      <a16:colId xmlns:a16="http://schemas.microsoft.com/office/drawing/2014/main" val="2611441462"/>
                    </a:ext>
                  </a:extLst>
                </a:gridCol>
                <a:gridCol w="3064932">
                  <a:extLst>
                    <a:ext uri="{9D8B030D-6E8A-4147-A177-3AD203B41FA5}">
                      <a16:colId xmlns:a16="http://schemas.microsoft.com/office/drawing/2014/main" val="3009997218"/>
                    </a:ext>
                  </a:extLst>
                </a:gridCol>
              </a:tblGrid>
              <a:tr h="1387366">
                <a:tc>
                  <a:txBody>
                    <a:bodyPr/>
                    <a:lstStyle/>
                    <a:p>
                      <a:r>
                        <a:rPr lang="de-CH"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Nehemia betet, als er von seinem Bruder Hanani die Nachricht über den Zustand der Mauern Jerusalems erhält.</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r>
                        <a:rPr lang="de-CH"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1,5-11</a:t>
                      </a:r>
                      <a:endParaRPr lang="de-CH"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332057615"/>
                  </a:ext>
                </a:extLst>
              </a:tr>
              <a:tr h="458367">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Als der König ihn fragte, um was er bitte.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8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8404915"/>
                  </a:ext>
                </a:extLst>
              </a:tr>
              <a:tr h="347367">
                <a:tc>
                  <a:txBody>
                    <a:bodyPr/>
                    <a:lstStyle/>
                    <a:p>
                      <a:r>
                        <a:rPr lang="de-CH"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den Schwierigkeiten seiner Aufgaben.</a:t>
                      </a:r>
                      <a:endParaRPr lang="de-CH"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r>
                        <a:rPr lang="de-CH"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 6,9.14;13,29</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287356548"/>
                  </a:ext>
                </a:extLst>
              </a:tr>
              <a:tr h="347367">
                <a:tc>
                  <a:txBody>
                    <a:bodyPr/>
                    <a:lstStyle/>
                    <a:p>
                      <a:r>
                        <a:rPr lang="de-CH" sz="2800">
                          <a:effectLst/>
                          <a:latin typeface="Calibri" panose="020F0502020204030204" pitchFamily="34" charset="0"/>
                          <a:ea typeface="Calibri" panose="020F0502020204030204" pitchFamily="34" charset="0"/>
                          <a:cs typeface="Times New Roman" panose="02020603050405020304" pitchFamily="18" charset="0"/>
                        </a:rPr>
                        <a:t>In seiner Arbeit als Reformator.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5,19;13,14.22.31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351770"/>
                  </a:ext>
                </a:extLst>
              </a:tr>
            </a:tbl>
          </a:graphicData>
        </a:graphic>
      </p:graphicFrame>
      <p:sp>
        <p:nvSpPr>
          <p:cNvPr id="5" name="Textfeld 4">
            <a:extLst>
              <a:ext uri="{FF2B5EF4-FFF2-40B4-BE49-F238E27FC236}">
                <a16:creationId xmlns:a16="http://schemas.microsoft.com/office/drawing/2014/main" id="{BFA7DD48-4C97-A5C6-5157-04198CCBCAAC}"/>
              </a:ext>
            </a:extLst>
          </p:cNvPr>
          <p:cNvSpPr txBox="1"/>
          <p:nvPr/>
        </p:nvSpPr>
        <p:spPr>
          <a:xfrm>
            <a:off x="630620" y="4155817"/>
            <a:ext cx="7514314" cy="523220"/>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Stossgebete: 2,4; 4,3; 5,19; 6,9.14; 13,14.22.29.31 </a:t>
            </a:r>
            <a:endParaRPr lang="de-CH" sz="2800" dirty="0"/>
          </a:p>
        </p:txBody>
      </p:sp>
      <p:sp>
        <p:nvSpPr>
          <p:cNvPr id="4" name="Textfeld 3">
            <a:extLst>
              <a:ext uri="{FF2B5EF4-FFF2-40B4-BE49-F238E27FC236}">
                <a16:creationId xmlns:a16="http://schemas.microsoft.com/office/drawing/2014/main" id="{995B6996-C427-BDA9-41B3-3BFDE396A9FE}"/>
              </a:ext>
            </a:extLst>
          </p:cNvPr>
          <p:cNvSpPr txBox="1"/>
          <p:nvPr/>
        </p:nvSpPr>
        <p:spPr>
          <a:xfrm>
            <a:off x="630620" y="4992681"/>
            <a:ext cx="8489732" cy="1015663"/>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"Und der König sagte zu mir: Um was also bittest du? Da betete ich zu dem Gott des Himmels"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(2,4)</a:t>
            </a:r>
            <a:endParaRPr lang="de-CH" sz="3000" dirty="0"/>
          </a:p>
        </p:txBody>
      </p:sp>
    </p:spTree>
    <p:extLst>
      <p:ext uri="{BB962C8B-B14F-4D97-AF65-F5344CB8AC3E}">
        <p14:creationId xmlns:p14="http://schemas.microsoft.com/office/powerpoint/2010/main" val="189835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1338095" y="381469"/>
            <a:ext cx="6489484"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Nehemia | Ein Mann des Glaubens</a:t>
            </a:r>
          </a:p>
        </p:txBody>
      </p:sp>
      <p:sp>
        <p:nvSpPr>
          <p:cNvPr id="4" name="Textfeld 3">
            <a:extLst>
              <a:ext uri="{FF2B5EF4-FFF2-40B4-BE49-F238E27FC236}">
                <a16:creationId xmlns:a16="http://schemas.microsoft.com/office/drawing/2014/main" id="{317F5D70-CDCE-08A2-BFE9-93D2604E0C0A}"/>
              </a:ext>
            </a:extLst>
          </p:cNvPr>
          <p:cNvSpPr txBox="1"/>
          <p:nvPr/>
        </p:nvSpPr>
        <p:spPr>
          <a:xfrm>
            <a:off x="778423" y="1330010"/>
            <a:ext cx="9335156" cy="2862322"/>
          </a:xfrm>
          <a:prstGeom prst="rect">
            <a:avLst/>
          </a:prstGeom>
          <a:noFill/>
        </p:spPr>
        <p:txBody>
          <a:bodyPr wrap="square">
            <a:spAutoFit/>
          </a:bodyPr>
          <a:lstStyle/>
          <a:p>
            <a:r>
              <a:rPr lang="de-CH" sz="3000" dirty="0"/>
              <a:t>"Und es geschah, als ich diese Worte hörte, setzte ich mich hin, weinte und trauerte tagelang. Und ich fastete und betete vor dem Gott des Himmels. 5 Und ich sprach: Ach, HERR, Gott des Himmels, du großer und furchtbarer Gott, der den Bund und die Gnade denen bewahrt, die ihn lieben und seine Gebote bewahren!" </a:t>
            </a:r>
            <a:r>
              <a:rPr lang="de-CH" sz="3000" b="1" dirty="0"/>
              <a:t>(Neh 1,4-5)</a:t>
            </a:r>
            <a:endParaRPr lang="de-CH" sz="3000" dirty="0"/>
          </a:p>
        </p:txBody>
      </p:sp>
      <p:sp>
        <p:nvSpPr>
          <p:cNvPr id="3" name="Textfeld 2">
            <a:extLst>
              <a:ext uri="{FF2B5EF4-FFF2-40B4-BE49-F238E27FC236}">
                <a16:creationId xmlns:a16="http://schemas.microsoft.com/office/drawing/2014/main" id="{A1540EAD-F669-F10B-21B1-5FD74FCA15AB}"/>
              </a:ext>
            </a:extLst>
          </p:cNvPr>
          <p:cNvSpPr txBox="1"/>
          <p:nvPr/>
        </p:nvSpPr>
        <p:spPr>
          <a:xfrm>
            <a:off x="778422" y="4576488"/>
            <a:ext cx="9153853" cy="1015663"/>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Der Glaube sieht die Vollendung und geht den Weg mit dem Blick auf das Ziel. </a:t>
            </a:r>
          </a:p>
        </p:txBody>
      </p:sp>
    </p:spTree>
    <p:extLst>
      <p:ext uri="{BB962C8B-B14F-4D97-AF65-F5344CB8AC3E}">
        <p14:creationId xmlns:p14="http://schemas.microsoft.com/office/powerpoint/2010/main" val="593167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1338095" y="381469"/>
            <a:ext cx="6489484"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Nehemia | Ein Mann der Tat</a:t>
            </a:r>
          </a:p>
        </p:txBody>
      </p:sp>
      <p:sp>
        <p:nvSpPr>
          <p:cNvPr id="4" name="Textfeld 3">
            <a:extLst>
              <a:ext uri="{FF2B5EF4-FFF2-40B4-BE49-F238E27FC236}">
                <a16:creationId xmlns:a16="http://schemas.microsoft.com/office/drawing/2014/main" id="{317F5D70-CDCE-08A2-BFE9-93D2604E0C0A}"/>
              </a:ext>
            </a:extLst>
          </p:cNvPr>
          <p:cNvSpPr txBox="1"/>
          <p:nvPr/>
        </p:nvSpPr>
        <p:spPr>
          <a:xfrm>
            <a:off x="778423" y="1330010"/>
            <a:ext cx="9335156" cy="1938992"/>
          </a:xfrm>
          <a:prstGeom prst="rect">
            <a:avLst/>
          </a:prstGeom>
          <a:noFill/>
        </p:spPr>
        <p:txBody>
          <a:bodyPr wrap="square">
            <a:spAutoFit/>
          </a:bodyPr>
          <a:lstStyle/>
          <a:p>
            <a:r>
              <a:rPr lang="de-CH" sz="3000" dirty="0"/>
              <a:t>"</a:t>
            </a:r>
            <a:r>
              <a:rPr lang="de-CH" sz="3000">
                <a:effectLst/>
                <a:latin typeface="Calibri" panose="020F0502020204030204" pitchFamily="34" charset="0"/>
                <a:ea typeface="Calibri" panose="020F0502020204030204" pitchFamily="34" charset="0"/>
                <a:cs typeface="Times New Roman" panose="02020603050405020304" pitchFamily="18" charset="0"/>
              </a:rPr>
              <a:t>So zog </a:t>
            </a:r>
            <a:r>
              <a:rPr lang="de-CH" sz="3000" dirty="0">
                <a:effectLst/>
                <a:latin typeface="Calibri" panose="020F0502020204030204" pitchFamily="34" charset="0"/>
                <a:ea typeface="Calibri" panose="020F0502020204030204" pitchFamily="34" charset="0"/>
                <a:cs typeface="Times New Roman" panose="02020603050405020304" pitchFamily="18" charset="0"/>
              </a:rPr>
              <a:t>ich nachts durch das Taltor hinaus, in Richtung auf die Drachenquelle und das Aschentor. Und ich untersuchte die Mauern von Jerusalem, die niedergerissen, und ihre Tore, die vom Feuer verzehrt waren.</a:t>
            </a:r>
            <a:r>
              <a:rPr lang="de-CH" sz="3000" dirty="0"/>
              <a:t>" </a:t>
            </a:r>
            <a:r>
              <a:rPr lang="de-CH" sz="3000" b="1" dirty="0"/>
              <a:t>(Neh 2,12)</a:t>
            </a:r>
            <a:endParaRPr lang="de-CH" sz="3000" dirty="0"/>
          </a:p>
        </p:txBody>
      </p:sp>
      <p:sp>
        <p:nvSpPr>
          <p:cNvPr id="3" name="Textfeld 2">
            <a:extLst>
              <a:ext uri="{FF2B5EF4-FFF2-40B4-BE49-F238E27FC236}">
                <a16:creationId xmlns:a16="http://schemas.microsoft.com/office/drawing/2014/main" id="{5A6E0E4B-4B71-52C5-6966-52EFEBF92C87}"/>
              </a:ext>
            </a:extLst>
          </p:cNvPr>
          <p:cNvSpPr txBox="1"/>
          <p:nvPr/>
        </p:nvSpPr>
        <p:spPr>
          <a:xfrm>
            <a:off x="778423" y="3429000"/>
            <a:ext cx="9178377" cy="1015663"/>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Der HERR braucht Männer und Frauen die im Glauben vorwärts gehen.</a:t>
            </a:r>
          </a:p>
        </p:txBody>
      </p:sp>
      <p:sp>
        <p:nvSpPr>
          <p:cNvPr id="6" name="Textfeld 5">
            <a:extLst>
              <a:ext uri="{FF2B5EF4-FFF2-40B4-BE49-F238E27FC236}">
                <a16:creationId xmlns:a16="http://schemas.microsoft.com/office/drawing/2014/main" id="{16AC419E-C4FA-E7A1-F568-22D719AB267C}"/>
              </a:ext>
            </a:extLst>
          </p:cNvPr>
          <p:cNvSpPr txBox="1"/>
          <p:nvPr/>
        </p:nvSpPr>
        <p:spPr>
          <a:xfrm>
            <a:off x="778424" y="4604661"/>
            <a:ext cx="9855710" cy="1938992"/>
          </a:xfrm>
          <a:prstGeom prst="rect">
            <a:avLst/>
          </a:prstGeom>
          <a:noFill/>
        </p:spPr>
        <p:txBody>
          <a:bodyPr wrap="square">
            <a:spAutoFit/>
          </a:bodyPr>
          <a:lstStyle/>
          <a:p>
            <a:r>
              <a:rPr lang="de-DE" sz="3000" dirty="0"/>
              <a:t>"Du nun, mein Kind, sei stark in der Gnade, die in Christus Jesus ist; 2 und was du von mir in Gegenwart vieler Zeugen gehört hast, das vertraue treuen Leuten an, die tüchtig sein werden, auch andere zu lehren." </a:t>
            </a:r>
            <a:r>
              <a:rPr lang="de-DE" sz="3000" b="1" dirty="0"/>
              <a:t>(2Tim 2,1-2)</a:t>
            </a:r>
            <a:endParaRPr lang="de-DE" sz="3000" dirty="0"/>
          </a:p>
        </p:txBody>
      </p:sp>
    </p:spTree>
    <p:extLst>
      <p:ext uri="{BB962C8B-B14F-4D97-AF65-F5344CB8AC3E}">
        <p14:creationId xmlns:p14="http://schemas.microsoft.com/office/powerpoint/2010/main" val="387675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1338095" y="381469"/>
            <a:ext cx="6489484"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Nehemia | Ein Mann des Kampfes</a:t>
            </a:r>
          </a:p>
        </p:txBody>
      </p:sp>
      <p:sp>
        <p:nvSpPr>
          <p:cNvPr id="4" name="Textfeld 3">
            <a:extLst>
              <a:ext uri="{FF2B5EF4-FFF2-40B4-BE49-F238E27FC236}">
                <a16:creationId xmlns:a16="http://schemas.microsoft.com/office/drawing/2014/main" id="{317F5D70-CDCE-08A2-BFE9-93D2604E0C0A}"/>
              </a:ext>
            </a:extLst>
          </p:cNvPr>
          <p:cNvSpPr txBox="1"/>
          <p:nvPr/>
        </p:nvSpPr>
        <p:spPr>
          <a:xfrm>
            <a:off x="778423" y="1330010"/>
            <a:ext cx="9335156" cy="2400657"/>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 Hohn und Verachtung (2,19)</a:t>
            </a:r>
          </a:p>
          <a:p>
            <a:r>
              <a:rPr lang="de-CH" sz="3000" dirty="0">
                <a:latin typeface="Calibri" panose="020F0502020204030204" pitchFamily="34" charset="0"/>
                <a:ea typeface="Calibri" panose="020F0502020204030204" pitchFamily="34" charset="0"/>
                <a:cs typeface="Times New Roman" panose="02020603050405020304" pitchFamily="18" charset="0"/>
              </a:rPr>
              <a:t>- Zorn, Ärger und Spott (3,33)</a:t>
            </a:r>
          </a:p>
          <a:p>
            <a:r>
              <a:rPr lang="de-CH" sz="3000" dirty="0">
                <a:effectLst/>
                <a:latin typeface="Calibri" panose="020F0502020204030204" pitchFamily="34" charset="0"/>
                <a:ea typeface="Calibri" panose="020F0502020204030204" pitchFamily="34" charset="0"/>
                <a:cs typeface="Times New Roman" panose="02020603050405020304" pitchFamily="18" charset="0"/>
              </a:rPr>
              <a:t>- Streit und Kampf (4,2)</a:t>
            </a:r>
          </a:p>
          <a:p>
            <a:r>
              <a:rPr lang="de-CH" sz="3000" dirty="0">
                <a:latin typeface="Calibri" panose="020F0502020204030204" pitchFamily="34" charset="0"/>
                <a:ea typeface="Calibri" panose="020F0502020204030204" pitchFamily="34" charset="0"/>
                <a:cs typeface="Times New Roman" panose="02020603050405020304" pitchFamily="18" charset="0"/>
              </a:rPr>
              <a:t>- Bosheit (6,2)</a:t>
            </a:r>
          </a:p>
          <a:p>
            <a:r>
              <a:rPr lang="de-CH" sz="3000" dirty="0">
                <a:effectLst/>
                <a:latin typeface="Calibri" panose="020F0502020204030204" pitchFamily="34" charset="0"/>
                <a:ea typeface="Calibri" panose="020F0502020204030204" pitchFamily="34" charset="0"/>
                <a:cs typeface="Times New Roman" panose="02020603050405020304" pitchFamily="18" charset="0"/>
              </a:rPr>
              <a:t>- Heuchelei (13,4-8)</a:t>
            </a:r>
          </a:p>
        </p:txBody>
      </p:sp>
      <p:sp>
        <p:nvSpPr>
          <p:cNvPr id="3" name="Textfeld 2">
            <a:extLst>
              <a:ext uri="{FF2B5EF4-FFF2-40B4-BE49-F238E27FC236}">
                <a16:creationId xmlns:a16="http://schemas.microsoft.com/office/drawing/2014/main" id="{BEB8049D-9583-16A4-2DEB-16BDF91CD0BF}"/>
              </a:ext>
            </a:extLst>
          </p:cNvPr>
          <p:cNvSpPr txBox="1"/>
          <p:nvPr/>
        </p:nvSpPr>
        <p:spPr>
          <a:xfrm>
            <a:off x="778423" y="3918002"/>
            <a:ext cx="10164744" cy="2400657"/>
          </a:xfrm>
          <a:prstGeom prst="rect">
            <a:avLst/>
          </a:prstGeom>
          <a:noFill/>
        </p:spPr>
        <p:txBody>
          <a:bodyPr wrap="square">
            <a:spAutoFit/>
          </a:bodyPr>
          <a:lstStyle/>
          <a:p>
            <a:r>
              <a:rPr lang="de-CH" sz="3000" dirty="0"/>
              <a:t>"</a:t>
            </a:r>
            <a:r>
              <a:rPr lang="de-DE" sz="3000" dirty="0"/>
              <a:t>Als aber Sanballat, der Horoniter, und Tobija, der ammonitische Knecht, und Geschem, der Araber, es hörten, spotteten sie über uns und verachteten uns und sprachen: Was ist das für eine Sache, die ihr tun wollt? Wollt ihr euch gegen den König empören?</a:t>
            </a:r>
            <a:r>
              <a:rPr lang="de-CH" sz="3000" dirty="0"/>
              <a:t>" </a:t>
            </a:r>
            <a:r>
              <a:rPr lang="de-CH" sz="3000" b="1" dirty="0"/>
              <a:t>(2,19)</a:t>
            </a:r>
            <a:endParaRPr lang="de-CH" sz="3000" dirty="0"/>
          </a:p>
        </p:txBody>
      </p:sp>
    </p:spTree>
    <p:extLst>
      <p:ext uri="{BB962C8B-B14F-4D97-AF65-F5344CB8AC3E}">
        <p14:creationId xmlns:p14="http://schemas.microsoft.com/office/powerpoint/2010/main" val="1819230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1338095" y="381469"/>
            <a:ext cx="6489484"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Nehemia | Ein Mann des Kampfes</a:t>
            </a:r>
          </a:p>
        </p:txBody>
      </p:sp>
      <p:sp>
        <p:nvSpPr>
          <p:cNvPr id="3" name="Textfeld 2">
            <a:extLst>
              <a:ext uri="{FF2B5EF4-FFF2-40B4-BE49-F238E27FC236}">
                <a16:creationId xmlns:a16="http://schemas.microsoft.com/office/drawing/2014/main" id="{C2CDBD65-23C8-BD1A-5032-CC34DAEA8341}"/>
              </a:ext>
            </a:extLst>
          </p:cNvPr>
          <p:cNvSpPr txBox="1"/>
          <p:nvPr/>
        </p:nvSpPr>
        <p:spPr>
          <a:xfrm>
            <a:off x="951843" y="1252285"/>
            <a:ext cx="10154964" cy="193899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"Und es geschah von diesem Tag an: Die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eine</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Hälfte meiner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jungen Männer </a:t>
            </a:r>
            <a:r>
              <a:rPr lang="de-CH" sz="3000" dirty="0">
                <a:effectLst/>
                <a:latin typeface="Calibri" panose="020F0502020204030204" pitchFamily="34" charset="0"/>
                <a:ea typeface="Calibri" panose="020F0502020204030204" pitchFamily="34" charset="0"/>
                <a:cs typeface="Times New Roman" panose="02020603050405020304" pitchFamily="18" charset="0"/>
              </a:rPr>
              <a:t>war an dem Werk beschäftigt, und ihre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andere</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Hälfte hielt die Speere, die Schilde und die Bogen und die Schuppenpanzer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bereit</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(4,10)</a:t>
            </a:r>
            <a:endParaRPr lang="de-CH" sz="3000" dirty="0"/>
          </a:p>
        </p:txBody>
      </p:sp>
      <p:sp>
        <p:nvSpPr>
          <p:cNvPr id="5" name="Textfeld 4">
            <a:extLst>
              <a:ext uri="{FF2B5EF4-FFF2-40B4-BE49-F238E27FC236}">
                <a16:creationId xmlns:a16="http://schemas.microsoft.com/office/drawing/2014/main" id="{A97FD732-D320-5C22-EC20-8B4F588FC4E6}"/>
              </a:ext>
            </a:extLst>
          </p:cNvPr>
          <p:cNvSpPr txBox="1"/>
          <p:nvPr/>
        </p:nvSpPr>
        <p:spPr>
          <a:xfrm>
            <a:off x="951843" y="3351413"/>
            <a:ext cx="10154964" cy="1477328"/>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"Und die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Lastträger</a:t>
            </a:r>
            <a:r>
              <a:rPr lang="de-CH" sz="3000" dirty="0">
                <a:effectLst/>
                <a:latin typeface="Calibri" panose="020F0502020204030204" pitchFamily="34" charset="0"/>
                <a:ea typeface="Calibri" panose="020F0502020204030204" pitchFamily="34" charset="0"/>
                <a:cs typeface="Times New Roman" panose="02020603050405020304" pitchFamily="18" charset="0"/>
              </a:rPr>
              <a:t> trugen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ihre</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Last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folgendermaßen</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Mit der einen Hand arbeiteten sie am Werk, während die andere die Waffe hielt."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(4,11)</a:t>
            </a:r>
            <a:endParaRPr lang="de-CH" sz="3000" dirty="0"/>
          </a:p>
        </p:txBody>
      </p:sp>
      <p:sp>
        <p:nvSpPr>
          <p:cNvPr id="6" name="Textfeld 5">
            <a:extLst>
              <a:ext uri="{FF2B5EF4-FFF2-40B4-BE49-F238E27FC236}">
                <a16:creationId xmlns:a16="http://schemas.microsoft.com/office/drawing/2014/main" id="{6D181ACD-928F-2793-E0E4-167780DE006B}"/>
              </a:ext>
            </a:extLst>
          </p:cNvPr>
          <p:cNvSpPr txBox="1"/>
          <p:nvPr/>
        </p:nvSpPr>
        <p:spPr>
          <a:xfrm>
            <a:off x="951843" y="4987968"/>
            <a:ext cx="10154964" cy="1477328"/>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"Und von den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Bauleuten</a:t>
            </a:r>
            <a:r>
              <a:rPr lang="de-CH" sz="3000" dirty="0">
                <a:effectLst/>
                <a:latin typeface="Calibri" panose="020F0502020204030204" pitchFamily="34" charset="0"/>
                <a:ea typeface="Calibri" panose="020F0502020204030204" pitchFamily="34" charset="0"/>
                <a:cs typeface="Times New Roman" panose="02020603050405020304" pitchFamily="18" charset="0"/>
              </a:rPr>
              <a:t> hatte jeder sein Schwert um seine Hüften gegürtet, so bauten sie. Und der ins Horn zu stoßen hatte, war neben mir."</a:t>
            </a:r>
            <a:r>
              <a:rPr lang="de-CH" sz="3000" b="1" dirty="0">
                <a:effectLst/>
                <a:latin typeface="Calibri" panose="020F0502020204030204" pitchFamily="34" charset="0"/>
                <a:ea typeface="Calibri" panose="020F0502020204030204" pitchFamily="34" charset="0"/>
                <a:cs typeface="Times New Roman" panose="02020603050405020304" pitchFamily="18" charset="0"/>
              </a:rPr>
              <a:t>(4,12)</a:t>
            </a:r>
            <a:endParaRPr lang="de-CH" sz="3000" dirty="0"/>
          </a:p>
        </p:txBody>
      </p:sp>
    </p:spTree>
    <p:extLst>
      <p:ext uri="{BB962C8B-B14F-4D97-AF65-F5344CB8AC3E}">
        <p14:creationId xmlns:p14="http://schemas.microsoft.com/office/powerpoint/2010/main" val="6633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2" y="595727"/>
            <a:ext cx="9768711"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Hören ist die Voraussetzung und Grundlage zum Gehorsam</a:t>
            </a:r>
          </a:p>
        </p:txBody>
      </p:sp>
      <p:graphicFrame>
        <p:nvGraphicFramePr>
          <p:cNvPr id="4" name="Tabelle 3">
            <a:extLst>
              <a:ext uri="{FF2B5EF4-FFF2-40B4-BE49-F238E27FC236}">
                <a16:creationId xmlns:a16="http://schemas.microsoft.com/office/drawing/2014/main" id="{418BD705-8C9C-B343-B15D-FC13837E8D06}"/>
              </a:ext>
            </a:extLst>
          </p:cNvPr>
          <p:cNvGraphicFramePr>
            <a:graphicFrameLocks noGrp="1"/>
          </p:cNvGraphicFramePr>
          <p:nvPr>
            <p:extLst>
              <p:ext uri="{D42A27DB-BD31-4B8C-83A1-F6EECF244321}">
                <p14:modId xmlns:p14="http://schemas.microsoft.com/office/powerpoint/2010/main" val="2720367089"/>
              </p:ext>
            </p:extLst>
          </p:nvPr>
        </p:nvGraphicFramePr>
        <p:xfrm>
          <a:off x="391082" y="1568673"/>
          <a:ext cx="11023151" cy="4412766"/>
        </p:xfrm>
        <a:graphic>
          <a:graphicData uri="http://schemas.openxmlformats.org/drawingml/2006/table">
            <a:tbl>
              <a:tblPr firstRow="1" firstCol="1" bandRow="1"/>
              <a:tblGrid>
                <a:gridCol w="1185470">
                  <a:extLst>
                    <a:ext uri="{9D8B030D-6E8A-4147-A177-3AD203B41FA5}">
                      <a16:colId xmlns:a16="http://schemas.microsoft.com/office/drawing/2014/main" val="789059038"/>
                    </a:ext>
                  </a:extLst>
                </a:gridCol>
                <a:gridCol w="1182414">
                  <a:extLst>
                    <a:ext uri="{9D8B030D-6E8A-4147-A177-3AD203B41FA5}">
                      <a16:colId xmlns:a16="http://schemas.microsoft.com/office/drawing/2014/main" val="2689070497"/>
                    </a:ext>
                  </a:extLst>
                </a:gridCol>
                <a:gridCol w="3563006">
                  <a:extLst>
                    <a:ext uri="{9D8B030D-6E8A-4147-A177-3AD203B41FA5}">
                      <a16:colId xmlns:a16="http://schemas.microsoft.com/office/drawing/2014/main" val="1543121918"/>
                    </a:ext>
                  </a:extLst>
                </a:gridCol>
                <a:gridCol w="5092261">
                  <a:extLst>
                    <a:ext uri="{9D8B030D-6E8A-4147-A177-3AD203B41FA5}">
                      <a16:colId xmlns:a16="http://schemas.microsoft.com/office/drawing/2014/main" val="185857114"/>
                    </a:ext>
                  </a:extLst>
                </a:gridCol>
              </a:tblGrid>
              <a:tr h="1852446">
                <a:tc rowSpan="2">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Jesus sagt zu seinen Jüngern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Mk 4,24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"Seht zu,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was</a:t>
                      </a:r>
                      <a:r>
                        <a:rPr lang="de-CH" sz="2400" dirty="0">
                          <a:effectLst/>
                          <a:latin typeface="Calibri" panose="020F0502020204030204" pitchFamily="34" charset="0"/>
                          <a:ea typeface="Calibri" panose="020F0502020204030204" pitchFamily="34" charset="0"/>
                          <a:cs typeface="Times New Roman" panose="02020603050405020304" pitchFamily="18" charset="0"/>
                        </a:rPr>
                        <a:t> ihr hört!"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-&gt; Gottes Massstäbe</a:t>
                      </a:r>
                    </a:p>
                    <a:p>
                      <a:r>
                        <a:rPr lang="de-CH" sz="2400" dirty="0">
                          <a:effectLst/>
                          <a:latin typeface="Calibri" panose="020F0502020204030204" pitchFamily="34" charset="0"/>
                          <a:ea typeface="Calibri" panose="020F0502020204030204" pitchFamily="34" charset="0"/>
                          <a:cs typeface="Times New Roman" panose="02020603050405020304" pitchFamily="18" charset="0"/>
                        </a:rPr>
                        <a:t>Wir sollen uns an die Massstäbe Gottes halten, die wir in Seinem Wort finden.</a:t>
                      </a:r>
                    </a:p>
                    <a:p>
                      <a:r>
                        <a:rPr lang="de-CH" sz="2400" dirty="0">
                          <a:effectLst/>
                          <a:latin typeface="Calibri" panose="020F0502020204030204" pitchFamily="34" charset="0"/>
                          <a:ea typeface="Calibri" panose="020F0502020204030204" pitchFamily="34" charset="0"/>
                          <a:cs typeface="Times New Roman" panose="02020603050405020304" pitchFamily="18" charset="0"/>
                        </a:rPr>
                        <a:t>Weltliche Dinge schwächen unseren Appetit auf das Wort Gottes.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625935"/>
                  </a:ext>
                </a:extLst>
              </a:tr>
              <a:tr h="2222935">
                <a:tc vMerge="1">
                  <a:txBody>
                    <a:bodyPr/>
                    <a:lstStyle/>
                    <a:p>
                      <a:endParaRPr lang="de-CH"/>
                    </a:p>
                  </a:txBody>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LK 8,18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"Seht nun zu, </a:t>
                      </a:r>
                      <a:r>
                        <a:rPr lang="de-CH" sz="2400" b="1">
                          <a:effectLst/>
                          <a:latin typeface="Calibri" panose="020F0502020204030204" pitchFamily="34" charset="0"/>
                          <a:ea typeface="Calibri" panose="020F0502020204030204" pitchFamily="34" charset="0"/>
                          <a:cs typeface="Times New Roman" panose="02020603050405020304" pitchFamily="18" charset="0"/>
                        </a:rPr>
                        <a:t>wie</a:t>
                      </a:r>
                      <a:r>
                        <a:rPr lang="de-CH" sz="2400">
                          <a:effectLst/>
                          <a:latin typeface="Calibri" panose="020F0502020204030204" pitchFamily="34" charset="0"/>
                          <a:ea typeface="Calibri" panose="020F0502020204030204" pitchFamily="34" charset="0"/>
                          <a:cs typeface="Times New Roman" panose="02020603050405020304" pitchFamily="18" charset="0"/>
                        </a:rPr>
                        <a:t> ihr hört!"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-&gt; Herzenszustand</a:t>
                      </a:r>
                    </a:p>
                    <a:p>
                      <a:r>
                        <a:rPr lang="de-CH" sz="2400" dirty="0">
                          <a:effectLst/>
                          <a:latin typeface="Calibri" panose="020F0502020204030204" pitchFamily="34" charset="0"/>
                          <a:ea typeface="Calibri" panose="020F0502020204030204" pitchFamily="34" charset="0"/>
                          <a:cs typeface="Times New Roman" panose="02020603050405020304" pitchFamily="18" charset="0"/>
                        </a:rPr>
                        <a:t>Hier spricht der HERR unseren Herzenszustand an. Es ist nicht gleichgültig, wie wir Sein Wort hören. Wenn wir es willig, aufmerksam und freudig aufnehmen, wird es in unserem Leben Frucht bringen.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355642"/>
                  </a:ext>
                </a:extLst>
              </a:tr>
            </a:tbl>
          </a:graphicData>
        </a:graphic>
      </p:graphicFrame>
      <p:sp>
        <p:nvSpPr>
          <p:cNvPr id="2" name="Rechteck 1">
            <a:extLst>
              <a:ext uri="{FF2B5EF4-FFF2-40B4-BE49-F238E27FC236}">
                <a16:creationId xmlns:a16="http://schemas.microsoft.com/office/drawing/2014/main" id="{C6D8A7C1-BF8C-B64E-165B-161CED61BAC0}"/>
              </a:ext>
            </a:extLst>
          </p:cNvPr>
          <p:cNvSpPr/>
          <p:nvPr/>
        </p:nvSpPr>
        <p:spPr>
          <a:xfrm>
            <a:off x="1583652" y="3429000"/>
            <a:ext cx="9830582" cy="25524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3155545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ehemia baut die Mauern von Jerusalem wieder auf | Kinderbibel">
            <a:extLst>
              <a:ext uri="{FF2B5EF4-FFF2-40B4-BE49-F238E27FC236}">
                <a16:creationId xmlns:a16="http://schemas.microsoft.com/office/drawing/2014/main" id="{3C2CF490-11EA-FDD1-481C-76D7DBF5C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43" y="1143000"/>
            <a:ext cx="1143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6270E8FA-16AE-BB48-D4AB-B7BF0915DF99}"/>
              </a:ext>
            </a:extLst>
          </p:cNvPr>
          <p:cNvSpPr txBox="1"/>
          <p:nvPr/>
        </p:nvSpPr>
        <p:spPr>
          <a:xfrm>
            <a:off x="1338095" y="381469"/>
            <a:ext cx="6489484"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Nehemia | Ein Mann des Kampfes</a:t>
            </a:r>
          </a:p>
        </p:txBody>
      </p:sp>
      <p:sp>
        <p:nvSpPr>
          <p:cNvPr id="3" name="Textfeld 2">
            <a:extLst>
              <a:ext uri="{FF2B5EF4-FFF2-40B4-BE49-F238E27FC236}">
                <a16:creationId xmlns:a16="http://schemas.microsoft.com/office/drawing/2014/main" id="{C2CDBD65-23C8-BD1A-5032-CC34DAEA8341}"/>
              </a:ext>
            </a:extLst>
          </p:cNvPr>
          <p:cNvSpPr txBox="1"/>
          <p:nvPr/>
        </p:nvSpPr>
        <p:spPr>
          <a:xfrm>
            <a:off x="494643" y="1228054"/>
            <a:ext cx="4458357" cy="2400657"/>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"An den Ort, woher ihr den Schall des Horns hört, dorthin sammelt euch zu uns! Unser Gott wird für uns kämpfen!"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(4,14)</a:t>
            </a:r>
            <a:endParaRPr lang="de-CH" sz="3000" dirty="0"/>
          </a:p>
        </p:txBody>
      </p:sp>
    </p:spTree>
    <p:extLst>
      <p:ext uri="{BB962C8B-B14F-4D97-AF65-F5344CB8AC3E}">
        <p14:creationId xmlns:p14="http://schemas.microsoft.com/office/powerpoint/2010/main" val="2309344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1338095" y="381469"/>
            <a:ext cx="6489484"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Nehemia | Ein Mann des Kampfes</a:t>
            </a:r>
          </a:p>
        </p:txBody>
      </p:sp>
      <p:sp>
        <p:nvSpPr>
          <p:cNvPr id="3" name="Textfeld 2">
            <a:extLst>
              <a:ext uri="{FF2B5EF4-FFF2-40B4-BE49-F238E27FC236}">
                <a16:creationId xmlns:a16="http://schemas.microsoft.com/office/drawing/2014/main" id="{C2CDBD65-23C8-BD1A-5032-CC34DAEA8341}"/>
              </a:ext>
            </a:extLst>
          </p:cNvPr>
          <p:cNvSpPr txBox="1"/>
          <p:nvPr/>
        </p:nvSpPr>
        <p:spPr>
          <a:xfrm>
            <a:off x="494643" y="1007920"/>
            <a:ext cx="10154964" cy="1015663"/>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"An den Ort, woher ihr den Schall des Horns hört, dorthin sammelt euch zu uns! Unser Gott wird für uns kämpfen!"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(4,14)</a:t>
            </a:r>
            <a:endParaRPr lang="de-CH" sz="3000" dirty="0"/>
          </a:p>
        </p:txBody>
      </p:sp>
      <p:sp>
        <p:nvSpPr>
          <p:cNvPr id="7" name="Textfeld 6">
            <a:extLst>
              <a:ext uri="{FF2B5EF4-FFF2-40B4-BE49-F238E27FC236}">
                <a16:creationId xmlns:a16="http://schemas.microsoft.com/office/drawing/2014/main" id="{41BDA8D0-F4AF-38A3-56F2-15E39B6B1243}"/>
              </a:ext>
            </a:extLst>
          </p:cNvPr>
          <p:cNvSpPr txBox="1"/>
          <p:nvPr/>
        </p:nvSpPr>
        <p:spPr>
          <a:xfrm>
            <a:off x="494643" y="2206474"/>
            <a:ext cx="10092267" cy="4247317"/>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Gebet in der Gemeinde</a:t>
            </a:r>
          </a:p>
          <a:p>
            <a:pPr lvl="0"/>
            <a:r>
              <a:rPr lang="de-CH" sz="3000" dirty="0">
                <a:effectLst/>
                <a:latin typeface="Calibri" panose="020F0502020204030204" pitchFamily="34" charset="0"/>
                <a:ea typeface="Calibri" panose="020F0502020204030204" pitchFamily="34" charset="0"/>
                <a:cs typeface="Times New Roman" panose="02020603050405020304" pitchFamily="18" charset="0"/>
              </a:rPr>
              <a:t>Das Wort Gottes ermutigt uns zu beten. Welchen Stellenwert / Priorität hat das Gebet in meinem Leben.</a:t>
            </a:r>
          </a:p>
          <a:p>
            <a:pPr lvl="0"/>
            <a:endParaRPr lang="de-CH" sz="3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Alles hat seine Zeit! </a:t>
            </a:r>
          </a:p>
          <a:p>
            <a:pPr lvl="0"/>
            <a:r>
              <a:rPr lang="de-CH" sz="3000" dirty="0">
                <a:effectLst/>
                <a:latin typeface="Calibri" panose="020F0502020204030204" pitchFamily="34" charset="0"/>
                <a:ea typeface="Calibri" panose="020F0502020204030204" pitchFamily="34" charset="0"/>
                <a:cs typeface="Times New Roman" panose="02020603050405020304" pitchFamily="18" charset="0"/>
              </a:rPr>
              <a:t>Lasst uns die Ernsthaftigkeit unseres Glaubensleben und der Beziehung zum Herrn, mehr und mehr vor Augen führen. Lasst uns die Zeit im Gebet, im GD, meinen Diensten usw. konzentriert, freundlich, gezielt und </a:t>
            </a:r>
            <a:r>
              <a:rPr lang="de-CH" sz="3000" dirty="0">
                <a:latin typeface="Calibri" panose="020F0502020204030204" pitchFamily="34" charset="0"/>
                <a:ea typeface="Calibri" panose="020F0502020204030204" pitchFamily="34" charset="0"/>
                <a:cs typeface="Times New Roman" panose="02020603050405020304" pitchFamily="18" charset="0"/>
              </a:rPr>
              <a:t>treu</a:t>
            </a:r>
            <a:r>
              <a:rPr lang="de-CH" sz="3000" dirty="0">
                <a:effectLst/>
                <a:latin typeface="Calibri" panose="020F0502020204030204" pitchFamily="34" charset="0"/>
                <a:ea typeface="Calibri" panose="020F0502020204030204" pitchFamily="34" charset="0"/>
                <a:cs typeface="Times New Roman" panose="02020603050405020304" pitchFamily="18" charset="0"/>
              </a:rPr>
              <a:t>, nutzen. </a:t>
            </a:r>
            <a:endParaRPr lang="de-CH" sz="3000" dirty="0"/>
          </a:p>
        </p:txBody>
      </p:sp>
    </p:spTree>
    <p:extLst>
      <p:ext uri="{BB962C8B-B14F-4D97-AF65-F5344CB8AC3E}">
        <p14:creationId xmlns:p14="http://schemas.microsoft.com/office/powerpoint/2010/main" val="38083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1338095" y="381469"/>
            <a:ext cx="6489484"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Nehemia | Ein Mann des Kampfes</a:t>
            </a:r>
          </a:p>
        </p:txBody>
      </p:sp>
      <p:sp>
        <p:nvSpPr>
          <p:cNvPr id="3" name="Textfeld 2">
            <a:extLst>
              <a:ext uri="{FF2B5EF4-FFF2-40B4-BE49-F238E27FC236}">
                <a16:creationId xmlns:a16="http://schemas.microsoft.com/office/drawing/2014/main" id="{C2CDBD65-23C8-BD1A-5032-CC34DAEA8341}"/>
              </a:ext>
            </a:extLst>
          </p:cNvPr>
          <p:cNvSpPr txBox="1"/>
          <p:nvPr/>
        </p:nvSpPr>
        <p:spPr>
          <a:xfrm>
            <a:off x="494643" y="1007920"/>
            <a:ext cx="10154964" cy="1015663"/>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"An den Ort, woher ihr den Schall des Horns hört, dorthin sammelt euch zu uns! Unser Gott wird für uns kämpfen!"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(4,14)</a:t>
            </a:r>
            <a:endParaRPr lang="de-CH" sz="3000" dirty="0"/>
          </a:p>
        </p:txBody>
      </p:sp>
      <p:sp>
        <p:nvSpPr>
          <p:cNvPr id="5" name="Textfeld 4">
            <a:extLst>
              <a:ext uri="{FF2B5EF4-FFF2-40B4-BE49-F238E27FC236}">
                <a16:creationId xmlns:a16="http://schemas.microsoft.com/office/drawing/2014/main" id="{A97FD732-D320-5C22-EC20-8B4F588FC4E6}"/>
              </a:ext>
            </a:extLst>
          </p:cNvPr>
          <p:cNvSpPr txBox="1"/>
          <p:nvPr/>
        </p:nvSpPr>
        <p:spPr>
          <a:xfrm>
            <a:off x="494642" y="2172359"/>
            <a:ext cx="11085129" cy="1477328"/>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"So arbeiteten wir an dem Werk – die Hälfte von ihnen hielt die Lanzen bereit – vom Aufgang der Morgenröte an, bis die Sterne hervortraten."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(4,15)</a:t>
            </a:r>
            <a:endParaRPr lang="de-CH" sz="3000" dirty="0"/>
          </a:p>
        </p:txBody>
      </p:sp>
      <p:sp>
        <p:nvSpPr>
          <p:cNvPr id="6" name="Textfeld 5">
            <a:extLst>
              <a:ext uri="{FF2B5EF4-FFF2-40B4-BE49-F238E27FC236}">
                <a16:creationId xmlns:a16="http://schemas.microsoft.com/office/drawing/2014/main" id="{6D181ACD-928F-2793-E0E4-167780DE006B}"/>
              </a:ext>
            </a:extLst>
          </p:cNvPr>
          <p:cNvSpPr txBox="1"/>
          <p:nvPr/>
        </p:nvSpPr>
        <p:spPr>
          <a:xfrm>
            <a:off x="494642" y="3798463"/>
            <a:ext cx="11400441" cy="1477328"/>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"Zu derselben Zeit sagte ich auch zum Volk: Jeder soll mit seinem Helfer die Nacht über innerhalb Jerusalems bleiben, sodass sie uns nachts als Wache dienen und tagsüber am Werk."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(4,16)</a:t>
            </a:r>
            <a:endParaRPr lang="de-CH" sz="3000" dirty="0"/>
          </a:p>
        </p:txBody>
      </p:sp>
      <p:sp>
        <p:nvSpPr>
          <p:cNvPr id="2" name="Textfeld 1">
            <a:extLst>
              <a:ext uri="{FF2B5EF4-FFF2-40B4-BE49-F238E27FC236}">
                <a16:creationId xmlns:a16="http://schemas.microsoft.com/office/drawing/2014/main" id="{D672B88F-2016-4AEB-5C0F-AEDD1116D1BB}"/>
              </a:ext>
            </a:extLst>
          </p:cNvPr>
          <p:cNvSpPr txBox="1"/>
          <p:nvPr/>
        </p:nvSpPr>
        <p:spPr>
          <a:xfrm>
            <a:off x="494641" y="5424567"/>
            <a:ext cx="11400441" cy="1015663"/>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 wir zogen unsere Kleider nicht aus. Jeder hatte seine Waffe zu seiner Rechten."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(4,17b)</a:t>
            </a:r>
            <a:endParaRPr lang="de-CH" sz="3000" dirty="0"/>
          </a:p>
        </p:txBody>
      </p:sp>
    </p:spTree>
    <p:extLst>
      <p:ext uri="{BB962C8B-B14F-4D97-AF65-F5344CB8AC3E}">
        <p14:creationId xmlns:p14="http://schemas.microsoft.com/office/powerpoint/2010/main" val="378848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1338094" y="381469"/>
            <a:ext cx="8176395"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Nehemia | Ein Mann der </a:t>
            </a:r>
            <a:r>
              <a:rPr lang="de-CH" sz="3000" b="1" kern="0" dirty="0">
                <a:latin typeface="Calibri" panose="020F0502020204030204" pitchFamily="34" charset="0"/>
                <a:ea typeface="Times New Roman" panose="02020603050405020304" pitchFamily="18" charset="0"/>
                <a:cs typeface="Times New Roman" panose="02020603050405020304" pitchFamily="18" charset="0"/>
              </a:rPr>
              <a:t>ein heiliges Leben lebte</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C2CDBD65-23C8-BD1A-5032-CC34DAEA8341}"/>
              </a:ext>
            </a:extLst>
          </p:cNvPr>
          <p:cNvSpPr txBox="1"/>
          <p:nvPr/>
        </p:nvSpPr>
        <p:spPr>
          <a:xfrm>
            <a:off x="494643" y="1252285"/>
            <a:ext cx="10572750" cy="553998"/>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"Mein Gott" </a:t>
            </a:r>
            <a:r>
              <a:rPr lang="de-CH" sz="3000" dirty="0"/>
              <a:t>(2,8.12.18; 5,19; 6,14; 7,5; 13,14.22.29.31)</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fik 1" descr="Mann mit einfarbiger Füllung">
            <a:extLst>
              <a:ext uri="{FF2B5EF4-FFF2-40B4-BE49-F238E27FC236}">
                <a16:creationId xmlns:a16="http://schemas.microsoft.com/office/drawing/2014/main" id="{918A6BE3-816A-E772-EF83-390D869F9A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84180" y="3767701"/>
            <a:ext cx="2325414" cy="2325414"/>
          </a:xfrm>
          <a:prstGeom prst="rect">
            <a:avLst/>
          </a:prstGeom>
        </p:spPr>
      </p:pic>
      <p:sp>
        <p:nvSpPr>
          <p:cNvPr id="4" name="Multiplikationszeichen 3">
            <a:extLst>
              <a:ext uri="{FF2B5EF4-FFF2-40B4-BE49-F238E27FC236}">
                <a16:creationId xmlns:a16="http://schemas.microsoft.com/office/drawing/2014/main" id="{CFE44702-D468-49FF-1F03-FFFD7D2E00AC}"/>
              </a:ext>
            </a:extLst>
          </p:cNvPr>
          <p:cNvSpPr/>
          <p:nvPr/>
        </p:nvSpPr>
        <p:spPr>
          <a:xfrm>
            <a:off x="2814943" y="4586513"/>
            <a:ext cx="851338" cy="906517"/>
          </a:xfrm>
          <a:prstGeom prst="mathMultiply">
            <a:avLst>
              <a:gd name="adj1" fmla="val 11483"/>
            </a:avLst>
          </a:prstGeom>
          <a:solidFill>
            <a:schemeClr val="bg1"/>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sysClr val="windowText" lastClr="000000"/>
              </a:solidFill>
            </a:endParaRPr>
          </a:p>
        </p:txBody>
      </p:sp>
      <p:sp>
        <p:nvSpPr>
          <p:cNvPr id="5" name="Wolke 4">
            <a:extLst>
              <a:ext uri="{FF2B5EF4-FFF2-40B4-BE49-F238E27FC236}">
                <a16:creationId xmlns:a16="http://schemas.microsoft.com/office/drawing/2014/main" id="{10B4DEAA-D075-3C5D-C771-5FF217F23123}"/>
              </a:ext>
            </a:extLst>
          </p:cNvPr>
          <p:cNvSpPr/>
          <p:nvPr/>
        </p:nvSpPr>
        <p:spPr>
          <a:xfrm>
            <a:off x="3931681" y="1863292"/>
            <a:ext cx="4369111" cy="1829500"/>
          </a:xfrm>
          <a:prstGeom prst="cloud">
            <a:avLst/>
          </a:prstGeom>
          <a:solidFill>
            <a:srgbClr val="FFFBB3"/>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Pfeil: nach oben und unten 5">
            <a:extLst>
              <a:ext uri="{FF2B5EF4-FFF2-40B4-BE49-F238E27FC236}">
                <a16:creationId xmlns:a16="http://schemas.microsoft.com/office/drawing/2014/main" id="{FC3C321F-1870-2AFB-AE85-E210039476EE}"/>
              </a:ext>
            </a:extLst>
          </p:cNvPr>
          <p:cNvSpPr/>
          <p:nvPr/>
        </p:nvSpPr>
        <p:spPr>
          <a:xfrm rot="1418623">
            <a:off x="5171479" y="2831058"/>
            <a:ext cx="315310" cy="1032641"/>
          </a:xfrm>
          <a:prstGeom prst="up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Pfeil: nach rechts 6">
            <a:extLst>
              <a:ext uri="{FF2B5EF4-FFF2-40B4-BE49-F238E27FC236}">
                <a16:creationId xmlns:a16="http://schemas.microsoft.com/office/drawing/2014/main" id="{9D418B9C-9E33-EAB6-B9E7-946F9CC126A2}"/>
              </a:ext>
            </a:extLst>
          </p:cNvPr>
          <p:cNvSpPr/>
          <p:nvPr/>
        </p:nvSpPr>
        <p:spPr>
          <a:xfrm>
            <a:off x="5655187" y="4632466"/>
            <a:ext cx="1261242" cy="274831"/>
          </a:xfrm>
          <a:prstGeom prst="rightArrow">
            <a:avLst/>
          </a:prstGeom>
          <a:solidFill>
            <a:srgbClr val="92D050"/>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a:extLst>
              <a:ext uri="{FF2B5EF4-FFF2-40B4-BE49-F238E27FC236}">
                <a16:creationId xmlns:a16="http://schemas.microsoft.com/office/drawing/2014/main" id="{7A10BC0D-7CF8-48D1-46F4-7A03D2979F99}"/>
              </a:ext>
            </a:extLst>
          </p:cNvPr>
          <p:cNvSpPr txBox="1"/>
          <p:nvPr/>
        </p:nvSpPr>
        <p:spPr>
          <a:xfrm>
            <a:off x="7159186" y="4326597"/>
            <a:ext cx="2729858" cy="1200329"/>
          </a:xfrm>
          <a:prstGeom prst="rect">
            <a:avLst/>
          </a:prstGeom>
          <a:noFill/>
        </p:spPr>
        <p:txBody>
          <a:bodyPr wrap="square">
            <a:spAutoFit/>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 und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zeigt sich</a:t>
            </a:r>
            <a:r>
              <a:rPr lang="de-CH" sz="2400" dirty="0">
                <a:effectLst/>
                <a:latin typeface="Calibri" panose="020F0502020204030204" pitchFamily="34" charset="0"/>
                <a:ea typeface="Calibri" panose="020F0502020204030204" pitchFamily="34" charset="0"/>
                <a:cs typeface="Times New Roman" panose="02020603050405020304" pitchFamily="18" charset="0"/>
              </a:rPr>
              <a:t> im Vertrauen und</a:t>
            </a:r>
          </a:p>
          <a:p>
            <a:r>
              <a:rPr lang="de-CH" sz="2400" dirty="0">
                <a:latin typeface="Calibri" panose="020F0502020204030204" pitchFamily="34" charset="0"/>
                <a:ea typeface="Calibri" panose="020F0502020204030204" pitchFamily="34" charset="0"/>
                <a:cs typeface="Times New Roman" panose="02020603050405020304" pitchFamily="18" charset="0"/>
              </a:rPr>
              <a:t>Gehorsam zu Ihm</a:t>
            </a:r>
            <a:endParaRPr lang="de-CH" sz="2400" dirty="0"/>
          </a:p>
        </p:txBody>
      </p:sp>
      <p:sp>
        <p:nvSpPr>
          <p:cNvPr id="9" name="Textfeld 8">
            <a:extLst>
              <a:ext uri="{FF2B5EF4-FFF2-40B4-BE49-F238E27FC236}">
                <a16:creationId xmlns:a16="http://schemas.microsoft.com/office/drawing/2014/main" id="{B05ADF0C-FF7C-6551-AED2-7946A0F1EEAD}"/>
              </a:ext>
            </a:extLst>
          </p:cNvPr>
          <p:cNvSpPr txBox="1"/>
          <p:nvPr/>
        </p:nvSpPr>
        <p:spPr>
          <a:xfrm>
            <a:off x="5781018" y="2949000"/>
            <a:ext cx="2729858" cy="1200329"/>
          </a:xfrm>
          <a:prstGeom prst="rect">
            <a:avLst/>
          </a:prstGeom>
          <a:noFill/>
        </p:spPr>
        <p:txBody>
          <a:bodyPr wrap="square">
            <a:spAutoFit/>
          </a:bodyPr>
          <a:lstStyle/>
          <a:p>
            <a:r>
              <a:rPr lang="de-CH" sz="2400" dirty="0">
                <a:latin typeface="Calibri" panose="020F0502020204030204" pitchFamily="34" charset="0"/>
                <a:ea typeface="Calibri" panose="020F0502020204030204" pitchFamily="34" charset="0"/>
                <a:cs typeface="Times New Roman" panose="02020603050405020304" pitchFamily="18" charset="0"/>
              </a:rPr>
              <a:t>… ist der Ausdruck einer </a:t>
            </a:r>
            <a:r>
              <a:rPr lang="de-CH" sz="2400" b="1" dirty="0">
                <a:effectLst/>
                <a:latin typeface="Calibri" panose="020F0502020204030204" pitchFamily="34" charset="0"/>
                <a:ea typeface="Calibri" panose="020F0502020204030204" pitchFamily="34" charset="0"/>
                <a:cs typeface="Times New Roman" panose="02020603050405020304" pitchFamily="18" charset="0"/>
              </a:rPr>
              <a:t>Verbindung</a:t>
            </a:r>
            <a:r>
              <a:rPr lang="de-CH" sz="2400" dirty="0">
                <a:effectLst/>
                <a:latin typeface="Calibri" panose="020F0502020204030204" pitchFamily="34" charset="0"/>
                <a:ea typeface="Calibri" panose="020F0502020204030204" pitchFamily="34" charset="0"/>
                <a:cs typeface="Times New Roman" panose="02020603050405020304" pitchFamily="18" charset="0"/>
              </a:rPr>
              <a:t> mit Gott …</a:t>
            </a:r>
            <a:endParaRPr lang="de-CH" sz="2400" dirty="0"/>
          </a:p>
        </p:txBody>
      </p:sp>
      <p:sp>
        <p:nvSpPr>
          <p:cNvPr id="10" name="Textfeld 9">
            <a:extLst>
              <a:ext uri="{FF2B5EF4-FFF2-40B4-BE49-F238E27FC236}">
                <a16:creationId xmlns:a16="http://schemas.microsoft.com/office/drawing/2014/main" id="{F0D5D8BD-293D-CAFE-CFBC-DD475D9EF757}"/>
              </a:ext>
            </a:extLst>
          </p:cNvPr>
          <p:cNvSpPr txBox="1"/>
          <p:nvPr/>
        </p:nvSpPr>
        <p:spPr>
          <a:xfrm>
            <a:off x="1681779" y="3549165"/>
            <a:ext cx="2729858" cy="1200329"/>
          </a:xfrm>
          <a:prstGeom prst="rect">
            <a:avLst/>
          </a:prstGeom>
          <a:noFill/>
        </p:spPr>
        <p:txBody>
          <a:bodyPr wrap="square">
            <a:spAutoFit/>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Trennung</a:t>
            </a:r>
            <a:r>
              <a:rPr lang="de-CH" sz="2400" dirty="0">
                <a:effectLst/>
                <a:latin typeface="Calibri" panose="020F0502020204030204" pitchFamily="34" charset="0"/>
                <a:ea typeface="Calibri" panose="020F0502020204030204" pitchFamily="34" charset="0"/>
                <a:cs typeface="Times New Roman" panose="02020603050405020304" pitchFamily="18" charset="0"/>
              </a:rPr>
              <a:t> von Bösem und Sündhaften …</a:t>
            </a:r>
            <a:endParaRPr lang="de-CH" sz="2400" dirty="0"/>
          </a:p>
        </p:txBody>
      </p:sp>
      <p:sp>
        <p:nvSpPr>
          <p:cNvPr id="15" name="Textfeld 14">
            <a:extLst>
              <a:ext uri="{FF2B5EF4-FFF2-40B4-BE49-F238E27FC236}">
                <a16:creationId xmlns:a16="http://schemas.microsoft.com/office/drawing/2014/main" id="{E34E629F-6646-8D03-0D17-BCE82B2FB9AF}"/>
              </a:ext>
            </a:extLst>
          </p:cNvPr>
          <p:cNvSpPr txBox="1"/>
          <p:nvPr/>
        </p:nvSpPr>
        <p:spPr>
          <a:xfrm>
            <a:off x="4847572" y="3883585"/>
            <a:ext cx="1157438" cy="523220"/>
          </a:xfrm>
          <a:prstGeom prst="rect">
            <a:avLst/>
          </a:prstGeom>
          <a:noFill/>
        </p:spPr>
        <p:txBody>
          <a:bodyPr wrap="square">
            <a:spAutoFit/>
          </a:bodyPr>
          <a:lstStyle/>
          <a:p>
            <a:r>
              <a:rPr lang="de-CH" sz="2800" dirty="0"/>
              <a:t>🙏</a:t>
            </a:r>
          </a:p>
        </p:txBody>
      </p:sp>
    </p:spTree>
    <p:extLst>
      <p:ext uri="{BB962C8B-B14F-4D97-AF65-F5344CB8AC3E}">
        <p14:creationId xmlns:p14="http://schemas.microsoft.com/office/powerpoint/2010/main" val="179670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1338094" y="381469"/>
            <a:ext cx="8087959"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Nehemia | Ein Mann der </a:t>
            </a:r>
            <a:r>
              <a:rPr lang="de-CH" sz="3000" b="1" kern="0" dirty="0">
                <a:latin typeface="Calibri" panose="020F0502020204030204" pitchFamily="34" charset="0"/>
                <a:ea typeface="Times New Roman" panose="02020603050405020304" pitchFamily="18" charset="0"/>
                <a:cs typeface="Times New Roman" panose="02020603050405020304" pitchFamily="18" charset="0"/>
              </a:rPr>
              <a:t>ein heiliges Leben lebte</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0E031581-3E8F-AD03-5B50-E3301CB12490}"/>
              </a:ext>
            </a:extLst>
          </p:cNvPr>
          <p:cNvSpPr txBox="1"/>
          <p:nvPr/>
        </p:nvSpPr>
        <p:spPr>
          <a:xfrm>
            <a:off x="418972" y="1136737"/>
            <a:ext cx="10043690" cy="5724644"/>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ea typeface="Calibri" panose="020F0502020204030204" pitchFamily="34" charset="0"/>
                <a:cs typeface="Times New Roman" panose="02020603050405020304" pitchFamily="18" charset="0"/>
              </a:rPr>
              <a:t> Zur Ehre Gottes leben</a:t>
            </a:r>
          </a:p>
          <a:p>
            <a:pPr lvl="0" eaLnBrk="0" fontAlgn="base" hangingPunct="0">
              <a:spcBef>
                <a:spcPct val="0"/>
              </a:spcBef>
              <a:spcAft>
                <a:spcPct val="0"/>
              </a:spcAft>
            </a:pPr>
            <a:r>
              <a:rPr lang="de-DE" altLang="de-DE" sz="3000" dirty="0"/>
              <a:t>"Wenn nun jemand sich von diesen reinigt, so wird er ein Gefäß zur Ehre sein, geheiligt, nützlich dem Hausherrn, zu jedem guten Werk bereitet." </a:t>
            </a:r>
            <a:r>
              <a:rPr lang="de-DE" altLang="de-DE" sz="3000" b="1" dirty="0"/>
              <a:t>(2Tim 2,21)</a:t>
            </a:r>
            <a:endParaRPr lang="de-CH" sz="3000" dirty="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de-CH" sz="3000" dirty="0">
                <a:effectLst/>
                <a:ea typeface="Calibri" panose="020F0502020204030204" pitchFamily="34" charset="0"/>
                <a:cs typeface="Times New Roman" panose="02020603050405020304" pitchFamily="18" charset="0"/>
              </a:rPr>
              <a:t> Verhalten im Hause Gottes</a:t>
            </a:r>
          </a:p>
          <a:p>
            <a:r>
              <a:rPr lang="de-CH" sz="3000" dirty="0">
                <a:ea typeface="Calibri" panose="020F0502020204030204" pitchFamily="34" charset="0"/>
                <a:cs typeface="Times New Roman" panose="02020603050405020304" pitchFamily="18" charset="0"/>
              </a:rPr>
              <a:t>"… </a:t>
            </a:r>
            <a:r>
              <a:rPr lang="de-DE" altLang="de-DE" sz="3000" dirty="0"/>
              <a:t>wie man sich verhalten soll im Haus Gottes, das die Versammlung des lebendigen Gottes ist, der Pfeiler und die Grundfeste der Wahrheit." </a:t>
            </a:r>
            <a:r>
              <a:rPr lang="de-DE" altLang="de-DE" sz="3000" b="1" dirty="0"/>
              <a:t>(1Tim 3,15b)</a:t>
            </a:r>
            <a:endParaRPr lang="de-CH" sz="3000" dirty="0">
              <a:effectLst/>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de-CH" sz="3000" dirty="0">
                <a:ea typeface="Calibri" panose="020F0502020204030204" pitchFamily="34" charset="0"/>
                <a:cs typeface="Times New Roman" panose="02020603050405020304" pitchFamily="18" charset="0"/>
              </a:rPr>
              <a:t> Mitbürger der Heiligen</a:t>
            </a:r>
          </a:p>
          <a:p>
            <a:r>
              <a:rPr lang="de-DE" sz="3000" dirty="0"/>
              <a:t>"Also seid ihr nun nicht mehr Fremdlinge und ohne Bürgerrecht, sondern ihr seid Mitbürger der Heiligen und Hausgenossen Gottes," </a:t>
            </a:r>
            <a:r>
              <a:rPr lang="de-DE" sz="3000" b="1" dirty="0"/>
              <a:t>(Eph 2,19)</a:t>
            </a:r>
            <a:endParaRPr lang="de-CH" sz="3000" dirty="0"/>
          </a:p>
        </p:txBody>
      </p:sp>
    </p:spTree>
    <p:extLst>
      <p:ext uri="{BB962C8B-B14F-4D97-AF65-F5344CB8AC3E}">
        <p14:creationId xmlns:p14="http://schemas.microsoft.com/office/powerpoint/2010/main" val="409520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erusalem in the time of Nehemiah, for Tyndale House Publishers | Ancient  jerusalem, Ancient cities, Persian architecture">
            <a:extLst>
              <a:ext uri="{FF2B5EF4-FFF2-40B4-BE49-F238E27FC236}">
                <a16:creationId xmlns:a16="http://schemas.microsoft.com/office/drawing/2014/main" id="{4D3AA0B4-969E-CA60-5E87-CBED30F50441}"/>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4894" t="27681" r="13958"/>
          <a:stretch/>
        </p:blipFill>
        <p:spPr bwMode="auto">
          <a:xfrm rot="20008960">
            <a:off x="1766148" y="1134607"/>
            <a:ext cx="8873309" cy="45972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7E5E8326-0F2F-913E-00BC-00F40AE57426}"/>
              </a:ext>
            </a:extLst>
          </p:cNvPr>
          <p:cNvSpPr txBox="1"/>
          <p:nvPr/>
        </p:nvSpPr>
        <p:spPr>
          <a:xfrm rot="18764046">
            <a:off x="7864984" y="3338155"/>
            <a:ext cx="1676585" cy="523220"/>
          </a:xfrm>
          <a:prstGeom prst="rect">
            <a:avLst/>
          </a:prstGeom>
          <a:noFill/>
        </p:spPr>
        <p:txBody>
          <a:bodyPr wrap="square">
            <a:spAutoFit/>
          </a:bodyPr>
          <a:lstStyle/>
          <a:p>
            <a:r>
              <a:rPr lang="de-DE" sz="2800" dirty="0">
                <a:effectLst/>
                <a:latin typeface="Calibri" panose="020F0502020204030204" pitchFamily="34" charset="0"/>
                <a:ea typeface="Calibri" panose="020F0502020204030204" pitchFamily="34" charset="0"/>
                <a:cs typeface="Times New Roman" panose="02020603050405020304" pitchFamily="18" charset="0"/>
              </a:rPr>
              <a:t>Kidrontal</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31B1F552-3D0A-4AE9-A232-0C3AC2596E96}"/>
              </a:ext>
            </a:extLst>
          </p:cNvPr>
          <p:cNvSpPr txBox="1"/>
          <p:nvPr/>
        </p:nvSpPr>
        <p:spPr>
          <a:xfrm>
            <a:off x="10040914" y="1977625"/>
            <a:ext cx="1676585" cy="523220"/>
          </a:xfrm>
          <a:prstGeom prst="rect">
            <a:avLst/>
          </a:prstGeom>
          <a:noFill/>
        </p:spPr>
        <p:txBody>
          <a:bodyPr wrap="square">
            <a:spAutoFit/>
          </a:bodyPr>
          <a:lstStyle/>
          <a:p>
            <a:r>
              <a:rPr lang="de-DE" sz="2800" dirty="0">
                <a:latin typeface="Calibri" panose="020F0502020204030204" pitchFamily="34" charset="0"/>
                <a:ea typeface="Calibri" panose="020F0502020204030204" pitchFamily="34" charset="0"/>
                <a:cs typeface="Times New Roman" panose="02020603050405020304" pitchFamily="18" charset="0"/>
              </a:rPr>
              <a:t>Ö</a:t>
            </a:r>
            <a:r>
              <a:rPr lang="de-DE" sz="2800" dirty="0">
                <a:effectLst/>
                <a:latin typeface="Calibri" panose="020F0502020204030204" pitchFamily="34" charset="0"/>
                <a:ea typeface="Calibri" panose="020F0502020204030204" pitchFamily="34" charset="0"/>
                <a:cs typeface="Times New Roman" panose="02020603050405020304" pitchFamily="18" charset="0"/>
              </a:rPr>
              <a:t>lberg</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04CCCC04-1991-0C95-679B-75A50D354E24}"/>
              </a:ext>
            </a:extLst>
          </p:cNvPr>
          <p:cNvSpPr txBox="1"/>
          <p:nvPr/>
        </p:nvSpPr>
        <p:spPr>
          <a:xfrm>
            <a:off x="594360" y="1014746"/>
            <a:ext cx="5065295" cy="1477328"/>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Es ist eine ernste Sache dem HERRN zu dienen und sein Wort genau zu nehmen!</a:t>
            </a:r>
          </a:p>
        </p:txBody>
      </p:sp>
    </p:spTree>
    <p:extLst>
      <p:ext uri="{BB962C8B-B14F-4D97-AF65-F5344CB8AC3E}">
        <p14:creationId xmlns:p14="http://schemas.microsoft.com/office/powerpoint/2010/main" val="1905138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746164" y="399028"/>
            <a:ext cx="2879644"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Tore Jerusalems</a:t>
            </a:r>
          </a:p>
        </p:txBody>
      </p:sp>
      <p:pic>
        <p:nvPicPr>
          <p:cNvPr id="3" name="Picture 2" descr="Jerusalem in the time of Nehemiah, for Tyndale House Publishers | Ancient  jerusalem, Ancient cities, Persian architecture">
            <a:extLst>
              <a:ext uri="{FF2B5EF4-FFF2-40B4-BE49-F238E27FC236}">
                <a16:creationId xmlns:a16="http://schemas.microsoft.com/office/drawing/2014/main" id="{904C28C4-A229-6BB1-D155-D9CC460C8DA4}"/>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4894" t="27681" r="13958"/>
          <a:stretch/>
        </p:blipFill>
        <p:spPr bwMode="auto">
          <a:xfrm rot="20008960">
            <a:off x="1766148" y="1134607"/>
            <a:ext cx="8873309" cy="45972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4" name="Pfeil: nach rechts 3">
            <a:extLst>
              <a:ext uri="{FF2B5EF4-FFF2-40B4-BE49-F238E27FC236}">
                <a16:creationId xmlns:a16="http://schemas.microsoft.com/office/drawing/2014/main" id="{F688EA07-F6FF-D060-515C-68C86371033F}"/>
              </a:ext>
            </a:extLst>
          </p:cNvPr>
          <p:cNvSpPr/>
          <p:nvPr/>
        </p:nvSpPr>
        <p:spPr>
          <a:xfrm rot="2827966">
            <a:off x="7417881" y="1091327"/>
            <a:ext cx="352069" cy="14180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Pfeil: nach rechts 4">
            <a:extLst>
              <a:ext uri="{FF2B5EF4-FFF2-40B4-BE49-F238E27FC236}">
                <a16:creationId xmlns:a16="http://schemas.microsoft.com/office/drawing/2014/main" id="{87A91193-5584-D3C3-36C9-9B97B7BFA997}"/>
              </a:ext>
            </a:extLst>
          </p:cNvPr>
          <p:cNvSpPr/>
          <p:nvPr/>
        </p:nvSpPr>
        <p:spPr>
          <a:xfrm rot="4698481">
            <a:off x="8238599" y="631877"/>
            <a:ext cx="352069" cy="14180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Pfeil: nach rechts 5">
            <a:extLst>
              <a:ext uri="{FF2B5EF4-FFF2-40B4-BE49-F238E27FC236}">
                <a16:creationId xmlns:a16="http://schemas.microsoft.com/office/drawing/2014/main" id="{82296138-AF97-7907-1AB2-79D6D6C9D414}"/>
              </a:ext>
            </a:extLst>
          </p:cNvPr>
          <p:cNvSpPr/>
          <p:nvPr/>
        </p:nvSpPr>
        <p:spPr>
          <a:xfrm rot="2827966">
            <a:off x="7209261" y="1605576"/>
            <a:ext cx="352069" cy="14180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Pfeil: nach rechts 6">
            <a:extLst>
              <a:ext uri="{FF2B5EF4-FFF2-40B4-BE49-F238E27FC236}">
                <a16:creationId xmlns:a16="http://schemas.microsoft.com/office/drawing/2014/main" id="{7201292F-AA7B-0304-05ED-EDFA48603E99}"/>
              </a:ext>
            </a:extLst>
          </p:cNvPr>
          <p:cNvSpPr/>
          <p:nvPr/>
        </p:nvSpPr>
        <p:spPr>
          <a:xfrm rot="2827966">
            <a:off x="5640436" y="3397216"/>
            <a:ext cx="352069" cy="14180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Pfeil: nach rechts 7">
            <a:extLst>
              <a:ext uri="{FF2B5EF4-FFF2-40B4-BE49-F238E27FC236}">
                <a16:creationId xmlns:a16="http://schemas.microsoft.com/office/drawing/2014/main" id="{98044AA6-C5A1-0A69-A9E1-132671E6375C}"/>
              </a:ext>
            </a:extLst>
          </p:cNvPr>
          <p:cNvSpPr/>
          <p:nvPr/>
        </p:nvSpPr>
        <p:spPr>
          <a:xfrm rot="235323">
            <a:off x="2565241" y="6361969"/>
            <a:ext cx="352069" cy="14180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Pfeil: nach rechts 8">
            <a:extLst>
              <a:ext uri="{FF2B5EF4-FFF2-40B4-BE49-F238E27FC236}">
                <a16:creationId xmlns:a16="http://schemas.microsoft.com/office/drawing/2014/main" id="{DBEA322B-C337-9F59-DAC7-367CE706F650}"/>
              </a:ext>
            </a:extLst>
          </p:cNvPr>
          <p:cNvSpPr/>
          <p:nvPr/>
        </p:nvSpPr>
        <p:spPr>
          <a:xfrm rot="13653118">
            <a:off x="3923306" y="6184220"/>
            <a:ext cx="352069" cy="14180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Pfeil: nach rechts 9">
            <a:extLst>
              <a:ext uri="{FF2B5EF4-FFF2-40B4-BE49-F238E27FC236}">
                <a16:creationId xmlns:a16="http://schemas.microsoft.com/office/drawing/2014/main" id="{5D08A330-228A-4C8C-D47B-8AE044DD8369}"/>
              </a:ext>
            </a:extLst>
          </p:cNvPr>
          <p:cNvSpPr/>
          <p:nvPr/>
        </p:nvSpPr>
        <p:spPr>
          <a:xfrm rot="12940538">
            <a:off x="6892499" y="3724765"/>
            <a:ext cx="352069" cy="14180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Pfeil: nach rechts 10">
            <a:extLst>
              <a:ext uri="{FF2B5EF4-FFF2-40B4-BE49-F238E27FC236}">
                <a16:creationId xmlns:a16="http://schemas.microsoft.com/office/drawing/2014/main" id="{91D1459D-93DF-4CC6-39C3-23A5460C56C9}"/>
              </a:ext>
            </a:extLst>
          </p:cNvPr>
          <p:cNvSpPr/>
          <p:nvPr/>
        </p:nvSpPr>
        <p:spPr>
          <a:xfrm rot="12940538">
            <a:off x="8819910" y="2552019"/>
            <a:ext cx="352069" cy="14180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Pfeil: nach rechts 11">
            <a:extLst>
              <a:ext uri="{FF2B5EF4-FFF2-40B4-BE49-F238E27FC236}">
                <a16:creationId xmlns:a16="http://schemas.microsoft.com/office/drawing/2014/main" id="{23E81752-838F-D911-4470-74D406FE5737}"/>
              </a:ext>
            </a:extLst>
          </p:cNvPr>
          <p:cNvSpPr/>
          <p:nvPr/>
        </p:nvSpPr>
        <p:spPr>
          <a:xfrm rot="11965260">
            <a:off x="9656886" y="1345043"/>
            <a:ext cx="352069" cy="14180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Pfeil: nach rechts 13">
            <a:extLst>
              <a:ext uri="{FF2B5EF4-FFF2-40B4-BE49-F238E27FC236}">
                <a16:creationId xmlns:a16="http://schemas.microsoft.com/office/drawing/2014/main" id="{223940F7-A6D6-2329-8DF5-5BFE018F3902}"/>
              </a:ext>
            </a:extLst>
          </p:cNvPr>
          <p:cNvSpPr/>
          <p:nvPr/>
        </p:nvSpPr>
        <p:spPr>
          <a:xfrm rot="9369831">
            <a:off x="9739468" y="733009"/>
            <a:ext cx="352069" cy="14180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Textfeld 15">
            <a:extLst>
              <a:ext uri="{FF2B5EF4-FFF2-40B4-BE49-F238E27FC236}">
                <a16:creationId xmlns:a16="http://schemas.microsoft.com/office/drawing/2014/main" id="{B9901322-B267-0A8F-A811-8D4D8F8644E4}"/>
              </a:ext>
            </a:extLst>
          </p:cNvPr>
          <p:cNvSpPr txBox="1"/>
          <p:nvPr/>
        </p:nvSpPr>
        <p:spPr>
          <a:xfrm>
            <a:off x="6202803" y="94684"/>
            <a:ext cx="2355374" cy="523220"/>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Schaftor (3,1)</a:t>
            </a:r>
          </a:p>
        </p:txBody>
      </p:sp>
      <p:sp>
        <p:nvSpPr>
          <p:cNvPr id="18" name="Textfeld 17">
            <a:extLst>
              <a:ext uri="{FF2B5EF4-FFF2-40B4-BE49-F238E27FC236}">
                <a16:creationId xmlns:a16="http://schemas.microsoft.com/office/drawing/2014/main" id="{E043B4B7-915D-B9FD-A75A-E90062A33DDA}"/>
              </a:ext>
            </a:extLst>
          </p:cNvPr>
          <p:cNvSpPr txBox="1"/>
          <p:nvPr/>
        </p:nvSpPr>
        <p:spPr>
          <a:xfrm>
            <a:off x="5194369" y="667917"/>
            <a:ext cx="2257114" cy="523220"/>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Fischtor (3,3)</a:t>
            </a:r>
          </a:p>
        </p:txBody>
      </p:sp>
      <p:sp>
        <p:nvSpPr>
          <p:cNvPr id="20" name="Textfeld 19">
            <a:extLst>
              <a:ext uri="{FF2B5EF4-FFF2-40B4-BE49-F238E27FC236}">
                <a16:creationId xmlns:a16="http://schemas.microsoft.com/office/drawing/2014/main" id="{10C16F63-7728-00C8-BC99-642B90A5B074}"/>
              </a:ext>
            </a:extLst>
          </p:cNvPr>
          <p:cNvSpPr txBox="1"/>
          <p:nvPr/>
        </p:nvSpPr>
        <p:spPr>
          <a:xfrm>
            <a:off x="3315147" y="1279738"/>
            <a:ext cx="3898424" cy="523220"/>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Tor der alten Mauer (3,6)</a:t>
            </a:r>
          </a:p>
        </p:txBody>
      </p:sp>
      <p:sp>
        <p:nvSpPr>
          <p:cNvPr id="22" name="Textfeld 21">
            <a:extLst>
              <a:ext uri="{FF2B5EF4-FFF2-40B4-BE49-F238E27FC236}">
                <a16:creationId xmlns:a16="http://schemas.microsoft.com/office/drawing/2014/main" id="{88DD15CA-FE26-F711-3E55-F359897F67AE}"/>
              </a:ext>
            </a:extLst>
          </p:cNvPr>
          <p:cNvSpPr txBox="1"/>
          <p:nvPr/>
        </p:nvSpPr>
        <p:spPr>
          <a:xfrm>
            <a:off x="3638690" y="3029252"/>
            <a:ext cx="2006056" cy="523220"/>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Taltor (3,13)</a:t>
            </a:r>
          </a:p>
        </p:txBody>
      </p:sp>
      <p:sp>
        <p:nvSpPr>
          <p:cNvPr id="24" name="Textfeld 23">
            <a:extLst>
              <a:ext uri="{FF2B5EF4-FFF2-40B4-BE49-F238E27FC236}">
                <a16:creationId xmlns:a16="http://schemas.microsoft.com/office/drawing/2014/main" id="{AC8B12EE-6AB5-B43F-4638-AA4F5CBBBC23}"/>
              </a:ext>
            </a:extLst>
          </p:cNvPr>
          <p:cNvSpPr txBox="1"/>
          <p:nvPr/>
        </p:nvSpPr>
        <p:spPr>
          <a:xfrm>
            <a:off x="262824" y="6077375"/>
            <a:ext cx="2257114" cy="523220"/>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Misttor (3,14)</a:t>
            </a:r>
          </a:p>
        </p:txBody>
      </p:sp>
      <p:sp>
        <p:nvSpPr>
          <p:cNvPr id="26" name="Textfeld 25">
            <a:extLst>
              <a:ext uri="{FF2B5EF4-FFF2-40B4-BE49-F238E27FC236}">
                <a16:creationId xmlns:a16="http://schemas.microsoft.com/office/drawing/2014/main" id="{4CF69664-CF55-0282-F8F6-35C1A39A9C60}"/>
              </a:ext>
            </a:extLst>
          </p:cNvPr>
          <p:cNvSpPr txBox="1"/>
          <p:nvPr/>
        </p:nvSpPr>
        <p:spPr>
          <a:xfrm>
            <a:off x="4916937" y="6168040"/>
            <a:ext cx="2358125" cy="523220"/>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Quelltor (3,15)</a:t>
            </a:r>
          </a:p>
        </p:txBody>
      </p:sp>
      <p:sp>
        <p:nvSpPr>
          <p:cNvPr id="28" name="Textfeld 27">
            <a:extLst>
              <a:ext uri="{FF2B5EF4-FFF2-40B4-BE49-F238E27FC236}">
                <a16:creationId xmlns:a16="http://schemas.microsoft.com/office/drawing/2014/main" id="{CEC39195-3643-BCCC-A95A-CAD160DC9D56}"/>
              </a:ext>
            </a:extLst>
          </p:cNvPr>
          <p:cNvSpPr txBox="1"/>
          <p:nvPr/>
        </p:nvSpPr>
        <p:spPr>
          <a:xfrm>
            <a:off x="7220664" y="3813209"/>
            <a:ext cx="2788431" cy="523220"/>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Wassertor (3,26) </a:t>
            </a:r>
          </a:p>
        </p:txBody>
      </p:sp>
      <p:sp>
        <p:nvSpPr>
          <p:cNvPr id="30" name="Textfeld 29">
            <a:extLst>
              <a:ext uri="{FF2B5EF4-FFF2-40B4-BE49-F238E27FC236}">
                <a16:creationId xmlns:a16="http://schemas.microsoft.com/office/drawing/2014/main" id="{959CCC3F-1C87-EADB-949D-FD8FD9F8B754}"/>
              </a:ext>
            </a:extLst>
          </p:cNvPr>
          <p:cNvSpPr txBox="1"/>
          <p:nvPr/>
        </p:nvSpPr>
        <p:spPr>
          <a:xfrm>
            <a:off x="8914355" y="2793607"/>
            <a:ext cx="2216319" cy="523220"/>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Rosstor (3,28)</a:t>
            </a:r>
          </a:p>
        </p:txBody>
      </p:sp>
      <p:sp>
        <p:nvSpPr>
          <p:cNvPr id="32" name="Textfeld 31">
            <a:extLst>
              <a:ext uri="{FF2B5EF4-FFF2-40B4-BE49-F238E27FC236}">
                <a16:creationId xmlns:a16="http://schemas.microsoft.com/office/drawing/2014/main" id="{8D115015-CAED-B394-A727-EC62E21D2550}"/>
              </a:ext>
            </a:extLst>
          </p:cNvPr>
          <p:cNvSpPr txBox="1"/>
          <p:nvPr/>
        </p:nvSpPr>
        <p:spPr>
          <a:xfrm>
            <a:off x="10445817" y="1244045"/>
            <a:ext cx="1607638" cy="954107"/>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Osttor </a:t>
            </a:r>
          </a:p>
          <a:p>
            <a:r>
              <a:rPr lang="de-CH" sz="2800" dirty="0">
                <a:latin typeface="Calibri" panose="020F0502020204030204" pitchFamily="34" charset="0"/>
                <a:ea typeface="Calibri" panose="020F0502020204030204" pitchFamily="34" charset="0"/>
                <a:cs typeface="Times New Roman" panose="02020603050405020304" pitchFamily="18" charset="0"/>
              </a:rPr>
              <a:t>    </a:t>
            </a:r>
            <a:r>
              <a:rPr lang="de-CH" sz="2800" dirty="0">
                <a:effectLst/>
                <a:latin typeface="Calibri" panose="020F0502020204030204" pitchFamily="34" charset="0"/>
                <a:ea typeface="Calibri" panose="020F0502020204030204" pitchFamily="34" charset="0"/>
                <a:cs typeface="Times New Roman" panose="02020603050405020304" pitchFamily="18" charset="0"/>
              </a:rPr>
              <a:t>(3,29)</a:t>
            </a:r>
          </a:p>
        </p:txBody>
      </p:sp>
      <p:sp>
        <p:nvSpPr>
          <p:cNvPr id="34" name="Textfeld 33">
            <a:extLst>
              <a:ext uri="{FF2B5EF4-FFF2-40B4-BE49-F238E27FC236}">
                <a16:creationId xmlns:a16="http://schemas.microsoft.com/office/drawing/2014/main" id="{937FC75A-F035-C1EA-426B-0AAB285AEAF3}"/>
              </a:ext>
            </a:extLst>
          </p:cNvPr>
          <p:cNvSpPr txBox="1"/>
          <p:nvPr/>
        </p:nvSpPr>
        <p:spPr>
          <a:xfrm>
            <a:off x="9999185" y="144697"/>
            <a:ext cx="2811570" cy="954107"/>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Miphkattor </a:t>
            </a:r>
          </a:p>
          <a:p>
            <a:r>
              <a:rPr lang="de-CH" sz="2800" dirty="0">
                <a:latin typeface="Calibri" panose="020F0502020204030204" pitchFamily="34" charset="0"/>
                <a:ea typeface="Calibri" panose="020F0502020204030204" pitchFamily="34" charset="0"/>
                <a:cs typeface="Times New Roman" panose="02020603050405020304" pitchFamily="18" charset="0"/>
              </a:rPr>
              <a:t>   </a:t>
            </a:r>
            <a:r>
              <a:rPr lang="de-CH" sz="2800" dirty="0">
                <a:effectLst/>
                <a:latin typeface="Calibri" panose="020F0502020204030204" pitchFamily="34" charset="0"/>
                <a:ea typeface="Calibri" panose="020F0502020204030204" pitchFamily="34" charset="0"/>
                <a:cs typeface="Times New Roman" panose="02020603050405020304" pitchFamily="18" charset="0"/>
              </a:rPr>
              <a:t>(3,31)</a:t>
            </a:r>
          </a:p>
        </p:txBody>
      </p:sp>
    </p:spTree>
    <p:extLst>
      <p:ext uri="{BB962C8B-B14F-4D97-AF65-F5344CB8AC3E}">
        <p14:creationId xmlns:p14="http://schemas.microsoft.com/office/powerpoint/2010/main" val="195070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4" grpId="0" animBg="1"/>
      <p:bldP spid="18" grpId="0"/>
      <p:bldP spid="20" grpId="0"/>
      <p:bldP spid="22" grpId="0"/>
      <p:bldP spid="24" grpId="0"/>
      <p:bldP spid="26" grpId="0"/>
      <p:bldP spid="28" grpId="0"/>
      <p:bldP spid="30" grpId="0"/>
      <p:bldP spid="32"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46DBD84-B470-9AC1-DBB3-823020757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AutoShape 2">
            <a:extLst>
              <a:ext uri="{FF2B5EF4-FFF2-40B4-BE49-F238E27FC236}">
                <a16:creationId xmlns:a16="http://schemas.microsoft.com/office/drawing/2014/main" id="{F527BBBE-6FAC-1931-FDF2-98715627DA5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4" name="AutoShape 4">
            <a:extLst>
              <a:ext uri="{FF2B5EF4-FFF2-40B4-BE49-F238E27FC236}">
                <a16:creationId xmlns:a16="http://schemas.microsoft.com/office/drawing/2014/main" id="{CC8E016F-20CC-3613-2A39-F861C554266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6" name="Grafik 5">
            <a:extLst>
              <a:ext uri="{FF2B5EF4-FFF2-40B4-BE49-F238E27FC236}">
                <a16:creationId xmlns:a16="http://schemas.microsoft.com/office/drawing/2014/main" id="{C6EB267B-EDF5-6AB8-891A-5B2545058BFB}"/>
              </a:ext>
            </a:extLst>
          </p:cNvPr>
          <p:cNvPicPr>
            <a:picLocks noChangeAspect="1"/>
          </p:cNvPicPr>
          <p:nvPr/>
        </p:nvPicPr>
        <p:blipFill>
          <a:blip r:embed="rId3"/>
          <a:stretch>
            <a:fillRect/>
          </a:stretch>
        </p:blipFill>
        <p:spPr>
          <a:xfrm>
            <a:off x="0" y="0"/>
            <a:ext cx="12192000" cy="6858000"/>
          </a:xfrm>
          <a:prstGeom prst="rect">
            <a:avLst/>
          </a:prstGeom>
        </p:spPr>
      </p:pic>
      <p:pic>
        <p:nvPicPr>
          <p:cNvPr id="8" name="Grafik 7">
            <a:extLst>
              <a:ext uri="{FF2B5EF4-FFF2-40B4-BE49-F238E27FC236}">
                <a16:creationId xmlns:a16="http://schemas.microsoft.com/office/drawing/2014/main" id="{6E436427-12ED-DBD0-5F2A-3B836F2FB264}"/>
              </a:ext>
            </a:extLst>
          </p:cNvPr>
          <p:cNvPicPr>
            <a:picLocks noChangeAspect="1"/>
          </p:cNvPicPr>
          <p:nvPr/>
        </p:nvPicPr>
        <p:blipFill>
          <a:blip r:embed="rId4"/>
          <a:stretch>
            <a:fillRect/>
          </a:stretch>
        </p:blipFill>
        <p:spPr>
          <a:xfrm>
            <a:off x="0" y="0"/>
            <a:ext cx="12192000" cy="6858000"/>
          </a:xfrm>
          <a:prstGeom prst="rect">
            <a:avLst/>
          </a:prstGeom>
        </p:spPr>
      </p:pic>
      <p:pic>
        <p:nvPicPr>
          <p:cNvPr id="10" name="Grafik 9">
            <a:extLst>
              <a:ext uri="{FF2B5EF4-FFF2-40B4-BE49-F238E27FC236}">
                <a16:creationId xmlns:a16="http://schemas.microsoft.com/office/drawing/2014/main" id="{3D9D137B-1176-CFC2-B12F-A0562821C8D2}"/>
              </a:ext>
            </a:extLst>
          </p:cNvPr>
          <p:cNvPicPr>
            <a:picLocks noChangeAspect="1"/>
          </p:cNvPicPr>
          <p:nvPr/>
        </p:nvPicPr>
        <p:blipFill>
          <a:blip r:embed="rId5"/>
          <a:stretch>
            <a:fillRect/>
          </a:stretch>
        </p:blipFill>
        <p:spPr>
          <a:xfrm>
            <a:off x="0" y="0"/>
            <a:ext cx="12192000" cy="6858000"/>
          </a:xfrm>
          <a:prstGeom prst="rect">
            <a:avLst/>
          </a:prstGeom>
        </p:spPr>
      </p:pic>
      <p:pic>
        <p:nvPicPr>
          <p:cNvPr id="7" name="Grafik 6">
            <a:extLst>
              <a:ext uri="{FF2B5EF4-FFF2-40B4-BE49-F238E27FC236}">
                <a16:creationId xmlns:a16="http://schemas.microsoft.com/office/drawing/2014/main" id="{EB50A2D0-0E44-86D0-643D-ED1E69798819}"/>
              </a:ext>
            </a:extLst>
          </p:cNvPr>
          <p:cNvPicPr>
            <a:picLocks noChangeAspect="1"/>
          </p:cNvPicPr>
          <p:nvPr/>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3095492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2" y="595727"/>
            <a:ext cx="9768711"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Hören ist die Voraussetzung und Grundlage zum Gehorsam</a:t>
            </a:r>
          </a:p>
        </p:txBody>
      </p:sp>
      <p:graphicFrame>
        <p:nvGraphicFramePr>
          <p:cNvPr id="4" name="Tabelle 3">
            <a:extLst>
              <a:ext uri="{FF2B5EF4-FFF2-40B4-BE49-F238E27FC236}">
                <a16:creationId xmlns:a16="http://schemas.microsoft.com/office/drawing/2014/main" id="{418BD705-8C9C-B343-B15D-FC13837E8D06}"/>
              </a:ext>
            </a:extLst>
          </p:cNvPr>
          <p:cNvGraphicFramePr>
            <a:graphicFrameLocks noGrp="1"/>
          </p:cNvGraphicFramePr>
          <p:nvPr/>
        </p:nvGraphicFramePr>
        <p:xfrm>
          <a:off x="391082" y="1568673"/>
          <a:ext cx="11023151" cy="4412766"/>
        </p:xfrm>
        <a:graphic>
          <a:graphicData uri="http://schemas.openxmlformats.org/drawingml/2006/table">
            <a:tbl>
              <a:tblPr firstRow="1" firstCol="1" bandRow="1"/>
              <a:tblGrid>
                <a:gridCol w="1185470">
                  <a:extLst>
                    <a:ext uri="{9D8B030D-6E8A-4147-A177-3AD203B41FA5}">
                      <a16:colId xmlns:a16="http://schemas.microsoft.com/office/drawing/2014/main" val="789059038"/>
                    </a:ext>
                  </a:extLst>
                </a:gridCol>
                <a:gridCol w="1182414">
                  <a:extLst>
                    <a:ext uri="{9D8B030D-6E8A-4147-A177-3AD203B41FA5}">
                      <a16:colId xmlns:a16="http://schemas.microsoft.com/office/drawing/2014/main" val="2689070497"/>
                    </a:ext>
                  </a:extLst>
                </a:gridCol>
                <a:gridCol w="3563006">
                  <a:extLst>
                    <a:ext uri="{9D8B030D-6E8A-4147-A177-3AD203B41FA5}">
                      <a16:colId xmlns:a16="http://schemas.microsoft.com/office/drawing/2014/main" val="1543121918"/>
                    </a:ext>
                  </a:extLst>
                </a:gridCol>
                <a:gridCol w="5092261">
                  <a:extLst>
                    <a:ext uri="{9D8B030D-6E8A-4147-A177-3AD203B41FA5}">
                      <a16:colId xmlns:a16="http://schemas.microsoft.com/office/drawing/2014/main" val="185857114"/>
                    </a:ext>
                  </a:extLst>
                </a:gridCol>
              </a:tblGrid>
              <a:tr h="1852446">
                <a:tc rowSpan="2">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Jesus sagt zu seinen Jüngern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Mk 4,24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"Seht zu, </a:t>
                      </a:r>
                      <a:r>
                        <a:rPr lang="de-CH" sz="2400" b="1">
                          <a:effectLst/>
                          <a:latin typeface="Calibri" panose="020F0502020204030204" pitchFamily="34" charset="0"/>
                          <a:ea typeface="Calibri" panose="020F0502020204030204" pitchFamily="34" charset="0"/>
                          <a:cs typeface="Times New Roman" panose="02020603050405020304" pitchFamily="18" charset="0"/>
                        </a:rPr>
                        <a:t>was</a:t>
                      </a:r>
                      <a:r>
                        <a:rPr lang="de-CH" sz="2400">
                          <a:effectLst/>
                          <a:latin typeface="Calibri" panose="020F0502020204030204" pitchFamily="34" charset="0"/>
                          <a:ea typeface="Calibri" panose="020F0502020204030204" pitchFamily="34" charset="0"/>
                          <a:cs typeface="Times New Roman" panose="02020603050405020304" pitchFamily="18" charset="0"/>
                        </a:rPr>
                        <a:t> ihr hört!"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-&gt; Gottes Massstäbe</a:t>
                      </a:r>
                    </a:p>
                    <a:p>
                      <a:r>
                        <a:rPr lang="de-CH" sz="2400" dirty="0">
                          <a:effectLst/>
                          <a:latin typeface="Calibri" panose="020F0502020204030204" pitchFamily="34" charset="0"/>
                          <a:ea typeface="Calibri" panose="020F0502020204030204" pitchFamily="34" charset="0"/>
                          <a:cs typeface="Times New Roman" panose="02020603050405020304" pitchFamily="18" charset="0"/>
                        </a:rPr>
                        <a:t>Wir sollen uns an die Massstäbe Gottes halten, die wir in Seinem Wort finden.</a:t>
                      </a:r>
                    </a:p>
                    <a:p>
                      <a:r>
                        <a:rPr lang="de-CH" sz="2400" dirty="0">
                          <a:effectLst/>
                          <a:latin typeface="Calibri" panose="020F0502020204030204" pitchFamily="34" charset="0"/>
                          <a:ea typeface="Calibri" panose="020F0502020204030204" pitchFamily="34" charset="0"/>
                          <a:cs typeface="Times New Roman" panose="02020603050405020304" pitchFamily="18" charset="0"/>
                        </a:rPr>
                        <a:t>Weltliche Dinge schwächen unseren Appetit auf das Wort Gottes.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625935"/>
                  </a:ext>
                </a:extLst>
              </a:tr>
              <a:tr h="2222935">
                <a:tc vMerge="1">
                  <a:txBody>
                    <a:bodyPr/>
                    <a:lstStyle/>
                    <a:p>
                      <a:endParaRPr lang="de-CH"/>
                    </a:p>
                  </a:txBody>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LK 8,18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"Seht nun zu, </a:t>
                      </a:r>
                      <a:r>
                        <a:rPr lang="de-CH" sz="2400" b="1">
                          <a:effectLst/>
                          <a:latin typeface="Calibri" panose="020F0502020204030204" pitchFamily="34" charset="0"/>
                          <a:ea typeface="Calibri" panose="020F0502020204030204" pitchFamily="34" charset="0"/>
                          <a:cs typeface="Times New Roman" panose="02020603050405020304" pitchFamily="18" charset="0"/>
                        </a:rPr>
                        <a:t>wie</a:t>
                      </a:r>
                      <a:r>
                        <a:rPr lang="de-CH" sz="2400">
                          <a:effectLst/>
                          <a:latin typeface="Calibri" panose="020F0502020204030204" pitchFamily="34" charset="0"/>
                          <a:ea typeface="Calibri" panose="020F0502020204030204" pitchFamily="34" charset="0"/>
                          <a:cs typeface="Times New Roman" panose="02020603050405020304" pitchFamily="18" charset="0"/>
                        </a:rPr>
                        <a:t> ihr hört!"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b="1" dirty="0">
                          <a:effectLst/>
                          <a:latin typeface="Calibri" panose="020F0502020204030204" pitchFamily="34" charset="0"/>
                          <a:ea typeface="Calibri" panose="020F0502020204030204" pitchFamily="34" charset="0"/>
                          <a:cs typeface="Times New Roman" panose="02020603050405020304" pitchFamily="18" charset="0"/>
                        </a:rPr>
                        <a:t>-&gt; Herzenszustand</a:t>
                      </a:r>
                    </a:p>
                    <a:p>
                      <a:r>
                        <a:rPr lang="de-CH" sz="2400" dirty="0">
                          <a:effectLst/>
                          <a:latin typeface="Calibri" panose="020F0502020204030204" pitchFamily="34" charset="0"/>
                          <a:ea typeface="Calibri" panose="020F0502020204030204" pitchFamily="34" charset="0"/>
                          <a:cs typeface="Times New Roman" panose="02020603050405020304" pitchFamily="18" charset="0"/>
                        </a:rPr>
                        <a:t>Hier spricht der HERR unseren Herzenszustand an. Es ist nicht gleichgültig, wie wir Sein Wort hören. Wenn wir es willig, aufmerksam und freudig aufnehmen, wird es in unserem Leben Frucht bringen.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355642"/>
                  </a:ext>
                </a:extLst>
              </a:tr>
            </a:tbl>
          </a:graphicData>
        </a:graphic>
      </p:graphicFrame>
    </p:spTree>
    <p:extLst>
      <p:ext uri="{BB962C8B-B14F-4D97-AF65-F5344CB8AC3E}">
        <p14:creationId xmlns:p14="http://schemas.microsoft.com/office/powerpoint/2010/main" val="2381063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1314446" y="381469"/>
            <a:ext cx="9160514"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Das Wort des HERRN bei Esra (13x) und Nehemia (22x)</a:t>
            </a:r>
          </a:p>
        </p:txBody>
      </p:sp>
      <p:graphicFrame>
        <p:nvGraphicFramePr>
          <p:cNvPr id="2" name="Tabelle 1">
            <a:extLst>
              <a:ext uri="{FF2B5EF4-FFF2-40B4-BE49-F238E27FC236}">
                <a16:creationId xmlns:a16="http://schemas.microsoft.com/office/drawing/2014/main" id="{F11F4191-0944-5BE2-F521-989560755726}"/>
              </a:ext>
            </a:extLst>
          </p:cNvPr>
          <p:cNvGraphicFramePr>
            <a:graphicFrameLocks noGrp="1"/>
          </p:cNvGraphicFramePr>
          <p:nvPr>
            <p:extLst>
              <p:ext uri="{D42A27DB-BD31-4B8C-83A1-F6EECF244321}">
                <p14:modId xmlns:p14="http://schemas.microsoft.com/office/powerpoint/2010/main" val="2674241040"/>
              </p:ext>
            </p:extLst>
          </p:nvPr>
        </p:nvGraphicFramePr>
        <p:xfrm>
          <a:off x="264160" y="1008993"/>
          <a:ext cx="11684000" cy="5433186"/>
        </p:xfrm>
        <a:graphic>
          <a:graphicData uri="http://schemas.openxmlformats.org/drawingml/2006/table">
            <a:tbl>
              <a:tblPr firstRow="1" firstCol="1" bandRow="1"/>
              <a:tblGrid>
                <a:gridCol w="1173453">
                  <a:extLst>
                    <a:ext uri="{9D8B030D-6E8A-4147-A177-3AD203B41FA5}">
                      <a16:colId xmlns:a16="http://schemas.microsoft.com/office/drawing/2014/main" val="3236695125"/>
                    </a:ext>
                  </a:extLst>
                </a:gridCol>
                <a:gridCol w="3851718">
                  <a:extLst>
                    <a:ext uri="{9D8B030D-6E8A-4147-A177-3AD203B41FA5}">
                      <a16:colId xmlns:a16="http://schemas.microsoft.com/office/drawing/2014/main" val="322208120"/>
                    </a:ext>
                  </a:extLst>
                </a:gridCol>
                <a:gridCol w="6658829">
                  <a:extLst>
                    <a:ext uri="{9D8B030D-6E8A-4147-A177-3AD203B41FA5}">
                      <a16:colId xmlns:a16="http://schemas.microsoft.com/office/drawing/2014/main" val="1709787557"/>
                    </a:ext>
                  </a:extLst>
                </a:gridCol>
              </a:tblGrid>
              <a:tr h="890927">
                <a:tc>
                  <a:txBody>
                    <a:bodyPr/>
                    <a:lstStyle/>
                    <a:p>
                      <a:r>
                        <a:rPr lang="de-CH" sz="2200" dirty="0">
                          <a:effectLst/>
                          <a:latin typeface="Calibri" panose="020F0502020204030204" pitchFamily="34" charset="0"/>
                          <a:ea typeface="Calibri" panose="020F0502020204030204" pitchFamily="34" charset="0"/>
                          <a:cs typeface="Times New Roman" panose="02020603050405020304" pitchFamily="18" charset="0"/>
                        </a:rPr>
                        <a:t>Esra</a:t>
                      </a:r>
                    </a:p>
                    <a:p>
                      <a:r>
                        <a:rPr lang="de-CH" sz="22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200" dirty="0">
                          <a:effectLst/>
                          <a:latin typeface="Calibri" panose="020F0502020204030204" pitchFamily="34" charset="0"/>
                          <a:ea typeface="Calibri" panose="020F0502020204030204" pitchFamily="34" charset="0"/>
                          <a:cs typeface="Times New Roman" panose="02020603050405020304" pitchFamily="18" charset="0"/>
                        </a:rPr>
                        <a:t>Rückkehr nach dem Wort Gottes</a:t>
                      </a:r>
                    </a:p>
                    <a:p>
                      <a:r>
                        <a:rPr lang="de-CH" sz="2200" b="1" dirty="0">
                          <a:effectLst/>
                          <a:latin typeface="Calibri" panose="020F0502020204030204" pitchFamily="34" charset="0"/>
                          <a:ea typeface="Calibri" panose="020F0502020204030204" pitchFamily="34" charset="0"/>
                          <a:cs typeface="Times New Roman" panose="02020603050405020304" pitchFamily="18" charset="0"/>
                        </a:rPr>
                        <a:t>- Erfüllung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200" dirty="0">
                          <a:effectLst/>
                          <a:latin typeface="Calibri" panose="020F0502020204030204" pitchFamily="34" charset="0"/>
                          <a:ea typeface="Calibri" panose="020F0502020204030204" pitchFamily="34" charset="0"/>
                          <a:cs typeface="Times New Roman" panose="02020603050405020304" pitchFamily="18" charset="0"/>
                        </a:rPr>
                        <a:t>"Und im ersten Jahr des Kyrus, des Königs von Persien, erweckte der HERR, </a:t>
                      </a:r>
                      <a:r>
                        <a:rPr lang="de-CH"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damit das </a:t>
                      </a:r>
                      <a:r>
                        <a:rPr lang="de-CH" sz="2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Wort des HERRN</a:t>
                      </a:r>
                      <a:r>
                        <a:rPr lang="de-CH"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aus dem Mund Jeremias erfüllt wurde</a:t>
                      </a:r>
                      <a:r>
                        <a:rPr lang="de-CH" sz="2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641488"/>
                  </a:ext>
                </a:extLst>
              </a:tr>
              <a:tr h="589630">
                <a:tc>
                  <a:txBody>
                    <a:bodyPr/>
                    <a:lstStyle/>
                    <a:p>
                      <a:r>
                        <a:rPr lang="de-CH" sz="2200">
                          <a:effectLst/>
                          <a:latin typeface="Calibri" panose="020F0502020204030204" pitchFamily="34" charset="0"/>
                          <a:ea typeface="Calibri" panose="020F0502020204030204" pitchFamily="34" charset="0"/>
                          <a:cs typeface="Times New Roman" panose="02020603050405020304" pitchFamily="18" charset="0"/>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200" dirty="0">
                          <a:effectLst/>
                          <a:latin typeface="Calibri" panose="020F0502020204030204" pitchFamily="34" charset="0"/>
                          <a:ea typeface="Calibri" panose="020F0502020204030204" pitchFamily="34" charset="0"/>
                          <a:cs typeface="Times New Roman" panose="02020603050405020304" pitchFamily="18" charset="0"/>
                        </a:rPr>
                        <a:t>Bau des Tempels </a:t>
                      </a:r>
                    </a:p>
                    <a:p>
                      <a:r>
                        <a:rPr lang="de-CH" sz="2200" b="1" dirty="0">
                          <a:effectLst/>
                          <a:latin typeface="Calibri" panose="020F0502020204030204" pitchFamily="34" charset="0"/>
                          <a:ea typeface="Calibri" panose="020F0502020204030204" pitchFamily="34" charset="0"/>
                          <a:cs typeface="Times New Roman" panose="02020603050405020304" pitchFamily="18" charset="0"/>
                        </a:rPr>
                        <a:t>- Vorbild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CH"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428117"/>
                  </a:ext>
                </a:extLst>
              </a:tr>
              <a:tr h="595937">
                <a:tc>
                  <a:txBody>
                    <a:bodyPr/>
                    <a:lstStyle/>
                    <a:p>
                      <a:r>
                        <a:rPr lang="de-CH" sz="2200">
                          <a:effectLst/>
                          <a:latin typeface="Calibri" panose="020F0502020204030204" pitchFamily="34" charset="0"/>
                          <a:ea typeface="Calibri" panose="020F0502020204030204" pitchFamily="34" charset="0"/>
                          <a:cs typeface="Times New Roman" panose="02020603050405020304" pitchFamily="18" charset="0"/>
                        </a:rPr>
                        <a:t>6,18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200" dirty="0">
                          <a:effectLst/>
                          <a:latin typeface="Calibri" panose="020F0502020204030204" pitchFamily="34" charset="0"/>
                          <a:ea typeface="Calibri" panose="020F0502020204030204" pitchFamily="34" charset="0"/>
                          <a:cs typeface="Times New Roman" panose="02020603050405020304" pitchFamily="18" charset="0"/>
                        </a:rPr>
                        <a:t>Gottesdienst </a:t>
                      </a:r>
                    </a:p>
                    <a:p>
                      <a:r>
                        <a:rPr lang="de-CH" sz="2200" b="1" dirty="0">
                          <a:effectLst/>
                          <a:latin typeface="Calibri" panose="020F0502020204030204" pitchFamily="34" charset="0"/>
                          <a:ea typeface="Calibri" panose="020F0502020204030204" pitchFamily="34" charset="0"/>
                          <a:cs typeface="Times New Roman" panose="02020603050405020304" pitchFamily="18" charset="0"/>
                        </a:rPr>
                        <a:t>- Gebot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200" kern="1200" dirty="0">
                          <a:solidFill>
                            <a:schemeClr val="tx1"/>
                          </a:solidFill>
                          <a:effectLst/>
                          <a:latin typeface="+mn-lt"/>
                          <a:ea typeface="+mn-ea"/>
                          <a:cs typeface="+mn-cs"/>
                        </a:rPr>
                        <a:t>"Und sie stellten die Priester nach ihren Gruppen auf und die Leviten nach ihren Abteilungen zum Dienst Gottes in Jerusalem, nach der Vorschrift des </a:t>
                      </a:r>
                      <a:r>
                        <a:rPr lang="de-CH" sz="2200" b="1" kern="1200" dirty="0">
                          <a:solidFill>
                            <a:schemeClr val="tx1"/>
                          </a:solidFill>
                          <a:effectLst/>
                          <a:latin typeface="+mn-lt"/>
                          <a:ea typeface="+mn-ea"/>
                          <a:cs typeface="+mn-cs"/>
                        </a:rPr>
                        <a:t>Buches des Mose</a:t>
                      </a:r>
                      <a:r>
                        <a:rPr lang="de-CH" sz="2200" kern="1200" dirty="0">
                          <a:solidFill>
                            <a:schemeClr val="tx1"/>
                          </a:solidFill>
                          <a:effectLst/>
                          <a:latin typeface="+mn-lt"/>
                          <a:ea typeface="+mn-ea"/>
                          <a:cs typeface="+mn-cs"/>
                        </a:rPr>
                        <a:t>."</a:t>
                      </a:r>
                      <a:endParaRPr lang="de-CH"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3990287"/>
                  </a:ext>
                </a:extLst>
              </a:tr>
              <a:tr h="739266">
                <a:tc>
                  <a:txBody>
                    <a:bodyPr/>
                    <a:lstStyle/>
                    <a:p>
                      <a:r>
                        <a:rPr lang="de-CH" sz="2200">
                          <a:effectLst/>
                          <a:latin typeface="Calibri" panose="020F0502020204030204" pitchFamily="34" charset="0"/>
                          <a:ea typeface="Calibri" panose="020F0502020204030204" pitchFamily="34" charset="0"/>
                          <a:cs typeface="Times New Roman" panose="02020603050405020304" pitchFamily="18" charset="0"/>
                        </a:rPr>
                        <a:t>7,10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200" dirty="0">
                          <a:effectLst/>
                          <a:latin typeface="Calibri" panose="020F0502020204030204" pitchFamily="34" charset="0"/>
                          <a:ea typeface="Calibri" panose="020F0502020204030204" pitchFamily="34" charset="0"/>
                          <a:cs typeface="Times New Roman" panose="02020603050405020304" pitchFamily="18" charset="0"/>
                        </a:rPr>
                        <a:t>Das Leben nach dem Wort</a:t>
                      </a:r>
                    </a:p>
                    <a:p>
                      <a:r>
                        <a:rPr lang="de-CH" sz="2200" b="1" dirty="0">
                          <a:effectLst/>
                          <a:latin typeface="Calibri" panose="020F0502020204030204" pitchFamily="34" charset="0"/>
                          <a:ea typeface="Calibri" panose="020F0502020204030204" pitchFamily="34" charset="0"/>
                          <a:cs typeface="Times New Roman" panose="02020603050405020304" pitchFamily="18" charset="0"/>
                        </a:rPr>
                        <a:t>- Gehorsam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CH"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986836"/>
                  </a:ext>
                </a:extLst>
              </a:tr>
              <a:tr h="647963">
                <a:tc>
                  <a:txBody>
                    <a:bodyPr/>
                    <a:lstStyle/>
                    <a:p>
                      <a:r>
                        <a:rPr lang="de-CH" sz="2200">
                          <a:effectLst/>
                          <a:latin typeface="Calibri" panose="020F0502020204030204" pitchFamily="34" charset="0"/>
                          <a:ea typeface="Calibri" panose="020F0502020204030204" pitchFamily="34" charset="0"/>
                          <a:cs typeface="Times New Roman" panose="02020603050405020304" pitchFamily="18" charset="0"/>
                        </a:rPr>
                        <a:t>7,12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200" dirty="0">
                          <a:effectLst/>
                          <a:latin typeface="Calibri" panose="020F0502020204030204" pitchFamily="34" charset="0"/>
                          <a:ea typeface="Calibri" panose="020F0502020204030204" pitchFamily="34" charset="0"/>
                          <a:cs typeface="Times New Roman" panose="02020603050405020304" pitchFamily="18" charset="0"/>
                        </a:rPr>
                        <a:t>Die Kraft des Wortes Gottes</a:t>
                      </a:r>
                    </a:p>
                    <a:p>
                      <a:r>
                        <a:rPr lang="de-CH" sz="2200" b="1" dirty="0">
                          <a:effectLst/>
                          <a:latin typeface="Calibri" panose="020F0502020204030204" pitchFamily="34" charset="0"/>
                          <a:ea typeface="Calibri" panose="020F0502020204030204" pitchFamily="34" charset="0"/>
                          <a:cs typeface="Times New Roman" panose="02020603050405020304" pitchFamily="18" charset="0"/>
                        </a:rPr>
                        <a:t>- Kraft Gottes/ sein Zeugnis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CH"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473725"/>
                  </a:ext>
                </a:extLst>
              </a:tr>
              <a:tr h="604870">
                <a:tc>
                  <a:txBody>
                    <a:bodyPr/>
                    <a:lstStyle/>
                    <a:p>
                      <a:r>
                        <a:rPr lang="de-CH" sz="2200">
                          <a:effectLst/>
                          <a:latin typeface="Calibri" panose="020F0502020204030204" pitchFamily="34" charset="0"/>
                          <a:ea typeface="Calibri" panose="020F0502020204030204" pitchFamily="34" charset="0"/>
                          <a:cs typeface="Times New Roman" panose="02020603050405020304" pitchFamily="18" charset="0"/>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200" dirty="0">
                          <a:effectLst/>
                          <a:latin typeface="Calibri" panose="020F0502020204030204" pitchFamily="34" charset="0"/>
                          <a:ea typeface="Calibri" panose="020F0502020204030204" pitchFamily="34" charset="0"/>
                          <a:cs typeface="Times New Roman" panose="02020603050405020304" pitchFamily="18" charset="0"/>
                        </a:rPr>
                        <a:t>Die Furcht des Volkes </a:t>
                      </a:r>
                    </a:p>
                    <a:p>
                      <a:r>
                        <a:rPr lang="de-CH" sz="2200" b="1" dirty="0">
                          <a:effectLst/>
                          <a:latin typeface="Calibri" panose="020F0502020204030204" pitchFamily="34" charset="0"/>
                          <a:ea typeface="Calibri" panose="020F0502020204030204" pitchFamily="34" charset="0"/>
                          <a:cs typeface="Times New Roman" panose="02020603050405020304" pitchFamily="18" charset="0"/>
                        </a:rPr>
                        <a:t>- Ehrfurcht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200" dirty="0">
                          <a:effectLst/>
                          <a:latin typeface="Calibri" panose="020F0502020204030204" pitchFamily="34" charset="0"/>
                          <a:ea typeface="Calibri" panose="020F0502020204030204" pitchFamily="34" charset="0"/>
                          <a:cs typeface="Times New Roman" panose="02020603050405020304" pitchFamily="18" charset="0"/>
                        </a:rPr>
                        <a:t>"Und zu mir versammelten sich alle, die zitterten vor </a:t>
                      </a:r>
                      <a:r>
                        <a:rPr lang="de-CH" sz="2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den </a:t>
                      </a:r>
                      <a:r>
                        <a:rPr lang="de-CH" sz="2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Worten des Gottes</a:t>
                      </a:r>
                      <a:r>
                        <a:rPr lang="de-CH" sz="2200" dirty="0">
                          <a:effectLst/>
                          <a:latin typeface="Calibri" panose="020F0502020204030204" pitchFamily="34" charset="0"/>
                          <a:ea typeface="Calibri" panose="020F0502020204030204" pitchFamily="34" charset="0"/>
                          <a:cs typeface="Times New Roman" panose="02020603050405020304" pitchFamily="18" charset="0"/>
                        </a:rPr>
                        <a:t> Israels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5335596"/>
                  </a:ext>
                </a:extLst>
              </a:tr>
              <a:tr h="572288">
                <a:tc>
                  <a:txBody>
                    <a:bodyPr/>
                    <a:lstStyle/>
                    <a:p>
                      <a:r>
                        <a:rPr lang="de-CH" sz="2200">
                          <a:effectLst/>
                          <a:latin typeface="Calibri" panose="020F0502020204030204" pitchFamily="34" charset="0"/>
                          <a:ea typeface="Calibri" panose="020F0502020204030204" pitchFamily="34" charset="0"/>
                          <a:cs typeface="Times New Roman" panose="02020603050405020304" pitchFamily="18" charset="0"/>
                        </a:rPr>
                        <a:t>10,5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200" dirty="0">
                          <a:effectLst/>
                          <a:latin typeface="Calibri" panose="020F0502020204030204" pitchFamily="34" charset="0"/>
                          <a:ea typeface="Calibri" panose="020F0502020204030204" pitchFamily="34" charset="0"/>
                          <a:cs typeface="Times New Roman" panose="02020603050405020304" pitchFamily="18" charset="0"/>
                        </a:rPr>
                        <a:t>Der Eid auf das Wort Gottes</a:t>
                      </a:r>
                    </a:p>
                    <a:p>
                      <a:r>
                        <a:rPr lang="de-CH" sz="2200" b="1" dirty="0">
                          <a:effectLst/>
                          <a:latin typeface="Calibri" panose="020F0502020204030204" pitchFamily="34" charset="0"/>
                          <a:ea typeface="Calibri" panose="020F0502020204030204" pitchFamily="34" charset="0"/>
                          <a:cs typeface="Times New Roman" panose="02020603050405020304" pitchFamily="18" charset="0"/>
                        </a:rPr>
                        <a:t>- Ernsthaftigkeit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de-CH"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898790"/>
                  </a:ext>
                </a:extLst>
              </a:tr>
            </a:tbl>
          </a:graphicData>
        </a:graphic>
      </p:graphicFrame>
    </p:spTree>
    <p:extLst>
      <p:ext uri="{BB962C8B-B14F-4D97-AF65-F5344CB8AC3E}">
        <p14:creationId xmlns:p14="http://schemas.microsoft.com/office/powerpoint/2010/main" val="28185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287A99D2-1059-D109-5408-F9750CE5905D}"/>
              </a:ext>
            </a:extLst>
          </p:cNvPr>
          <p:cNvGraphicFramePr>
            <a:graphicFrameLocks noGrp="1"/>
          </p:cNvGraphicFramePr>
          <p:nvPr>
            <p:extLst>
              <p:ext uri="{D42A27DB-BD31-4B8C-83A1-F6EECF244321}">
                <p14:modId xmlns:p14="http://schemas.microsoft.com/office/powerpoint/2010/main" val="1121645928"/>
              </p:ext>
            </p:extLst>
          </p:nvPr>
        </p:nvGraphicFramePr>
        <p:xfrm>
          <a:off x="449316" y="137308"/>
          <a:ext cx="10405243" cy="6583384"/>
        </p:xfrm>
        <a:graphic>
          <a:graphicData uri="http://schemas.openxmlformats.org/drawingml/2006/table">
            <a:tbl>
              <a:tblPr firstRow="1" firstCol="1" bandRow="1"/>
              <a:tblGrid>
                <a:gridCol w="1694794">
                  <a:extLst>
                    <a:ext uri="{9D8B030D-6E8A-4147-A177-3AD203B41FA5}">
                      <a16:colId xmlns:a16="http://schemas.microsoft.com/office/drawing/2014/main" val="3137821310"/>
                    </a:ext>
                  </a:extLst>
                </a:gridCol>
                <a:gridCol w="8710449">
                  <a:extLst>
                    <a:ext uri="{9D8B030D-6E8A-4147-A177-3AD203B41FA5}">
                      <a16:colId xmlns:a16="http://schemas.microsoft.com/office/drawing/2014/main" val="1656952549"/>
                    </a:ext>
                  </a:extLst>
                </a:gridCol>
              </a:tblGrid>
              <a:tr h="623577">
                <a:tc>
                  <a:txBody>
                    <a:bodyPr/>
                    <a:lstStyle/>
                    <a:p>
                      <a:r>
                        <a:rPr lang="de-CH" sz="2300" dirty="0">
                          <a:effectLst/>
                          <a:latin typeface="Calibri" panose="020F0502020204030204" pitchFamily="34" charset="0"/>
                          <a:ea typeface="Calibri" panose="020F0502020204030204" pitchFamily="34" charset="0"/>
                          <a:cs typeface="Times New Roman" panose="02020603050405020304" pitchFamily="18" charset="0"/>
                        </a:rPr>
                        <a:t>Nehemia</a:t>
                      </a:r>
                    </a:p>
                    <a:p>
                      <a:r>
                        <a:rPr lang="de-CH" sz="2300" dirty="0">
                          <a:effectLst/>
                          <a:latin typeface="Calibri" panose="020F0502020204030204" pitchFamily="34" charset="0"/>
                          <a:ea typeface="Calibri" panose="020F0502020204030204" pitchFamily="34" charset="0"/>
                          <a:cs typeface="Times New Roman" panose="02020603050405020304" pitchFamily="18" charset="0"/>
                        </a:rPr>
                        <a:t>8,1</a:t>
                      </a: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300" dirty="0">
                          <a:effectLst/>
                          <a:latin typeface="Calibri" panose="020F0502020204030204" pitchFamily="34" charset="0"/>
                          <a:ea typeface="Calibri" panose="020F0502020204030204" pitchFamily="34" charset="0"/>
                          <a:cs typeface="Times New Roman" panose="02020603050405020304" pitchFamily="18" charset="0"/>
                        </a:rPr>
                        <a:t>Das Volk versammelt sich wie ein Mann vor dem Wassertor</a:t>
                      </a:r>
                    </a:p>
                    <a:p>
                      <a:pPr marL="0" lvl="0" indent="0">
                        <a:buFont typeface="Calibri" panose="020F0502020204030204" pitchFamily="34" charset="0"/>
                        <a:buNone/>
                      </a:pPr>
                      <a:r>
                        <a:rPr lang="de-CH" sz="2300" b="1" dirty="0">
                          <a:effectLst/>
                          <a:latin typeface="Calibri" panose="020F0502020204030204" pitchFamily="34" charset="0"/>
                          <a:ea typeface="Calibri" panose="020F0502020204030204" pitchFamily="34" charset="0"/>
                          <a:cs typeface="Times New Roman" panose="02020603050405020304" pitchFamily="18" charset="0"/>
                        </a:rPr>
                        <a:t>- Versammeln </a:t>
                      </a:r>
                      <a:endParaRPr lang="de-CH"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2065831"/>
                  </a:ext>
                </a:extLst>
              </a:tr>
              <a:tr h="935365">
                <a:tc>
                  <a:txBody>
                    <a:bodyPr/>
                    <a:lstStyle/>
                    <a:p>
                      <a:r>
                        <a:rPr lang="de-CH" sz="2300">
                          <a:effectLst/>
                          <a:latin typeface="Calibri" panose="020F0502020204030204" pitchFamily="34" charset="0"/>
                          <a:ea typeface="Calibri" panose="020F0502020204030204" pitchFamily="34" charset="0"/>
                          <a:cs typeface="Times New Roman" panose="02020603050405020304" pitchFamily="18" charset="0"/>
                        </a:rPr>
                        <a:t>8,3</a:t>
                      </a: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300" dirty="0">
                          <a:effectLst/>
                          <a:latin typeface="Calibri" panose="020F0502020204030204" pitchFamily="34" charset="0"/>
                          <a:ea typeface="Calibri" panose="020F0502020204030204" pitchFamily="34" charset="0"/>
                          <a:cs typeface="Times New Roman" panose="02020603050405020304" pitchFamily="18" charset="0"/>
                        </a:rPr>
                        <a:t>Das Gesetz wurde vorgelesen vom Morgen bis am Mittag. "</a:t>
                      </a:r>
                      <a:r>
                        <a:rPr lang="de-CH" sz="2300" kern="1200" dirty="0">
                          <a:solidFill>
                            <a:schemeClr val="tx1"/>
                          </a:solidFill>
                          <a:effectLst/>
                          <a:latin typeface="+mn-lt"/>
                          <a:ea typeface="+mn-ea"/>
                          <a:cs typeface="+mn-cs"/>
                        </a:rPr>
                        <a:t>Und die Ohren des ganzen Volkes waren auf das Buch des Gesetzes ⟨gerichtet⟩."</a:t>
                      </a:r>
                      <a:endParaRPr lang="de-CH" sz="23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Font typeface="Calibri" panose="020F0502020204030204" pitchFamily="34" charset="0"/>
                        <a:buNone/>
                      </a:pPr>
                      <a:r>
                        <a:rPr lang="de-CH" sz="2300" b="1" dirty="0">
                          <a:effectLst/>
                          <a:latin typeface="Calibri" panose="020F0502020204030204" pitchFamily="34" charset="0"/>
                          <a:ea typeface="Calibri" panose="020F0502020204030204" pitchFamily="34" charset="0"/>
                          <a:cs typeface="Times New Roman" panose="02020603050405020304" pitchFamily="18" charset="0"/>
                        </a:rPr>
                        <a:t>- Ausrichten</a:t>
                      </a:r>
                      <a:endParaRPr lang="de-CH"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6322494"/>
                  </a:ext>
                </a:extLst>
              </a:tr>
              <a:tr h="467682">
                <a:tc>
                  <a:txBody>
                    <a:bodyPr/>
                    <a:lstStyle/>
                    <a:p>
                      <a:r>
                        <a:rPr lang="de-CH" sz="2300">
                          <a:effectLst/>
                          <a:latin typeface="Calibri" panose="020F0502020204030204" pitchFamily="34" charset="0"/>
                          <a:ea typeface="Calibri" panose="020F0502020204030204" pitchFamily="34" charset="0"/>
                          <a:cs typeface="Times New Roman" panose="02020603050405020304" pitchFamily="18" charset="0"/>
                        </a:rPr>
                        <a:t>8,5</a:t>
                      </a: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300" dirty="0">
                          <a:effectLst/>
                          <a:latin typeface="Calibri" panose="020F0502020204030204" pitchFamily="34" charset="0"/>
                          <a:ea typeface="Calibri" panose="020F0502020204030204" pitchFamily="34" charset="0"/>
                          <a:cs typeface="Times New Roman" panose="02020603050405020304" pitchFamily="18" charset="0"/>
                        </a:rPr>
                        <a:t>Ehrfurcht vor dem Gesetz des HERRN</a:t>
                      </a:r>
                    </a:p>
                    <a:p>
                      <a:pPr marL="0" lvl="0" indent="0">
                        <a:buFont typeface="Calibri" panose="020F0502020204030204" pitchFamily="34" charset="0"/>
                        <a:buNone/>
                      </a:pPr>
                      <a:r>
                        <a:rPr lang="de-CH" sz="2300" b="1" dirty="0">
                          <a:effectLst/>
                          <a:latin typeface="Calibri" panose="020F0502020204030204" pitchFamily="34" charset="0"/>
                          <a:ea typeface="Calibri" panose="020F0502020204030204" pitchFamily="34" charset="0"/>
                          <a:cs typeface="Times New Roman" panose="02020603050405020304" pitchFamily="18" charset="0"/>
                        </a:rPr>
                        <a:t>- Ehrfurcht</a:t>
                      </a:r>
                      <a:endParaRPr lang="de-CH"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615455"/>
                  </a:ext>
                </a:extLst>
              </a:tr>
              <a:tr h="467682">
                <a:tc>
                  <a:txBody>
                    <a:bodyPr/>
                    <a:lstStyle/>
                    <a:p>
                      <a:r>
                        <a:rPr lang="de-CH" sz="2300" dirty="0">
                          <a:effectLst/>
                          <a:latin typeface="Calibri" panose="020F0502020204030204" pitchFamily="34" charset="0"/>
                          <a:ea typeface="Calibri" panose="020F0502020204030204" pitchFamily="34" charset="0"/>
                          <a:cs typeface="Times New Roman" panose="02020603050405020304" pitchFamily="18" charset="0"/>
                        </a:rPr>
                        <a:t>8,8</a:t>
                      </a: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300" dirty="0">
                          <a:effectLst/>
                          <a:latin typeface="Calibri" panose="020F0502020204030204" pitchFamily="34" charset="0"/>
                          <a:ea typeface="Calibri" panose="020F0502020204030204" pitchFamily="34" charset="0"/>
                          <a:cs typeface="Times New Roman" panose="02020603050405020304" pitchFamily="18" charset="0"/>
                        </a:rPr>
                        <a:t>Sie legten dem Volk das Gesetz aus</a:t>
                      </a:r>
                    </a:p>
                    <a:p>
                      <a:pPr marL="0" lvl="0" indent="0">
                        <a:buFont typeface="Calibri" panose="020F0502020204030204" pitchFamily="34" charset="0"/>
                        <a:buNone/>
                      </a:pPr>
                      <a:r>
                        <a:rPr lang="de-CH" sz="2300" b="1" dirty="0">
                          <a:effectLst/>
                          <a:latin typeface="Calibri" panose="020F0502020204030204" pitchFamily="34" charset="0"/>
                          <a:ea typeface="Calibri" panose="020F0502020204030204" pitchFamily="34" charset="0"/>
                          <a:cs typeface="Times New Roman" panose="02020603050405020304" pitchFamily="18" charset="0"/>
                        </a:rPr>
                        <a:t>- Auslegen / Belehren </a:t>
                      </a:r>
                      <a:endParaRPr lang="de-CH"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8881118"/>
                  </a:ext>
                </a:extLst>
              </a:tr>
              <a:tr h="623577">
                <a:tc>
                  <a:txBody>
                    <a:bodyPr/>
                    <a:lstStyle/>
                    <a:p>
                      <a:r>
                        <a:rPr lang="de-CH" sz="2300">
                          <a:effectLst/>
                          <a:latin typeface="Calibri" panose="020F0502020204030204" pitchFamily="34" charset="0"/>
                          <a:ea typeface="Calibri" panose="020F0502020204030204" pitchFamily="34" charset="0"/>
                          <a:cs typeface="Times New Roman" panose="02020603050405020304" pitchFamily="18" charset="0"/>
                        </a:rPr>
                        <a:t>8,13</a:t>
                      </a: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300" dirty="0">
                          <a:effectLst/>
                          <a:latin typeface="Calibri" panose="020F0502020204030204" pitchFamily="34" charset="0"/>
                          <a:ea typeface="Calibri" panose="020F0502020204030204" pitchFamily="34" charset="0"/>
                          <a:cs typeface="Times New Roman" panose="02020603050405020304" pitchFamily="18" charset="0"/>
                        </a:rPr>
                        <a:t>Die Leiterschaft wollte mehr vom Gesetz verstehen</a:t>
                      </a:r>
                    </a:p>
                    <a:p>
                      <a:pPr marL="0" lvl="0" indent="0">
                        <a:buFont typeface="Calibri" panose="020F0502020204030204" pitchFamily="34" charset="0"/>
                        <a:buNone/>
                      </a:pPr>
                      <a:r>
                        <a:rPr lang="de-CH" sz="2300" b="1" dirty="0">
                          <a:effectLst/>
                          <a:latin typeface="Calibri" panose="020F0502020204030204" pitchFamily="34" charset="0"/>
                          <a:ea typeface="Calibri" panose="020F0502020204030204" pitchFamily="34" charset="0"/>
                          <a:cs typeface="Times New Roman" panose="02020603050405020304" pitchFamily="18" charset="0"/>
                        </a:rPr>
                        <a:t>- Einsicht</a:t>
                      </a:r>
                      <a:endParaRPr lang="de-CH"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989968"/>
                  </a:ext>
                </a:extLst>
              </a:tr>
              <a:tr h="623577">
                <a:tc>
                  <a:txBody>
                    <a:bodyPr/>
                    <a:lstStyle/>
                    <a:p>
                      <a:r>
                        <a:rPr lang="de-CH" sz="2300">
                          <a:effectLst/>
                          <a:latin typeface="Calibri" panose="020F0502020204030204" pitchFamily="34" charset="0"/>
                          <a:ea typeface="Calibri" panose="020F0502020204030204" pitchFamily="34" charset="0"/>
                          <a:cs typeface="Times New Roman" panose="02020603050405020304" pitchFamily="18" charset="0"/>
                        </a:rPr>
                        <a:t>8,18</a:t>
                      </a: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300" dirty="0">
                          <a:effectLst/>
                          <a:latin typeface="Calibri" panose="020F0502020204030204" pitchFamily="34" charset="0"/>
                          <a:ea typeface="Calibri" panose="020F0502020204030204" pitchFamily="34" charset="0"/>
                          <a:cs typeface="Times New Roman" panose="02020603050405020304" pitchFamily="18" charset="0"/>
                        </a:rPr>
                        <a:t>Jeden Tag wurde aus dem Gesetz vorgelesen</a:t>
                      </a:r>
                    </a:p>
                    <a:p>
                      <a:pPr marL="0" lvl="0" indent="0">
                        <a:buFont typeface="Calibri" panose="020F0502020204030204" pitchFamily="34" charset="0"/>
                        <a:buNone/>
                      </a:pPr>
                      <a:r>
                        <a:rPr lang="de-CH" sz="2300" b="1" dirty="0">
                          <a:effectLst/>
                          <a:latin typeface="Calibri" panose="020F0502020204030204" pitchFamily="34" charset="0"/>
                          <a:ea typeface="Calibri" panose="020F0502020204030204" pitchFamily="34" charset="0"/>
                          <a:cs typeface="Times New Roman" panose="02020603050405020304" pitchFamily="18" charset="0"/>
                        </a:rPr>
                        <a:t>- Jeden Tag </a:t>
                      </a:r>
                      <a:endParaRPr lang="de-CH"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475717"/>
                  </a:ext>
                </a:extLst>
              </a:tr>
              <a:tr h="1091259">
                <a:tc>
                  <a:txBody>
                    <a:bodyPr/>
                    <a:lstStyle/>
                    <a:p>
                      <a:r>
                        <a:rPr lang="de-CH" sz="2300">
                          <a:effectLst/>
                          <a:latin typeface="Calibri" panose="020F0502020204030204" pitchFamily="34" charset="0"/>
                          <a:ea typeface="Calibri" panose="020F0502020204030204" pitchFamily="34" charset="0"/>
                          <a:cs typeface="Times New Roman" panose="02020603050405020304" pitchFamily="18" charset="0"/>
                        </a:rPr>
                        <a:t>9,3</a:t>
                      </a: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300" dirty="0">
                          <a:effectLst/>
                          <a:latin typeface="Calibri" panose="020F0502020204030204" pitchFamily="34" charset="0"/>
                          <a:ea typeface="Calibri" panose="020F0502020204030204" pitchFamily="34" charset="0"/>
                          <a:cs typeface="Times New Roman" panose="02020603050405020304" pitchFamily="18" charset="0"/>
                        </a:rPr>
                        <a:t>Das Gesetz wurde vorgelesen, dann wurde über ihre Verfehlungen Busse getan und dies führte sie ins Gebet </a:t>
                      </a:r>
                    </a:p>
                    <a:p>
                      <a:pPr marL="0" lvl="0" indent="0">
                        <a:buFont typeface="Calibri" panose="020F0502020204030204" pitchFamily="34" charset="0"/>
                        <a:buNone/>
                      </a:pPr>
                      <a:r>
                        <a:rPr lang="de-CH" sz="2300" b="1" dirty="0">
                          <a:effectLst/>
                          <a:latin typeface="Calibri" panose="020F0502020204030204" pitchFamily="34" charset="0"/>
                          <a:ea typeface="Calibri" panose="020F0502020204030204" pitchFamily="34" charset="0"/>
                          <a:cs typeface="Times New Roman" panose="02020603050405020304" pitchFamily="18" charset="0"/>
                        </a:rPr>
                        <a:t>- Umsetzten </a:t>
                      </a:r>
                      <a:endParaRPr lang="de-CH"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269430"/>
                  </a:ext>
                </a:extLst>
              </a:tr>
              <a:tr h="935365">
                <a:tc>
                  <a:txBody>
                    <a:bodyPr/>
                    <a:lstStyle/>
                    <a:p>
                      <a:r>
                        <a:rPr lang="de-CH" sz="2300">
                          <a:effectLst/>
                          <a:latin typeface="Calibri" panose="020F0502020204030204" pitchFamily="34" charset="0"/>
                          <a:ea typeface="Calibri" panose="020F0502020204030204" pitchFamily="34" charset="0"/>
                          <a:cs typeface="Times New Roman" panose="02020603050405020304" pitchFamily="18" charset="0"/>
                        </a:rPr>
                        <a:t>13,1</a:t>
                      </a: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300" dirty="0">
                          <a:effectLst/>
                          <a:latin typeface="Calibri" panose="020F0502020204030204" pitchFamily="34" charset="0"/>
                          <a:ea typeface="Calibri" panose="020F0502020204030204" pitchFamily="34" charset="0"/>
                          <a:cs typeface="Times New Roman" panose="02020603050405020304" pitchFamily="18" charset="0"/>
                        </a:rPr>
                        <a:t>Das Volk sucht Antworten im Gesetz Mose</a:t>
                      </a:r>
                    </a:p>
                    <a:p>
                      <a:pPr marL="0" lvl="0" indent="0">
                        <a:buFont typeface="Calibri" panose="020F0502020204030204" pitchFamily="34" charset="0"/>
                        <a:buNone/>
                      </a:pPr>
                      <a:r>
                        <a:rPr lang="de-CH" sz="2300" b="1" dirty="0">
                          <a:effectLst/>
                          <a:latin typeface="Calibri" panose="020F0502020204030204" pitchFamily="34" charset="0"/>
                          <a:ea typeface="Calibri" panose="020F0502020204030204" pitchFamily="34" charset="0"/>
                          <a:cs typeface="Times New Roman" panose="02020603050405020304" pitchFamily="18" charset="0"/>
                        </a:rPr>
                        <a:t>- Das Wort Gottes hat Antworten </a:t>
                      </a:r>
                      <a:endParaRPr lang="de-CH"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45326" marR="45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572257"/>
                  </a:ext>
                </a:extLst>
              </a:tr>
            </a:tbl>
          </a:graphicData>
        </a:graphic>
      </p:graphicFrame>
    </p:spTree>
    <p:extLst>
      <p:ext uri="{BB962C8B-B14F-4D97-AF65-F5344CB8AC3E}">
        <p14:creationId xmlns:p14="http://schemas.microsoft.com/office/powerpoint/2010/main" val="3974321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1338095" y="381469"/>
            <a:ext cx="6489484"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Nehemia | </a:t>
            </a:r>
            <a:r>
              <a:rPr lang="de-CH" sz="3000" b="1" kern="0" dirty="0">
                <a:latin typeface="Calibri" panose="020F0502020204030204" pitchFamily="34" charset="0"/>
                <a:ea typeface="Times New Roman" panose="02020603050405020304" pitchFamily="18" charset="0"/>
                <a:cs typeface="Times New Roman" panose="02020603050405020304" pitchFamily="18" charset="0"/>
              </a:rPr>
              <a:t>Sein Auftrag</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317F5D70-CDCE-08A2-BFE9-93D2604E0C0A}"/>
              </a:ext>
            </a:extLst>
          </p:cNvPr>
          <p:cNvSpPr txBox="1"/>
          <p:nvPr/>
        </p:nvSpPr>
        <p:spPr>
          <a:xfrm>
            <a:off x="778423" y="1330010"/>
            <a:ext cx="9335156" cy="378565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Nehemia war kein König wie Serubbabel, kein Priester wie Jeschua und Esra, sondern ein ganz normaler Mann, ein Laie. Dennoch war Nehemia der Mundschenk des persischen Königs Arthasasta. </a:t>
            </a:r>
          </a:p>
          <a:p>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 Der HERR kann und möchte alle gebrauchen, wir sind als Gläubige ein königliches Priestertum und erlöst um zu dienen!</a:t>
            </a:r>
          </a:p>
        </p:txBody>
      </p:sp>
    </p:spTree>
    <p:extLst>
      <p:ext uri="{BB962C8B-B14F-4D97-AF65-F5344CB8AC3E}">
        <p14:creationId xmlns:p14="http://schemas.microsoft.com/office/powerpoint/2010/main" val="181942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1338095" y="381469"/>
            <a:ext cx="6489484"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Nehemia | </a:t>
            </a:r>
            <a:r>
              <a:rPr lang="de-CH" sz="3000" b="1" kern="0" dirty="0">
                <a:latin typeface="Calibri" panose="020F0502020204030204" pitchFamily="34" charset="0"/>
                <a:ea typeface="Times New Roman" panose="02020603050405020304" pitchFamily="18" charset="0"/>
                <a:cs typeface="Times New Roman" panose="02020603050405020304" pitchFamily="18" charset="0"/>
              </a:rPr>
              <a:t>Sein Auftrag</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26" name="Picture 2" descr="TGC Course | Introduction to Nehemiah">
            <a:extLst>
              <a:ext uri="{FF2B5EF4-FFF2-40B4-BE49-F238E27FC236}">
                <a16:creationId xmlns:a16="http://schemas.microsoft.com/office/drawing/2014/main" id="{6FC8D7E4-0701-437D-4E43-C9399BAD3E52}"/>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0291" t="44312" r="35318" b="18536"/>
          <a:stretch/>
        </p:blipFill>
        <p:spPr bwMode="auto">
          <a:xfrm>
            <a:off x="659678" y="1261236"/>
            <a:ext cx="8929775" cy="3413234"/>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a:extLst>
              <a:ext uri="{FF2B5EF4-FFF2-40B4-BE49-F238E27FC236}">
                <a16:creationId xmlns:a16="http://schemas.microsoft.com/office/drawing/2014/main" id="{2F0DFA90-3C85-D568-A2FC-A0905AA66047}"/>
              </a:ext>
            </a:extLst>
          </p:cNvPr>
          <p:cNvSpPr/>
          <p:nvPr/>
        </p:nvSpPr>
        <p:spPr>
          <a:xfrm>
            <a:off x="6913179" y="2128340"/>
            <a:ext cx="804041" cy="78827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Ellipse 2">
            <a:extLst>
              <a:ext uri="{FF2B5EF4-FFF2-40B4-BE49-F238E27FC236}">
                <a16:creationId xmlns:a16="http://schemas.microsoft.com/office/drawing/2014/main" id="{8C170534-1D48-8867-F6EF-ED3893744F7A}"/>
              </a:ext>
            </a:extLst>
          </p:cNvPr>
          <p:cNvSpPr/>
          <p:nvPr/>
        </p:nvSpPr>
        <p:spPr>
          <a:xfrm>
            <a:off x="2067910" y="2916616"/>
            <a:ext cx="804041" cy="78827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9093AAE3-344B-452D-5358-312AF3667594}"/>
              </a:ext>
            </a:extLst>
          </p:cNvPr>
          <p:cNvSpPr txBox="1"/>
          <p:nvPr/>
        </p:nvSpPr>
        <p:spPr>
          <a:xfrm>
            <a:off x="9589453" y="1943681"/>
            <a:ext cx="2217839" cy="553998"/>
          </a:xfrm>
          <a:prstGeom prst="rect">
            <a:avLst/>
          </a:prstGeom>
          <a:noFill/>
        </p:spPr>
        <p:txBody>
          <a:bodyPr wrap="square">
            <a:spAutoFit/>
          </a:bodyPr>
          <a:lstStyle/>
          <a:p>
            <a:r>
              <a:rPr lang="de-CH" sz="3000" dirty="0">
                <a:latin typeface="Calibri" panose="020F0502020204030204" pitchFamily="34" charset="0"/>
                <a:ea typeface="Calibri" panose="020F0502020204030204" pitchFamily="34" charset="0"/>
                <a:cs typeface="Times New Roman" panose="02020603050405020304" pitchFamily="18" charset="0"/>
              </a:rPr>
              <a:t>c</a:t>
            </a:r>
            <a:r>
              <a:rPr lang="de-CH" sz="3000" dirty="0">
                <a:effectLst/>
                <a:latin typeface="Calibri" panose="020F0502020204030204" pitchFamily="34" charset="0"/>
                <a:ea typeface="Calibri" panose="020F0502020204030204" pitchFamily="34" charset="0"/>
                <a:cs typeface="Times New Roman" panose="02020603050405020304" pitchFamily="18" charset="0"/>
              </a:rPr>
              <a:t>a. 1500km</a:t>
            </a:r>
            <a:endParaRPr lang="de-CH" sz="3000" dirty="0"/>
          </a:p>
        </p:txBody>
      </p:sp>
      <p:sp>
        <p:nvSpPr>
          <p:cNvPr id="4" name="Mond 3">
            <a:extLst>
              <a:ext uri="{FF2B5EF4-FFF2-40B4-BE49-F238E27FC236}">
                <a16:creationId xmlns:a16="http://schemas.microsoft.com/office/drawing/2014/main" id="{7F073E43-106D-6AA1-5C51-F77BDB93622A}"/>
              </a:ext>
            </a:extLst>
          </p:cNvPr>
          <p:cNvSpPr/>
          <p:nvPr/>
        </p:nvSpPr>
        <p:spPr>
          <a:xfrm rot="4839499">
            <a:off x="3211328" y="403923"/>
            <a:ext cx="1835979" cy="3443134"/>
          </a:xfrm>
          <a:prstGeom prst="moon">
            <a:avLst>
              <a:gd name="adj" fmla="val 56632"/>
            </a:avLst>
          </a:prstGeom>
          <a:solidFill>
            <a:schemeClr val="accent6">
              <a:lumMod val="60000"/>
              <a:lumOff val="40000"/>
              <a:alpha val="50196"/>
            </a:schemeClr>
          </a:solidFill>
          <a:ln w="5715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57619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1338095" y="381469"/>
            <a:ext cx="6489484"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Nehemia | </a:t>
            </a:r>
            <a:r>
              <a:rPr lang="de-CH" sz="3000" b="1" kern="0" dirty="0">
                <a:latin typeface="Calibri" panose="020F0502020204030204" pitchFamily="34" charset="0"/>
                <a:ea typeface="Times New Roman" panose="02020603050405020304" pitchFamily="18" charset="0"/>
                <a:cs typeface="Times New Roman" panose="02020603050405020304" pitchFamily="18" charset="0"/>
              </a:rPr>
              <a:t>Sein Auftrag</a:t>
            </a:r>
            <a:endParaRPr lang="de-CH" sz="3000" b="1" kern="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26" name="Picture 2" descr="TGC Course | Introduction to Nehemiah">
            <a:extLst>
              <a:ext uri="{FF2B5EF4-FFF2-40B4-BE49-F238E27FC236}">
                <a16:creationId xmlns:a16="http://schemas.microsoft.com/office/drawing/2014/main" id="{6FC8D7E4-0701-437D-4E43-C9399BAD3E52}"/>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10291" t="44312" r="35318" b="18536"/>
          <a:stretch/>
        </p:blipFill>
        <p:spPr bwMode="auto">
          <a:xfrm>
            <a:off x="659678" y="1261236"/>
            <a:ext cx="8929775" cy="3413234"/>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a:extLst>
              <a:ext uri="{FF2B5EF4-FFF2-40B4-BE49-F238E27FC236}">
                <a16:creationId xmlns:a16="http://schemas.microsoft.com/office/drawing/2014/main" id="{2F0DFA90-3C85-D568-A2FC-A0905AA66047}"/>
              </a:ext>
            </a:extLst>
          </p:cNvPr>
          <p:cNvSpPr/>
          <p:nvPr/>
        </p:nvSpPr>
        <p:spPr>
          <a:xfrm>
            <a:off x="6913179" y="2128340"/>
            <a:ext cx="804041" cy="78827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Ellipse 2">
            <a:extLst>
              <a:ext uri="{FF2B5EF4-FFF2-40B4-BE49-F238E27FC236}">
                <a16:creationId xmlns:a16="http://schemas.microsoft.com/office/drawing/2014/main" id="{8C170534-1D48-8867-F6EF-ED3893744F7A}"/>
              </a:ext>
            </a:extLst>
          </p:cNvPr>
          <p:cNvSpPr/>
          <p:nvPr/>
        </p:nvSpPr>
        <p:spPr>
          <a:xfrm>
            <a:off x="2067910" y="2916616"/>
            <a:ext cx="804041" cy="78827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a:extLst>
              <a:ext uri="{FF2B5EF4-FFF2-40B4-BE49-F238E27FC236}">
                <a16:creationId xmlns:a16="http://schemas.microsoft.com/office/drawing/2014/main" id="{0426389A-FFE8-4F81-3A74-E5B5FAFBFFAC}"/>
              </a:ext>
            </a:extLst>
          </p:cNvPr>
          <p:cNvSpPr txBox="1"/>
          <p:nvPr/>
        </p:nvSpPr>
        <p:spPr>
          <a:xfrm>
            <a:off x="369987" y="3783720"/>
            <a:ext cx="9751475" cy="2862322"/>
          </a:xfrm>
          <a:prstGeom prst="rect">
            <a:avLst/>
          </a:prstGeom>
          <a:noFill/>
        </p:spPr>
        <p:txBody>
          <a:bodyPr wrap="square">
            <a:spAutoFit/>
          </a:bodyPr>
          <a:lstStyle/>
          <a:p>
            <a:r>
              <a:rPr lang="de-CH" sz="3000" dirty="0"/>
              <a:t>"Geschichte Nehemias, des Sohnes Hachaljas. Und es geschah im Monat Kislew des zwanzigsten Jahres, als ich in der Burg Susa war, 2 da kam Hanani, einer von meinen Brüdern, er und einige Männer aus Juda. Und ich fragte sie nach den Juden, den Entkommenen, die von den Gefangenen übrig geblieben waren, und nach Jerusalem." </a:t>
            </a:r>
            <a:r>
              <a:rPr lang="de-CH" sz="3000" b="1" dirty="0"/>
              <a:t>(1,1-2)</a:t>
            </a:r>
            <a:endParaRPr lang="de-CH" sz="3000" dirty="0"/>
          </a:p>
        </p:txBody>
      </p:sp>
    </p:spTree>
    <p:extLst>
      <p:ext uri="{BB962C8B-B14F-4D97-AF65-F5344CB8AC3E}">
        <p14:creationId xmlns:p14="http://schemas.microsoft.com/office/powerpoint/2010/main" val="137255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07454ED-53D7-B823-EB41-925EA23AB9D7}"/>
              </a:ext>
            </a:extLst>
          </p:cNvPr>
          <p:cNvSpPr txBox="1"/>
          <p:nvPr/>
        </p:nvSpPr>
        <p:spPr>
          <a:xfrm>
            <a:off x="423697" y="434959"/>
            <a:ext cx="10391447" cy="5632311"/>
          </a:xfrm>
          <a:prstGeom prst="rect">
            <a:avLst/>
          </a:prstGeom>
          <a:noFill/>
        </p:spPr>
        <p:txBody>
          <a:bodyPr wrap="square">
            <a:spAutoFit/>
          </a:bodyPr>
          <a:lstStyle/>
          <a:p>
            <a:r>
              <a:rPr lang="de-DE" sz="3000" dirty="0"/>
              <a:t>"Und ich kam nach Jerusalem und war drei Tage dort. 12 Und ich machte mich in der Nacht auf, </a:t>
            </a:r>
            <a:r>
              <a:rPr lang="de-DE" sz="3000" b="1" dirty="0"/>
              <a:t>ich und wenige Männer mit mir</a:t>
            </a:r>
            <a:r>
              <a:rPr lang="de-DE" sz="3000" dirty="0"/>
              <a:t>; ich hatte aber keinem Menschen mitgeteilt, was mein Gott mir ins Herz gegeben hatte, für Jerusalem zu tun; und kein Tier war bei mir, außer dem Tier, auf dem ich ritt. 13 Und ich zog in der Nacht durchs Taltor hinaus auf die Drachen-Quelle zu und zum Misttor; und ich besichtigte die Mauern Jerusalems, die niedergerissen, und seine Tore, die vom Feuer verzehrt waren. 14 Und ich zog hinüber zum Quellentor und zum Königsteich, und es war kein Platz zum Durchkommen für das Tier, das unter mir war. 15 Und ich zog in der Nacht das Tal hinauf und besichtigte die Mauer, und ich kam wieder durchs Taltor herein und kehrte zurück." </a:t>
            </a:r>
            <a:r>
              <a:rPr lang="de-DE" sz="3000" b="1" dirty="0"/>
              <a:t>(2,11-15)</a:t>
            </a:r>
            <a:endParaRPr lang="de-DE" sz="3000" dirty="0"/>
          </a:p>
        </p:txBody>
      </p:sp>
    </p:spTree>
    <p:extLst>
      <p:ext uri="{BB962C8B-B14F-4D97-AF65-F5344CB8AC3E}">
        <p14:creationId xmlns:p14="http://schemas.microsoft.com/office/powerpoint/2010/main" val="277081471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2189</Words>
  <Application>Microsoft Office PowerPoint</Application>
  <PresentationFormat>Breitbild</PresentationFormat>
  <Paragraphs>178</Paragraphs>
  <Slides>27</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27</vt:i4>
      </vt:variant>
    </vt:vector>
  </HeadingPairs>
  <TitlesOfParts>
    <vt:vector size="33" baseType="lpstr">
      <vt:lpstr>Arial</vt:lpstr>
      <vt:lpstr>Calibri</vt:lpstr>
      <vt:lpstr>Calibri Light</vt:lpstr>
      <vt:lpstr>Cambria Math</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Mätthu</dc:creator>
  <cp:keywords>Altes Testament, Esra, Nehemia</cp:keywords>
  <cp:lastModifiedBy>David Briggeler</cp:lastModifiedBy>
  <cp:revision>54</cp:revision>
  <dcterms:created xsi:type="dcterms:W3CDTF">2022-09-08T15:42:11Z</dcterms:created>
  <dcterms:modified xsi:type="dcterms:W3CDTF">2023-10-26T08:52:31Z</dcterms:modified>
</cp:coreProperties>
</file>