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3" r:id="rId2"/>
    <p:sldId id="740" r:id="rId3"/>
    <p:sldId id="741" r:id="rId4"/>
    <p:sldId id="742" r:id="rId5"/>
    <p:sldId id="743" r:id="rId6"/>
    <p:sldId id="744" r:id="rId7"/>
    <p:sldId id="759" r:id="rId8"/>
    <p:sldId id="745" r:id="rId9"/>
    <p:sldId id="746" r:id="rId10"/>
    <p:sldId id="747" r:id="rId11"/>
    <p:sldId id="748" r:id="rId12"/>
    <p:sldId id="749" r:id="rId13"/>
    <p:sldId id="750" r:id="rId14"/>
    <p:sldId id="751" r:id="rId15"/>
    <p:sldId id="752" r:id="rId16"/>
    <p:sldId id="753" r:id="rId17"/>
    <p:sldId id="755" r:id="rId18"/>
    <p:sldId id="754" r:id="rId19"/>
    <p:sldId id="756" r:id="rId20"/>
    <p:sldId id="757" r:id="rId21"/>
    <p:sldId id="758" r:id="rId22"/>
    <p:sldId id="739" r:id="rId23"/>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BA3"/>
    <a:srgbClr val="D5F7FF"/>
    <a:srgbClr val="A4EDFE"/>
    <a:srgbClr val="000000"/>
    <a:srgbClr val="FFFBB3"/>
    <a:srgbClr val="3B3838"/>
    <a:srgbClr val="595959"/>
    <a:srgbClr val="CCFFFF"/>
    <a:srgbClr val="F7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81" d="100"/>
          <a:sy n="81" d="100"/>
        </p:scale>
        <p:origin x="64" y="1816"/>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04.02.2023</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04.02.2023</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04.02.2023</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04.02.2023</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04.02.2023</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04.02.2023</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04.02.2023</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04.02.2023</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04.02.2023</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04.02.2023</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04.02.2023</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04.02.2023</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04.02.2023</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16E1BF6-AF67-812E-4562-F64EE0926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62654" y="201589"/>
            <a:ext cx="89331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Übersicht des Buches Exodus</a:t>
            </a:r>
          </a:p>
        </p:txBody>
      </p:sp>
      <p:pic>
        <p:nvPicPr>
          <p:cNvPr id="5" name="Grafik 4">
            <a:extLst>
              <a:ext uri="{FF2B5EF4-FFF2-40B4-BE49-F238E27FC236}">
                <a16:creationId xmlns:a16="http://schemas.microsoft.com/office/drawing/2014/main" id="{7017AC91-0B7C-4144-88BC-DDF726CBEBC2}"/>
              </a:ext>
            </a:extLst>
          </p:cNvPr>
          <p:cNvPicPr>
            <a:picLocks noChangeAspect="1"/>
          </p:cNvPicPr>
          <p:nvPr/>
        </p:nvPicPr>
        <p:blipFill rotWithShape="1">
          <a:blip r:embed="rId2"/>
          <a:srcRect t="3883"/>
          <a:stretch/>
        </p:blipFill>
        <p:spPr>
          <a:xfrm>
            <a:off x="386255" y="724809"/>
            <a:ext cx="9364717" cy="5839868"/>
          </a:xfrm>
          <a:prstGeom prst="rect">
            <a:avLst/>
          </a:prstGeom>
        </p:spPr>
      </p:pic>
      <p:sp>
        <p:nvSpPr>
          <p:cNvPr id="6" name="Rechteck 5">
            <a:extLst>
              <a:ext uri="{FF2B5EF4-FFF2-40B4-BE49-F238E27FC236}">
                <a16:creationId xmlns:a16="http://schemas.microsoft.com/office/drawing/2014/main" id="{243839FE-4DF8-31DC-0740-582104109AE4}"/>
              </a:ext>
            </a:extLst>
          </p:cNvPr>
          <p:cNvSpPr/>
          <p:nvPr/>
        </p:nvSpPr>
        <p:spPr>
          <a:xfrm>
            <a:off x="386255" y="2869324"/>
            <a:ext cx="9577552" cy="3515710"/>
          </a:xfrm>
          <a:prstGeom prst="rect">
            <a:avLst/>
          </a:prstGeom>
          <a:solidFill>
            <a:srgbClr val="FFFFF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57007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62654" y="201589"/>
            <a:ext cx="89331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Übersicht des Buches Exodus</a:t>
            </a:r>
          </a:p>
        </p:txBody>
      </p:sp>
      <p:pic>
        <p:nvPicPr>
          <p:cNvPr id="5" name="Grafik 4">
            <a:extLst>
              <a:ext uri="{FF2B5EF4-FFF2-40B4-BE49-F238E27FC236}">
                <a16:creationId xmlns:a16="http://schemas.microsoft.com/office/drawing/2014/main" id="{7017AC91-0B7C-4144-88BC-DDF726CBEBC2}"/>
              </a:ext>
            </a:extLst>
          </p:cNvPr>
          <p:cNvPicPr>
            <a:picLocks noChangeAspect="1"/>
          </p:cNvPicPr>
          <p:nvPr/>
        </p:nvPicPr>
        <p:blipFill rotWithShape="1">
          <a:blip r:embed="rId2"/>
          <a:srcRect t="3883"/>
          <a:stretch/>
        </p:blipFill>
        <p:spPr>
          <a:xfrm>
            <a:off x="386255" y="724809"/>
            <a:ext cx="9364717" cy="5839868"/>
          </a:xfrm>
          <a:prstGeom prst="rect">
            <a:avLst/>
          </a:prstGeom>
        </p:spPr>
      </p:pic>
      <p:sp>
        <p:nvSpPr>
          <p:cNvPr id="6" name="Rechteck 5">
            <a:extLst>
              <a:ext uri="{FF2B5EF4-FFF2-40B4-BE49-F238E27FC236}">
                <a16:creationId xmlns:a16="http://schemas.microsoft.com/office/drawing/2014/main" id="{243839FE-4DF8-31DC-0740-582104109AE4}"/>
              </a:ext>
            </a:extLst>
          </p:cNvPr>
          <p:cNvSpPr/>
          <p:nvPr/>
        </p:nvSpPr>
        <p:spPr>
          <a:xfrm>
            <a:off x="386255" y="3831020"/>
            <a:ext cx="9577552" cy="2554013"/>
          </a:xfrm>
          <a:prstGeom prst="rect">
            <a:avLst/>
          </a:prstGeom>
          <a:solidFill>
            <a:srgbClr val="FFFFF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4064679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62654" y="201589"/>
            <a:ext cx="89331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Übersicht des Buches Exodus</a:t>
            </a:r>
          </a:p>
        </p:txBody>
      </p:sp>
      <p:pic>
        <p:nvPicPr>
          <p:cNvPr id="5" name="Grafik 4">
            <a:extLst>
              <a:ext uri="{FF2B5EF4-FFF2-40B4-BE49-F238E27FC236}">
                <a16:creationId xmlns:a16="http://schemas.microsoft.com/office/drawing/2014/main" id="{7017AC91-0B7C-4144-88BC-DDF726CBEBC2}"/>
              </a:ext>
            </a:extLst>
          </p:cNvPr>
          <p:cNvPicPr>
            <a:picLocks noChangeAspect="1"/>
          </p:cNvPicPr>
          <p:nvPr/>
        </p:nvPicPr>
        <p:blipFill rotWithShape="1">
          <a:blip r:embed="rId2"/>
          <a:srcRect t="3883"/>
          <a:stretch/>
        </p:blipFill>
        <p:spPr>
          <a:xfrm>
            <a:off x="386255" y="724809"/>
            <a:ext cx="9364717" cy="5839868"/>
          </a:xfrm>
          <a:prstGeom prst="rect">
            <a:avLst/>
          </a:prstGeom>
        </p:spPr>
      </p:pic>
      <p:sp>
        <p:nvSpPr>
          <p:cNvPr id="6" name="Rechteck 5">
            <a:extLst>
              <a:ext uri="{FF2B5EF4-FFF2-40B4-BE49-F238E27FC236}">
                <a16:creationId xmlns:a16="http://schemas.microsoft.com/office/drawing/2014/main" id="{243839FE-4DF8-31DC-0740-582104109AE4}"/>
              </a:ext>
            </a:extLst>
          </p:cNvPr>
          <p:cNvSpPr/>
          <p:nvPr/>
        </p:nvSpPr>
        <p:spPr>
          <a:xfrm>
            <a:off x="386255" y="4871545"/>
            <a:ext cx="9577552" cy="1513488"/>
          </a:xfrm>
          <a:prstGeom prst="rect">
            <a:avLst/>
          </a:prstGeom>
          <a:solidFill>
            <a:srgbClr val="FFFFF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12184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62654" y="201589"/>
            <a:ext cx="89331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Übersicht des Buches Exodus</a:t>
            </a:r>
          </a:p>
        </p:txBody>
      </p:sp>
      <p:pic>
        <p:nvPicPr>
          <p:cNvPr id="5" name="Grafik 4">
            <a:extLst>
              <a:ext uri="{FF2B5EF4-FFF2-40B4-BE49-F238E27FC236}">
                <a16:creationId xmlns:a16="http://schemas.microsoft.com/office/drawing/2014/main" id="{7017AC91-0B7C-4144-88BC-DDF726CBEBC2}"/>
              </a:ext>
            </a:extLst>
          </p:cNvPr>
          <p:cNvPicPr>
            <a:picLocks noChangeAspect="1"/>
          </p:cNvPicPr>
          <p:nvPr/>
        </p:nvPicPr>
        <p:blipFill rotWithShape="1">
          <a:blip r:embed="rId2"/>
          <a:srcRect t="3883"/>
          <a:stretch/>
        </p:blipFill>
        <p:spPr>
          <a:xfrm>
            <a:off x="386255" y="724809"/>
            <a:ext cx="9364717" cy="5839868"/>
          </a:xfrm>
          <a:prstGeom prst="rect">
            <a:avLst/>
          </a:prstGeom>
        </p:spPr>
      </p:pic>
    </p:spTree>
    <p:extLst>
      <p:ext uri="{BB962C8B-B14F-4D97-AF65-F5344CB8AC3E}">
        <p14:creationId xmlns:p14="http://schemas.microsoft.com/office/powerpoint/2010/main" val="2209920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Aktuelle Situation</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902718" cy="3970318"/>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"Und dies sind die Namen der Söhne Israel, die nach Ägypten kamen – mit Jakob kamen sie, jeder mit seinem Haus: 2 Ruben, Simeon, Levi und Juda; 3 Issaschar, Sebulon und Benjamin; 4 Dan und Naftali, Gad und Asser. 5 Und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die Zahl</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aller Seelen, die aus Jakobs Schoß hervorgegangen waren, betrug siebzig Seelen. Josef aber war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schon</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in Ägypten. 6 Und Josef starb und alle seine Brüder und jene ganze Generation. 7 Die Söhne Israel aber waren fruchtbar und wimmelten und mehrten sich und wurden sehr, sehr stark, und das Land wurde voll von ihnen."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(1,1-7)</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51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Warum blieben sie in Ägypten?</a:t>
            </a:r>
          </a:p>
        </p:txBody>
      </p:sp>
      <p:sp>
        <p:nvSpPr>
          <p:cNvPr id="5" name="Textfeld 4">
            <a:extLst>
              <a:ext uri="{FF2B5EF4-FFF2-40B4-BE49-F238E27FC236}">
                <a16:creationId xmlns:a16="http://schemas.microsoft.com/office/drawing/2014/main" id="{7513EF63-C0F5-AA5D-28E0-B4C0610E8204}"/>
              </a:ext>
            </a:extLst>
          </p:cNvPr>
          <p:cNvSpPr txBox="1"/>
          <p:nvPr/>
        </p:nvSpPr>
        <p:spPr>
          <a:xfrm>
            <a:off x="764084" y="1634342"/>
            <a:ext cx="9902718" cy="3185487"/>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Es schien ihnen gut (zu gut) zu gehen.</a:t>
            </a:r>
            <a:endParaRPr lang="de-CH" sz="2800" b="1" dirty="0">
              <a:latin typeface="Calibri Light" panose="020F0302020204030204" pitchFamily="34" charset="0"/>
              <a:ea typeface="Times New Roman" panose="02020603050405020304" pitchFamily="18" charset="0"/>
              <a:cs typeface="Times New Roman" panose="02020603050405020304" pitchFamily="18" charset="0"/>
            </a:endParaRPr>
          </a:p>
          <a:p>
            <a:pPr marL="34290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Ein weiterer Punkt den Gott anspricht ist der Unglaube und Götzendienst der Völker im Lande Kanaan. </a:t>
            </a:r>
          </a:p>
          <a:p>
            <a:pPr>
              <a:spcBef>
                <a:spcPts val="200"/>
              </a:spcBef>
            </a:pPr>
            <a:endParaRPr lang="de-CH" sz="28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spcBef>
                <a:spcPts val="200"/>
              </a:spcBef>
            </a:pPr>
            <a:r>
              <a:rPr lang="de-CH" sz="2800" dirty="0">
                <a:effectLst/>
                <a:latin typeface="Calibri" panose="020F0502020204030204" pitchFamily="34" charset="0"/>
                <a:ea typeface="Calibri" panose="020F0502020204030204" pitchFamily="34" charset="0"/>
                <a:cs typeface="Times New Roman" panose="02020603050405020304" pitchFamily="18" charset="0"/>
              </a:rPr>
              <a:t>"Und in der vierten Generation werden sie hierher zurückkehren; denn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das Maß der</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Schuld des Amoriters ist bis jetzt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noch</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nicht voll."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(Gen 15,16)</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51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Warum blieben sie in Ägypten?</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2" y="1242113"/>
            <a:ext cx="10478159" cy="5555367"/>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Es schien ihnen gut (zu gut) zu gehen.</a:t>
            </a:r>
            <a:endParaRPr lang="de-CH" sz="2800" b="1" dirty="0">
              <a:latin typeface="Calibri Light" panose="020F0302020204030204" pitchFamily="34" charset="0"/>
              <a:ea typeface="Times New Roman" panose="02020603050405020304" pitchFamily="18" charset="0"/>
              <a:cs typeface="Times New Roman" panose="02020603050405020304" pitchFamily="18" charset="0"/>
            </a:endParaRPr>
          </a:p>
          <a:p>
            <a:pPr marL="34290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Ein weiterer Punkt den Gott anspricht ist der Unglaube und Götzendienst der Völker im Lande Kanaan. </a:t>
            </a:r>
          </a:p>
          <a:p>
            <a:pPr marL="34290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 Das Volk Israel selbst war in Sünde gefallen. </a:t>
            </a:r>
          </a:p>
          <a:p>
            <a:pPr lvl="0">
              <a:spcBef>
                <a:spcPts val="200"/>
              </a:spcBef>
            </a:pPr>
            <a:endParaRPr lang="de-CH"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"Und ich sprach zu ihnen: Werft die Scheusale weg, an denen eure Augen hängen, und macht euch nicht mit den Götzen Ägyptens unrein! Ich bin der HERR, euer Gott.</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8 Aber sie waren widerspenstig gegen mich und wollten nicht auf mich hören; keiner warf die Scheusale weg, an denen seine Augen hingen, und die Götzen Ägyptens verließen sie nicht. Da gedachte ich, meinen Grimm über sie auszugießen, meinen Zorn an ihnen zu vollenden mitten im Land Ägypten."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(Hes 20,7-8)</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7346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Aktuelle Situation</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902718" cy="3108543"/>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"Da trat ein neuer König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die Herrschaft</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über Ägypten an, der Josef nicht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mehr</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kannte. 9 Der sagte zu seinem Volk: Siehe, das Volk der Söhne Israel ist zahlreicher und stärker als wir. 10 Auf, lasst uns klug gegen es vorgehen, damit es sich nicht noch weiter vermehrt! Sonst könnte es geschehen, wenn Krieg ausbricht, dass es sich auch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noch</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zu unseren Feinden schlägt und gegen uns kämpft und </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dann</a:t>
            </a:r>
            <a:r>
              <a:rPr lang="de-CH" sz="2800" dirty="0">
                <a:effectLst/>
                <a:latin typeface="Cambria Math" panose="02040503050406030204" pitchFamily="18" charset="0"/>
                <a:ea typeface="Calibri" panose="020F0502020204030204" pitchFamily="34" charset="0"/>
                <a:cs typeface="Cambria Math" panose="02040503050406030204" pitchFamily="18" charset="0"/>
              </a:rPr>
              <a:t>⟩</a:t>
            </a:r>
            <a:r>
              <a:rPr lang="de-CH" sz="2800" dirty="0">
                <a:effectLst/>
                <a:latin typeface="Calibri" panose="020F0502020204030204" pitchFamily="34" charset="0"/>
                <a:ea typeface="Calibri" panose="020F0502020204030204" pitchFamily="34" charset="0"/>
                <a:cs typeface="Times New Roman" panose="02020603050405020304" pitchFamily="18" charset="0"/>
              </a:rPr>
              <a:t> aus dem Land hinaufzieht."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(1,8-10)</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0496776D-6F28-6267-C129-903DE085BEC1}"/>
              </a:ext>
            </a:extLst>
          </p:cNvPr>
          <p:cNvPicPr>
            <a:picLocks noChangeAspect="1"/>
          </p:cNvPicPr>
          <p:nvPr/>
        </p:nvPicPr>
        <p:blipFill rotWithShape="1">
          <a:blip r:embed="rId2">
            <a:extLst>
              <a:ext uri="{28A0092B-C50C-407E-A947-70E740481C1C}">
                <a14:useLocalDpi xmlns:a14="http://schemas.microsoft.com/office/drawing/2010/main" val="0"/>
              </a:ext>
            </a:extLst>
          </a:blip>
          <a:srcRect t="61429" b="1"/>
          <a:stretch/>
        </p:blipFill>
        <p:spPr>
          <a:xfrm>
            <a:off x="265420" y="4809394"/>
            <a:ext cx="10249906" cy="1929015"/>
          </a:xfrm>
          <a:prstGeom prst="rect">
            <a:avLst/>
          </a:prstGeom>
        </p:spPr>
      </p:pic>
      <p:sp>
        <p:nvSpPr>
          <p:cNvPr id="6" name="Textfeld 5">
            <a:extLst>
              <a:ext uri="{FF2B5EF4-FFF2-40B4-BE49-F238E27FC236}">
                <a16:creationId xmlns:a16="http://schemas.microsoft.com/office/drawing/2014/main" id="{51B8A566-16F6-ECD6-76B2-6B8BDDE027C1}"/>
              </a:ext>
            </a:extLst>
          </p:cNvPr>
          <p:cNvSpPr txBox="1"/>
          <p:nvPr/>
        </p:nvSpPr>
        <p:spPr>
          <a:xfrm>
            <a:off x="6239203" y="4847897"/>
            <a:ext cx="610914" cy="338554"/>
          </a:xfrm>
          <a:prstGeom prst="rect">
            <a:avLst/>
          </a:prstGeom>
          <a:noFill/>
        </p:spPr>
        <p:txBody>
          <a:bodyPr wrap="square">
            <a:spAutoFit/>
          </a:bodyPr>
          <a:lstStyle/>
          <a:p>
            <a:r>
              <a:rPr lang="de-CH" sz="1600" dirty="0">
                <a:effectLst/>
                <a:latin typeface="Calibri" panose="020F0502020204030204" pitchFamily="34" charset="0"/>
                <a:ea typeface="Calibri" panose="020F0502020204030204" pitchFamily="34" charset="0"/>
                <a:cs typeface="Times New Roman" panose="02020603050405020304" pitchFamily="18" charset="0"/>
              </a:rPr>
              <a:t>1750</a:t>
            </a:r>
            <a:endParaRPr lang="de-CH" sz="1600" dirty="0"/>
          </a:p>
        </p:txBody>
      </p:sp>
      <p:cxnSp>
        <p:nvCxnSpPr>
          <p:cNvPr id="8" name="Gerader Verbinder 7">
            <a:extLst>
              <a:ext uri="{FF2B5EF4-FFF2-40B4-BE49-F238E27FC236}">
                <a16:creationId xmlns:a16="http://schemas.microsoft.com/office/drawing/2014/main" id="{077632ED-B6D5-3652-F45B-98266E2C9779}"/>
              </a:ext>
            </a:extLst>
          </p:cNvPr>
          <p:cNvCxnSpPr/>
          <p:nvPr/>
        </p:nvCxnSpPr>
        <p:spPr>
          <a:xfrm>
            <a:off x="6568308" y="5099741"/>
            <a:ext cx="0" cy="272534"/>
          </a:xfrm>
          <a:prstGeom prst="line">
            <a:avLst/>
          </a:prstGeom>
          <a:ln w="12700"/>
        </p:spPr>
        <p:style>
          <a:lnRef idx="1">
            <a:schemeClr val="dk1"/>
          </a:lnRef>
          <a:fillRef idx="0">
            <a:schemeClr val="dk1"/>
          </a:fillRef>
          <a:effectRef idx="0">
            <a:schemeClr val="dk1"/>
          </a:effectRef>
          <a:fontRef idx="minor">
            <a:schemeClr val="tx1"/>
          </a:fontRef>
        </p:style>
      </p:cxnSp>
      <p:sp>
        <p:nvSpPr>
          <p:cNvPr id="9" name="Ellipse 8">
            <a:extLst>
              <a:ext uri="{FF2B5EF4-FFF2-40B4-BE49-F238E27FC236}">
                <a16:creationId xmlns:a16="http://schemas.microsoft.com/office/drawing/2014/main" id="{AC67948F-A53C-4163-BF53-926CC813EE6F}"/>
              </a:ext>
            </a:extLst>
          </p:cNvPr>
          <p:cNvSpPr/>
          <p:nvPr/>
        </p:nvSpPr>
        <p:spPr>
          <a:xfrm>
            <a:off x="6131622" y="4547133"/>
            <a:ext cx="3050880" cy="16502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4294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Massnahmen des Pharaos</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902718" cy="1384995"/>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"Daher setzten sie Arbeitsaufseher über es, um es mit ihren Lastarbeiten zu drücken. Und es baute für den Pharao Vorratsstädte: Pitom und Ramses."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(1,11)</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32EF484A-37BF-7E10-38B8-B70427E7E445}"/>
              </a:ext>
            </a:extLst>
          </p:cNvPr>
          <p:cNvSpPr txBox="1"/>
          <p:nvPr/>
        </p:nvSpPr>
        <p:spPr>
          <a:xfrm>
            <a:off x="786303" y="3371673"/>
            <a:ext cx="8822780" cy="2246769"/>
          </a:xfrm>
          <a:prstGeom prst="rect">
            <a:avLst/>
          </a:prstGeom>
          <a:noFill/>
        </p:spPr>
        <p:txBody>
          <a:bodyPr wrap="squar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Die </a:t>
            </a:r>
            <a:r>
              <a:rPr lang="de-CH" sz="2800" b="1" dirty="0">
                <a:latin typeface="Calibri" panose="020F0502020204030204" pitchFamily="34" charset="0"/>
                <a:ea typeface="Calibri" panose="020F0502020204030204" pitchFamily="34" charset="0"/>
                <a:cs typeface="Times New Roman" panose="02020603050405020304" pitchFamily="18" charset="0"/>
              </a:rPr>
              <a:t>Gnade Gottes </a:t>
            </a:r>
            <a:r>
              <a:rPr lang="de-CH" sz="2800" dirty="0">
                <a:latin typeface="Calibri" panose="020F0502020204030204" pitchFamily="34" charset="0"/>
                <a:ea typeface="Calibri" panose="020F0502020204030204" pitchFamily="34" charset="0"/>
                <a:cs typeface="Times New Roman" panose="02020603050405020304" pitchFamily="18" charset="0"/>
              </a:rPr>
              <a:t>zeigt sich immer wieder im Buch Exodus</a:t>
            </a:r>
          </a:p>
          <a:p>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dirty="0">
                <a:effectLst/>
                <a:latin typeface="Calibri" panose="020F0502020204030204" pitchFamily="34" charset="0"/>
                <a:ea typeface="Calibri" panose="020F0502020204030204" pitchFamily="34" charset="0"/>
                <a:cs typeface="Times New Roman" panose="02020603050405020304" pitchFamily="18" charset="0"/>
              </a:rPr>
              <a:t>"Aber je mehr sie es bedrückten, desto mehr nahm es zu; und so breitete es sich aus, sodass sie ein Grauen erfasste vor den Söhnen Israel."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(1,12)</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21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Ehrfurcht vor dem Herrn</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902718" cy="1384995"/>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"Aber weil die Hebammen Gott fürchteten, taten sie nicht, wie ihnen der König von Ägypten gesagt hatte, sondern ließen die Jungen am Leben."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(1,17)</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feld 3">
            <a:extLst>
              <a:ext uri="{FF2B5EF4-FFF2-40B4-BE49-F238E27FC236}">
                <a16:creationId xmlns:a16="http://schemas.microsoft.com/office/drawing/2014/main" id="{32EF484A-37BF-7E10-38B8-B70427E7E445}"/>
              </a:ext>
            </a:extLst>
          </p:cNvPr>
          <p:cNvSpPr txBox="1"/>
          <p:nvPr/>
        </p:nvSpPr>
        <p:spPr>
          <a:xfrm>
            <a:off x="786303" y="3371673"/>
            <a:ext cx="8822780" cy="1815882"/>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"Und Gott tat den Hebammen Gutes, und das Volk vermehrte sich und wurde sehr stark.</a:t>
            </a:r>
          </a:p>
          <a:p>
            <a:r>
              <a:rPr lang="de-CH" sz="2800" dirty="0">
                <a:effectLst/>
                <a:latin typeface="Calibri" panose="020F0502020204030204" pitchFamily="34" charset="0"/>
                <a:ea typeface="Calibri" panose="020F0502020204030204" pitchFamily="34" charset="0"/>
                <a:cs typeface="Times New Roman" panose="02020603050405020304" pitchFamily="18" charset="0"/>
              </a:rPr>
              <a:t>21 Und weil die Hebammen Gott fürchteten, geschah es, dass er ihnen Nachkommen schenkte."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(1,20-21)</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34E26A05-2DE6-106B-961E-4E579C12B699}"/>
              </a:ext>
            </a:extLst>
          </p:cNvPr>
          <p:cNvSpPr txBox="1"/>
          <p:nvPr/>
        </p:nvSpPr>
        <p:spPr>
          <a:xfrm>
            <a:off x="786303" y="5518854"/>
            <a:ext cx="6940575" cy="954107"/>
          </a:xfrm>
          <a:prstGeom prst="rect">
            <a:avLst/>
          </a:prstGeom>
          <a:noFill/>
        </p:spPr>
        <p:txBody>
          <a:bodyPr wrap="squar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Glauben an Gott, welcher sich in Taten zeigt, </a:t>
            </a:r>
          </a:p>
          <a:p>
            <a:r>
              <a:rPr lang="de-CH" sz="2800" dirty="0">
                <a:latin typeface="Calibri" panose="020F0502020204030204" pitchFamily="34" charset="0"/>
                <a:ea typeface="Calibri" panose="020F0502020204030204" pitchFamily="34" charset="0"/>
                <a:cs typeface="Times New Roman" panose="02020603050405020304" pitchFamily="18" charset="0"/>
              </a:rPr>
              <a:t>wird Frucht und Segen hervorbringen!</a:t>
            </a:r>
          </a:p>
        </p:txBody>
      </p:sp>
    </p:spTree>
    <p:extLst>
      <p:ext uri="{BB962C8B-B14F-4D97-AF65-F5344CB8AC3E}">
        <p14:creationId xmlns:p14="http://schemas.microsoft.com/office/powerpoint/2010/main" val="90708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8933138" cy="2246769"/>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a:t>
            </a:r>
          </a:p>
          <a:p>
            <a:endParaRPr lang="de-CH" sz="28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Geburt 1686 </a:t>
            </a: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Sein Leben kann in 3 x 40 Jahre eingeteilt werden</a:t>
            </a: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Er hat die fünf Bücher Mose geschrieben (Thora, Gesetz)</a:t>
            </a:r>
            <a:endParaRPr lang="de-CH" sz="2800" dirty="0"/>
          </a:p>
        </p:txBody>
      </p:sp>
      <p:sp>
        <p:nvSpPr>
          <p:cNvPr id="4" name="Textfeld 3">
            <a:extLst>
              <a:ext uri="{FF2B5EF4-FFF2-40B4-BE49-F238E27FC236}">
                <a16:creationId xmlns:a16="http://schemas.microsoft.com/office/drawing/2014/main" id="{47B93076-4F20-41DB-AA7E-B4C25E0F8DAE}"/>
              </a:ext>
            </a:extLst>
          </p:cNvPr>
          <p:cNvSpPr txBox="1"/>
          <p:nvPr/>
        </p:nvSpPr>
        <p:spPr>
          <a:xfrm>
            <a:off x="786304" y="3102289"/>
            <a:ext cx="9445518" cy="3539430"/>
          </a:xfrm>
          <a:prstGeom prst="rect">
            <a:avLst/>
          </a:prstGeom>
          <a:noFill/>
        </p:spPr>
        <p:txBody>
          <a:bodyPr wrap="square">
            <a:spAutoFit/>
          </a:bodyPr>
          <a:lstStyle/>
          <a:p>
            <a:r>
              <a:rPr lang="de-CH" sz="2800" dirty="0"/>
              <a:t>Dass Mose der Verfasser der fünf Bücher Mose ist, wird innerbiblisch bestätigt. </a:t>
            </a:r>
          </a:p>
          <a:p>
            <a:r>
              <a:rPr lang="de-CH" sz="2800" dirty="0"/>
              <a:t>Dreimal beauftragt der Herr Mose, Ereignisse aufzuschreiben (Ex 17,14; 24,4; 34,27). </a:t>
            </a:r>
          </a:p>
          <a:p>
            <a:r>
              <a:rPr lang="de-CH" sz="2800" dirty="0"/>
              <a:t>Jesus selbst bestätigt die Autorschaft des Mose (Mt 12,26; Lk 20,37). </a:t>
            </a:r>
          </a:p>
          <a:p>
            <a:r>
              <a:rPr lang="de-CH" sz="2800" dirty="0"/>
              <a:t>Jesus Christus und die Apostel zitieren 25-mal aus dem Buch Exodus. </a:t>
            </a:r>
            <a:endParaRPr lang="de-CH"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37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Exodus im Licht der Erlösung</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902718" cy="1436291"/>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Wovon errettet</a:t>
            </a:r>
          </a:p>
          <a:p>
            <a:pPr marL="34290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Wie errettet</a:t>
            </a:r>
          </a:p>
          <a:p>
            <a:pPr marL="34290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Wozu errettet</a:t>
            </a:r>
          </a:p>
        </p:txBody>
      </p:sp>
      <p:graphicFrame>
        <p:nvGraphicFramePr>
          <p:cNvPr id="2" name="Tabelle 1">
            <a:extLst>
              <a:ext uri="{FF2B5EF4-FFF2-40B4-BE49-F238E27FC236}">
                <a16:creationId xmlns:a16="http://schemas.microsoft.com/office/drawing/2014/main" id="{05A61463-F751-2A3C-0A16-B624FFCA50AE}"/>
              </a:ext>
            </a:extLst>
          </p:cNvPr>
          <p:cNvGraphicFramePr>
            <a:graphicFrameLocks noGrp="1"/>
          </p:cNvGraphicFramePr>
          <p:nvPr>
            <p:extLst>
              <p:ext uri="{D42A27DB-BD31-4B8C-83A1-F6EECF244321}">
                <p14:modId xmlns:p14="http://schemas.microsoft.com/office/powerpoint/2010/main" val="2045965265"/>
              </p:ext>
            </p:extLst>
          </p:nvPr>
        </p:nvGraphicFramePr>
        <p:xfrm>
          <a:off x="465081" y="3685668"/>
          <a:ext cx="10003222" cy="1654749"/>
        </p:xfrm>
        <a:graphic>
          <a:graphicData uri="http://schemas.openxmlformats.org/drawingml/2006/table">
            <a:tbl>
              <a:tblPr firstRow="1" firstCol="1" bandRow="1"/>
              <a:tblGrid>
                <a:gridCol w="1401263">
                  <a:extLst>
                    <a:ext uri="{9D8B030D-6E8A-4147-A177-3AD203B41FA5}">
                      <a16:colId xmlns:a16="http://schemas.microsoft.com/office/drawing/2014/main" val="2017134364"/>
                    </a:ext>
                  </a:extLst>
                </a:gridCol>
                <a:gridCol w="7200699">
                  <a:extLst>
                    <a:ext uri="{9D8B030D-6E8A-4147-A177-3AD203B41FA5}">
                      <a16:colId xmlns:a16="http://schemas.microsoft.com/office/drawing/2014/main" val="3964402569"/>
                    </a:ext>
                  </a:extLst>
                </a:gridCol>
                <a:gridCol w="1401260">
                  <a:extLst>
                    <a:ext uri="{9D8B030D-6E8A-4147-A177-3AD203B41FA5}">
                      <a16:colId xmlns:a16="http://schemas.microsoft.com/office/drawing/2014/main" val="55206223"/>
                    </a:ext>
                  </a:extLst>
                </a:gridCol>
              </a:tblGrid>
              <a:tr h="338322">
                <a:tc rowSpan="2">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Röm 6,18</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r>
                        <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"Freigemacht von der Sünde,</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seid ihr Sklaven der Gerechtigkeit geworden."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 1 – 12</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73453361"/>
                  </a:ext>
                </a:extLst>
              </a:tr>
              <a:tr h="413306">
                <a:tc vMerge="1">
                  <a:txBody>
                    <a:bodyPr/>
                    <a:lstStyle/>
                    <a:p>
                      <a:endParaRPr lang="de-CH"/>
                    </a:p>
                  </a:txBody>
                  <a:tcPr/>
                </a:tc>
                <a:tc vMerge="1">
                  <a:txBody>
                    <a:bodyPr/>
                    <a:lstStyle/>
                    <a:p>
                      <a:endParaRPr lang="de-CH"/>
                    </a:p>
                  </a:txBody>
                  <a:tcPr/>
                </a:tc>
                <a:tc>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 13 - 40</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966949326"/>
                  </a:ext>
                </a:extLst>
              </a:tr>
              <a:tr h="413306">
                <a:tc rowSpan="2">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1Thes 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"Ihr habet euch von den Götzenbildern zu Gott bekehrt,</a:t>
                      </a:r>
                    </a:p>
                    <a:p>
                      <a:r>
                        <a:rPr lang="de-CH" sz="2400">
                          <a:effectLst/>
                          <a:latin typeface="Calibri" panose="020F0502020204030204" pitchFamily="34" charset="0"/>
                          <a:ea typeface="Calibri" panose="020F0502020204030204" pitchFamily="34" charset="0"/>
                          <a:cs typeface="Times New Roman" panose="02020603050405020304" pitchFamily="18" charset="0"/>
                        </a:rPr>
                        <a:t>um dem lebendigen und wahren Gott zu dienen."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Ex 1 –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929927"/>
                  </a:ext>
                </a:extLst>
              </a:tr>
              <a:tr h="462377">
                <a:tc vMerge="1">
                  <a:txBody>
                    <a:bodyPr/>
                    <a:lstStyle/>
                    <a:p>
                      <a:endParaRPr lang="de-CH"/>
                    </a:p>
                  </a:txBody>
                  <a:tcPr/>
                </a:tc>
                <a:tc vMerge="1">
                  <a:txBody>
                    <a:bodyPr/>
                    <a:lstStyle/>
                    <a:p>
                      <a:endParaRPr lang="de-CH"/>
                    </a:p>
                  </a:txBody>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Ex 13 - 40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70728"/>
                  </a:ext>
                </a:extLst>
              </a:tr>
            </a:tbl>
          </a:graphicData>
        </a:graphic>
      </p:graphicFrame>
      <p:sp>
        <p:nvSpPr>
          <p:cNvPr id="6" name="Rechteck 5">
            <a:extLst>
              <a:ext uri="{FF2B5EF4-FFF2-40B4-BE49-F238E27FC236}">
                <a16:creationId xmlns:a16="http://schemas.microsoft.com/office/drawing/2014/main" id="{86974B68-DF43-A34F-00AC-3583EE4BEBEF}"/>
              </a:ext>
            </a:extLst>
          </p:cNvPr>
          <p:cNvSpPr/>
          <p:nvPr/>
        </p:nvSpPr>
        <p:spPr>
          <a:xfrm>
            <a:off x="260131" y="4470914"/>
            <a:ext cx="10428890" cy="1548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74720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Exodus im Licht der Erlösung</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9902718" cy="1436291"/>
          </a:xfrm>
          <a:prstGeom prst="rect">
            <a:avLst/>
          </a:prstGeom>
          <a:noFill/>
        </p:spPr>
        <p:txBody>
          <a:bodyPr wrap="square">
            <a:spAutoFit/>
          </a:bodyPr>
          <a:lstStyle/>
          <a:p>
            <a:pPr marL="342900" lvl="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Wovon errettet</a:t>
            </a:r>
          </a:p>
          <a:p>
            <a:pPr marL="34290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Wie errettet</a:t>
            </a:r>
          </a:p>
          <a:p>
            <a:pPr marL="342900" indent="-342900">
              <a:spcBef>
                <a:spcPts val="200"/>
              </a:spcBef>
              <a:buFont typeface="Wingdings" panose="05000000000000000000" pitchFamily="2" charset="2"/>
              <a:buChar char=""/>
            </a:pPr>
            <a:r>
              <a:rPr lang="de-CH" sz="2800" b="1" dirty="0">
                <a:effectLst/>
                <a:latin typeface="Calibri Light" panose="020F0302020204030204" pitchFamily="34" charset="0"/>
                <a:ea typeface="Times New Roman" panose="02020603050405020304" pitchFamily="18" charset="0"/>
                <a:cs typeface="Times New Roman" panose="02020603050405020304" pitchFamily="18" charset="0"/>
              </a:rPr>
              <a:t>Wozu errettet</a:t>
            </a:r>
          </a:p>
        </p:txBody>
      </p:sp>
      <p:graphicFrame>
        <p:nvGraphicFramePr>
          <p:cNvPr id="2" name="Tabelle 1">
            <a:extLst>
              <a:ext uri="{FF2B5EF4-FFF2-40B4-BE49-F238E27FC236}">
                <a16:creationId xmlns:a16="http://schemas.microsoft.com/office/drawing/2014/main" id="{05A61463-F751-2A3C-0A16-B624FFCA50AE}"/>
              </a:ext>
            </a:extLst>
          </p:cNvPr>
          <p:cNvGraphicFramePr>
            <a:graphicFrameLocks noGrp="1"/>
          </p:cNvGraphicFramePr>
          <p:nvPr/>
        </p:nvGraphicFramePr>
        <p:xfrm>
          <a:off x="465081" y="3685668"/>
          <a:ext cx="10003222" cy="1654749"/>
        </p:xfrm>
        <a:graphic>
          <a:graphicData uri="http://schemas.openxmlformats.org/drawingml/2006/table">
            <a:tbl>
              <a:tblPr firstRow="1" firstCol="1" bandRow="1"/>
              <a:tblGrid>
                <a:gridCol w="1401263">
                  <a:extLst>
                    <a:ext uri="{9D8B030D-6E8A-4147-A177-3AD203B41FA5}">
                      <a16:colId xmlns:a16="http://schemas.microsoft.com/office/drawing/2014/main" val="2017134364"/>
                    </a:ext>
                  </a:extLst>
                </a:gridCol>
                <a:gridCol w="7200699">
                  <a:extLst>
                    <a:ext uri="{9D8B030D-6E8A-4147-A177-3AD203B41FA5}">
                      <a16:colId xmlns:a16="http://schemas.microsoft.com/office/drawing/2014/main" val="3964402569"/>
                    </a:ext>
                  </a:extLst>
                </a:gridCol>
                <a:gridCol w="1401260">
                  <a:extLst>
                    <a:ext uri="{9D8B030D-6E8A-4147-A177-3AD203B41FA5}">
                      <a16:colId xmlns:a16="http://schemas.microsoft.com/office/drawing/2014/main" val="55206223"/>
                    </a:ext>
                  </a:extLst>
                </a:gridCol>
              </a:tblGrid>
              <a:tr h="338322">
                <a:tc rowSpan="2">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Röm 6,18</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rowSpan="2">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"Freigemacht von der Sünde,</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seid ihr Sklaven der Gerechtigkeit geworden."</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 1 – 12</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73453361"/>
                  </a:ext>
                </a:extLst>
              </a:tr>
              <a:tr h="413306">
                <a:tc vMerge="1">
                  <a:txBody>
                    <a:bodyPr/>
                    <a:lstStyle/>
                    <a:p>
                      <a:endParaRPr lang="de-CH"/>
                    </a:p>
                  </a:txBody>
                  <a:tcPr/>
                </a:tc>
                <a:tc vMerge="1">
                  <a:txBody>
                    <a:bodyPr/>
                    <a:lstStyle/>
                    <a:p>
                      <a:endParaRPr lang="de-CH"/>
                    </a:p>
                  </a:txBody>
                  <a:tcPr/>
                </a:tc>
                <a:tc>
                  <a:txBody>
                    <a:bodyPr/>
                    <a:lstStyle/>
                    <a:p>
                      <a:r>
                        <a:rPr lang="de-CH"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 13 - 40</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966949326"/>
                  </a:ext>
                </a:extLst>
              </a:tr>
              <a:tr h="413306">
                <a:tc rowSpan="2">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1Thes 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"Ihr habet euch von den Götzenbildern zu Gott bekehrt,</a:t>
                      </a:r>
                    </a:p>
                    <a:p>
                      <a:r>
                        <a:rPr lang="de-CH" sz="2400">
                          <a:effectLst/>
                          <a:latin typeface="Calibri" panose="020F0502020204030204" pitchFamily="34" charset="0"/>
                          <a:ea typeface="Calibri" panose="020F0502020204030204" pitchFamily="34" charset="0"/>
                          <a:cs typeface="Times New Roman" panose="02020603050405020304" pitchFamily="18" charset="0"/>
                        </a:rPr>
                        <a:t>um dem lebendigen und wahren Gott zu dienen."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2400">
                          <a:effectLst/>
                          <a:latin typeface="Calibri" panose="020F0502020204030204" pitchFamily="34" charset="0"/>
                          <a:ea typeface="Calibri" panose="020F0502020204030204" pitchFamily="34" charset="0"/>
                          <a:cs typeface="Times New Roman" panose="02020603050405020304" pitchFamily="18" charset="0"/>
                        </a:rPr>
                        <a:t>Ex 1 –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929927"/>
                  </a:ext>
                </a:extLst>
              </a:tr>
              <a:tr h="462377">
                <a:tc vMerge="1">
                  <a:txBody>
                    <a:bodyPr/>
                    <a:lstStyle/>
                    <a:p>
                      <a:endParaRPr lang="de-CH"/>
                    </a:p>
                  </a:txBody>
                  <a:tcPr/>
                </a:tc>
                <a:tc vMerge="1">
                  <a:txBody>
                    <a:bodyPr/>
                    <a:lstStyle/>
                    <a:p>
                      <a:endParaRPr lang="de-CH"/>
                    </a:p>
                  </a:txBody>
                  <a:tcPr/>
                </a:tc>
                <a:tc>
                  <a:txBody>
                    <a:bodyPr/>
                    <a:lstStyle/>
                    <a:p>
                      <a:r>
                        <a:rPr lang="de-CH" sz="2400" dirty="0">
                          <a:effectLst/>
                          <a:latin typeface="Calibri" panose="020F0502020204030204" pitchFamily="34" charset="0"/>
                          <a:ea typeface="Calibri" panose="020F0502020204030204" pitchFamily="34" charset="0"/>
                          <a:cs typeface="Times New Roman" panose="02020603050405020304" pitchFamily="18" charset="0"/>
                        </a:rPr>
                        <a:t>Ex 13 - 40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70728"/>
                  </a:ext>
                </a:extLst>
              </a:tr>
            </a:tbl>
          </a:graphicData>
        </a:graphic>
      </p:graphicFrame>
    </p:spTree>
    <p:extLst>
      <p:ext uri="{BB962C8B-B14F-4D97-AF65-F5344CB8AC3E}">
        <p14:creationId xmlns:p14="http://schemas.microsoft.com/office/powerpoint/2010/main" val="719435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16E1BF6-AF67-812E-4562-F64EE0926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516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8933138" cy="2246769"/>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Mose</a:t>
            </a:r>
          </a:p>
          <a:p>
            <a:endParaRPr lang="de-CH" sz="2800" b="1" dirty="0">
              <a:latin typeface="Calibri" panose="020F0502020204030204" pitchFamily="34" charset="0"/>
              <a:ea typeface="Calibri" panose="020F0502020204030204" pitchFamily="34" charset="0"/>
              <a:cs typeface="Times New Roman" panose="02020603050405020304" pitchFamily="18" charset="0"/>
            </a:endParaRP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Geburt 1686 </a:t>
            </a: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Sein Leben kann in 3 x 40 Jahre eingeteilt werden</a:t>
            </a:r>
          </a:p>
          <a:p>
            <a:pPr marL="457200" indent="-45720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Er hat die fünf Bücher Mose geschrieben (Thora, Gesetz)</a:t>
            </a:r>
            <a:endParaRPr lang="de-CH" sz="2800" dirty="0"/>
          </a:p>
        </p:txBody>
      </p:sp>
      <p:sp>
        <p:nvSpPr>
          <p:cNvPr id="2" name="Textfeld 1">
            <a:extLst>
              <a:ext uri="{FF2B5EF4-FFF2-40B4-BE49-F238E27FC236}">
                <a16:creationId xmlns:a16="http://schemas.microsoft.com/office/drawing/2014/main" id="{4A3F2B2A-5EC1-27F6-1033-BD767AEBFBF4}"/>
              </a:ext>
            </a:extLst>
          </p:cNvPr>
          <p:cNvSpPr txBox="1"/>
          <p:nvPr/>
        </p:nvSpPr>
        <p:spPr>
          <a:xfrm>
            <a:off x="786303" y="3107564"/>
            <a:ext cx="8846426" cy="1815882"/>
          </a:xfrm>
          <a:prstGeom prst="rect">
            <a:avLst/>
          </a:prstGeom>
          <a:noFill/>
        </p:spPr>
        <p:txBody>
          <a:bodyPr wrap="square">
            <a:spAutoFit/>
          </a:bodyPr>
          <a:lstStyle/>
          <a:p>
            <a:pPr marL="342900" lvl="0" indent="-342900">
              <a:buSzPts val="1200"/>
              <a:buFont typeface="Wingdings" panose="05000000000000000000" pitchFamily="2" charset="2"/>
              <a:buChar char=""/>
            </a:pPr>
            <a:r>
              <a:rPr lang="de-CH" sz="2800" dirty="0">
                <a:effectLst/>
                <a:latin typeface="Calibri" panose="020F0502020204030204" pitchFamily="34" charset="0"/>
                <a:ea typeface="Calibri" panose="020F0502020204030204" pitchFamily="34" charset="0"/>
                <a:cs typeface="Calibri" panose="020F0502020204030204" pitchFamily="34" charset="0"/>
              </a:rPr>
              <a:t>Seine </a:t>
            </a:r>
            <a:r>
              <a:rPr lang="de-CH"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Ausbildung am ägyptischen Hof</a:t>
            </a:r>
            <a:r>
              <a:rPr lang="de-CH" sz="28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buSzPts val="1200"/>
              <a:buFont typeface="Wingdings" panose="05000000000000000000" pitchFamily="2" charset="2"/>
              <a:buChar char=""/>
            </a:pPr>
            <a:r>
              <a:rPr lang="de-CH" sz="2800" dirty="0">
                <a:effectLst/>
                <a:latin typeface="Calibri" panose="020F0502020204030204" pitchFamily="34" charset="0"/>
                <a:ea typeface="Calibri" panose="020F0502020204030204" pitchFamily="34" charset="0"/>
                <a:cs typeface="Calibri" panose="020F0502020204030204" pitchFamily="34" charset="0"/>
              </a:rPr>
              <a:t>Als </a:t>
            </a:r>
            <a:r>
              <a:rPr lang="de-CH"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Augenzeuge des Auszugs und der Wüstenwanderung</a:t>
            </a:r>
            <a:r>
              <a:rPr lang="de-CH" sz="28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buSzPts val="1200"/>
              <a:buFont typeface="Wingdings" panose="05000000000000000000" pitchFamily="2" charset="2"/>
              <a:buChar char=""/>
            </a:pPr>
            <a:r>
              <a:rPr lang="de-CH" sz="2800" dirty="0">
                <a:effectLst/>
                <a:latin typeface="Calibri" panose="020F0502020204030204" pitchFamily="34" charset="0"/>
                <a:ea typeface="Calibri" panose="020F0502020204030204" pitchFamily="34" charset="0"/>
                <a:cs typeface="Calibri" panose="020F0502020204030204" pitchFamily="34" charset="0"/>
              </a:rPr>
              <a:t>Er war </a:t>
            </a:r>
            <a:r>
              <a:rPr lang="de-CH"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Empfänger göttlicher Direktoffenbarungen</a:t>
            </a:r>
            <a:r>
              <a:rPr lang="de-CH" sz="28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buSzPts val="1200"/>
              <a:buFont typeface="Wingdings" panose="05000000000000000000" pitchFamily="2" charset="2"/>
              <a:buChar char=""/>
            </a:pPr>
            <a:r>
              <a:rPr lang="de-CH" sz="2800" dirty="0">
                <a:effectLst/>
                <a:latin typeface="Calibri" panose="020F0502020204030204" pitchFamily="34" charset="0"/>
                <a:ea typeface="Calibri" panose="020F0502020204030204" pitchFamily="34" charset="0"/>
                <a:cs typeface="Calibri" panose="020F0502020204030204" pitchFamily="34" charset="0"/>
              </a:rPr>
              <a:t>Durch </a:t>
            </a:r>
            <a:r>
              <a:rPr lang="de-CH"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direkte Offenbarung Gottes</a:t>
            </a:r>
            <a:endParaRPr lang="de-CH"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514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Drei Zugänge zum Buch Exodus</a:t>
            </a:r>
          </a:p>
        </p:txBody>
      </p:sp>
      <p:sp>
        <p:nvSpPr>
          <p:cNvPr id="5" name="Textfeld 4">
            <a:extLst>
              <a:ext uri="{FF2B5EF4-FFF2-40B4-BE49-F238E27FC236}">
                <a16:creationId xmlns:a16="http://schemas.microsoft.com/office/drawing/2014/main" id="{7513EF63-C0F5-AA5D-28E0-B4C0610E8204}"/>
              </a:ext>
            </a:extLst>
          </p:cNvPr>
          <p:cNvSpPr txBox="1"/>
          <p:nvPr/>
        </p:nvSpPr>
        <p:spPr>
          <a:xfrm>
            <a:off x="786303" y="1470713"/>
            <a:ext cx="6097314" cy="1384995"/>
          </a:xfrm>
          <a:prstGeom prst="rect">
            <a:avLst/>
          </a:prstGeom>
          <a:noFill/>
        </p:spPr>
        <p:txBody>
          <a:bodyPr wrap="squar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Historischer Zugang</a:t>
            </a:r>
          </a:p>
          <a:p>
            <a:r>
              <a:rPr lang="de-CH" sz="2800" dirty="0">
                <a:latin typeface="Calibri" panose="020F0502020204030204" pitchFamily="34" charset="0"/>
                <a:ea typeface="Calibri" panose="020F0502020204030204" pitchFamily="34" charset="0"/>
                <a:cs typeface="Times New Roman" panose="02020603050405020304" pitchFamily="18" charset="0"/>
              </a:rPr>
              <a:t>Praktischer Zugang</a:t>
            </a:r>
          </a:p>
          <a:p>
            <a:r>
              <a:rPr lang="de-CH" sz="2800" dirty="0">
                <a:latin typeface="Calibri" panose="020F0502020204030204" pitchFamily="34" charset="0"/>
                <a:ea typeface="Calibri" panose="020F0502020204030204" pitchFamily="34" charset="0"/>
                <a:cs typeface="Times New Roman" panose="02020603050405020304" pitchFamily="18" charset="0"/>
              </a:rPr>
              <a:t>Prophetischer Zugang (Teil 3)</a:t>
            </a:r>
            <a:endParaRPr lang="de-CH" sz="2800" dirty="0"/>
          </a:p>
        </p:txBody>
      </p:sp>
    </p:spTree>
    <p:extLst>
      <p:ext uri="{BB962C8B-B14F-4D97-AF65-F5344CB8AC3E}">
        <p14:creationId xmlns:p14="http://schemas.microsoft.com/office/powerpoint/2010/main" val="63031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Historischer Zugang</a:t>
            </a:r>
          </a:p>
        </p:txBody>
      </p:sp>
      <p:pic>
        <p:nvPicPr>
          <p:cNvPr id="2" name="Grafik 1">
            <a:extLst>
              <a:ext uri="{FF2B5EF4-FFF2-40B4-BE49-F238E27FC236}">
                <a16:creationId xmlns:a16="http://schemas.microsoft.com/office/drawing/2014/main" id="{403418AF-11E9-2456-0107-0EBD2AD4217D}"/>
              </a:ext>
            </a:extLst>
          </p:cNvPr>
          <p:cNvPicPr>
            <a:picLocks noChangeAspect="1"/>
          </p:cNvPicPr>
          <p:nvPr/>
        </p:nvPicPr>
        <p:blipFill rotWithShape="1">
          <a:blip r:embed="rId2"/>
          <a:srcRect l="7564" t="14661" b="150"/>
          <a:stretch/>
        </p:blipFill>
        <p:spPr>
          <a:xfrm>
            <a:off x="242393" y="1202121"/>
            <a:ext cx="7297242" cy="4453758"/>
          </a:xfrm>
          <a:prstGeom prst="rect">
            <a:avLst/>
          </a:prstGeom>
        </p:spPr>
      </p:pic>
      <p:sp>
        <p:nvSpPr>
          <p:cNvPr id="5" name="Textfeld 4">
            <a:extLst>
              <a:ext uri="{FF2B5EF4-FFF2-40B4-BE49-F238E27FC236}">
                <a16:creationId xmlns:a16="http://schemas.microsoft.com/office/drawing/2014/main" id="{295D4F8E-9801-0803-4E98-BD5AFFDD873C}"/>
              </a:ext>
            </a:extLst>
          </p:cNvPr>
          <p:cNvSpPr txBox="1"/>
          <p:nvPr/>
        </p:nvSpPr>
        <p:spPr>
          <a:xfrm>
            <a:off x="242392" y="5754440"/>
            <a:ext cx="9374573" cy="954107"/>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"Aber ich werde die Nation auch richten, der sie dienen; und danach werden sie ausziehen mit großer Habe."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(Gen 15,14)</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Ellipse 5">
            <a:extLst>
              <a:ext uri="{FF2B5EF4-FFF2-40B4-BE49-F238E27FC236}">
                <a16:creationId xmlns:a16="http://schemas.microsoft.com/office/drawing/2014/main" id="{49B9B967-693A-A2A5-4F1F-16D1A829D8B0}"/>
              </a:ext>
            </a:extLst>
          </p:cNvPr>
          <p:cNvSpPr/>
          <p:nvPr/>
        </p:nvSpPr>
        <p:spPr>
          <a:xfrm>
            <a:off x="5600699" y="1856390"/>
            <a:ext cx="433552" cy="4453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0" name="Gerade Verbindung mit Pfeil 9">
            <a:extLst>
              <a:ext uri="{FF2B5EF4-FFF2-40B4-BE49-F238E27FC236}">
                <a16:creationId xmlns:a16="http://schemas.microsoft.com/office/drawing/2014/main" id="{04FE57CA-ED97-31DC-D162-BDC753C78ED0}"/>
              </a:ext>
            </a:extLst>
          </p:cNvPr>
          <p:cNvCxnSpPr>
            <a:cxnSpLocks/>
          </p:cNvCxnSpPr>
          <p:nvPr/>
        </p:nvCxnSpPr>
        <p:spPr>
          <a:xfrm flipH="1">
            <a:off x="2207172" y="2144110"/>
            <a:ext cx="3476297" cy="110358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Gerade Verbindung mit Pfeil 11">
            <a:extLst>
              <a:ext uri="{FF2B5EF4-FFF2-40B4-BE49-F238E27FC236}">
                <a16:creationId xmlns:a16="http://schemas.microsoft.com/office/drawing/2014/main" id="{234E8163-A21F-A6F6-468E-CF85CC83C944}"/>
              </a:ext>
            </a:extLst>
          </p:cNvPr>
          <p:cNvCxnSpPr>
            <a:cxnSpLocks/>
          </p:cNvCxnSpPr>
          <p:nvPr/>
        </p:nvCxnSpPr>
        <p:spPr>
          <a:xfrm>
            <a:off x="2490952" y="3535417"/>
            <a:ext cx="2238703" cy="19194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396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Praktischer Zugang</a:t>
            </a:r>
          </a:p>
        </p:txBody>
      </p:sp>
      <p:pic>
        <p:nvPicPr>
          <p:cNvPr id="2" name="Grafik 1">
            <a:extLst>
              <a:ext uri="{FF2B5EF4-FFF2-40B4-BE49-F238E27FC236}">
                <a16:creationId xmlns:a16="http://schemas.microsoft.com/office/drawing/2014/main" id="{403418AF-11E9-2456-0107-0EBD2AD4217D}"/>
              </a:ext>
            </a:extLst>
          </p:cNvPr>
          <p:cNvPicPr>
            <a:picLocks noChangeAspect="1"/>
          </p:cNvPicPr>
          <p:nvPr/>
        </p:nvPicPr>
        <p:blipFill rotWithShape="1">
          <a:blip r:embed="rId2"/>
          <a:srcRect l="7564" t="14661" b="150"/>
          <a:stretch/>
        </p:blipFill>
        <p:spPr>
          <a:xfrm>
            <a:off x="242393" y="1091759"/>
            <a:ext cx="7297242" cy="4453758"/>
          </a:xfrm>
          <a:prstGeom prst="rect">
            <a:avLst/>
          </a:prstGeom>
        </p:spPr>
      </p:pic>
      <p:pic>
        <p:nvPicPr>
          <p:cNvPr id="1026" name="Picture 2" descr="Altes schweres Modell des Gefangen-Ball-und Ketten-3D 3D-Modell $29 - .max  .ma .obj .fbx .c4d .3ds - Free3D">
            <a:extLst>
              <a:ext uri="{FF2B5EF4-FFF2-40B4-BE49-F238E27FC236}">
                <a16:creationId xmlns:a16="http://schemas.microsoft.com/office/drawing/2014/main" id="{0E324060-DD23-F241-7605-7D419FAA2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51" y="1508071"/>
            <a:ext cx="2914650" cy="1571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Jesus Kreuz aus Naturstein kaufen | Handgemacht | AdriaGold">
            <a:extLst>
              <a:ext uri="{FF2B5EF4-FFF2-40B4-BE49-F238E27FC236}">
                <a16:creationId xmlns:a16="http://schemas.microsoft.com/office/drawing/2014/main" id="{5D7078A1-B433-3FB8-38C6-94F1761639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272" t="18736" r="29163" b="21677"/>
          <a:stretch/>
        </p:blipFill>
        <p:spPr bwMode="auto">
          <a:xfrm>
            <a:off x="2735478" y="2120208"/>
            <a:ext cx="1825846" cy="2617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C79151A6-4A7C-A5CD-281C-9D579029DE0D}"/>
              </a:ext>
            </a:extLst>
          </p:cNvPr>
          <p:cNvSpPr txBox="1"/>
          <p:nvPr/>
        </p:nvSpPr>
        <p:spPr>
          <a:xfrm>
            <a:off x="113475" y="5473005"/>
            <a:ext cx="10486042" cy="1384995"/>
          </a:xfrm>
          <a:prstGeom prst="rect">
            <a:avLst/>
          </a:prstGeom>
          <a:noFill/>
        </p:spPr>
        <p:txBody>
          <a:bodyPr wrap="square">
            <a:spAutoFit/>
          </a:bodyPr>
          <a:lstStyle/>
          <a:p>
            <a:r>
              <a:rPr lang="de-CH" sz="2800" dirty="0"/>
              <a:t>"</a:t>
            </a:r>
            <a:r>
              <a:rPr lang="de-DE" sz="2800" dirty="0"/>
              <a:t>der sich selbst für unsere Sünden hingegeben hat, damit er uns herausreißt aus der gegenwärtigen bösen Welt nach dem Willen unseres Gottes und Vaters,</a:t>
            </a:r>
            <a:r>
              <a:rPr lang="de-CH" sz="2800" dirty="0"/>
              <a:t>" </a:t>
            </a:r>
            <a:r>
              <a:rPr lang="de-CH" sz="2800" b="1" dirty="0"/>
              <a:t>(Gal 1,4)</a:t>
            </a:r>
            <a:endParaRPr lang="de-CH" sz="2800" dirty="0"/>
          </a:p>
        </p:txBody>
      </p:sp>
      <p:pic>
        <p:nvPicPr>
          <p:cNvPr id="8" name="Grafik 7" descr="C:\Users\Mätthu\AppData\Local\Microsoft\Windows\INetCache\Content.MSO\2D333258.tmp">
            <a:extLst>
              <a:ext uri="{FF2B5EF4-FFF2-40B4-BE49-F238E27FC236}">
                <a16:creationId xmlns:a16="http://schemas.microsoft.com/office/drawing/2014/main" id="{BDB5059D-072D-563F-F910-44D27F8FBED9}"/>
              </a:ext>
            </a:extLst>
          </p:cNvPr>
          <p:cNvPicPr>
            <a:picLocks noChangeAspect="1"/>
          </p:cNvPicPr>
          <p:nvPr/>
        </p:nvPicPr>
        <p:blipFill rotWithShape="1">
          <a:blip r:embed="rId5">
            <a:extLst>
              <a:ext uri="{28A0092B-C50C-407E-A947-70E740481C1C}">
                <a14:useLocalDpi xmlns:a14="http://schemas.microsoft.com/office/drawing/2010/main" val="0"/>
              </a:ext>
            </a:extLst>
          </a:blip>
          <a:srcRect l="30803" t="3683" r="30466" b="24528"/>
          <a:stretch/>
        </p:blipFill>
        <p:spPr bwMode="auto">
          <a:xfrm>
            <a:off x="2004481" y="3575728"/>
            <a:ext cx="666538" cy="938896"/>
          </a:xfrm>
          <a:prstGeom prst="rect">
            <a:avLst/>
          </a:prstGeom>
          <a:noFill/>
          <a:ln w="19050">
            <a:solidFill>
              <a:srgbClr val="C00000"/>
            </a:solidFill>
          </a:ln>
          <a:effectLst>
            <a:glow rad="101600">
              <a:srgbClr val="C00000">
                <a:alpha val="40000"/>
              </a:srgbClr>
            </a:glow>
          </a:effectLst>
          <a:extLst>
            <a:ext uri="{53640926-AAD7-44D8-BBD7-CCE9431645EC}">
              <a14:shadowObscured xmlns:a14="http://schemas.microsoft.com/office/drawing/2010/main"/>
            </a:ext>
          </a:extLst>
        </p:spPr>
      </p:pic>
      <p:pic>
        <p:nvPicPr>
          <p:cNvPr id="9" name="Grafik 8" descr="Nicht Moses teilte das Meer | Tages-Anzeiger">
            <a:extLst>
              <a:ext uri="{FF2B5EF4-FFF2-40B4-BE49-F238E27FC236}">
                <a16:creationId xmlns:a16="http://schemas.microsoft.com/office/drawing/2014/main" id="{7E49FB52-07CB-6CF4-A16C-0516A61B55B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1886" y="4605867"/>
            <a:ext cx="1206853" cy="803909"/>
          </a:xfrm>
          <a:prstGeom prst="rect">
            <a:avLst/>
          </a:prstGeom>
          <a:noFill/>
          <a:ln w="28575">
            <a:solidFill>
              <a:schemeClr val="accent1">
                <a:lumMod val="60000"/>
                <a:lumOff val="40000"/>
              </a:schemeClr>
            </a:solidFill>
          </a:ln>
        </p:spPr>
      </p:pic>
    </p:spTree>
    <p:extLst>
      <p:ext uri="{BB962C8B-B14F-4D97-AF65-F5344CB8AC3E}">
        <p14:creationId xmlns:p14="http://schemas.microsoft.com/office/powerpoint/2010/main" val="264403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99"/>
                                          </p:stCondLst>
                                        </p:cTn>
                                        <p:tgtEl>
                                          <p:spTgt spid="8"/>
                                        </p:tgtEl>
                                        <p:attrNameLst>
                                          <p:attrName>style.visibility</p:attrName>
                                        </p:attrNameLst>
                                      </p:cBhvr>
                                      <p:to>
                                        <p:strVal val="visible"/>
                                      </p:to>
                                    </p:set>
                                  </p:childTnLst>
                                </p:cTn>
                              </p:par>
                              <p:par>
                                <p:cTn id="11" presetID="1" presetClass="entr" presetSubtype="0" fill="hold" nodeType="withEffect">
                                  <p:stCondLst>
                                    <p:cond delay="750"/>
                                  </p:stCondLst>
                                  <p:childTnLst>
                                    <p:set>
                                      <p:cBhvr>
                                        <p:cTn id="12" dur="1" fill="hold">
                                          <p:stCondLst>
                                            <p:cond delay="999"/>
                                          </p:stCondLst>
                                        </p:cTn>
                                        <p:tgtEl>
                                          <p:spTgt spid="9"/>
                                        </p:tgtEl>
                                        <p:attrNameLst>
                                          <p:attrName>style.visibility</p:attrName>
                                        </p:attrNameLst>
                                      </p:cBhvr>
                                      <p:to>
                                        <p:strVal val="visible"/>
                                      </p:to>
                                    </p:set>
                                  </p:childTnLst>
                                </p:cTn>
                              </p:par>
                              <p:par>
                                <p:cTn id="13" presetID="53" presetClass="entr" presetSubtype="16" fill="hold" nodeType="withEffect">
                                  <p:stCondLst>
                                    <p:cond delay="400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1500" fill="hold"/>
                                        <p:tgtEl>
                                          <p:spTgt spid="1028"/>
                                        </p:tgtEl>
                                        <p:attrNameLst>
                                          <p:attrName>ppt_w</p:attrName>
                                        </p:attrNameLst>
                                      </p:cBhvr>
                                      <p:tavLst>
                                        <p:tav tm="0">
                                          <p:val>
                                            <p:fltVal val="0"/>
                                          </p:val>
                                        </p:tav>
                                        <p:tav tm="100000">
                                          <p:val>
                                            <p:strVal val="#ppt_w"/>
                                          </p:val>
                                        </p:tav>
                                      </p:tavLst>
                                    </p:anim>
                                    <p:anim calcmode="lin" valueType="num">
                                      <p:cBhvr>
                                        <p:cTn id="16" dur="1500" fill="hold"/>
                                        <p:tgtEl>
                                          <p:spTgt spid="1028"/>
                                        </p:tgtEl>
                                        <p:attrNameLst>
                                          <p:attrName>ppt_h</p:attrName>
                                        </p:attrNameLst>
                                      </p:cBhvr>
                                      <p:tavLst>
                                        <p:tav tm="0">
                                          <p:val>
                                            <p:fltVal val="0"/>
                                          </p:val>
                                        </p:tav>
                                        <p:tav tm="100000">
                                          <p:val>
                                            <p:strVal val="#ppt_h"/>
                                          </p:val>
                                        </p:tav>
                                      </p:tavLst>
                                    </p:anim>
                                    <p:animEffect transition="in" filter="fade">
                                      <p:cBhvr>
                                        <p:cTn id="17" dur="1500"/>
                                        <p:tgtEl>
                                          <p:spTgt spid="1028"/>
                                        </p:tgtEl>
                                      </p:cBhvr>
                                    </p:animEffect>
                                  </p:childTnLst>
                                </p:cTn>
                              </p:par>
                              <p:par>
                                <p:cTn id="18" presetID="1" presetClass="entr" presetSubtype="0" fill="hold" grpId="0" nodeType="withEffect">
                                  <p:stCondLst>
                                    <p:cond delay="500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50469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Identitätsbildend</a:t>
            </a:r>
          </a:p>
        </p:txBody>
      </p:sp>
      <p:pic>
        <p:nvPicPr>
          <p:cNvPr id="2" name="Grafik 1">
            <a:extLst>
              <a:ext uri="{FF2B5EF4-FFF2-40B4-BE49-F238E27FC236}">
                <a16:creationId xmlns:a16="http://schemas.microsoft.com/office/drawing/2014/main" id="{403418AF-11E9-2456-0107-0EBD2AD4217D}"/>
              </a:ext>
            </a:extLst>
          </p:cNvPr>
          <p:cNvPicPr>
            <a:picLocks noChangeAspect="1"/>
          </p:cNvPicPr>
          <p:nvPr/>
        </p:nvPicPr>
        <p:blipFill rotWithShape="1">
          <a:blip r:embed="rId2"/>
          <a:srcRect l="7564" t="14661" b="150"/>
          <a:stretch/>
        </p:blipFill>
        <p:spPr>
          <a:xfrm>
            <a:off x="242393" y="1202121"/>
            <a:ext cx="6118993" cy="3734632"/>
          </a:xfrm>
          <a:prstGeom prst="rect">
            <a:avLst/>
          </a:prstGeom>
        </p:spPr>
      </p:pic>
      <p:sp>
        <p:nvSpPr>
          <p:cNvPr id="5" name="Textfeld 4">
            <a:extLst>
              <a:ext uri="{FF2B5EF4-FFF2-40B4-BE49-F238E27FC236}">
                <a16:creationId xmlns:a16="http://schemas.microsoft.com/office/drawing/2014/main" id="{295D4F8E-9801-0803-4E98-BD5AFFDD873C}"/>
              </a:ext>
            </a:extLst>
          </p:cNvPr>
          <p:cNvSpPr txBox="1"/>
          <p:nvPr/>
        </p:nvSpPr>
        <p:spPr>
          <a:xfrm>
            <a:off x="163564" y="5210529"/>
            <a:ext cx="10359918" cy="1384995"/>
          </a:xfrm>
          <a:prstGeom prst="rect">
            <a:avLst/>
          </a:prstGeom>
          <a:noFill/>
        </p:spPr>
        <p:txBody>
          <a:bodyPr wrap="square">
            <a:spAutoFit/>
          </a:bodyPr>
          <a:lstStyle/>
          <a:p>
            <a:r>
              <a:rPr lang="de-CH" sz="2800" dirty="0"/>
              <a:t>"Dann sprach er: Ich bin der Gott deines Vaters, der Gott Abrahams, der Gott Isaaks und der Gott Jakobs. Da verhüllte Mose sein Gesicht, denn er fürchtete sich, Gott anzuschauen." </a:t>
            </a:r>
            <a:r>
              <a:rPr lang="de-CH" sz="2800" b="1" dirty="0"/>
              <a:t>(Ex 3,6)</a:t>
            </a:r>
            <a:endParaRPr lang="de-CH" sz="2800" dirty="0"/>
          </a:p>
        </p:txBody>
      </p:sp>
    </p:spTree>
    <p:extLst>
      <p:ext uri="{BB962C8B-B14F-4D97-AF65-F5344CB8AC3E}">
        <p14:creationId xmlns:p14="http://schemas.microsoft.com/office/powerpoint/2010/main" val="231361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86303" y="595727"/>
            <a:ext cx="89331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Ort und Zeitpunkt</a:t>
            </a:r>
          </a:p>
        </p:txBody>
      </p:sp>
      <p:pic>
        <p:nvPicPr>
          <p:cNvPr id="4" name="Grafik 3">
            <a:extLst>
              <a:ext uri="{FF2B5EF4-FFF2-40B4-BE49-F238E27FC236}">
                <a16:creationId xmlns:a16="http://schemas.microsoft.com/office/drawing/2014/main" id="{AF94E168-A20E-4843-AD94-518DA4253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67" y="1153144"/>
            <a:ext cx="9328426" cy="4551712"/>
          </a:xfrm>
          <a:prstGeom prst="rect">
            <a:avLst/>
          </a:prstGeom>
        </p:spPr>
      </p:pic>
      <p:sp>
        <p:nvSpPr>
          <p:cNvPr id="5" name="Rechteck 4">
            <a:extLst>
              <a:ext uri="{FF2B5EF4-FFF2-40B4-BE49-F238E27FC236}">
                <a16:creationId xmlns:a16="http://schemas.microsoft.com/office/drawing/2014/main" id="{DDB4E94D-55C3-22A8-46F5-7A353CEFAE0A}"/>
              </a:ext>
            </a:extLst>
          </p:cNvPr>
          <p:cNvSpPr/>
          <p:nvPr/>
        </p:nvSpPr>
        <p:spPr>
          <a:xfrm>
            <a:off x="6290733" y="2163239"/>
            <a:ext cx="182034" cy="16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extfeld 1">
            <a:extLst>
              <a:ext uri="{FF2B5EF4-FFF2-40B4-BE49-F238E27FC236}">
                <a16:creationId xmlns:a16="http://schemas.microsoft.com/office/drawing/2014/main" id="{B2D2FDB6-FCD1-7921-9C36-B73DF9B7E4CF}"/>
              </a:ext>
            </a:extLst>
          </p:cNvPr>
          <p:cNvSpPr txBox="1"/>
          <p:nvPr/>
        </p:nvSpPr>
        <p:spPr>
          <a:xfrm>
            <a:off x="242392" y="5754440"/>
            <a:ext cx="9374573" cy="954107"/>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a:t>
            </a:r>
            <a:r>
              <a:rPr lang="de-DE" sz="2800" dirty="0">
                <a:latin typeface="Calibri" panose="020F0502020204030204" pitchFamily="34" charset="0"/>
                <a:ea typeface="Calibri" panose="020F0502020204030204" pitchFamily="34" charset="0"/>
                <a:cs typeface="Times New Roman" panose="02020603050405020304" pitchFamily="18" charset="0"/>
              </a:rPr>
              <a:t>Die Zeit des Aufenthaltes der Söhne Israel aber, die sie in Ägypten zugebracht hatten, betrug 430 Jahre.</a:t>
            </a:r>
            <a:r>
              <a:rPr lang="de-CH" sz="2800" dirty="0">
                <a:effectLst/>
                <a:latin typeface="Calibri" panose="020F0502020204030204" pitchFamily="34" charset="0"/>
                <a:ea typeface="Calibri" panose="020F0502020204030204" pitchFamily="34" charset="0"/>
                <a:cs typeface="Times New Roman" panose="02020603050405020304" pitchFamily="18" charset="0"/>
              </a:rPr>
              <a: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(Ex 12,40)</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739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03003D7-E0F0-3877-CD30-47E67265F28E}"/>
              </a:ext>
            </a:extLst>
          </p:cNvPr>
          <p:cNvSpPr txBox="1"/>
          <p:nvPr/>
        </p:nvSpPr>
        <p:spPr>
          <a:xfrm>
            <a:off x="762654" y="201589"/>
            <a:ext cx="8933138" cy="523220"/>
          </a:xfrm>
          <a:prstGeom prst="rect">
            <a:avLst/>
          </a:prstGeom>
          <a:noFill/>
        </p:spPr>
        <p:txBody>
          <a:bodyPr wrap="square">
            <a:spAutoFit/>
          </a:bodyPr>
          <a:lstStyle/>
          <a:p>
            <a:r>
              <a:rPr lang="de-DE" sz="2800" b="1" dirty="0">
                <a:latin typeface="Calibri" panose="020F0502020204030204" pitchFamily="34" charset="0"/>
                <a:ea typeface="Calibri" panose="020F0502020204030204" pitchFamily="34" charset="0"/>
                <a:cs typeface="Times New Roman" panose="02020603050405020304" pitchFamily="18" charset="0"/>
              </a:rPr>
              <a:t>Übersicht des Buches Exodus</a:t>
            </a:r>
          </a:p>
        </p:txBody>
      </p:sp>
      <p:pic>
        <p:nvPicPr>
          <p:cNvPr id="5" name="Grafik 4">
            <a:extLst>
              <a:ext uri="{FF2B5EF4-FFF2-40B4-BE49-F238E27FC236}">
                <a16:creationId xmlns:a16="http://schemas.microsoft.com/office/drawing/2014/main" id="{7017AC91-0B7C-4144-88BC-DDF726CBEBC2}"/>
              </a:ext>
            </a:extLst>
          </p:cNvPr>
          <p:cNvPicPr>
            <a:picLocks noChangeAspect="1"/>
          </p:cNvPicPr>
          <p:nvPr/>
        </p:nvPicPr>
        <p:blipFill rotWithShape="1">
          <a:blip r:embed="rId2"/>
          <a:srcRect t="3883"/>
          <a:stretch/>
        </p:blipFill>
        <p:spPr>
          <a:xfrm>
            <a:off x="386255" y="724809"/>
            <a:ext cx="9364717" cy="5839868"/>
          </a:xfrm>
          <a:prstGeom prst="rect">
            <a:avLst/>
          </a:prstGeom>
        </p:spPr>
      </p:pic>
      <p:sp>
        <p:nvSpPr>
          <p:cNvPr id="6" name="Rechteck 5">
            <a:extLst>
              <a:ext uri="{FF2B5EF4-FFF2-40B4-BE49-F238E27FC236}">
                <a16:creationId xmlns:a16="http://schemas.microsoft.com/office/drawing/2014/main" id="{243839FE-4DF8-31DC-0740-582104109AE4}"/>
              </a:ext>
            </a:extLst>
          </p:cNvPr>
          <p:cNvSpPr/>
          <p:nvPr/>
        </p:nvSpPr>
        <p:spPr>
          <a:xfrm>
            <a:off x="386255" y="1899160"/>
            <a:ext cx="9577552" cy="4477408"/>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Textfeld 7">
            <a:extLst>
              <a:ext uri="{FF2B5EF4-FFF2-40B4-BE49-F238E27FC236}">
                <a16:creationId xmlns:a16="http://schemas.microsoft.com/office/drawing/2014/main" id="{CEE418E2-8AAB-27A7-6F83-C6B9A25E873A}"/>
              </a:ext>
            </a:extLst>
          </p:cNvPr>
          <p:cNvSpPr txBox="1"/>
          <p:nvPr/>
        </p:nvSpPr>
        <p:spPr>
          <a:xfrm>
            <a:off x="1237593" y="2952245"/>
            <a:ext cx="7874876" cy="1384995"/>
          </a:xfrm>
          <a:prstGeom prst="rect">
            <a:avLst/>
          </a:prstGeom>
          <a:noFill/>
        </p:spPr>
        <p:txBody>
          <a:bodyPr wrap="square">
            <a:spAutoFit/>
          </a:bodyPr>
          <a:lstStyle/>
          <a:p>
            <a:r>
              <a:rPr lang="de-CH" sz="2800" dirty="0">
                <a:effectLst/>
                <a:latin typeface="Calibri" panose="020F0502020204030204" pitchFamily="34" charset="0"/>
                <a:ea typeface="Calibri" panose="020F0502020204030204" pitchFamily="34" charset="0"/>
                <a:cs typeface="Times New Roman" panose="02020603050405020304" pitchFamily="18" charset="0"/>
              </a:rPr>
              <a:t>"Und ihr sollt mir ein Königreich von Priestern und eine heilige Nation sein. Das sind die Worte, die du zu den Söhnen Israel reden sollst."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(Ex 19,6)</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79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1054</Words>
  <Application>Microsoft Office PowerPoint</Application>
  <PresentationFormat>Breitbild</PresentationFormat>
  <Paragraphs>92</Paragraphs>
  <Slides>22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Calibri Light</vt:lpstr>
      <vt:lpstr>Cambria Math</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keywords>Altes Testament, Exodus, Mosebücher, Thora</cp:keywords>
  <cp:lastModifiedBy>Mätthu</cp:lastModifiedBy>
  <cp:revision>23</cp:revision>
  <dcterms:created xsi:type="dcterms:W3CDTF">2022-09-08T15:42:11Z</dcterms:created>
  <dcterms:modified xsi:type="dcterms:W3CDTF">2023-02-04T10:38:02Z</dcterms:modified>
</cp:coreProperties>
</file>