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53" r:id="rId2"/>
    <p:sldId id="742" r:id="rId3"/>
    <p:sldId id="745" r:id="rId4"/>
    <p:sldId id="750" r:id="rId5"/>
    <p:sldId id="744" r:id="rId6"/>
    <p:sldId id="751" r:id="rId7"/>
    <p:sldId id="772" r:id="rId8"/>
    <p:sldId id="753" r:id="rId9"/>
    <p:sldId id="754" r:id="rId10"/>
    <p:sldId id="755" r:id="rId11"/>
    <p:sldId id="756" r:id="rId12"/>
    <p:sldId id="757" r:id="rId13"/>
    <p:sldId id="758" r:id="rId14"/>
    <p:sldId id="759" r:id="rId15"/>
    <p:sldId id="760" r:id="rId16"/>
    <p:sldId id="761" r:id="rId17"/>
    <p:sldId id="764" r:id="rId18"/>
    <p:sldId id="776" r:id="rId19"/>
    <p:sldId id="767" r:id="rId20"/>
    <p:sldId id="768" r:id="rId21"/>
    <p:sldId id="766" r:id="rId22"/>
    <p:sldId id="769" r:id="rId23"/>
    <p:sldId id="773" r:id="rId24"/>
    <p:sldId id="775" r:id="rId25"/>
    <p:sldId id="774" r:id="rId26"/>
    <p:sldId id="771" r:id="rId27"/>
    <p:sldId id="743" r:id="rId28"/>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A3"/>
    <a:srgbClr val="D5F7FF"/>
    <a:srgbClr val="A4EDFE"/>
    <a:srgbClr val="000000"/>
    <a:srgbClr val="FFFBB3"/>
    <a:srgbClr val="FFFFFF"/>
    <a:srgbClr val="3B3838"/>
    <a:srgbClr val="595959"/>
    <a:srgbClr val="CCFFFF"/>
    <a:srgbClr val="F7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23" autoAdjust="0"/>
    <p:restoredTop sz="94660" autoAdjust="0"/>
  </p:normalViewPr>
  <p:slideViewPr>
    <p:cSldViewPr snapToGrid="0">
      <p:cViewPr varScale="1">
        <p:scale>
          <a:sx n="103" d="100"/>
          <a:sy n="103" d="100"/>
        </p:scale>
        <p:origin x="96" y="1064"/>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11.02.2023</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11.02.2023</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11.02.2023</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11.02.2023</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11.02.2023</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11.02.2023</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11.02.2023</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11.02.2023</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11.02.2023</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11.02.2023</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11.02.2023</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11.02.2023</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11.02.2023</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256B7E7-2645-A49D-C008-34408F9CC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071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Mose | 1 – 40 Jahre </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3" y="1470713"/>
            <a:ext cx="9427218" cy="5134739"/>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ea typeface="Times New Roman" panose="02020603050405020304" pitchFamily="18" charset="0"/>
                <a:cs typeface="Times New Roman" panose="02020603050405020304" pitchFamily="18" charset="0"/>
              </a:rPr>
              <a:t>Mose wird nicht angenommen</a:t>
            </a:r>
          </a:p>
          <a:p>
            <a:pPr lvl="0">
              <a:spcBef>
                <a:spcPts val="200"/>
              </a:spcBef>
            </a:pPr>
            <a:endParaRPr lang="de-CH" b="1" dirty="0">
              <a:latin typeface="Calibri Light" panose="020F0302020204030204" pitchFamily="34" charset="0"/>
              <a:ea typeface="Times New Roman" panose="02020603050405020304" pitchFamily="18" charset="0"/>
              <a:cs typeface="Times New Roman" panose="02020603050405020304" pitchFamily="18" charset="0"/>
            </a:endParaRPr>
          </a:p>
          <a:p>
            <a:r>
              <a:rPr lang="de-DE" sz="2800" dirty="0">
                <a:effectLst/>
                <a:latin typeface="Calibri" panose="020F0502020204030204" pitchFamily="34" charset="0"/>
                <a:ea typeface="Calibri" panose="020F0502020204030204" pitchFamily="34" charset="0"/>
                <a:cs typeface="Times New Roman" panose="02020603050405020304" pitchFamily="18" charset="0"/>
              </a:rPr>
              <a:t>"Als er aber am Tag darauf wieder hinausging, siehe, da rauften sich zwei hebräische Männer, und er sagte zu dem Schuldigen: Warum schlägst du deinen Nächsten? 14 Der aber antwortete: Wer hat dich zum Aufseher und Richter über uns gesetzt? Gedenkst du etwa, mich umzubringen, wie du den Ägypter umgebracht hast? Da fürchtete sich Mose und sagte sich: Also ist die Sache doch bekannt geworden! 15 Und der Pharao hörte diese Sache und suchte, Mose umzubringen. Mose aber floh vor dem Pharao und hielt sich im Land Midian auf. Und er setzte sich an einen Brunnen."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(2,13-15)</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864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Mose | 1 – 40 Jahre </a:t>
            </a:r>
          </a:p>
        </p:txBody>
      </p:sp>
      <p:sp>
        <p:nvSpPr>
          <p:cNvPr id="5" name="Textfeld 4">
            <a:extLst>
              <a:ext uri="{FF2B5EF4-FFF2-40B4-BE49-F238E27FC236}">
                <a16:creationId xmlns:a16="http://schemas.microsoft.com/office/drawing/2014/main" id="{7513EF63-C0F5-AA5D-28E0-B4C0610E8204}"/>
              </a:ext>
            </a:extLst>
          </p:cNvPr>
          <p:cNvSpPr txBox="1"/>
          <p:nvPr/>
        </p:nvSpPr>
        <p:spPr>
          <a:xfrm>
            <a:off x="344024" y="1164134"/>
            <a:ext cx="11763611" cy="5693866"/>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ea typeface="Times New Roman" panose="02020603050405020304" pitchFamily="18" charset="0"/>
                <a:cs typeface="Times New Roman" panose="02020603050405020304" pitchFamily="18" charset="0"/>
              </a:rPr>
              <a:t>Mose muss flüchten </a:t>
            </a:r>
          </a:p>
          <a:p>
            <a:r>
              <a:rPr lang="de-DE" sz="2800" dirty="0">
                <a:effectLst/>
                <a:latin typeface="Calibri" panose="020F0502020204030204" pitchFamily="34" charset="0"/>
                <a:ea typeface="Calibri" panose="020F0502020204030204" pitchFamily="34" charset="0"/>
                <a:cs typeface="Times New Roman" panose="02020603050405020304" pitchFamily="18" charset="0"/>
              </a:rPr>
              <a:t>"Nun hatte der Priester von Midian sieben Töchter; die kamen, schöpften ⟨Wasser⟩ und füllten die Tränkrinnen, um die Herde ihres Vaters zu tränken. 17 Aber die Hirten kamen und trieben sie weg. Da stand Mose auf, half ihnen und tränkte ihre Herde. 18 Als sie nun zu ihrem Vater </a:t>
            </a:r>
            <a:r>
              <a:rPr lang="de-DE" sz="2800" dirty="0" err="1">
                <a:effectLst/>
                <a:latin typeface="Calibri" panose="020F0502020204030204" pitchFamily="34" charset="0"/>
                <a:ea typeface="Calibri" panose="020F0502020204030204" pitchFamily="34" charset="0"/>
                <a:cs typeface="Times New Roman" panose="02020603050405020304" pitchFamily="18" charset="0"/>
              </a:rPr>
              <a:t>Reguël</a:t>
            </a:r>
            <a:r>
              <a:rPr lang="de-DE" sz="2800" dirty="0">
                <a:effectLst/>
                <a:latin typeface="Calibri" panose="020F0502020204030204" pitchFamily="34" charset="0"/>
                <a:ea typeface="Calibri" panose="020F0502020204030204" pitchFamily="34" charset="0"/>
                <a:cs typeface="Times New Roman" panose="02020603050405020304" pitchFamily="18" charset="0"/>
              </a:rPr>
              <a:t> kamen, sagte er: Warum seid ihr heute so früh gekommen? 19 Sie antworteten: Ein ägyptischer Mann hat uns aus der Gewalt der Hirten befreit, und er hat sogar eifrig für uns geschöpft und die Herde getränkt. 20 Da sagte er zu seinen Töchtern: Und wo ist er? Warum habt ihr denn den Mann draußen gelassen? Ladet ihn doch ein, damit er Brot ⟨mit uns⟩ isst! 21 Und Mose willigte ein, bei dem Mann zu bleiben. Und er gab Mose seine Tochter Zippora ⟨zur Frau⟩. 22 Die gebar einen Sohn, und er gab ihm den Namen </a:t>
            </a:r>
            <a:r>
              <a:rPr lang="de-DE" sz="2800" dirty="0" err="1">
                <a:effectLst/>
                <a:latin typeface="Calibri" panose="020F0502020204030204" pitchFamily="34" charset="0"/>
                <a:ea typeface="Calibri" panose="020F0502020204030204" pitchFamily="34" charset="0"/>
                <a:cs typeface="Times New Roman" panose="02020603050405020304" pitchFamily="18" charset="0"/>
              </a:rPr>
              <a:t>Gerschom</a:t>
            </a:r>
            <a:r>
              <a:rPr lang="de-DE" sz="2800" dirty="0">
                <a:effectLst/>
                <a:latin typeface="Calibri" panose="020F0502020204030204" pitchFamily="34" charset="0"/>
                <a:ea typeface="Calibri" panose="020F0502020204030204" pitchFamily="34" charset="0"/>
                <a:cs typeface="Times New Roman" panose="02020603050405020304" pitchFamily="18" charset="0"/>
              </a:rPr>
              <a:t>, indem er sagte: Ein Fremder bin ich in einem fremden Land geworden."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(2,16-22)</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0047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3532124"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Mose | 41 – 80 Jahre </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3" y="1470713"/>
            <a:ext cx="9427218" cy="2149306"/>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ea typeface="Times New Roman" panose="02020603050405020304" pitchFamily="18" charset="0"/>
                <a:cs typeface="Times New Roman" panose="02020603050405020304" pitchFamily="18" charset="0"/>
              </a:rPr>
              <a:t>Hirtendienst in Midian</a:t>
            </a:r>
          </a:p>
          <a:p>
            <a:pPr lvl="0">
              <a:spcBef>
                <a:spcPts val="200"/>
              </a:spcBef>
            </a:pPr>
            <a:endParaRPr lang="de-CH" b="1" dirty="0">
              <a:latin typeface="Calibri Light" panose="020F0302020204030204" pitchFamily="34" charset="0"/>
              <a:ea typeface="Times New Roman" panose="02020603050405020304" pitchFamily="18"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a:t>
            </a:r>
            <a:r>
              <a:rPr lang="de-DE" sz="2800" dirty="0">
                <a:effectLst/>
                <a:latin typeface="Calibri" panose="020F0502020204030204" pitchFamily="34" charset="0"/>
                <a:ea typeface="Calibri" panose="020F0502020204030204" pitchFamily="34" charset="0"/>
                <a:cs typeface="Times New Roman" panose="02020603050405020304" pitchFamily="18" charset="0"/>
              </a:rPr>
              <a:t>Mose aber weidete die Herde </a:t>
            </a:r>
            <a:r>
              <a:rPr lang="de-DE" sz="2800" dirty="0" err="1">
                <a:effectLst/>
                <a:latin typeface="Calibri" panose="020F0502020204030204" pitchFamily="34" charset="0"/>
                <a:ea typeface="Calibri" panose="020F0502020204030204" pitchFamily="34" charset="0"/>
                <a:cs typeface="Times New Roman" panose="02020603050405020304" pitchFamily="18" charset="0"/>
              </a:rPr>
              <a:t>Jitros</a:t>
            </a:r>
            <a:r>
              <a:rPr lang="de-DE" sz="2800" dirty="0">
                <a:effectLst/>
                <a:latin typeface="Calibri" panose="020F0502020204030204" pitchFamily="34" charset="0"/>
                <a:ea typeface="Calibri" panose="020F0502020204030204" pitchFamily="34" charset="0"/>
                <a:cs typeface="Times New Roman" panose="02020603050405020304" pitchFamily="18" charset="0"/>
              </a:rPr>
              <a:t>, seines Schwiegervaters, des Priesters von Midian. Und er trieb die Herde über die Wüste hinaus und kam an den Berg Gottes, den Horeb.</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(3,1)</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Fürstliches Schloss St. Emmeram - Infos, News &amp; mehr -">
            <a:extLst>
              <a:ext uri="{FF2B5EF4-FFF2-40B4-BE49-F238E27FC236}">
                <a16:creationId xmlns:a16="http://schemas.microsoft.com/office/drawing/2014/main" id="{73C96AB8-2138-1D4E-DABF-963E28A50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10" y="3696381"/>
            <a:ext cx="4897211" cy="27519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Ziegen Und Schafe in Der Wüste Stockfoto - Bild von haarig, petra: 37052724">
            <a:extLst>
              <a:ext uri="{FF2B5EF4-FFF2-40B4-BE49-F238E27FC236}">
                <a16:creationId xmlns:a16="http://schemas.microsoft.com/office/drawing/2014/main" id="{F85F9E8F-B63B-65A5-3AD7-5709802BA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6885" y="3696381"/>
            <a:ext cx="4106636" cy="2736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68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2500"/>
                                  </p:stCondLst>
                                  <p:childTnLst>
                                    <p:set>
                                      <p:cBhvr>
                                        <p:cTn id="8" dur="1" fill="hold">
                                          <p:stCondLst>
                                            <p:cond delay="999"/>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Mose | 41 – 80 Jahre</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3" y="1470713"/>
            <a:ext cx="9427218" cy="4272965"/>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ea typeface="Times New Roman" panose="02020603050405020304" pitchFamily="18" charset="0"/>
                <a:cs typeface="Times New Roman" panose="02020603050405020304" pitchFamily="18" charset="0"/>
              </a:rPr>
              <a:t>Dornbusch | Begegnung mit dem Herrn</a:t>
            </a:r>
          </a:p>
          <a:p>
            <a:pPr lvl="0">
              <a:spcBef>
                <a:spcPts val="200"/>
              </a:spcBef>
            </a:pPr>
            <a:endParaRPr lang="de-CH" b="1" dirty="0">
              <a:latin typeface="Calibri Light" panose="020F0302020204030204" pitchFamily="34" charset="0"/>
              <a:ea typeface="Times New Roman" panose="02020603050405020304" pitchFamily="18"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"Und es geschah während jener vielen Tage, da starb der König von Ägypten. Und die Söhne Israel seufzten wegen </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ihrer</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 Arbeit und schrien um Hilfe. Und ihr Geschrei wegen der Arbeit stieg auf zu Gott.</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24 Da hörte Gott ihr Ächzen, und Gott dachte an seinen Bund mit Abraham, Isaak und Jakob.</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25 Und Gott sah nach den Söhnen Israel, und Gott kümmerte sich um sie."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(2,23-25)</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3435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Mose | 41 – 80 Jahre</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3" y="1470713"/>
            <a:ext cx="9427218" cy="5134739"/>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ea typeface="Times New Roman" panose="02020603050405020304" pitchFamily="18" charset="0"/>
                <a:cs typeface="Times New Roman" panose="02020603050405020304" pitchFamily="18" charset="0"/>
              </a:rPr>
              <a:t>Dornbusch | Begegnung mit dem Herrn</a:t>
            </a:r>
          </a:p>
          <a:p>
            <a:pPr lvl="0">
              <a:spcBef>
                <a:spcPts val="200"/>
              </a:spcBef>
            </a:pPr>
            <a:endParaRPr lang="de-CH" b="1" dirty="0">
              <a:latin typeface="Calibri Light" panose="020F0302020204030204" pitchFamily="34" charset="0"/>
              <a:ea typeface="Times New Roman" panose="02020603050405020304" pitchFamily="18"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"Der HERR aber sprach: Gesehen habe ich das Elend meines Volkes in Ägypten, und sein Geschrei wegen seiner Antreiber habe ich gehört; ja, ich kenne seine Schmerzen. 8 Und ich bin herabgekommen, um es aus der Gewalt der Ägypter zu retten und es aus diesem Land hinaufzuführen in ein gutes und geräumiges Land, in ein Land, das von Milch und Honig überfließt, an den Ort der Kanaaniter, Hetiter, Amoriter, </a:t>
            </a:r>
            <a:r>
              <a:rPr lang="de-CH" sz="2800" dirty="0" err="1">
                <a:effectLst/>
                <a:latin typeface="Calibri" panose="020F0502020204030204" pitchFamily="34" charset="0"/>
                <a:ea typeface="Calibri" panose="020F0502020204030204" pitchFamily="34" charset="0"/>
                <a:cs typeface="Times New Roman" panose="02020603050405020304" pitchFamily="18" charset="0"/>
              </a:rPr>
              <a:t>Perisiter</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r>
              <a:rPr lang="de-CH" sz="2800" dirty="0" err="1">
                <a:effectLst/>
                <a:latin typeface="Calibri" panose="020F0502020204030204" pitchFamily="34" charset="0"/>
                <a:ea typeface="Calibri" panose="020F0502020204030204" pitchFamily="34" charset="0"/>
                <a:cs typeface="Times New Roman" panose="02020603050405020304" pitchFamily="18" charset="0"/>
              </a:rPr>
              <a:t>Hewiter</a:t>
            </a:r>
            <a:r>
              <a:rPr lang="de-CH" sz="2800" dirty="0">
                <a:effectLst/>
                <a:latin typeface="Calibri" panose="020F0502020204030204" pitchFamily="34" charset="0"/>
                <a:ea typeface="Calibri" panose="020F0502020204030204" pitchFamily="34" charset="0"/>
                <a:cs typeface="Times New Roman" panose="02020603050405020304" pitchFamily="18" charset="0"/>
              </a:rPr>
              <a:t> und </a:t>
            </a:r>
            <a:r>
              <a:rPr lang="de-CH" sz="2800" dirty="0" err="1">
                <a:effectLst/>
                <a:latin typeface="Calibri" panose="020F0502020204030204" pitchFamily="34" charset="0"/>
                <a:ea typeface="Calibri" panose="020F0502020204030204" pitchFamily="34" charset="0"/>
                <a:cs typeface="Times New Roman" panose="02020603050405020304" pitchFamily="18" charset="0"/>
              </a:rPr>
              <a:t>Jebusiter</a:t>
            </a:r>
            <a:r>
              <a:rPr lang="de-CH" sz="2800" dirty="0">
                <a:effectLst/>
                <a:latin typeface="Calibri" panose="020F0502020204030204" pitchFamily="34" charset="0"/>
                <a:ea typeface="Calibri" panose="020F0502020204030204" pitchFamily="34" charset="0"/>
                <a:cs typeface="Times New Roman" panose="02020603050405020304" pitchFamily="18" charset="0"/>
              </a:rPr>
              <a:t>. 9 Und nun siehe, das Geschrei der Söhne Israel ist vor mich gekommen; und ich habe auch die Bedrängnis gesehen, mit der die Ägypter sie quälen."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(3,7-9)</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9914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Mose | 41 – 80 Jahre</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3" y="1470713"/>
            <a:ext cx="9116976" cy="2118529"/>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ea typeface="Times New Roman" panose="02020603050405020304" pitchFamily="18" charset="0"/>
                <a:cs typeface="Times New Roman" panose="02020603050405020304" pitchFamily="18" charset="0"/>
              </a:rPr>
              <a:t>Auftrag Gottes an Mose</a:t>
            </a:r>
          </a:p>
          <a:p>
            <a:pPr lvl="0">
              <a:spcBef>
                <a:spcPts val="200"/>
              </a:spcBef>
            </a:pPr>
            <a:endParaRPr lang="de-CH" b="1" dirty="0">
              <a:latin typeface="Calibri Light" panose="020F0302020204030204" pitchFamily="34" charset="0"/>
              <a:ea typeface="Times New Roman" panose="02020603050405020304" pitchFamily="18"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"Nun aber geh hin, denn ich will dich zum Pharao senden, damit du mein Volk, die Söhne Israel, aus Ägypten herausführst!"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(3,10)</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5262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6EF18D07-4695-5641-591A-388D068B7076}"/>
              </a:ext>
            </a:extLst>
          </p:cNvPr>
          <p:cNvSpPr txBox="1"/>
          <p:nvPr/>
        </p:nvSpPr>
        <p:spPr>
          <a:xfrm>
            <a:off x="442913" y="909348"/>
            <a:ext cx="6094638" cy="523220"/>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ea typeface="Times New Roman" panose="02020603050405020304" pitchFamily="18" charset="0"/>
                <a:cs typeface="Times New Roman" panose="02020603050405020304" pitchFamily="18" charset="0"/>
              </a:rPr>
              <a:t>So geh nun hin!</a:t>
            </a:r>
          </a:p>
        </p:txBody>
      </p:sp>
      <p:sp>
        <p:nvSpPr>
          <p:cNvPr id="10" name="Textfeld 9">
            <a:extLst>
              <a:ext uri="{FF2B5EF4-FFF2-40B4-BE49-F238E27FC236}">
                <a16:creationId xmlns:a16="http://schemas.microsoft.com/office/drawing/2014/main" id="{19886653-C99A-96F8-1B12-BCFD7F045C22}"/>
              </a:ext>
            </a:extLst>
          </p:cNvPr>
          <p:cNvSpPr txBox="1"/>
          <p:nvPr/>
        </p:nvSpPr>
        <p:spPr>
          <a:xfrm>
            <a:off x="379412" y="1709447"/>
            <a:ext cx="11545888" cy="2677656"/>
          </a:xfrm>
          <a:prstGeom prst="rect">
            <a:avLst/>
          </a:prstGeom>
          <a:noFill/>
        </p:spPr>
        <p:txBody>
          <a:bodyPr wrap="square">
            <a:spAutoFit/>
          </a:bodyPr>
          <a:lstStyle/>
          <a:p>
            <a:pPr marL="457200" indent="-457200">
              <a:buFontTx/>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"Wer bin ich …"	 (3,11)			"Ich werde mit dir sein."</a:t>
            </a:r>
          </a:p>
          <a:p>
            <a:pPr marL="457200" indent="-45720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"Was ist sein Name …" (3,13)		"Ich bin der ich bin."</a:t>
            </a:r>
          </a:p>
          <a:p>
            <a:endParaRPr lang="de-CH"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Tx/>
              <a:buChar char="-"/>
            </a:pPr>
            <a:r>
              <a:rPr lang="de-CH" sz="2800" dirty="0"/>
              <a:t>"Wenn sie mir nicht glauben?" (4,1)	Gott gibt drei Zeichen</a:t>
            </a:r>
          </a:p>
          <a:p>
            <a:pPr marL="457200" indent="-457200">
              <a:buFontTx/>
              <a:buChar char="-"/>
            </a:pPr>
            <a:r>
              <a:rPr lang="de-CH" sz="2800" dirty="0"/>
              <a:t>"Ich kann nicht reden" (4,10)		"Ich bin der Schöpfer"</a:t>
            </a:r>
          </a:p>
          <a:p>
            <a:pPr marL="457200" indent="-457200">
              <a:buFontTx/>
              <a:buChar char="-"/>
            </a:pPr>
            <a:r>
              <a:rPr lang="de-CH" sz="2800" dirty="0"/>
              <a:t>"Sende wen du willst"	(4,13)			"Ich gebe dir was du reden sollst."</a:t>
            </a:r>
          </a:p>
        </p:txBody>
      </p:sp>
    </p:spTree>
    <p:extLst>
      <p:ext uri="{BB962C8B-B14F-4D97-AF65-F5344CB8AC3E}">
        <p14:creationId xmlns:p14="http://schemas.microsoft.com/office/powerpoint/2010/main" val="366917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2" y="595727"/>
            <a:ext cx="5714389"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Mose | 81 – 82 Jahre (Gott ist alles) </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2" y="1470713"/>
            <a:ext cx="9500697" cy="3842077"/>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ea typeface="Times New Roman" panose="02020603050405020304" pitchFamily="18" charset="0"/>
                <a:cs typeface="Times New Roman" panose="02020603050405020304" pitchFamily="18" charset="0"/>
              </a:rPr>
              <a:t>Zurück für die Zukunft</a:t>
            </a:r>
          </a:p>
          <a:p>
            <a:pPr lvl="0">
              <a:spcBef>
                <a:spcPts val="200"/>
              </a:spcBef>
            </a:pPr>
            <a:endParaRPr lang="de-CH" b="1" dirty="0">
              <a:latin typeface="Calibri Light" panose="020F0302020204030204" pitchFamily="34" charset="0"/>
              <a:ea typeface="Times New Roman" panose="02020603050405020304" pitchFamily="18"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"Danach gingen Mose und Aaron hinein und sagten zum Pharao: So spricht der HERR, der Gott Israels: Lass mein Volk ziehen, damit sie mir in der Wüste ein Fest feiern!</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2 Der Pharao aber antwortete </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ihnen</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 Wer ist der HERR, dass ich auf seine Stimme hören sollte, Israel ziehen zu lassen? Ich kenne den HERRN nicht und werde Israel auch nicht ziehen lassen."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(5,1-2)</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9707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2" y="595727"/>
            <a:ext cx="5714389"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Mose | 81 – 82 Jahre (Gott ist alles) </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2" y="1470713"/>
            <a:ext cx="9500697" cy="523220"/>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ea typeface="Times New Roman" panose="02020603050405020304" pitchFamily="18" charset="0"/>
                <a:cs typeface="Times New Roman" panose="02020603050405020304" pitchFamily="18" charset="0"/>
              </a:rPr>
              <a:t>Zurück für die Zukunft</a:t>
            </a:r>
          </a:p>
        </p:txBody>
      </p:sp>
      <p:sp>
        <p:nvSpPr>
          <p:cNvPr id="2" name="Textfeld 1">
            <a:extLst>
              <a:ext uri="{FF2B5EF4-FFF2-40B4-BE49-F238E27FC236}">
                <a16:creationId xmlns:a16="http://schemas.microsoft.com/office/drawing/2014/main" id="{8C09CEA4-34A3-222C-1115-E5D4FF2490F7}"/>
              </a:ext>
            </a:extLst>
          </p:cNvPr>
          <p:cNvSpPr txBox="1"/>
          <p:nvPr/>
        </p:nvSpPr>
        <p:spPr>
          <a:xfrm>
            <a:off x="786302" y="2345699"/>
            <a:ext cx="6862845" cy="1815882"/>
          </a:xfrm>
          <a:prstGeom prst="rect">
            <a:avLst/>
          </a:prstGeom>
          <a:noFill/>
        </p:spPr>
        <p:txBody>
          <a:bodyPr wrap="square">
            <a:spAutoFit/>
          </a:bodyPr>
          <a:lstStyle/>
          <a:p>
            <a:pPr marL="457200" indent="-457200">
              <a:buFontTx/>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Bitte von Mose und Aaron an den Pharao</a:t>
            </a:r>
          </a:p>
          <a:p>
            <a:pPr marL="457200" indent="-45720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Antwort des Pharaos</a:t>
            </a:r>
          </a:p>
          <a:p>
            <a:pPr marL="457200" indent="-457200">
              <a:buFontTx/>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Die </a:t>
            </a:r>
            <a:r>
              <a:rPr lang="de-CH" sz="2800" dirty="0">
                <a:latin typeface="Calibri" panose="020F0502020204030204" pitchFamily="34" charset="0"/>
                <a:ea typeface="Calibri" panose="020F0502020204030204" pitchFamily="34" charset="0"/>
                <a:cs typeface="Times New Roman" panose="02020603050405020304" pitchFamily="18" charset="0"/>
              </a:rPr>
              <a:t>Reaktion des Volkes</a:t>
            </a:r>
          </a:p>
          <a:p>
            <a:pPr marL="457200" indent="-457200">
              <a:buFontTx/>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Die Reaktion von Mose</a:t>
            </a:r>
          </a:p>
        </p:txBody>
      </p:sp>
    </p:spTree>
    <p:extLst>
      <p:ext uri="{BB962C8B-B14F-4D97-AF65-F5344CB8AC3E}">
        <p14:creationId xmlns:p14="http://schemas.microsoft.com/office/powerpoint/2010/main" val="198802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2" y="595727"/>
            <a:ext cx="5699021"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Mose | 81 – 82 Jahre (Gott ist alles) </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2" y="1470713"/>
            <a:ext cx="9647655" cy="3739485"/>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ea typeface="Times New Roman" panose="02020603050405020304" pitchFamily="18" charset="0"/>
                <a:cs typeface="Times New Roman" panose="02020603050405020304" pitchFamily="18" charset="0"/>
              </a:rPr>
              <a:t>Zurück für die Zukunft</a:t>
            </a:r>
          </a:p>
          <a:p>
            <a:pPr lvl="0">
              <a:spcBef>
                <a:spcPts val="200"/>
              </a:spcBef>
            </a:pPr>
            <a:endParaRPr lang="de-CH" b="1" dirty="0">
              <a:latin typeface="Calibri Light" panose="020F0302020204030204" pitchFamily="34" charset="0"/>
              <a:ea typeface="Times New Roman" panose="02020603050405020304" pitchFamily="18" charset="0"/>
              <a:cs typeface="Times New Roman" panose="02020603050405020304" pitchFamily="18" charset="0"/>
            </a:endParaRPr>
          </a:p>
          <a:p>
            <a:pPr>
              <a:spcBef>
                <a:spcPts val="200"/>
              </a:spcBef>
            </a:pPr>
            <a:r>
              <a:rPr lang="de-CH"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Über dem allem steht die Antwort Gottes und die Absicht, sich den Ägyptern als der einzige und wahre Gott zu offenbaren.</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pPr lvl="0">
              <a:spcBef>
                <a:spcPts val="200"/>
              </a:spcBef>
            </a:pPr>
            <a:endParaRPr lang="de-CH" b="1" dirty="0">
              <a:latin typeface="Calibri Light" panose="020F0302020204030204" pitchFamily="34" charset="0"/>
              <a:ea typeface="Times New Roman" panose="02020603050405020304" pitchFamily="18"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"Der HERR jedoch sprach zu Mose: Nun sollst du sehen, was ich dem Pharao antun werde. Denn durch eine starke Hand </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gezwungen</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 wird er sie ziehen lassen, ja, durch eine starke Hand </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gezwungen</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 wird er sie aus seinem Land hinausjagen."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(6,1)</a:t>
            </a:r>
          </a:p>
        </p:txBody>
      </p:sp>
    </p:spTree>
    <p:extLst>
      <p:ext uri="{BB962C8B-B14F-4D97-AF65-F5344CB8AC3E}">
        <p14:creationId xmlns:p14="http://schemas.microsoft.com/office/powerpoint/2010/main" val="99613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38409447-9F44-DE21-807F-4CCCBE23A1B9}"/>
              </a:ext>
            </a:extLst>
          </p:cNvPr>
          <p:cNvSpPr txBox="1"/>
          <p:nvPr/>
        </p:nvSpPr>
        <p:spPr>
          <a:xfrm>
            <a:off x="491899" y="243512"/>
            <a:ext cx="8229480" cy="6124754"/>
          </a:xfrm>
          <a:prstGeom prst="rect">
            <a:avLst/>
          </a:prstGeom>
          <a:noFill/>
        </p:spPr>
        <p:txBody>
          <a:bodyPr wrap="square">
            <a:spAutoFit/>
          </a:bodyPr>
          <a:lstStyle/>
          <a:p>
            <a:r>
              <a:rPr lang="de-CH" sz="2800" dirty="0"/>
              <a:t>"Dann kam Israel nach Ägypten, Jakob war ein Fremder im Lande Hams. 24 Und </a:t>
            </a:r>
            <a:r>
              <a:rPr lang="de-CH" sz="2800" dirty="0">
                <a:highlight>
                  <a:srgbClr val="FFFF00"/>
                </a:highlight>
              </a:rPr>
              <a:t>er</a:t>
            </a:r>
            <a:r>
              <a:rPr lang="de-CH" sz="2800" dirty="0"/>
              <a:t> machte sein Volk sehr fruchtbar, </a:t>
            </a:r>
            <a:r>
              <a:rPr lang="de-CH" sz="2800" dirty="0">
                <a:highlight>
                  <a:srgbClr val="FFFF00"/>
                </a:highlight>
              </a:rPr>
              <a:t>er</a:t>
            </a:r>
            <a:r>
              <a:rPr lang="de-CH" sz="2800" dirty="0"/>
              <a:t> machte es stärker als seine Bedränger. 25 </a:t>
            </a:r>
            <a:r>
              <a:rPr lang="de-CH" sz="2800" dirty="0">
                <a:highlight>
                  <a:srgbClr val="FFFF00"/>
                </a:highlight>
              </a:rPr>
              <a:t>Er</a:t>
            </a:r>
            <a:r>
              <a:rPr lang="de-CH" sz="2800" dirty="0"/>
              <a:t> wandelte ihr Herz, sein Volk zu hassen, Arglist zu üben an seinen Knechten. 26 </a:t>
            </a:r>
            <a:r>
              <a:rPr lang="de-CH" sz="2800" dirty="0">
                <a:highlight>
                  <a:srgbClr val="FFFF00"/>
                </a:highlight>
              </a:rPr>
              <a:t>Er</a:t>
            </a:r>
            <a:r>
              <a:rPr lang="de-CH" sz="2800" dirty="0"/>
              <a:t> sandte Mose, seinen Knecht, Aaron, den er auserwählt hatte. 27 Sie taten unter ihnen </a:t>
            </a:r>
            <a:r>
              <a:rPr lang="de-CH" sz="2800" dirty="0">
                <a:highlight>
                  <a:srgbClr val="FFFF00"/>
                </a:highlight>
              </a:rPr>
              <a:t>seine</a:t>
            </a:r>
            <a:r>
              <a:rPr lang="de-CH" sz="2800" dirty="0"/>
              <a:t> Zeichen und Wunder im Lande Hams. 28 </a:t>
            </a:r>
            <a:r>
              <a:rPr lang="de-CH" sz="2800" dirty="0">
                <a:highlight>
                  <a:srgbClr val="FFFF00"/>
                </a:highlight>
              </a:rPr>
              <a:t>Er</a:t>
            </a:r>
            <a:r>
              <a:rPr lang="de-CH" sz="2800" dirty="0"/>
              <a:t> sandte Finsternis und machte es finster. Aber sie achteten nicht auf </a:t>
            </a:r>
            <a:r>
              <a:rPr lang="de-CH" sz="2800" dirty="0">
                <a:highlight>
                  <a:srgbClr val="FFFF00"/>
                </a:highlight>
              </a:rPr>
              <a:t>seine</a:t>
            </a:r>
            <a:r>
              <a:rPr lang="de-CH" sz="2800" dirty="0"/>
              <a:t> Worte. 29 </a:t>
            </a:r>
            <a:r>
              <a:rPr lang="de-CH" sz="2800" dirty="0">
                <a:highlight>
                  <a:srgbClr val="FFFF00"/>
                </a:highlight>
              </a:rPr>
              <a:t>Er</a:t>
            </a:r>
            <a:r>
              <a:rPr lang="de-CH" sz="2800" dirty="0"/>
              <a:t> verwandelte ihr Wasser in Blut, ließ sterben ihre Fische. 30 Es wimmelte ihr Land von Fröschen bis in die Gemächer ihrer Könige. 31 </a:t>
            </a:r>
            <a:r>
              <a:rPr lang="de-CH" sz="2800" dirty="0">
                <a:highlight>
                  <a:srgbClr val="FFFF00"/>
                </a:highlight>
              </a:rPr>
              <a:t>Er</a:t>
            </a:r>
            <a:r>
              <a:rPr lang="de-CH" sz="2800" dirty="0"/>
              <a:t> sprach, und es kamen Hundsfliegen, Stechmücken in ihr ganzes Gebiet. 32 </a:t>
            </a:r>
            <a:r>
              <a:rPr lang="de-CH" sz="2800" dirty="0">
                <a:highlight>
                  <a:srgbClr val="FFFF00"/>
                </a:highlight>
              </a:rPr>
              <a:t>Er</a:t>
            </a:r>
            <a:r>
              <a:rPr lang="de-CH" sz="2800" dirty="0"/>
              <a:t> gab ihnen Hagel statt Regen, flammendes Feuer in ihr Land. …</a:t>
            </a:r>
          </a:p>
        </p:txBody>
      </p:sp>
    </p:spTree>
    <p:extLst>
      <p:ext uri="{BB962C8B-B14F-4D97-AF65-F5344CB8AC3E}">
        <p14:creationId xmlns:p14="http://schemas.microsoft.com/office/powerpoint/2010/main" val="630319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513EF63-C0F5-AA5D-28E0-B4C0610E8204}"/>
              </a:ext>
            </a:extLst>
          </p:cNvPr>
          <p:cNvSpPr txBox="1"/>
          <p:nvPr/>
        </p:nvSpPr>
        <p:spPr>
          <a:xfrm>
            <a:off x="451566" y="515492"/>
            <a:ext cx="9778284" cy="6124754"/>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"3 Ich bin Abraham, Isaak und Jakob </a:t>
            </a:r>
            <a:r>
              <a:rPr lang="de-CH" sz="2800" u="sng" dirty="0">
                <a:effectLst/>
                <a:latin typeface="Calibri" panose="020F0502020204030204" pitchFamily="34" charset="0"/>
                <a:ea typeface="Calibri" panose="020F0502020204030204" pitchFamily="34" charset="0"/>
                <a:cs typeface="Times New Roman" panose="02020603050405020304" pitchFamily="18" charset="0"/>
              </a:rPr>
              <a:t>erschienen als Gott</a:t>
            </a:r>
            <a:r>
              <a:rPr lang="de-CH" sz="2800" dirty="0">
                <a:effectLst/>
                <a:latin typeface="Calibri" panose="020F0502020204030204" pitchFamily="34" charset="0"/>
                <a:ea typeface="Calibri" panose="020F0502020204030204" pitchFamily="34" charset="0"/>
                <a:cs typeface="Times New Roman" panose="02020603050405020304" pitchFamily="18" charset="0"/>
              </a:rPr>
              <a:t>, der Allmächtige; aber mit meinem Namen Jahwe habe ich mich ihnen nicht zu erkennen gegeben. 4 Auch habe </a:t>
            </a:r>
            <a:r>
              <a:rPr lang="de-CH" sz="2800" u="sng" dirty="0">
                <a:effectLst/>
                <a:latin typeface="Calibri" panose="020F0502020204030204" pitchFamily="34" charset="0"/>
                <a:ea typeface="Calibri" panose="020F0502020204030204" pitchFamily="34" charset="0"/>
                <a:cs typeface="Times New Roman" panose="02020603050405020304" pitchFamily="18" charset="0"/>
              </a:rPr>
              <a:t>ich meinen Bund mit ihnen aufgerichtet</a:t>
            </a:r>
            <a:r>
              <a:rPr lang="de-CH" sz="2800" dirty="0">
                <a:effectLst/>
                <a:latin typeface="Calibri" panose="020F0502020204030204" pitchFamily="34" charset="0"/>
                <a:ea typeface="Calibri" panose="020F0502020204030204" pitchFamily="34" charset="0"/>
                <a:cs typeface="Times New Roman" panose="02020603050405020304" pitchFamily="18" charset="0"/>
              </a:rPr>
              <a:t>, ihnen das Land Kanaan zu geben, das Land ihrer Fremdlingschaft, in dem sie sich als Fremdlinge aufgehalten haben. 5 Und </a:t>
            </a:r>
            <a:r>
              <a:rPr lang="de-CH" sz="2800" u="sng" dirty="0">
                <a:effectLst/>
                <a:latin typeface="Calibri" panose="020F0502020204030204" pitchFamily="34" charset="0"/>
                <a:ea typeface="Calibri" panose="020F0502020204030204" pitchFamily="34" charset="0"/>
                <a:cs typeface="Times New Roman" panose="02020603050405020304" pitchFamily="18" charset="0"/>
              </a:rPr>
              <a:t>ich habe auch das Ächzen der Söhne Israel gehört</a:t>
            </a:r>
            <a:r>
              <a:rPr lang="de-CH" sz="2800" dirty="0">
                <a:effectLst/>
                <a:latin typeface="Calibri" panose="020F0502020204030204" pitchFamily="34" charset="0"/>
                <a:ea typeface="Calibri" panose="020F0502020204030204" pitchFamily="34" charset="0"/>
                <a:cs typeface="Times New Roman" panose="02020603050405020304" pitchFamily="18" charset="0"/>
              </a:rPr>
              <a:t>, die die Ägypter zur Arbeit zwingen, und ich habe an meinen Bund gedacht. 6 Darum sage zu den Söhnen Israel: »Ich bin der HERR; </a:t>
            </a:r>
            <a:r>
              <a:rPr lang="de-CH" sz="2800" u="sng" dirty="0">
                <a:effectLst/>
                <a:latin typeface="Calibri" panose="020F0502020204030204" pitchFamily="34" charset="0"/>
                <a:ea typeface="Calibri" panose="020F0502020204030204" pitchFamily="34" charset="0"/>
                <a:cs typeface="Times New Roman" panose="02020603050405020304" pitchFamily="18" charset="0"/>
              </a:rPr>
              <a:t>ich werde euch herausführen</a:t>
            </a:r>
            <a:r>
              <a:rPr lang="de-CH" sz="2800" dirty="0">
                <a:effectLst/>
                <a:latin typeface="Calibri" panose="020F0502020204030204" pitchFamily="34" charset="0"/>
                <a:ea typeface="Calibri" panose="020F0502020204030204" pitchFamily="34" charset="0"/>
                <a:cs typeface="Times New Roman" panose="02020603050405020304" pitchFamily="18" charset="0"/>
              </a:rPr>
              <a:t> unter den Lastarbeiten der Ägypter hinweg, euch aus ihrer Arbeit </a:t>
            </a:r>
            <a:r>
              <a:rPr lang="de-CH" sz="2800" u="sng" dirty="0">
                <a:effectLst/>
                <a:latin typeface="Calibri" panose="020F0502020204030204" pitchFamily="34" charset="0"/>
                <a:ea typeface="Calibri" panose="020F0502020204030204" pitchFamily="34" charset="0"/>
                <a:cs typeface="Times New Roman" panose="02020603050405020304" pitchFamily="18" charset="0"/>
              </a:rPr>
              <a:t>retten und euch erlösen </a:t>
            </a:r>
            <a:r>
              <a:rPr lang="de-CH" sz="2800" dirty="0">
                <a:effectLst/>
                <a:latin typeface="Calibri" panose="020F0502020204030204" pitchFamily="34" charset="0"/>
                <a:ea typeface="Calibri" panose="020F0502020204030204" pitchFamily="34" charset="0"/>
                <a:cs typeface="Times New Roman" panose="02020603050405020304" pitchFamily="18" charset="0"/>
              </a:rPr>
              <a:t>mit ausgestrecktem Arm und durch große Gerichte. 7 Und ich will euch mir zum Volk annehmen und will euer Gott sein. Und ihr sollt erkennen, dass </a:t>
            </a:r>
            <a:r>
              <a:rPr lang="de-CH" sz="2800" u="sng" dirty="0">
                <a:effectLst/>
                <a:latin typeface="Calibri" panose="020F0502020204030204" pitchFamily="34" charset="0"/>
                <a:ea typeface="Calibri" panose="020F0502020204030204" pitchFamily="34" charset="0"/>
                <a:cs typeface="Times New Roman" panose="02020603050405020304" pitchFamily="18" charset="0"/>
              </a:rPr>
              <a:t>ich der HERR, euer Gott, bin, der euch herausführt </a:t>
            </a:r>
            <a:r>
              <a:rPr lang="de-CH" sz="2800" dirty="0">
                <a:effectLst/>
                <a:latin typeface="Calibri" panose="020F0502020204030204" pitchFamily="34" charset="0"/>
                <a:ea typeface="Calibri" panose="020F0502020204030204" pitchFamily="34" charset="0"/>
                <a:cs typeface="Times New Roman" panose="02020603050405020304" pitchFamily="18" charset="0"/>
              </a:rPr>
              <a:t>unter den Lastarbeiten der Ägypter hinweg.«"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(6,2-7)</a:t>
            </a:r>
          </a:p>
        </p:txBody>
      </p:sp>
    </p:spTree>
    <p:extLst>
      <p:ext uri="{BB962C8B-B14F-4D97-AF65-F5344CB8AC3E}">
        <p14:creationId xmlns:p14="http://schemas.microsoft.com/office/powerpoint/2010/main" val="3212543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6828574"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Mose | 81 – 82 Jahre (Gott ist alles) </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2" y="1470713"/>
            <a:ext cx="9500697" cy="5186035"/>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ea typeface="Times New Roman" panose="02020603050405020304" pitchFamily="18" charset="0"/>
                <a:cs typeface="Times New Roman" panose="02020603050405020304" pitchFamily="18" charset="0"/>
              </a:rPr>
              <a:t>Kampf der "Titanen" | 10 Plagen</a:t>
            </a:r>
          </a:p>
          <a:p>
            <a:pPr lvl="0">
              <a:spcBef>
                <a:spcPts val="200"/>
              </a:spcBef>
            </a:pPr>
            <a:endParaRPr lang="de-CH" b="1" dirty="0">
              <a:latin typeface="Calibri Light" panose="020F0302020204030204" pitchFamily="34" charset="0"/>
              <a:ea typeface="Times New Roman" panose="02020603050405020304" pitchFamily="18" charset="0"/>
              <a:cs typeface="Times New Roman" panose="02020603050405020304" pitchFamily="18" charset="0"/>
            </a:endParaRPr>
          </a:p>
          <a:p>
            <a:pPr lvl="0">
              <a:spcBef>
                <a:spcPts val="200"/>
              </a:spcBef>
            </a:pPr>
            <a:r>
              <a:rPr lang="de-CH" sz="2800" b="1" dirty="0">
                <a:latin typeface="Calibri Light" panose="020F0302020204030204" pitchFamily="34" charset="0"/>
                <a:ea typeface="Times New Roman" panose="02020603050405020304" pitchFamily="18" charset="0"/>
                <a:cs typeface="Times New Roman" panose="02020603050405020304" pitchFamily="18" charset="0"/>
              </a:rPr>
              <a:t>3 | 3 | 3 | 1 (Ablauf der Plagen)</a:t>
            </a:r>
          </a:p>
          <a:p>
            <a:pPr lvl="0">
              <a:spcBef>
                <a:spcPts val="200"/>
              </a:spcBef>
            </a:pPr>
            <a:endParaRPr lang="de-CH" sz="2800" b="1" dirty="0">
              <a:latin typeface="Calibri Light" panose="020F0302020204030204" pitchFamily="34" charset="0"/>
              <a:ea typeface="Times New Roman" panose="02020603050405020304" pitchFamily="18"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a:t>
            </a:r>
            <a:r>
              <a:rPr lang="de-CH" sz="2800" u="sng" dirty="0">
                <a:effectLst/>
                <a:latin typeface="Calibri" panose="020F0502020204030204" pitchFamily="34" charset="0"/>
                <a:ea typeface="Calibri" panose="020F0502020204030204" pitchFamily="34" charset="0"/>
                <a:cs typeface="Times New Roman" panose="02020603050405020304" pitchFamily="18" charset="0"/>
              </a:rPr>
              <a:t>Ich aber will </a:t>
            </a:r>
            <a:r>
              <a:rPr lang="de-CH" sz="2800" dirty="0">
                <a:effectLst/>
                <a:latin typeface="Calibri" panose="020F0502020204030204" pitchFamily="34" charset="0"/>
                <a:ea typeface="Calibri" panose="020F0502020204030204" pitchFamily="34" charset="0"/>
                <a:cs typeface="Times New Roman" panose="02020603050405020304" pitchFamily="18" charset="0"/>
              </a:rPr>
              <a:t>das Herz des Pharaos verhärten und </a:t>
            </a:r>
            <a:r>
              <a:rPr lang="de-CH" sz="2800" u="sng" dirty="0">
                <a:effectLst/>
                <a:latin typeface="Calibri" panose="020F0502020204030204" pitchFamily="34" charset="0"/>
                <a:ea typeface="Calibri" panose="020F0502020204030204" pitchFamily="34" charset="0"/>
                <a:cs typeface="Times New Roman" panose="02020603050405020304" pitchFamily="18" charset="0"/>
              </a:rPr>
              <a:t>meine Zeichen und Wunder</a:t>
            </a:r>
            <a:r>
              <a:rPr lang="de-CH" sz="2800" dirty="0">
                <a:effectLst/>
                <a:latin typeface="Calibri" panose="020F0502020204030204" pitchFamily="34" charset="0"/>
                <a:ea typeface="Calibri" panose="020F0502020204030204" pitchFamily="34" charset="0"/>
                <a:cs typeface="Times New Roman" panose="02020603050405020304" pitchFamily="18" charset="0"/>
              </a:rPr>
              <a:t> im Land Ägypten zahlreich machen. 4 Und der Pharao wird nicht auf euch hören. Dann werde </a:t>
            </a:r>
            <a:r>
              <a:rPr lang="de-CH" sz="2800" u="sng" dirty="0">
                <a:effectLst/>
                <a:latin typeface="Calibri" panose="020F0502020204030204" pitchFamily="34" charset="0"/>
                <a:ea typeface="Calibri" panose="020F0502020204030204" pitchFamily="34" charset="0"/>
                <a:cs typeface="Times New Roman" panose="02020603050405020304" pitchFamily="18" charset="0"/>
              </a:rPr>
              <a:t>ich meine Hand</a:t>
            </a:r>
            <a:r>
              <a:rPr lang="de-CH" sz="2800" dirty="0">
                <a:effectLst/>
                <a:latin typeface="Calibri" panose="020F0502020204030204" pitchFamily="34" charset="0"/>
                <a:ea typeface="Calibri" panose="020F0502020204030204" pitchFamily="34" charset="0"/>
                <a:cs typeface="Times New Roman" panose="02020603050405020304" pitchFamily="18" charset="0"/>
              </a:rPr>
              <a:t> an Ägypten legen und meine Heerscharen, mein Volk, die Söhne Israel, durch große Gerichte aus dem Land Ägypten herausführen. 5 Und die Ägypter sollen erkennen, dass </a:t>
            </a:r>
            <a:r>
              <a:rPr lang="de-CH"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ich der HERR bin</a:t>
            </a:r>
            <a:r>
              <a:rPr lang="de-CH" sz="2800" dirty="0">
                <a:effectLst/>
                <a:latin typeface="Calibri" panose="020F0502020204030204" pitchFamily="34" charset="0"/>
                <a:ea typeface="Calibri" panose="020F0502020204030204" pitchFamily="34" charset="0"/>
                <a:cs typeface="Times New Roman" panose="02020603050405020304" pitchFamily="18" charset="0"/>
              </a:rPr>
              <a:t>, wenn ich meine Hand über Ägypten ausstrecke und die Söhne Israel aus ihrer Mitte herausführe."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(7,3-5)</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27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6313744"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Mose | 81 – 82 Jahre (Gott ist alles) </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3" y="1446221"/>
            <a:ext cx="9500697" cy="4703852"/>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ea typeface="Times New Roman" panose="02020603050405020304" pitchFamily="18" charset="0"/>
                <a:cs typeface="Times New Roman" panose="02020603050405020304" pitchFamily="18" charset="0"/>
              </a:rPr>
              <a:t>Passahfest | Erlösung </a:t>
            </a:r>
          </a:p>
          <a:p>
            <a:pPr lvl="0">
              <a:spcBef>
                <a:spcPts val="200"/>
              </a:spcBef>
            </a:pPr>
            <a:endParaRPr lang="de-CH" b="1" dirty="0">
              <a:latin typeface="Calibri Light" panose="020F0302020204030204" pitchFamily="34" charset="0"/>
              <a:ea typeface="Times New Roman" panose="02020603050405020304" pitchFamily="18"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"Und der HERR sprach zu Mose: Noch eine Plage will ich über den Pharao und über Ägypten bringen; danach wird er euch von hier wegziehen lassen. Wenn er euch endgültig ziehen lässt, wird er euch sogar völlig von hier fortjagen. 2 Rede doch zu den Ohren des Volkes: Jeder soll sich von seinem Nachbarn und jede von ihrer Nachbarin silberne Schmuckstücke und goldene Schmuckstücke erbitten. Redet zur ganzen Gemeinde Israel und sagt: Am Zehnten dieses Monats, da nehmt euch ein jeder ein Lamm für ein Vaterhaus, </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je</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 ein Lamm für das Haus!"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(11,1-3)</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8673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A4E6BD5-9F88-F264-F44F-D6BDE6740074}"/>
              </a:ext>
            </a:extLst>
          </p:cNvPr>
          <p:cNvSpPr txBox="1"/>
          <p:nvPr/>
        </p:nvSpPr>
        <p:spPr>
          <a:xfrm>
            <a:off x="132670" y="73479"/>
            <a:ext cx="6094638" cy="523220"/>
          </a:xfrm>
          <a:prstGeom prst="rect">
            <a:avLst/>
          </a:prstGeom>
          <a:noFill/>
        </p:spPr>
        <p:txBody>
          <a:bodyPr wrap="square">
            <a:spAutoFit/>
          </a:bodyPr>
          <a:lstStyle/>
          <a:p>
            <a:r>
              <a:rPr lang="de-CH"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Befreiung und Wüstenreise</a:t>
            </a:r>
            <a:endParaRPr lang="de-CH" sz="2800" b="1" dirty="0">
              <a:solidFill>
                <a:schemeClr val="bg1"/>
              </a:solidFill>
            </a:endParaRPr>
          </a:p>
        </p:txBody>
      </p:sp>
      <p:pic>
        <p:nvPicPr>
          <p:cNvPr id="2" name="Grafik 1" descr="Sinai-Halbinsel – Wikipedia">
            <a:extLst>
              <a:ext uri="{FF2B5EF4-FFF2-40B4-BE49-F238E27FC236}">
                <a16:creationId xmlns:a16="http://schemas.microsoft.com/office/drawing/2014/main" id="{8007EBC4-01BF-9CE8-7CE3-E31EED70F35F}"/>
              </a:ext>
            </a:extLst>
          </p:cNvPr>
          <p:cNvPicPr>
            <a:picLocks noChangeAspect="1"/>
          </p:cNvPicPr>
          <p:nvPr/>
        </p:nvPicPr>
        <p:blipFill rotWithShape="1">
          <a:blip r:embed="rId2">
            <a:extLst>
              <a:ext uri="{28A0092B-C50C-407E-A947-70E740481C1C}">
                <a14:useLocalDpi xmlns:a14="http://schemas.microsoft.com/office/drawing/2010/main" val="0"/>
              </a:ext>
            </a:extLst>
          </a:blip>
          <a:srcRect t="23766" b="9003"/>
          <a:stretch/>
        </p:blipFill>
        <p:spPr bwMode="auto">
          <a:xfrm>
            <a:off x="-101201" y="0"/>
            <a:ext cx="10200555" cy="6858000"/>
          </a:xfrm>
          <a:prstGeom prst="rect">
            <a:avLst/>
          </a:prstGeom>
          <a:noFill/>
          <a:ln>
            <a:noFill/>
          </a:ln>
        </p:spPr>
      </p:pic>
      <p:sp>
        <p:nvSpPr>
          <p:cNvPr id="5" name="Textfeld 4">
            <a:extLst>
              <a:ext uri="{FF2B5EF4-FFF2-40B4-BE49-F238E27FC236}">
                <a16:creationId xmlns:a16="http://schemas.microsoft.com/office/drawing/2014/main" id="{63D7AE1C-4C96-BC38-6821-4282D72D78F0}"/>
              </a:ext>
            </a:extLst>
          </p:cNvPr>
          <p:cNvSpPr txBox="1"/>
          <p:nvPr/>
        </p:nvSpPr>
        <p:spPr>
          <a:xfrm>
            <a:off x="465825" y="3163449"/>
            <a:ext cx="2426232" cy="323165"/>
          </a:xfrm>
          <a:prstGeom prst="rect">
            <a:avLst/>
          </a:prstGeom>
          <a:noFill/>
        </p:spPr>
        <p:txBody>
          <a:bodyPr wrap="square">
            <a:spAutoFit/>
          </a:bodyPr>
          <a:lstStyle/>
          <a:p>
            <a:r>
              <a:rPr lang="de-CH" sz="1500" dirty="0">
                <a:solidFill>
                  <a:schemeClr val="bg1"/>
                </a:solidFill>
                <a:highlight>
                  <a:srgbClr val="808080"/>
                </a:highlight>
                <a:latin typeface="Calibri" panose="020F0502020204030204" pitchFamily="34" charset="0"/>
                <a:ea typeface="Calibri" panose="020F0502020204030204" pitchFamily="34" charset="0"/>
                <a:cs typeface="Times New Roman" panose="02020603050405020304" pitchFamily="18" charset="0"/>
              </a:rPr>
              <a:t>Führung durch die </a:t>
            </a:r>
            <a:r>
              <a:rPr lang="de-CH" sz="1500" dirty="0" err="1">
                <a:solidFill>
                  <a:schemeClr val="bg1"/>
                </a:solidFill>
                <a:highlight>
                  <a:srgbClr val="808080"/>
                </a:highlight>
                <a:latin typeface="Calibri" panose="020F0502020204030204" pitchFamily="34" charset="0"/>
                <a:ea typeface="Calibri" panose="020F0502020204030204" pitchFamily="34" charset="0"/>
                <a:cs typeface="Times New Roman" panose="02020603050405020304" pitchFamily="18" charset="0"/>
              </a:rPr>
              <a:t>Schekhina</a:t>
            </a:r>
            <a:endParaRPr lang="de-CH" sz="1500" dirty="0">
              <a:solidFill>
                <a:schemeClr val="bg1"/>
              </a:solidFill>
              <a:highlight>
                <a:srgbClr val="808080"/>
              </a:highlight>
            </a:endParaRPr>
          </a:p>
        </p:txBody>
      </p:sp>
      <p:sp>
        <p:nvSpPr>
          <p:cNvPr id="11" name="Textfeld 10">
            <a:extLst>
              <a:ext uri="{FF2B5EF4-FFF2-40B4-BE49-F238E27FC236}">
                <a16:creationId xmlns:a16="http://schemas.microsoft.com/office/drawing/2014/main" id="{3F2FA16F-3306-6FBA-2834-5568F79617C7}"/>
              </a:ext>
            </a:extLst>
          </p:cNvPr>
          <p:cNvSpPr txBox="1"/>
          <p:nvPr/>
        </p:nvSpPr>
        <p:spPr>
          <a:xfrm>
            <a:off x="-67807" y="2652155"/>
            <a:ext cx="1031826" cy="338554"/>
          </a:xfrm>
          <a:prstGeom prst="rect">
            <a:avLst/>
          </a:prstGeom>
          <a:noFill/>
        </p:spPr>
        <p:txBody>
          <a:bodyPr wrap="square">
            <a:spAutoFit/>
          </a:bodyPr>
          <a:lstStyle/>
          <a:p>
            <a:r>
              <a:rPr lang="de-CH" sz="1600" dirty="0">
                <a:solidFill>
                  <a:schemeClr val="bg1"/>
                </a:solidFill>
                <a:highlight>
                  <a:srgbClr val="808080"/>
                </a:highlight>
                <a:latin typeface="Calibri" panose="020F0502020204030204" pitchFamily="34" charset="0"/>
                <a:ea typeface="Calibri" panose="020F0502020204030204" pitchFamily="34" charset="0"/>
                <a:cs typeface="Times New Roman" panose="02020603050405020304" pitchFamily="18" charset="0"/>
              </a:rPr>
              <a:t>Goschen</a:t>
            </a:r>
            <a:endParaRPr lang="de-CH" sz="1500" dirty="0">
              <a:solidFill>
                <a:schemeClr val="bg1"/>
              </a:solidFill>
              <a:highlight>
                <a:srgbClr val="808080"/>
              </a:highlight>
            </a:endParaRPr>
          </a:p>
        </p:txBody>
      </p:sp>
      <p:sp>
        <p:nvSpPr>
          <p:cNvPr id="13" name="Textfeld 12">
            <a:extLst>
              <a:ext uri="{FF2B5EF4-FFF2-40B4-BE49-F238E27FC236}">
                <a16:creationId xmlns:a16="http://schemas.microsoft.com/office/drawing/2014/main" id="{CCBF2C08-EBCD-4462-E9D0-38B45C62F0AF}"/>
              </a:ext>
            </a:extLst>
          </p:cNvPr>
          <p:cNvSpPr txBox="1"/>
          <p:nvPr/>
        </p:nvSpPr>
        <p:spPr>
          <a:xfrm>
            <a:off x="3386702" y="3668310"/>
            <a:ext cx="1589335" cy="553998"/>
          </a:xfrm>
          <a:prstGeom prst="rect">
            <a:avLst/>
          </a:prstGeom>
          <a:noFill/>
        </p:spPr>
        <p:txBody>
          <a:bodyPr wrap="square">
            <a:spAutoFit/>
          </a:bodyPr>
          <a:lstStyle/>
          <a:p>
            <a:r>
              <a:rPr lang="de-CH" sz="1500" dirty="0">
                <a:solidFill>
                  <a:schemeClr val="bg1"/>
                </a:solidFill>
                <a:highlight>
                  <a:srgbClr val="808080"/>
                </a:highlight>
                <a:latin typeface="Calibri" panose="020F0502020204030204" pitchFamily="34" charset="0"/>
                <a:ea typeface="Calibri" panose="020F0502020204030204" pitchFamily="34" charset="0"/>
                <a:cs typeface="Times New Roman" panose="02020603050405020304" pitchFamily="18" charset="0"/>
              </a:rPr>
              <a:t>Durchzug durchs rote Meer</a:t>
            </a:r>
            <a:endParaRPr lang="de-CH" sz="1500" dirty="0">
              <a:solidFill>
                <a:schemeClr val="bg1"/>
              </a:solidFill>
              <a:highlight>
                <a:srgbClr val="808080"/>
              </a:highlight>
            </a:endParaRPr>
          </a:p>
        </p:txBody>
      </p:sp>
      <p:cxnSp>
        <p:nvCxnSpPr>
          <p:cNvPr id="15" name="Gerader Verbinder 14">
            <a:extLst>
              <a:ext uri="{FF2B5EF4-FFF2-40B4-BE49-F238E27FC236}">
                <a16:creationId xmlns:a16="http://schemas.microsoft.com/office/drawing/2014/main" id="{D217EF88-0429-64B2-6D90-4D96CA7C23A4}"/>
              </a:ext>
            </a:extLst>
          </p:cNvPr>
          <p:cNvCxnSpPr>
            <a:cxnSpLocks/>
          </p:cNvCxnSpPr>
          <p:nvPr/>
        </p:nvCxnSpPr>
        <p:spPr>
          <a:xfrm>
            <a:off x="4346291" y="4075934"/>
            <a:ext cx="282416" cy="439359"/>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7138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A4E6BD5-9F88-F264-F44F-D6BDE6740074}"/>
              </a:ext>
            </a:extLst>
          </p:cNvPr>
          <p:cNvSpPr txBox="1"/>
          <p:nvPr/>
        </p:nvSpPr>
        <p:spPr>
          <a:xfrm>
            <a:off x="132670" y="73479"/>
            <a:ext cx="6094638" cy="523220"/>
          </a:xfrm>
          <a:prstGeom prst="rect">
            <a:avLst/>
          </a:prstGeom>
          <a:noFill/>
        </p:spPr>
        <p:txBody>
          <a:bodyPr wrap="square">
            <a:spAutoFit/>
          </a:bodyPr>
          <a:lstStyle/>
          <a:p>
            <a:r>
              <a:rPr lang="de-CH"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Befreiung und Wüstenreise</a:t>
            </a:r>
            <a:endParaRPr lang="de-CH" sz="2800" b="1" dirty="0">
              <a:solidFill>
                <a:schemeClr val="bg1"/>
              </a:solidFill>
            </a:endParaRPr>
          </a:p>
        </p:txBody>
      </p:sp>
      <p:pic>
        <p:nvPicPr>
          <p:cNvPr id="2" name="Grafik 1" descr="Sinai-Halbinsel – Wikipedia">
            <a:extLst>
              <a:ext uri="{FF2B5EF4-FFF2-40B4-BE49-F238E27FC236}">
                <a16:creationId xmlns:a16="http://schemas.microsoft.com/office/drawing/2014/main" id="{8007EBC4-01BF-9CE8-7CE3-E31EED70F35F}"/>
              </a:ext>
            </a:extLst>
          </p:cNvPr>
          <p:cNvPicPr>
            <a:picLocks noChangeAspect="1"/>
          </p:cNvPicPr>
          <p:nvPr/>
        </p:nvPicPr>
        <p:blipFill rotWithShape="1">
          <a:blip r:embed="rId2">
            <a:extLst>
              <a:ext uri="{28A0092B-C50C-407E-A947-70E740481C1C}">
                <a14:useLocalDpi xmlns:a14="http://schemas.microsoft.com/office/drawing/2010/main" val="0"/>
              </a:ext>
            </a:extLst>
          </a:blip>
          <a:srcRect t="23766" b="9003"/>
          <a:stretch/>
        </p:blipFill>
        <p:spPr bwMode="auto">
          <a:xfrm>
            <a:off x="-101201" y="0"/>
            <a:ext cx="10200555" cy="6858000"/>
          </a:xfrm>
          <a:prstGeom prst="rect">
            <a:avLst/>
          </a:prstGeom>
          <a:noFill/>
          <a:ln>
            <a:noFill/>
          </a:ln>
        </p:spPr>
      </p:pic>
      <p:sp>
        <p:nvSpPr>
          <p:cNvPr id="11" name="Textfeld 10">
            <a:extLst>
              <a:ext uri="{FF2B5EF4-FFF2-40B4-BE49-F238E27FC236}">
                <a16:creationId xmlns:a16="http://schemas.microsoft.com/office/drawing/2014/main" id="{3F2FA16F-3306-6FBA-2834-5568F79617C7}"/>
              </a:ext>
            </a:extLst>
          </p:cNvPr>
          <p:cNvSpPr txBox="1"/>
          <p:nvPr/>
        </p:nvSpPr>
        <p:spPr>
          <a:xfrm>
            <a:off x="-67807" y="2652155"/>
            <a:ext cx="1031826" cy="338554"/>
          </a:xfrm>
          <a:prstGeom prst="rect">
            <a:avLst/>
          </a:prstGeom>
          <a:noFill/>
        </p:spPr>
        <p:txBody>
          <a:bodyPr wrap="square">
            <a:spAutoFit/>
          </a:bodyPr>
          <a:lstStyle/>
          <a:p>
            <a:r>
              <a:rPr lang="de-CH" sz="1600" dirty="0">
                <a:solidFill>
                  <a:schemeClr val="bg1"/>
                </a:solidFill>
                <a:highlight>
                  <a:srgbClr val="808080"/>
                </a:highlight>
                <a:latin typeface="Calibri" panose="020F0502020204030204" pitchFamily="34" charset="0"/>
                <a:ea typeface="Calibri" panose="020F0502020204030204" pitchFamily="34" charset="0"/>
                <a:cs typeface="Times New Roman" panose="02020603050405020304" pitchFamily="18" charset="0"/>
              </a:rPr>
              <a:t>Goschen</a:t>
            </a:r>
            <a:endParaRPr lang="de-CH" sz="1500" dirty="0">
              <a:solidFill>
                <a:schemeClr val="bg1"/>
              </a:solidFill>
              <a:highlight>
                <a:srgbClr val="808080"/>
              </a:highlight>
            </a:endParaRPr>
          </a:p>
        </p:txBody>
      </p:sp>
      <p:pic>
        <p:nvPicPr>
          <p:cNvPr id="6" name="Grafik 5">
            <a:extLst>
              <a:ext uri="{FF2B5EF4-FFF2-40B4-BE49-F238E27FC236}">
                <a16:creationId xmlns:a16="http://schemas.microsoft.com/office/drawing/2014/main" id="{D15D42B9-4D43-CCAF-A85C-0D7FE26ADF7A}"/>
              </a:ext>
            </a:extLst>
          </p:cNvPr>
          <p:cNvPicPr>
            <a:picLocks noChangeAspect="1"/>
          </p:cNvPicPr>
          <p:nvPr/>
        </p:nvPicPr>
        <p:blipFill rotWithShape="1">
          <a:blip r:embed="rId3"/>
          <a:srcRect l="1544" t="9866" r="4207" b="8147"/>
          <a:stretch/>
        </p:blipFill>
        <p:spPr>
          <a:xfrm>
            <a:off x="-330978" y="551663"/>
            <a:ext cx="9221873" cy="39170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isometricOffAxis1Right"/>
            <a:lightRig rig="threePt" dir="t">
              <a:rot lat="0" lon="0" rev="2100000"/>
            </a:lightRig>
          </a:scene3d>
          <a:sp3d extrusionH="25400">
            <a:bevelT w="304800" h="152400" prst="hardEdge"/>
            <a:extrusionClr>
              <a:srgbClr val="000000"/>
            </a:extrusionClr>
          </a:sp3d>
        </p:spPr>
      </p:pic>
      <p:sp>
        <p:nvSpPr>
          <p:cNvPr id="10" name="Rechteck 9">
            <a:extLst>
              <a:ext uri="{FF2B5EF4-FFF2-40B4-BE49-F238E27FC236}">
                <a16:creationId xmlns:a16="http://schemas.microsoft.com/office/drawing/2014/main" id="{9F52C299-17B7-7B8E-8D1E-D3D0C196CED3}"/>
              </a:ext>
            </a:extLst>
          </p:cNvPr>
          <p:cNvSpPr/>
          <p:nvPr/>
        </p:nvSpPr>
        <p:spPr>
          <a:xfrm>
            <a:off x="4491681" y="4423719"/>
            <a:ext cx="284205" cy="302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97454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ppt_w</p:attrName>
                                        </p:attrNameLst>
                                      </p:cBhvr>
                                      <p:tavLst>
                                        <p:tav tm="0">
                                          <p:val>
                                            <p:fltVal val="0"/>
                                          </p:val>
                                        </p:tav>
                                        <p:tav tm="100000">
                                          <p:val>
                                            <p:strVal val="#ppt_w"/>
                                          </p:val>
                                        </p:tav>
                                      </p:tavLst>
                                    </p:anim>
                                    <p:anim calcmode="lin" valueType="num">
                                      <p:cBhvr>
                                        <p:cTn id="8" dur="1250" fill="hold"/>
                                        <p:tgtEl>
                                          <p:spTgt spid="6"/>
                                        </p:tgtEl>
                                        <p:attrNameLst>
                                          <p:attrName>ppt_h</p:attrName>
                                        </p:attrNameLst>
                                      </p:cBhvr>
                                      <p:tavLst>
                                        <p:tav tm="0">
                                          <p:val>
                                            <p:fltVal val="0"/>
                                          </p:val>
                                        </p:tav>
                                        <p:tav tm="100000">
                                          <p:val>
                                            <p:strVal val="#ppt_h"/>
                                          </p:val>
                                        </p:tav>
                                      </p:tavLst>
                                    </p:anim>
                                    <p:animEffect transition="in" filter="fade">
                                      <p:cBhvr>
                                        <p:cTn id="9"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A4E6BD5-9F88-F264-F44F-D6BDE6740074}"/>
              </a:ext>
            </a:extLst>
          </p:cNvPr>
          <p:cNvSpPr txBox="1"/>
          <p:nvPr/>
        </p:nvSpPr>
        <p:spPr>
          <a:xfrm>
            <a:off x="132670" y="73479"/>
            <a:ext cx="6094638" cy="523220"/>
          </a:xfrm>
          <a:prstGeom prst="rect">
            <a:avLst/>
          </a:prstGeom>
          <a:noFill/>
        </p:spPr>
        <p:txBody>
          <a:bodyPr wrap="square">
            <a:spAutoFit/>
          </a:bodyPr>
          <a:lstStyle/>
          <a:p>
            <a:r>
              <a:rPr lang="de-CH"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Befreiung und Wüstenreise</a:t>
            </a:r>
            <a:endParaRPr lang="de-CH" sz="2800" b="1" dirty="0">
              <a:solidFill>
                <a:schemeClr val="bg1"/>
              </a:solidFill>
            </a:endParaRPr>
          </a:p>
        </p:txBody>
      </p:sp>
      <p:pic>
        <p:nvPicPr>
          <p:cNvPr id="2" name="Grafik 1" descr="Sinai-Halbinsel – Wikipedia">
            <a:extLst>
              <a:ext uri="{FF2B5EF4-FFF2-40B4-BE49-F238E27FC236}">
                <a16:creationId xmlns:a16="http://schemas.microsoft.com/office/drawing/2014/main" id="{8007EBC4-01BF-9CE8-7CE3-E31EED70F35F}"/>
              </a:ext>
            </a:extLst>
          </p:cNvPr>
          <p:cNvPicPr>
            <a:picLocks noChangeAspect="1"/>
          </p:cNvPicPr>
          <p:nvPr/>
        </p:nvPicPr>
        <p:blipFill rotWithShape="1">
          <a:blip r:embed="rId2">
            <a:extLst>
              <a:ext uri="{28A0092B-C50C-407E-A947-70E740481C1C}">
                <a14:useLocalDpi xmlns:a14="http://schemas.microsoft.com/office/drawing/2010/main" val="0"/>
              </a:ext>
            </a:extLst>
          </a:blip>
          <a:srcRect t="23766" b="9003"/>
          <a:stretch/>
        </p:blipFill>
        <p:spPr bwMode="auto">
          <a:xfrm>
            <a:off x="-54874" y="0"/>
            <a:ext cx="10200555" cy="6858000"/>
          </a:xfrm>
          <a:prstGeom prst="rect">
            <a:avLst/>
          </a:prstGeom>
          <a:noFill/>
          <a:ln>
            <a:noFill/>
          </a:ln>
        </p:spPr>
      </p:pic>
      <p:sp>
        <p:nvSpPr>
          <p:cNvPr id="5" name="Textfeld 4">
            <a:extLst>
              <a:ext uri="{FF2B5EF4-FFF2-40B4-BE49-F238E27FC236}">
                <a16:creationId xmlns:a16="http://schemas.microsoft.com/office/drawing/2014/main" id="{63D7AE1C-4C96-BC38-6821-4282D72D78F0}"/>
              </a:ext>
            </a:extLst>
          </p:cNvPr>
          <p:cNvSpPr txBox="1"/>
          <p:nvPr/>
        </p:nvSpPr>
        <p:spPr>
          <a:xfrm>
            <a:off x="465825" y="3163449"/>
            <a:ext cx="2426232" cy="323165"/>
          </a:xfrm>
          <a:prstGeom prst="rect">
            <a:avLst/>
          </a:prstGeom>
          <a:noFill/>
        </p:spPr>
        <p:txBody>
          <a:bodyPr wrap="square">
            <a:spAutoFit/>
          </a:bodyPr>
          <a:lstStyle/>
          <a:p>
            <a:r>
              <a:rPr lang="de-CH" sz="1500" dirty="0">
                <a:solidFill>
                  <a:schemeClr val="bg1"/>
                </a:solidFill>
                <a:highlight>
                  <a:srgbClr val="808080"/>
                </a:highlight>
                <a:latin typeface="Calibri" panose="020F0502020204030204" pitchFamily="34" charset="0"/>
                <a:ea typeface="Calibri" panose="020F0502020204030204" pitchFamily="34" charset="0"/>
                <a:cs typeface="Times New Roman" panose="02020603050405020304" pitchFamily="18" charset="0"/>
              </a:rPr>
              <a:t>Führung durch die </a:t>
            </a:r>
            <a:r>
              <a:rPr lang="de-CH" sz="1500" dirty="0" err="1">
                <a:solidFill>
                  <a:schemeClr val="bg1"/>
                </a:solidFill>
                <a:highlight>
                  <a:srgbClr val="808080"/>
                </a:highlight>
                <a:latin typeface="Calibri" panose="020F0502020204030204" pitchFamily="34" charset="0"/>
                <a:ea typeface="Calibri" panose="020F0502020204030204" pitchFamily="34" charset="0"/>
                <a:cs typeface="Times New Roman" panose="02020603050405020304" pitchFamily="18" charset="0"/>
              </a:rPr>
              <a:t>Schekhina</a:t>
            </a:r>
            <a:endParaRPr lang="de-CH" sz="1500" dirty="0">
              <a:solidFill>
                <a:schemeClr val="bg1"/>
              </a:solidFill>
              <a:highlight>
                <a:srgbClr val="808080"/>
              </a:highlight>
            </a:endParaRPr>
          </a:p>
        </p:txBody>
      </p:sp>
      <p:sp>
        <p:nvSpPr>
          <p:cNvPr id="11" name="Textfeld 10">
            <a:extLst>
              <a:ext uri="{FF2B5EF4-FFF2-40B4-BE49-F238E27FC236}">
                <a16:creationId xmlns:a16="http://schemas.microsoft.com/office/drawing/2014/main" id="{3F2FA16F-3306-6FBA-2834-5568F79617C7}"/>
              </a:ext>
            </a:extLst>
          </p:cNvPr>
          <p:cNvSpPr txBox="1"/>
          <p:nvPr/>
        </p:nvSpPr>
        <p:spPr>
          <a:xfrm>
            <a:off x="-67807" y="2652155"/>
            <a:ext cx="1031826" cy="338554"/>
          </a:xfrm>
          <a:prstGeom prst="rect">
            <a:avLst/>
          </a:prstGeom>
          <a:noFill/>
        </p:spPr>
        <p:txBody>
          <a:bodyPr wrap="square">
            <a:spAutoFit/>
          </a:bodyPr>
          <a:lstStyle/>
          <a:p>
            <a:r>
              <a:rPr lang="de-CH" sz="1600" dirty="0">
                <a:solidFill>
                  <a:schemeClr val="bg1"/>
                </a:solidFill>
                <a:highlight>
                  <a:srgbClr val="808080"/>
                </a:highlight>
                <a:latin typeface="Calibri" panose="020F0502020204030204" pitchFamily="34" charset="0"/>
                <a:ea typeface="Calibri" panose="020F0502020204030204" pitchFamily="34" charset="0"/>
                <a:cs typeface="Times New Roman" panose="02020603050405020304" pitchFamily="18" charset="0"/>
              </a:rPr>
              <a:t>Goschen</a:t>
            </a:r>
            <a:endParaRPr lang="de-CH" sz="1500" dirty="0">
              <a:solidFill>
                <a:schemeClr val="bg1"/>
              </a:solidFill>
              <a:highlight>
                <a:srgbClr val="808080"/>
              </a:highlight>
            </a:endParaRPr>
          </a:p>
        </p:txBody>
      </p:sp>
      <p:sp>
        <p:nvSpPr>
          <p:cNvPr id="13" name="Textfeld 12">
            <a:extLst>
              <a:ext uri="{FF2B5EF4-FFF2-40B4-BE49-F238E27FC236}">
                <a16:creationId xmlns:a16="http://schemas.microsoft.com/office/drawing/2014/main" id="{CCBF2C08-EBCD-4462-E9D0-38B45C62F0AF}"/>
              </a:ext>
            </a:extLst>
          </p:cNvPr>
          <p:cNvSpPr txBox="1"/>
          <p:nvPr/>
        </p:nvSpPr>
        <p:spPr>
          <a:xfrm>
            <a:off x="3386702" y="3668310"/>
            <a:ext cx="1589335" cy="553998"/>
          </a:xfrm>
          <a:prstGeom prst="rect">
            <a:avLst/>
          </a:prstGeom>
          <a:noFill/>
        </p:spPr>
        <p:txBody>
          <a:bodyPr wrap="square">
            <a:spAutoFit/>
          </a:bodyPr>
          <a:lstStyle/>
          <a:p>
            <a:r>
              <a:rPr lang="de-CH" sz="1500" dirty="0">
                <a:solidFill>
                  <a:schemeClr val="bg1"/>
                </a:solidFill>
                <a:highlight>
                  <a:srgbClr val="808080"/>
                </a:highlight>
                <a:latin typeface="Calibri" panose="020F0502020204030204" pitchFamily="34" charset="0"/>
                <a:ea typeface="Calibri" panose="020F0502020204030204" pitchFamily="34" charset="0"/>
                <a:cs typeface="Times New Roman" panose="02020603050405020304" pitchFamily="18" charset="0"/>
              </a:rPr>
              <a:t>Durchzug durchs rote Meer</a:t>
            </a:r>
            <a:endParaRPr lang="de-CH" sz="1500" dirty="0">
              <a:solidFill>
                <a:schemeClr val="bg1"/>
              </a:solidFill>
              <a:highlight>
                <a:srgbClr val="808080"/>
              </a:highlight>
            </a:endParaRPr>
          </a:p>
        </p:txBody>
      </p:sp>
      <p:cxnSp>
        <p:nvCxnSpPr>
          <p:cNvPr id="15" name="Gerader Verbinder 14">
            <a:extLst>
              <a:ext uri="{FF2B5EF4-FFF2-40B4-BE49-F238E27FC236}">
                <a16:creationId xmlns:a16="http://schemas.microsoft.com/office/drawing/2014/main" id="{D217EF88-0429-64B2-6D90-4D96CA7C23A4}"/>
              </a:ext>
            </a:extLst>
          </p:cNvPr>
          <p:cNvCxnSpPr>
            <a:cxnSpLocks/>
          </p:cNvCxnSpPr>
          <p:nvPr/>
        </p:nvCxnSpPr>
        <p:spPr>
          <a:xfrm>
            <a:off x="4346291" y="4075934"/>
            <a:ext cx="282416" cy="439359"/>
          </a:xfrm>
          <a:prstGeom prst="line">
            <a:avLst/>
          </a:prstGeom>
          <a:ln w="38100"/>
        </p:spPr>
        <p:style>
          <a:lnRef idx="1">
            <a:schemeClr val="dk1"/>
          </a:lnRef>
          <a:fillRef idx="0">
            <a:schemeClr val="dk1"/>
          </a:fillRef>
          <a:effectRef idx="0">
            <a:schemeClr val="dk1"/>
          </a:effectRef>
          <a:fontRef idx="minor">
            <a:schemeClr val="tx1"/>
          </a:fontRef>
        </p:style>
      </p:cxnSp>
      <p:sp>
        <p:nvSpPr>
          <p:cNvPr id="16" name="Textfeld 15">
            <a:extLst>
              <a:ext uri="{FF2B5EF4-FFF2-40B4-BE49-F238E27FC236}">
                <a16:creationId xmlns:a16="http://schemas.microsoft.com/office/drawing/2014/main" id="{7ED92252-1657-BF88-E69A-5861C76D01B0}"/>
              </a:ext>
            </a:extLst>
          </p:cNvPr>
          <p:cNvSpPr txBox="1"/>
          <p:nvPr/>
        </p:nvSpPr>
        <p:spPr>
          <a:xfrm>
            <a:off x="4072271" y="4860801"/>
            <a:ext cx="926806" cy="553998"/>
          </a:xfrm>
          <a:prstGeom prst="rect">
            <a:avLst/>
          </a:prstGeom>
          <a:noFill/>
        </p:spPr>
        <p:txBody>
          <a:bodyPr wrap="square">
            <a:spAutoFit/>
          </a:bodyPr>
          <a:lstStyle/>
          <a:p>
            <a:r>
              <a:rPr lang="de-CH" sz="1500" dirty="0">
                <a:solidFill>
                  <a:schemeClr val="bg1"/>
                </a:solidFill>
                <a:highlight>
                  <a:srgbClr val="808080"/>
                </a:highlight>
                <a:latin typeface="Calibri" panose="020F0502020204030204" pitchFamily="34" charset="0"/>
                <a:ea typeface="Calibri" panose="020F0502020204030204" pitchFamily="34" charset="0"/>
                <a:cs typeface="Times New Roman" panose="02020603050405020304" pitchFamily="18" charset="0"/>
              </a:rPr>
              <a:t>Lied der Erlösung</a:t>
            </a:r>
            <a:endParaRPr lang="de-CH" sz="1500" dirty="0">
              <a:solidFill>
                <a:schemeClr val="bg1"/>
              </a:solidFill>
              <a:highlight>
                <a:srgbClr val="808080"/>
              </a:highlight>
            </a:endParaRPr>
          </a:p>
        </p:txBody>
      </p:sp>
      <p:cxnSp>
        <p:nvCxnSpPr>
          <p:cNvPr id="17" name="Gerader Verbinder 16">
            <a:extLst>
              <a:ext uri="{FF2B5EF4-FFF2-40B4-BE49-F238E27FC236}">
                <a16:creationId xmlns:a16="http://schemas.microsoft.com/office/drawing/2014/main" id="{4484B0DC-5CFF-11AA-E366-48BA71662780}"/>
              </a:ext>
            </a:extLst>
          </p:cNvPr>
          <p:cNvCxnSpPr>
            <a:cxnSpLocks/>
          </p:cNvCxnSpPr>
          <p:nvPr/>
        </p:nvCxnSpPr>
        <p:spPr>
          <a:xfrm flipV="1">
            <a:off x="4841361" y="4593265"/>
            <a:ext cx="333151" cy="398678"/>
          </a:xfrm>
          <a:prstGeom prst="line">
            <a:avLst/>
          </a:prstGeom>
          <a:ln w="38100"/>
        </p:spPr>
        <p:style>
          <a:lnRef idx="1">
            <a:schemeClr val="dk1"/>
          </a:lnRef>
          <a:fillRef idx="0">
            <a:schemeClr val="dk1"/>
          </a:fillRef>
          <a:effectRef idx="0">
            <a:schemeClr val="dk1"/>
          </a:effectRef>
          <a:fontRef idx="minor">
            <a:schemeClr val="tx1"/>
          </a:fontRef>
        </p:style>
      </p:cxnSp>
      <p:sp>
        <p:nvSpPr>
          <p:cNvPr id="20" name="Textfeld 19">
            <a:extLst>
              <a:ext uri="{FF2B5EF4-FFF2-40B4-BE49-F238E27FC236}">
                <a16:creationId xmlns:a16="http://schemas.microsoft.com/office/drawing/2014/main" id="{467F9D16-C57C-4BB4-D896-1552844F4715}"/>
              </a:ext>
            </a:extLst>
          </p:cNvPr>
          <p:cNvSpPr txBox="1"/>
          <p:nvPr/>
        </p:nvSpPr>
        <p:spPr>
          <a:xfrm>
            <a:off x="5795998" y="2813737"/>
            <a:ext cx="1332615" cy="553998"/>
          </a:xfrm>
          <a:prstGeom prst="rect">
            <a:avLst/>
          </a:prstGeom>
          <a:noFill/>
        </p:spPr>
        <p:txBody>
          <a:bodyPr wrap="square">
            <a:spAutoFit/>
          </a:bodyPr>
          <a:lstStyle/>
          <a:p>
            <a:r>
              <a:rPr lang="de-CH" sz="1500" dirty="0">
                <a:solidFill>
                  <a:schemeClr val="bg1"/>
                </a:solidFill>
                <a:highlight>
                  <a:srgbClr val="808080"/>
                </a:highlight>
                <a:latin typeface="Calibri" panose="020F0502020204030204" pitchFamily="34" charset="0"/>
                <a:ea typeface="Calibri" panose="020F0502020204030204" pitchFamily="34" charset="0"/>
                <a:cs typeface="Times New Roman" panose="02020603050405020304" pitchFamily="18" charset="0"/>
              </a:rPr>
              <a:t>Kampf gegen Amalek</a:t>
            </a:r>
            <a:endParaRPr lang="de-CH" sz="1500" dirty="0">
              <a:solidFill>
                <a:schemeClr val="bg1"/>
              </a:solidFill>
              <a:highlight>
                <a:srgbClr val="808080"/>
              </a:highlight>
            </a:endParaRPr>
          </a:p>
        </p:txBody>
      </p:sp>
      <p:sp>
        <p:nvSpPr>
          <p:cNvPr id="21" name="Textfeld 20">
            <a:extLst>
              <a:ext uri="{FF2B5EF4-FFF2-40B4-BE49-F238E27FC236}">
                <a16:creationId xmlns:a16="http://schemas.microsoft.com/office/drawing/2014/main" id="{7E6D83E5-F6F5-9F74-95BF-49EB0B639DDB}"/>
              </a:ext>
            </a:extLst>
          </p:cNvPr>
          <p:cNvSpPr txBox="1"/>
          <p:nvPr/>
        </p:nvSpPr>
        <p:spPr>
          <a:xfrm>
            <a:off x="6354254" y="6019889"/>
            <a:ext cx="861711" cy="323165"/>
          </a:xfrm>
          <a:prstGeom prst="rect">
            <a:avLst/>
          </a:prstGeom>
          <a:noFill/>
        </p:spPr>
        <p:txBody>
          <a:bodyPr wrap="square">
            <a:spAutoFit/>
          </a:bodyPr>
          <a:lstStyle/>
          <a:p>
            <a:r>
              <a:rPr lang="de-CH" sz="1500" dirty="0">
                <a:solidFill>
                  <a:schemeClr val="bg1"/>
                </a:solidFill>
                <a:highlight>
                  <a:srgbClr val="808080"/>
                </a:highlight>
                <a:latin typeface="Calibri" panose="020F0502020204030204" pitchFamily="34" charset="0"/>
                <a:ea typeface="Calibri" panose="020F0502020204030204" pitchFamily="34" charset="0"/>
                <a:cs typeface="Times New Roman" panose="02020603050405020304" pitchFamily="18" charset="0"/>
              </a:rPr>
              <a:t>Elim</a:t>
            </a:r>
            <a:endParaRPr lang="de-CH" sz="1500" dirty="0">
              <a:solidFill>
                <a:schemeClr val="bg1"/>
              </a:solidFill>
              <a:highlight>
                <a:srgbClr val="808080"/>
              </a:highlight>
            </a:endParaRPr>
          </a:p>
        </p:txBody>
      </p:sp>
      <p:sp>
        <p:nvSpPr>
          <p:cNvPr id="22" name="Textfeld 21">
            <a:extLst>
              <a:ext uri="{FF2B5EF4-FFF2-40B4-BE49-F238E27FC236}">
                <a16:creationId xmlns:a16="http://schemas.microsoft.com/office/drawing/2014/main" id="{C0D8B8EC-130F-F4F6-A54A-6C34829709A8}"/>
              </a:ext>
            </a:extLst>
          </p:cNvPr>
          <p:cNvSpPr txBox="1"/>
          <p:nvPr/>
        </p:nvSpPr>
        <p:spPr>
          <a:xfrm>
            <a:off x="7350640" y="5067727"/>
            <a:ext cx="861711" cy="323165"/>
          </a:xfrm>
          <a:prstGeom prst="rect">
            <a:avLst/>
          </a:prstGeom>
          <a:noFill/>
        </p:spPr>
        <p:txBody>
          <a:bodyPr wrap="square">
            <a:spAutoFit/>
          </a:bodyPr>
          <a:lstStyle/>
          <a:p>
            <a:r>
              <a:rPr lang="de-DE" sz="1500" dirty="0">
                <a:solidFill>
                  <a:schemeClr val="bg1"/>
                </a:solidFill>
                <a:highlight>
                  <a:srgbClr val="808080"/>
                </a:highlight>
                <a:latin typeface="Calibri" panose="020F0502020204030204" pitchFamily="34" charset="0"/>
                <a:ea typeface="Calibri" panose="020F0502020204030204" pitchFamily="34" charset="0"/>
                <a:cs typeface="Times New Roman" panose="02020603050405020304" pitchFamily="18" charset="0"/>
              </a:rPr>
              <a:t>M</a:t>
            </a:r>
            <a:r>
              <a:rPr lang="de-CH" sz="1500" dirty="0" err="1">
                <a:solidFill>
                  <a:schemeClr val="bg1"/>
                </a:solidFill>
                <a:highlight>
                  <a:srgbClr val="808080"/>
                </a:highlight>
                <a:latin typeface="Calibri" panose="020F0502020204030204" pitchFamily="34" charset="0"/>
                <a:ea typeface="Calibri" panose="020F0502020204030204" pitchFamily="34" charset="0"/>
                <a:cs typeface="Times New Roman" panose="02020603050405020304" pitchFamily="18" charset="0"/>
              </a:rPr>
              <a:t>anna</a:t>
            </a:r>
            <a:endParaRPr lang="de-CH" sz="1500" dirty="0">
              <a:solidFill>
                <a:schemeClr val="bg1"/>
              </a:solidFill>
              <a:highlight>
                <a:srgbClr val="808080"/>
              </a:highlight>
            </a:endParaRPr>
          </a:p>
        </p:txBody>
      </p:sp>
      <p:sp>
        <p:nvSpPr>
          <p:cNvPr id="23" name="Textfeld 22">
            <a:extLst>
              <a:ext uri="{FF2B5EF4-FFF2-40B4-BE49-F238E27FC236}">
                <a16:creationId xmlns:a16="http://schemas.microsoft.com/office/drawing/2014/main" id="{A8B73195-87BA-260B-9A18-73B09AE0A141}"/>
              </a:ext>
            </a:extLst>
          </p:cNvPr>
          <p:cNvSpPr txBox="1"/>
          <p:nvPr/>
        </p:nvSpPr>
        <p:spPr>
          <a:xfrm>
            <a:off x="7128613" y="4075934"/>
            <a:ext cx="1216128" cy="553998"/>
          </a:xfrm>
          <a:prstGeom prst="rect">
            <a:avLst/>
          </a:prstGeom>
          <a:noFill/>
        </p:spPr>
        <p:txBody>
          <a:bodyPr wrap="square">
            <a:spAutoFit/>
          </a:bodyPr>
          <a:lstStyle/>
          <a:p>
            <a:r>
              <a:rPr lang="de-CH" sz="1500" dirty="0">
                <a:solidFill>
                  <a:schemeClr val="bg1"/>
                </a:solidFill>
                <a:highlight>
                  <a:srgbClr val="808080"/>
                </a:highlight>
                <a:latin typeface="Calibri" panose="020F0502020204030204" pitchFamily="34" charset="0"/>
                <a:ea typeface="Calibri" panose="020F0502020204030204" pitchFamily="34" charset="0"/>
                <a:cs typeface="Times New Roman" panose="02020603050405020304" pitchFamily="18" charset="0"/>
              </a:rPr>
              <a:t>Wasser aus dem Felsen</a:t>
            </a:r>
            <a:endParaRPr lang="de-CH" sz="1500" dirty="0">
              <a:solidFill>
                <a:schemeClr val="bg1"/>
              </a:solidFill>
              <a:highlight>
                <a:srgbClr val="808080"/>
              </a:highlight>
            </a:endParaRPr>
          </a:p>
        </p:txBody>
      </p:sp>
      <p:sp>
        <p:nvSpPr>
          <p:cNvPr id="24" name="Textfeld 23">
            <a:extLst>
              <a:ext uri="{FF2B5EF4-FFF2-40B4-BE49-F238E27FC236}">
                <a16:creationId xmlns:a16="http://schemas.microsoft.com/office/drawing/2014/main" id="{8920DB9D-A523-D009-C8E9-88C834F3DFD4}"/>
              </a:ext>
            </a:extLst>
          </p:cNvPr>
          <p:cNvSpPr txBox="1"/>
          <p:nvPr/>
        </p:nvSpPr>
        <p:spPr>
          <a:xfrm>
            <a:off x="5815258" y="4493914"/>
            <a:ext cx="861711" cy="553998"/>
          </a:xfrm>
          <a:prstGeom prst="rect">
            <a:avLst/>
          </a:prstGeom>
          <a:noFill/>
        </p:spPr>
        <p:txBody>
          <a:bodyPr wrap="square">
            <a:spAutoFit/>
          </a:bodyPr>
          <a:lstStyle/>
          <a:p>
            <a:r>
              <a:rPr lang="de-CH" sz="1500" dirty="0">
                <a:solidFill>
                  <a:schemeClr val="bg1"/>
                </a:solidFill>
                <a:highlight>
                  <a:srgbClr val="808080"/>
                </a:highlight>
                <a:latin typeface="Calibri" panose="020F0502020204030204" pitchFamily="34" charset="0"/>
                <a:ea typeface="Calibri" panose="020F0502020204030204" pitchFamily="34" charset="0"/>
                <a:cs typeface="Times New Roman" panose="02020603050405020304" pitchFamily="18" charset="0"/>
              </a:rPr>
              <a:t>Berg Gottes</a:t>
            </a:r>
            <a:endParaRPr lang="de-CH" sz="1500" dirty="0">
              <a:solidFill>
                <a:schemeClr val="bg1"/>
              </a:solidFill>
              <a:highlight>
                <a:srgbClr val="808080"/>
              </a:highlight>
            </a:endParaRPr>
          </a:p>
        </p:txBody>
      </p:sp>
      <p:sp>
        <p:nvSpPr>
          <p:cNvPr id="25" name="Textfeld 24">
            <a:extLst>
              <a:ext uri="{FF2B5EF4-FFF2-40B4-BE49-F238E27FC236}">
                <a16:creationId xmlns:a16="http://schemas.microsoft.com/office/drawing/2014/main" id="{5BD64FAA-E3F3-9B21-7135-B2643E992E42}"/>
              </a:ext>
            </a:extLst>
          </p:cNvPr>
          <p:cNvSpPr txBox="1"/>
          <p:nvPr/>
        </p:nvSpPr>
        <p:spPr>
          <a:xfrm>
            <a:off x="5459581" y="5364494"/>
            <a:ext cx="861711" cy="323165"/>
          </a:xfrm>
          <a:prstGeom prst="rect">
            <a:avLst/>
          </a:prstGeom>
          <a:noFill/>
        </p:spPr>
        <p:txBody>
          <a:bodyPr wrap="square">
            <a:spAutoFit/>
          </a:bodyPr>
          <a:lstStyle/>
          <a:p>
            <a:r>
              <a:rPr lang="de-CH" sz="1500" dirty="0">
                <a:solidFill>
                  <a:schemeClr val="bg1"/>
                </a:solidFill>
                <a:highlight>
                  <a:srgbClr val="808080"/>
                </a:highlight>
                <a:latin typeface="Calibri" panose="020F0502020204030204" pitchFamily="34" charset="0"/>
                <a:ea typeface="Calibri" panose="020F0502020204030204" pitchFamily="34" charset="0"/>
                <a:cs typeface="Times New Roman" panose="02020603050405020304" pitchFamily="18" charset="0"/>
              </a:rPr>
              <a:t>Mara</a:t>
            </a:r>
            <a:endParaRPr lang="de-CH" sz="1500" dirty="0">
              <a:solidFill>
                <a:schemeClr val="bg1"/>
              </a:solidFill>
              <a:highlight>
                <a:srgbClr val="808080"/>
              </a:highlight>
            </a:endParaRPr>
          </a:p>
        </p:txBody>
      </p:sp>
      <p:pic>
        <p:nvPicPr>
          <p:cNvPr id="1030" name="Picture 6" descr="Jabal Al Lawz, A Mountain Like No Other In Saudi Arabia | About Her">
            <a:extLst>
              <a:ext uri="{FF2B5EF4-FFF2-40B4-BE49-F238E27FC236}">
                <a16:creationId xmlns:a16="http://schemas.microsoft.com/office/drawing/2014/main" id="{BB3E32F1-0D58-CCCE-9192-402E328BA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965" y="491811"/>
            <a:ext cx="4869503" cy="32479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1000"/>
                                  </p:stCondLst>
                                  <p:childTnLst>
                                    <p:set>
                                      <p:cBhvr>
                                        <p:cTn id="28" dur="1" fill="hold">
                                          <p:stCondLst>
                                            <p:cond delay="999"/>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FCF2380-0366-AE39-6ED6-59D23FCECE7D}"/>
              </a:ext>
            </a:extLst>
          </p:cNvPr>
          <p:cNvSpPr txBox="1"/>
          <p:nvPr/>
        </p:nvSpPr>
        <p:spPr>
          <a:xfrm>
            <a:off x="516392" y="272223"/>
            <a:ext cx="10170658" cy="3029804"/>
          </a:xfrm>
          <a:prstGeom prst="rect">
            <a:avLst/>
          </a:prstGeom>
          <a:noFill/>
        </p:spPr>
        <p:txBody>
          <a:bodyPr wrap="square">
            <a:spAutoFit/>
          </a:bodyPr>
          <a:lstStyle/>
          <a:p>
            <a:pPr>
              <a:lnSpc>
                <a:spcPct val="107000"/>
              </a:lnSpc>
              <a:spcBef>
                <a:spcPts val="200"/>
              </a:spcBef>
            </a:pPr>
            <a:r>
              <a:rPr lang="de-CH" sz="2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Zusammenfassung</a:t>
            </a:r>
          </a:p>
          <a:p>
            <a:pPr>
              <a:lnSpc>
                <a:spcPct val="107000"/>
              </a:lnSpc>
              <a:spcBef>
                <a:spcPts val="200"/>
              </a:spcBef>
            </a:pPr>
            <a:endParaRPr lang="de-CH"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buFontTx/>
              <a:buChar char="-"/>
            </a:pPr>
            <a:r>
              <a:rPr lang="de-CH" sz="2800" b="1" dirty="0">
                <a:effectLst/>
                <a:latin typeface="Calibri" panose="020F0502020204030204" pitchFamily="34" charset="0"/>
                <a:ea typeface="Calibri" panose="020F0502020204030204" pitchFamily="34" charset="0"/>
                <a:cs typeface="Times New Roman" panose="02020603050405020304" pitchFamily="18" charset="0"/>
              </a:rPr>
              <a:t>Der Herr ist erlebbar</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endParaRPr lang="de-CH"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Tx/>
              <a:buChar char="-"/>
            </a:pPr>
            <a:r>
              <a:rPr lang="de-CH" sz="2800" b="1" dirty="0">
                <a:effectLst/>
                <a:latin typeface="Calibri" panose="020F0502020204030204" pitchFamily="34" charset="0"/>
                <a:ea typeface="Calibri" panose="020F0502020204030204" pitchFamily="34" charset="0"/>
                <a:cs typeface="Times New Roman" panose="02020603050405020304" pitchFamily="18" charset="0"/>
              </a:rPr>
              <a:t>Der Herr hat einen Bund mit Israel geschlossen</a:t>
            </a:r>
            <a:endParaRPr lang="de-CH"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Tx/>
              <a:buChar char="-"/>
            </a:pPr>
            <a:r>
              <a:rPr lang="de-CH" sz="2800" b="1" dirty="0">
                <a:effectLst/>
                <a:latin typeface="Calibri" panose="020F0502020204030204" pitchFamily="34" charset="0"/>
                <a:ea typeface="Calibri" panose="020F0502020204030204" pitchFamily="34" charset="0"/>
                <a:cs typeface="Times New Roman" panose="02020603050405020304" pitchFamily="18" charset="0"/>
              </a:rPr>
              <a:t>Der Herr hört</a:t>
            </a:r>
            <a:endParaRPr lang="de-CH"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Tx/>
              <a:buChar char="-"/>
            </a:pPr>
            <a:r>
              <a:rPr lang="de-CH" sz="2800" b="1" dirty="0">
                <a:effectLst/>
                <a:latin typeface="Calibri" panose="020F0502020204030204" pitchFamily="34" charset="0"/>
                <a:ea typeface="Calibri" panose="020F0502020204030204" pitchFamily="34" charset="0"/>
                <a:cs typeface="Times New Roman" panose="02020603050405020304" pitchFamily="18" charset="0"/>
              </a:rPr>
              <a:t>Der Herr will</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erretten</a:t>
            </a:r>
            <a:r>
              <a:rPr lang="de-CH" sz="2800" dirty="0">
                <a:effectLst/>
                <a:latin typeface="Calibri" panose="020F0502020204030204" pitchFamily="34" charset="0"/>
                <a:ea typeface="Calibri" panose="020F0502020204030204" pitchFamily="34" charset="0"/>
                <a:cs typeface="Times New Roman" panose="02020603050405020304" pitchFamily="18" charset="0"/>
              </a:rPr>
              <a:t> und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erlösen</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p>
          <a:p>
            <a:pPr marL="457200" indent="-457200">
              <a:buFontTx/>
              <a:buChar char="-"/>
            </a:pPr>
            <a:r>
              <a:rPr lang="de-CH" sz="2800" b="1" dirty="0">
                <a:effectLst/>
                <a:latin typeface="Calibri" panose="020F0502020204030204" pitchFamily="34" charset="0"/>
                <a:ea typeface="Calibri" panose="020F0502020204030204" pitchFamily="34" charset="0"/>
                <a:cs typeface="Times New Roman" panose="02020603050405020304" pitchFamily="18" charset="0"/>
              </a:rPr>
              <a:t>Der Herr will </a:t>
            </a:r>
            <a:r>
              <a:rPr lang="de-CH" sz="2800" b="1" dirty="0">
                <a:latin typeface="Calibri" panose="020F0502020204030204" pitchFamily="34" charset="0"/>
                <a:ea typeface="Calibri" panose="020F0502020204030204" pitchFamily="34" charset="0"/>
                <a:cs typeface="Times New Roman" panose="02020603050405020304" pitchFamily="18" charset="0"/>
              </a:rPr>
              <a:t>dich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führen</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4148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256B7E7-2645-A49D-C008-34408F9CC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8870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38409447-9F44-DE21-807F-4CCCBE23A1B9}"/>
              </a:ext>
            </a:extLst>
          </p:cNvPr>
          <p:cNvSpPr txBox="1"/>
          <p:nvPr/>
        </p:nvSpPr>
        <p:spPr>
          <a:xfrm>
            <a:off x="491898" y="243512"/>
            <a:ext cx="8068115" cy="6555641"/>
          </a:xfrm>
          <a:prstGeom prst="rect">
            <a:avLst/>
          </a:prstGeom>
          <a:noFill/>
        </p:spPr>
        <p:txBody>
          <a:bodyPr wrap="square">
            <a:spAutoFit/>
          </a:bodyPr>
          <a:lstStyle/>
          <a:p>
            <a:r>
              <a:rPr lang="de-CH" sz="2800" dirty="0"/>
              <a:t>… 33 Und </a:t>
            </a:r>
            <a:r>
              <a:rPr lang="de-CH" sz="2800" dirty="0">
                <a:highlight>
                  <a:srgbClr val="FFFF00"/>
                </a:highlight>
              </a:rPr>
              <a:t>er</a:t>
            </a:r>
            <a:r>
              <a:rPr lang="de-CH" sz="2800" dirty="0"/>
              <a:t> schlug ihre Weinstöcke und Feigenbäume, zerbrach die Bäume ihres Gebiets. 34 </a:t>
            </a:r>
            <a:r>
              <a:rPr lang="de-CH" sz="2800" dirty="0">
                <a:highlight>
                  <a:srgbClr val="FFFF00"/>
                </a:highlight>
              </a:rPr>
              <a:t>Er</a:t>
            </a:r>
            <a:r>
              <a:rPr lang="de-CH" sz="2800" dirty="0"/>
              <a:t> sprach, und es kamen Heuschrecken und ⟨ihre⟩ Larven ohne Zahl. 35 Sie fraßen alles Kraut in ihrem Land, sie fraßen die Frucht ihres Bodens. 36 Und </a:t>
            </a:r>
            <a:r>
              <a:rPr lang="de-CH" sz="2800" dirty="0">
                <a:highlight>
                  <a:srgbClr val="FFFF00"/>
                </a:highlight>
              </a:rPr>
              <a:t>er</a:t>
            </a:r>
            <a:r>
              <a:rPr lang="de-CH" sz="2800" dirty="0"/>
              <a:t> schlug alle Erstgeburt in ihrem Land, die Erstlinge all ihrer Kraft. 37 Dann führte </a:t>
            </a:r>
            <a:r>
              <a:rPr lang="de-CH" sz="2800" dirty="0">
                <a:highlight>
                  <a:srgbClr val="FFFF00"/>
                </a:highlight>
              </a:rPr>
              <a:t>er</a:t>
            </a:r>
            <a:r>
              <a:rPr lang="de-CH" sz="2800" dirty="0"/>
              <a:t> sie heraus mit Silber und Gold, und kein Strauchelnder war unter seinen Stämmen. 38 Froh war Ägypten bei ihrem Auszug, denn ihr Schrecken war auf sie gefallen. 39 </a:t>
            </a:r>
            <a:r>
              <a:rPr lang="de-CH" sz="2800" dirty="0">
                <a:highlight>
                  <a:srgbClr val="FFFF00"/>
                </a:highlight>
              </a:rPr>
              <a:t>Er</a:t>
            </a:r>
            <a:r>
              <a:rPr lang="de-CH" sz="2800" dirty="0"/>
              <a:t> breitete eine Wolke aus zur Decke, ein Feuer, die Nacht zu erleuchten. 40 Sie forderten, und </a:t>
            </a:r>
            <a:r>
              <a:rPr lang="de-CH" sz="2800" dirty="0">
                <a:highlight>
                  <a:srgbClr val="FFFF00"/>
                </a:highlight>
              </a:rPr>
              <a:t>er</a:t>
            </a:r>
            <a:r>
              <a:rPr lang="de-CH" sz="2800" dirty="0"/>
              <a:t> ließ Wachteln kommen. Mit Himmelsbrot sättigte </a:t>
            </a:r>
            <a:r>
              <a:rPr lang="de-CH" sz="2800" dirty="0">
                <a:highlight>
                  <a:srgbClr val="FFFF00"/>
                </a:highlight>
              </a:rPr>
              <a:t>er</a:t>
            </a:r>
            <a:r>
              <a:rPr lang="de-CH" sz="2800" dirty="0"/>
              <a:t> sie. 41 </a:t>
            </a:r>
            <a:r>
              <a:rPr lang="de-CH" sz="2800" dirty="0">
                <a:highlight>
                  <a:srgbClr val="FFFF00"/>
                </a:highlight>
              </a:rPr>
              <a:t>Er</a:t>
            </a:r>
            <a:r>
              <a:rPr lang="de-CH" sz="2800" dirty="0"/>
              <a:t> öffnete den Felsen, und es floss Wasser heraus. Es lief in die Wüste wie ein Strom." </a:t>
            </a:r>
            <a:r>
              <a:rPr lang="de-CH" sz="2800" b="1" dirty="0"/>
              <a:t>(Ps 105,23-41)</a:t>
            </a:r>
            <a:endParaRPr lang="de-CH" sz="2800" dirty="0"/>
          </a:p>
        </p:txBody>
      </p:sp>
    </p:spTree>
    <p:extLst>
      <p:ext uri="{BB962C8B-B14F-4D97-AF65-F5344CB8AC3E}">
        <p14:creationId xmlns:p14="http://schemas.microsoft.com/office/powerpoint/2010/main" val="3909021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62654" y="201589"/>
            <a:ext cx="89331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Übersicht des Buches Exodus</a:t>
            </a:r>
          </a:p>
        </p:txBody>
      </p:sp>
      <p:pic>
        <p:nvPicPr>
          <p:cNvPr id="5" name="Grafik 4">
            <a:extLst>
              <a:ext uri="{FF2B5EF4-FFF2-40B4-BE49-F238E27FC236}">
                <a16:creationId xmlns:a16="http://schemas.microsoft.com/office/drawing/2014/main" id="{7017AC91-0B7C-4144-88BC-DDF726CBEBC2}"/>
              </a:ext>
            </a:extLst>
          </p:cNvPr>
          <p:cNvPicPr>
            <a:picLocks noChangeAspect="1"/>
          </p:cNvPicPr>
          <p:nvPr/>
        </p:nvPicPr>
        <p:blipFill rotWithShape="1">
          <a:blip r:embed="rId2"/>
          <a:srcRect t="54723"/>
          <a:stretch/>
        </p:blipFill>
        <p:spPr>
          <a:xfrm>
            <a:off x="279930" y="1525772"/>
            <a:ext cx="10674356" cy="3135677"/>
          </a:xfrm>
          <a:prstGeom prst="rect">
            <a:avLst/>
          </a:prstGeom>
        </p:spPr>
      </p:pic>
      <p:sp>
        <p:nvSpPr>
          <p:cNvPr id="2" name="Rechteck 1">
            <a:extLst>
              <a:ext uri="{FF2B5EF4-FFF2-40B4-BE49-F238E27FC236}">
                <a16:creationId xmlns:a16="http://schemas.microsoft.com/office/drawing/2014/main" id="{82019DE1-01B7-D7AE-3D50-DF44038BC9B8}"/>
              </a:ext>
            </a:extLst>
          </p:cNvPr>
          <p:cNvSpPr/>
          <p:nvPr/>
        </p:nvSpPr>
        <p:spPr>
          <a:xfrm>
            <a:off x="563526" y="2402958"/>
            <a:ext cx="276446" cy="1945758"/>
          </a:xfrm>
          <a:prstGeom prst="rect">
            <a:avLst/>
          </a:prstGeom>
          <a:solidFill>
            <a:srgbClr val="FFFBA3">
              <a:alpha val="74902"/>
            </a:srgbClr>
          </a:solidFill>
          <a:ln>
            <a:solidFill>
              <a:srgbClr val="FFF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Rechteck 6">
            <a:extLst>
              <a:ext uri="{FF2B5EF4-FFF2-40B4-BE49-F238E27FC236}">
                <a16:creationId xmlns:a16="http://schemas.microsoft.com/office/drawing/2014/main" id="{1E215D88-14E1-8E31-DE81-070737769592}"/>
              </a:ext>
            </a:extLst>
          </p:cNvPr>
          <p:cNvSpPr/>
          <p:nvPr/>
        </p:nvSpPr>
        <p:spPr>
          <a:xfrm>
            <a:off x="1521439" y="1696076"/>
            <a:ext cx="1346627" cy="21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a:extLst>
              <a:ext uri="{FF2B5EF4-FFF2-40B4-BE49-F238E27FC236}">
                <a16:creationId xmlns:a16="http://schemas.microsoft.com/office/drawing/2014/main" id="{82AE1A0F-7B83-D8A1-508C-4F1A9BFA30D3}"/>
              </a:ext>
            </a:extLst>
          </p:cNvPr>
          <p:cNvSpPr txBox="1"/>
          <p:nvPr/>
        </p:nvSpPr>
        <p:spPr>
          <a:xfrm>
            <a:off x="1726985" y="1624410"/>
            <a:ext cx="1346627" cy="307777"/>
          </a:xfrm>
          <a:prstGeom prst="rect">
            <a:avLst/>
          </a:prstGeom>
          <a:noFill/>
        </p:spPr>
        <p:txBody>
          <a:bodyPr wrap="square">
            <a:spAutoFit/>
          </a:bodyPr>
          <a:lstStyle/>
          <a:p>
            <a:r>
              <a:rPr lang="de-CH" sz="1400" b="1" dirty="0">
                <a:effectLst/>
                <a:latin typeface="Calibri" panose="020F0502020204030204" pitchFamily="34" charset="0"/>
                <a:ea typeface="Calibri" panose="020F0502020204030204" pitchFamily="34" charset="0"/>
                <a:cs typeface="Times New Roman" panose="02020603050405020304" pitchFamily="18" charset="0"/>
              </a:rPr>
              <a:t>Moses Kampf</a:t>
            </a:r>
            <a:endParaRPr lang="de-CH" sz="1400" b="1" dirty="0"/>
          </a:p>
        </p:txBody>
      </p:sp>
    </p:spTree>
    <p:extLst>
      <p:ext uri="{BB962C8B-B14F-4D97-AF65-F5344CB8AC3E}">
        <p14:creationId xmlns:p14="http://schemas.microsoft.com/office/powerpoint/2010/main" val="220992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9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Mose | 1 – 40 Jahre  </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3" y="1470713"/>
            <a:ext cx="9427218" cy="2728952"/>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ea typeface="Times New Roman" panose="02020603050405020304" pitchFamily="18" charset="0"/>
                <a:cs typeface="Times New Roman" panose="02020603050405020304" pitchFamily="18" charset="0"/>
              </a:rPr>
              <a:t>Geburt</a:t>
            </a:r>
          </a:p>
          <a:p>
            <a:pPr lvl="0">
              <a:spcBef>
                <a:spcPts val="200"/>
              </a:spcBef>
            </a:pPr>
            <a:endParaRPr lang="de-CH" sz="2800" b="1" dirty="0">
              <a:latin typeface="Calibri Light" panose="020F0302020204030204" pitchFamily="34" charset="0"/>
              <a:ea typeface="Times New Roman" panose="02020603050405020304" pitchFamily="18" charset="0"/>
              <a:cs typeface="Times New Roman" panose="02020603050405020304" pitchFamily="18" charset="0"/>
            </a:endParaRPr>
          </a:p>
          <a:p>
            <a:pPr>
              <a:spcBef>
                <a:spcPts val="200"/>
              </a:spcBef>
            </a:pPr>
            <a:r>
              <a:rPr lang="de-CH" sz="2800" dirty="0">
                <a:effectLst/>
                <a:latin typeface="Calibri" panose="020F0502020204030204" pitchFamily="34" charset="0"/>
                <a:ea typeface="Calibri" panose="020F0502020204030204" pitchFamily="34" charset="0"/>
                <a:cs typeface="Times New Roman" panose="02020603050405020304" pitchFamily="18" charset="0"/>
              </a:rPr>
              <a:t>"Und ein Mann vom Haus Levi ging hin und nahm eine Tochter Levi </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zur Frau</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 2 Und die Frau wurde schwanger und gebar einen Sohn. Als sie sah, dass er schön war, verbarg sie ihn drei Monate </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lang</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(2,1-2)</a:t>
            </a:r>
            <a:r>
              <a:rPr lang="de-CH" sz="2800" b="1" dirty="0">
                <a:effectLst/>
                <a:latin typeface="Calibri Light" panose="020F03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71876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Mose | 1 – 40 Jahre </a:t>
            </a:r>
          </a:p>
        </p:txBody>
      </p:sp>
      <p:pic>
        <p:nvPicPr>
          <p:cNvPr id="22" name="Grafik 21">
            <a:extLst>
              <a:ext uri="{FF2B5EF4-FFF2-40B4-BE49-F238E27FC236}">
                <a16:creationId xmlns:a16="http://schemas.microsoft.com/office/drawing/2014/main" id="{5B8CBBC4-FA91-BACA-028E-FD2CA874B56A}"/>
              </a:ext>
            </a:extLst>
          </p:cNvPr>
          <p:cNvPicPr>
            <a:picLocks noChangeAspect="1"/>
          </p:cNvPicPr>
          <p:nvPr/>
        </p:nvPicPr>
        <p:blipFill rotWithShape="1">
          <a:blip r:embed="rId2"/>
          <a:srcRect l="10033" r="24693"/>
          <a:stretch/>
        </p:blipFill>
        <p:spPr>
          <a:xfrm>
            <a:off x="855071" y="3826706"/>
            <a:ext cx="7562342" cy="2963635"/>
          </a:xfrm>
          <a:prstGeom prst="rect">
            <a:avLst/>
          </a:prstGeom>
        </p:spPr>
      </p:pic>
      <p:sp>
        <p:nvSpPr>
          <p:cNvPr id="6" name="Textfeld 5">
            <a:extLst>
              <a:ext uri="{FF2B5EF4-FFF2-40B4-BE49-F238E27FC236}">
                <a16:creationId xmlns:a16="http://schemas.microsoft.com/office/drawing/2014/main" id="{5EDB2A5D-D399-94B9-A465-FA1E4F94EFFF}"/>
              </a:ext>
            </a:extLst>
          </p:cNvPr>
          <p:cNvSpPr txBox="1"/>
          <p:nvPr/>
        </p:nvSpPr>
        <p:spPr>
          <a:xfrm>
            <a:off x="396456" y="1208389"/>
            <a:ext cx="10613572" cy="2677656"/>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In diesem kurzen Abschnitt (Ex 1-2,10) begegnen uns vier Frauen die für die Anfänge des Lebens von Mose von grösster Bedeutung waren. </a:t>
            </a:r>
            <a:r>
              <a:rPr lang="de-CH" sz="2800" dirty="0">
                <a:latin typeface="Calibri" panose="020F0502020204030204" pitchFamily="34" charset="0"/>
                <a:ea typeface="Calibri" panose="020F0502020204030204" pitchFamily="34" charset="0"/>
                <a:cs typeface="Times New Roman" panose="02020603050405020304" pitchFamily="18" charset="0"/>
              </a:rPr>
              <a:t>D</a:t>
            </a:r>
            <a:r>
              <a:rPr lang="de-CH" sz="2800" dirty="0">
                <a:effectLst/>
                <a:latin typeface="Calibri" panose="020F0502020204030204" pitchFamily="34" charset="0"/>
                <a:ea typeface="Calibri" panose="020F0502020204030204" pitchFamily="34" charset="0"/>
                <a:cs typeface="Times New Roman" panose="02020603050405020304" pitchFamily="18" charset="0"/>
              </a:rPr>
              <a:t>ie </a:t>
            </a:r>
            <a:r>
              <a:rPr lang="de-CH" sz="2800" u="sng" dirty="0">
                <a:effectLst/>
                <a:latin typeface="Calibri" panose="020F0502020204030204" pitchFamily="34" charset="0"/>
                <a:ea typeface="Calibri" panose="020F0502020204030204" pitchFamily="34" charset="0"/>
                <a:cs typeface="Times New Roman" panose="02020603050405020304" pitchFamily="18" charset="0"/>
              </a:rPr>
              <a:t>Hebammen</a:t>
            </a:r>
            <a:r>
              <a:rPr lang="de-CH" sz="2800" dirty="0">
                <a:effectLst/>
                <a:latin typeface="Calibri" panose="020F0502020204030204" pitchFamily="34" charset="0"/>
                <a:ea typeface="Calibri" panose="020F0502020204030204" pitchFamily="34" charset="0"/>
                <a:cs typeface="Times New Roman" panose="02020603050405020304" pitchFamily="18" charset="0"/>
              </a:rPr>
              <a:t>, die in ihrer Gottesfurcht dem Pharao nicht gehorchten, dann </a:t>
            </a:r>
            <a:r>
              <a:rPr lang="de-CH" sz="2800" u="sng" dirty="0">
                <a:effectLst/>
                <a:latin typeface="Calibri" panose="020F0502020204030204" pitchFamily="34" charset="0"/>
                <a:ea typeface="Calibri" panose="020F0502020204030204" pitchFamily="34" charset="0"/>
                <a:cs typeface="Times New Roman" panose="02020603050405020304" pitchFamily="18" charset="0"/>
              </a:rPr>
              <a:t>Jochebed, die Mutter von Mose</a:t>
            </a:r>
            <a:r>
              <a:rPr lang="de-CH" sz="2800" dirty="0">
                <a:effectLst/>
                <a:latin typeface="Calibri" panose="020F0502020204030204" pitchFamily="34" charset="0"/>
                <a:ea typeface="Calibri" panose="020F0502020204030204" pitchFamily="34" charset="0"/>
                <a:cs typeface="Times New Roman" panose="02020603050405020304" pitchFamily="18" charset="0"/>
              </a:rPr>
              <a:t>, welche sich nicht an die Anordnungen des Pharaos gehalten hatte, die mitleidige </a:t>
            </a:r>
            <a:r>
              <a:rPr lang="de-CH" sz="2800" u="sng" dirty="0">
                <a:effectLst/>
                <a:latin typeface="Calibri" panose="020F0502020204030204" pitchFamily="34" charset="0"/>
                <a:ea typeface="Calibri" panose="020F0502020204030204" pitchFamily="34" charset="0"/>
                <a:cs typeface="Times New Roman" panose="02020603050405020304" pitchFamily="18" charset="0"/>
              </a:rPr>
              <a:t>Pharaonentochter</a:t>
            </a:r>
            <a:r>
              <a:rPr lang="de-CH" sz="2800" dirty="0">
                <a:effectLst/>
                <a:latin typeface="Calibri" panose="020F0502020204030204" pitchFamily="34" charset="0"/>
                <a:ea typeface="Calibri" panose="020F0502020204030204" pitchFamily="34" charset="0"/>
                <a:cs typeface="Times New Roman" panose="02020603050405020304" pitchFamily="18" charset="0"/>
              </a:rPr>
              <a:t> und noch die </a:t>
            </a:r>
            <a:r>
              <a:rPr lang="de-CH" sz="2800" u="sng" dirty="0">
                <a:effectLst/>
                <a:latin typeface="Calibri" panose="020F0502020204030204" pitchFamily="34" charset="0"/>
                <a:ea typeface="Calibri" panose="020F0502020204030204" pitchFamily="34" charset="0"/>
                <a:cs typeface="Times New Roman" panose="02020603050405020304" pitchFamily="18" charset="0"/>
              </a:rPr>
              <a:t>Schwester von Mose</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8738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Mose | 1 – 40 Jahre</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3" y="1470713"/>
            <a:ext cx="9427218" cy="1436291"/>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ea typeface="Times New Roman" panose="02020603050405020304" pitchFamily="18" charset="0"/>
                <a:cs typeface="Times New Roman" panose="02020603050405020304" pitchFamily="18" charset="0"/>
              </a:rPr>
              <a:t>Geburt</a:t>
            </a:r>
          </a:p>
          <a:p>
            <a:pPr marL="342900" indent="-342900">
              <a:spcBef>
                <a:spcPts val="200"/>
              </a:spcBef>
              <a:buFont typeface="Wingdings" panose="05000000000000000000" pitchFamily="2" charset="2"/>
              <a:buChar char=""/>
            </a:pPr>
            <a:r>
              <a:rPr lang="de-CH" sz="2800" b="1" dirty="0">
                <a:effectLst/>
                <a:ea typeface="Times New Roman" panose="02020603050405020304" pitchFamily="18" charset="0"/>
                <a:cs typeface="Times New Roman" panose="02020603050405020304" pitchFamily="18" charset="0"/>
              </a:rPr>
              <a:t>Am ägyptischen Hof</a:t>
            </a:r>
          </a:p>
          <a:p>
            <a:pPr lvl="0">
              <a:spcBef>
                <a:spcPts val="200"/>
              </a:spcBef>
            </a:pPr>
            <a:endParaRPr lang="de-CH" sz="2800" b="1" dirty="0">
              <a:effectLst/>
              <a:ea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02FA6808-A41E-0296-FFE5-F2C2D7EA2E6A}"/>
              </a:ext>
            </a:extLst>
          </p:cNvPr>
          <p:cNvSpPr txBox="1"/>
          <p:nvPr/>
        </p:nvSpPr>
        <p:spPr>
          <a:xfrm>
            <a:off x="786302" y="2907004"/>
            <a:ext cx="8703479" cy="1815882"/>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"Als aber das Kind groß geworden war, brachte sie es der Tochter des Pharaos, und es wurde ihr zum Sohn. Und sie gab ihm den Namen Mose, indem sie sagte: Ich habe ihn ja aus dem Wasser gezogen."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(2,10)</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7135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Mose | 1 – 40 Jahre</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3" y="1470713"/>
            <a:ext cx="9427218" cy="2149306"/>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ea typeface="Times New Roman" panose="02020603050405020304" pitchFamily="18" charset="0"/>
                <a:cs typeface="Times New Roman" panose="02020603050405020304" pitchFamily="18" charset="0"/>
              </a:rPr>
              <a:t>Durch Glauben</a:t>
            </a:r>
          </a:p>
          <a:p>
            <a:pPr lvl="0">
              <a:spcBef>
                <a:spcPts val="200"/>
              </a:spcBef>
            </a:pPr>
            <a:endParaRPr lang="de-CH" b="1" dirty="0">
              <a:latin typeface="Calibri Light" panose="020F0302020204030204" pitchFamily="34" charset="0"/>
              <a:ea typeface="Times New Roman" panose="02020603050405020304" pitchFamily="18"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"Und es geschah in jenen Tagen, als Mose groß geworden war, da ging er zu seinen Brüdern hinaus und sah bei ihren Lastarbeiten zu."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(2,11a)</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C3C578CA-A475-43C0-85AD-2FF5B7B8012B}"/>
              </a:ext>
            </a:extLst>
          </p:cNvPr>
          <p:cNvSpPr txBox="1"/>
          <p:nvPr/>
        </p:nvSpPr>
        <p:spPr>
          <a:xfrm>
            <a:off x="786303" y="3801560"/>
            <a:ext cx="9574176" cy="2677656"/>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"Durch Glauben weigerte sich Mose, als er groß geworden war, ein Sohn der Tochter Pharaos zu heißen, 25 und zog es vor, </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lieber</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 zusammen mit dem Volk Gottes geplagt zu werden, als den zeitlichen Genuss der Sünde zu haben, 26 indem er die Schmach des Christus für größeren Reichtum hielt als die Schätze Ägyptens; denn er schaute auf die Belohnung."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(Hebr 11,24-26)</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813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Mose | 1 – 40 Jahre</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3" y="1470713"/>
            <a:ext cx="9427218" cy="3842077"/>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ea typeface="Times New Roman" panose="02020603050405020304" pitchFamily="18" charset="0"/>
                <a:cs typeface="Times New Roman" panose="02020603050405020304" pitchFamily="18" charset="0"/>
              </a:rPr>
              <a:t>Selber gross </a:t>
            </a:r>
          </a:p>
          <a:p>
            <a:pPr lvl="0">
              <a:spcBef>
                <a:spcPts val="200"/>
              </a:spcBef>
            </a:pPr>
            <a:endParaRPr lang="de-CH" b="1" dirty="0">
              <a:latin typeface="Calibri Light" panose="020F0302020204030204" pitchFamily="34" charset="0"/>
              <a:ea typeface="Times New Roman" panose="02020603050405020304" pitchFamily="18" charset="0"/>
              <a:cs typeface="Times New Roman" panose="02020603050405020304" pitchFamily="18" charset="0"/>
            </a:endParaRPr>
          </a:p>
          <a:p>
            <a:r>
              <a:rPr lang="de-DE" sz="2800" dirty="0">
                <a:effectLst/>
                <a:latin typeface="Calibri" panose="020F0502020204030204" pitchFamily="34" charset="0"/>
                <a:ea typeface="Calibri" panose="020F0502020204030204" pitchFamily="34" charset="0"/>
                <a:cs typeface="Times New Roman" panose="02020603050405020304" pitchFamily="18" charset="0"/>
              </a:rPr>
              <a:t>"Und es geschah in jenen Tagen, als Mose groß geworden war, da ging er zu seinen Brüdern hinaus und sah bei ihren Lastarbeiten zu. Da sah er, wie ein ägyptischer Mann einen hebräischen Mann⟨, einen⟩ von seinen Brüdern, schlug. 12 Und er wandte sich hierhin und dorthin, und als er sah, dass niemand ⟨in der Nähe⟩ war, erschlug er den Ägypter und verscharrte ihn im Sand."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(2,11-12)</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628059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2152</Words>
  <Application>Microsoft Office PowerPoint</Application>
  <PresentationFormat>Breitbild</PresentationFormat>
  <Paragraphs>107</Paragraphs>
  <Slides>27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27</vt:i4>
      </vt:variant>
    </vt:vector>
  </HeadingPairs>
  <TitlesOfParts>
    <vt:vector size="33" baseType="lpstr">
      <vt:lpstr>Arial</vt:lpstr>
      <vt:lpstr>Calibri</vt:lpstr>
      <vt:lpstr>Calibri Light</vt:lpstr>
      <vt:lpstr>Cambria Math</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Mätthu</dc:creator>
  <cp:keywords>Altes Testament, Exodus, Mosebücher, Thora</cp:keywords>
  <cp:lastModifiedBy>Mätthu</cp:lastModifiedBy>
  <cp:revision>27</cp:revision>
  <dcterms:created xsi:type="dcterms:W3CDTF">2022-09-08T15:42:11Z</dcterms:created>
  <dcterms:modified xsi:type="dcterms:W3CDTF">2023-02-11T09:14:33Z</dcterms:modified>
</cp:coreProperties>
</file>