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722" r:id="rId2"/>
    <p:sldId id="724" r:id="rId3"/>
    <p:sldId id="697" r:id="rId4"/>
    <p:sldId id="698" r:id="rId5"/>
    <p:sldId id="700" r:id="rId6"/>
    <p:sldId id="721" r:id="rId7"/>
    <p:sldId id="701" r:id="rId8"/>
    <p:sldId id="729" r:id="rId9"/>
    <p:sldId id="730" r:id="rId10"/>
    <p:sldId id="731" r:id="rId11"/>
    <p:sldId id="732" r:id="rId12"/>
    <p:sldId id="736" r:id="rId13"/>
    <p:sldId id="737" r:id="rId14"/>
    <p:sldId id="739" r:id="rId15"/>
    <p:sldId id="741" r:id="rId16"/>
    <p:sldId id="742" r:id="rId17"/>
    <p:sldId id="743" r:id="rId18"/>
    <p:sldId id="744" r:id="rId19"/>
    <p:sldId id="745" r:id="rId20"/>
    <p:sldId id="723" r:id="rId21"/>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D636"/>
    <a:srgbClr val="3399FF"/>
    <a:srgbClr val="66CCFF"/>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7" autoAdjust="0"/>
    <p:restoredTop sz="92782" autoAdjust="0"/>
  </p:normalViewPr>
  <p:slideViewPr>
    <p:cSldViewPr snapToGrid="0">
      <p:cViewPr varScale="1">
        <p:scale>
          <a:sx n="152" d="100"/>
          <a:sy n="152" d="100"/>
        </p:scale>
        <p:origin x="420" y="100"/>
      </p:cViewPr>
      <p:guideLst>
        <p:guide orient="horz" pos="2160"/>
        <p:guide pos="3840"/>
      </p:guideLst>
    </p:cSldViewPr>
  </p:slideViewPr>
  <p:outlineViewPr>
    <p:cViewPr>
      <p:scale>
        <a:sx n="33" d="100"/>
        <a:sy n="33" d="100"/>
      </p:scale>
      <p:origin x="0" y="2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21000" cy="495300"/>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19525" y="0"/>
            <a:ext cx="2921000" cy="495300"/>
          </a:xfrm>
          <a:prstGeom prst="rect">
            <a:avLst/>
          </a:prstGeom>
        </p:spPr>
        <p:txBody>
          <a:bodyPr vert="horz" lIns="91440" tIns="45720" rIns="91440" bIns="45720" rtlCol="0"/>
          <a:lstStyle>
            <a:lvl1pPr algn="r">
              <a:defRPr sz="1200"/>
            </a:lvl1pPr>
          </a:lstStyle>
          <a:p>
            <a:fld id="{470CADD4-DEDA-43B1-886C-647C7C8A345C}" type="datetimeFigureOut">
              <a:rPr lang="de-CH" smtClean="0"/>
              <a:t>02.01.2024</a:t>
            </a:fld>
            <a:endParaRPr lang="de-CH"/>
          </a:p>
        </p:txBody>
      </p:sp>
      <p:sp>
        <p:nvSpPr>
          <p:cNvPr id="4" name="Folienbildplatzhalter 3"/>
          <p:cNvSpPr>
            <a:spLocks noGrp="1" noRot="1" noChangeAspect="1"/>
          </p:cNvSpPr>
          <p:nvPr>
            <p:ph type="sldImg" idx="2"/>
          </p:nvPr>
        </p:nvSpPr>
        <p:spPr>
          <a:xfrm>
            <a:off x="409575" y="1233488"/>
            <a:ext cx="5922963" cy="3332162"/>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74688" y="4751388"/>
            <a:ext cx="5392737" cy="3887787"/>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9377363"/>
            <a:ext cx="2921000" cy="495300"/>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19525" y="9377363"/>
            <a:ext cx="2921000" cy="495300"/>
          </a:xfrm>
          <a:prstGeom prst="rect">
            <a:avLst/>
          </a:prstGeom>
        </p:spPr>
        <p:txBody>
          <a:bodyPr vert="horz" lIns="91440" tIns="45720" rIns="91440" bIns="45720" rtlCol="0" anchor="b"/>
          <a:lstStyle>
            <a:lvl1pPr algn="r">
              <a:defRPr sz="1200"/>
            </a:lvl1pPr>
          </a:lstStyle>
          <a:p>
            <a:fld id="{7763BA49-E773-46FE-919B-F9DB7C9E4EB7}" type="slidenum">
              <a:rPr lang="de-CH" smtClean="0"/>
              <a:t>‹Nr.›</a:t>
            </a:fld>
            <a:endParaRPr lang="de-CH"/>
          </a:p>
        </p:txBody>
      </p:sp>
    </p:spTree>
    <p:extLst>
      <p:ext uri="{BB962C8B-B14F-4D97-AF65-F5344CB8AC3E}">
        <p14:creationId xmlns:p14="http://schemas.microsoft.com/office/powerpoint/2010/main" val="905025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2</a:t>
            </a:fld>
            <a:endParaRPr lang="de-CH"/>
          </a:p>
        </p:txBody>
      </p:sp>
    </p:spTree>
    <p:extLst>
      <p:ext uri="{BB962C8B-B14F-4D97-AF65-F5344CB8AC3E}">
        <p14:creationId xmlns:p14="http://schemas.microsoft.com/office/powerpoint/2010/main" val="28183313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11</a:t>
            </a:fld>
            <a:endParaRPr lang="de-CH"/>
          </a:p>
        </p:txBody>
      </p:sp>
    </p:spTree>
    <p:extLst>
      <p:ext uri="{BB962C8B-B14F-4D97-AF65-F5344CB8AC3E}">
        <p14:creationId xmlns:p14="http://schemas.microsoft.com/office/powerpoint/2010/main" val="26969075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12</a:t>
            </a:fld>
            <a:endParaRPr lang="de-CH"/>
          </a:p>
        </p:txBody>
      </p:sp>
    </p:spTree>
    <p:extLst>
      <p:ext uri="{BB962C8B-B14F-4D97-AF65-F5344CB8AC3E}">
        <p14:creationId xmlns:p14="http://schemas.microsoft.com/office/powerpoint/2010/main" val="2922317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13</a:t>
            </a:fld>
            <a:endParaRPr lang="de-CH"/>
          </a:p>
        </p:txBody>
      </p:sp>
    </p:spTree>
    <p:extLst>
      <p:ext uri="{BB962C8B-B14F-4D97-AF65-F5344CB8AC3E}">
        <p14:creationId xmlns:p14="http://schemas.microsoft.com/office/powerpoint/2010/main" val="6062475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14</a:t>
            </a:fld>
            <a:endParaRPr lang="de-CH"/>
          </a:p>
        </p:txBody>
      </p:sp>
    </p:spTree>
    <p:extLst>
      <p:ext uri="{BB962C8B-B14F-4D97-AF65-F5344CB8AC3E}">
        <p14:creationId xmlns:p14="http://schemas.microsoft.com/office/powerpoint/2010/main" val="2974866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15</a:t>
            </a:fld>
            <a:endParaRPr lang="de-CH"/>
          </a:p>
        </p:txBody>
      </p:sp>
    </p:spTree>
    <p:extLst>
      <p:ext uri="{BB962C8B-B14F-4D97-AF65-F5344CB8AC3E}">
        <p14:creationId xmlns:p14="http://schemas.microsoft.com/office/powerpoint/2010/main" val="905013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16</a:t>
            </a:fld>
            <a:endParaRPr lang="de-CH"/>
          </a:p>
        </p:txBody>
      </p:sp>
    </p:spTree>
    <p:extLst>
      <p:ext uri="{BB962C8B-B14F-4D97-AF65-F5344CB8AC3E}">
        <p14:creationId xmlns:p14="http://schemas.microsoft.com/office/powerpoint/2010/main" val="20236546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17</a:t>
            </a:fld>
            <a:endParaRPr lang="de-CH"/>
          </a:p>
        </p:txBody>
      </p:sp>
    </p:spTree>
    <p:extLst>
      <p:ext uri="{BB962C8B-B14F-4D97-AF65-F5344CB8AC3E}">
        <p14:creationId xmlns:p14="http://schemas.microsoft.com/office/powerpoint/2010/main" val="35548811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18</a:t>
            </a:fld>
            <a:endParaRPr lang="de-CH"/>
          </a:p>
        </p:txBody>
      </p:sp>
    </p:spTree>
    <p:extLst>
      <p:ext uri="{BB962C8B-B14F-4D97-AF65-F5344CB8AC3E}">
        <p14:creationId xmlns:p14="http://schemas.microsoft.com/office/powerpoint/2010/main" val="2093240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19</a:t>
            </a:fld>
            <a:endParaRPr lang="de-CH"/>
          </a:p>
        </p:txBody>
      </p:sp>
    </p:spTree>
    <p:extLst>
      <p:ext uri="{BB962C8B-B14F-4D97-AF65-F5344CB8AC3E}">
        <p14:creationId xmlns:p14="http://schemas.microsoft.com/office/powerpoint/2010/main" val="3379705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3</a:t>
            </a:fld>
            <a:endParaRPr lang="de-CH"/>
          </a:p>
        </p:txBody>
      </p:sp>
    </p:spTree>
    <p:extLst>
      <p:ext uri="{BB962C8B-B14F-4D97-AF65-F5344CB8AC3E}">
        <p14:creationId xmlns:p14="http://schemas.microsoft.com/office/powerpoint/2010/main" val="24632457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4</a:t>
            </a:fld>
            <a:endParaRPr lang="de-CH"/>
          </a:p>
        </p:txBody>
      </p:sp>
    </p:spTree>
    <p:extLst>
      <p:ext uri="{BB962C8B-B14F-4D97-AF65-F5344CB8AC3E}">
        <p14:creationId xmlns:p14="http://schemas.microsoft.com/office/powerpoint/2010/main" val="371285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5</a:t>
            </a:fld>
            <a:endParaRPr lang="de-CH"/>
          </a:p>
        </p:txBody>
      </p:sp>
    </p:spTree>
    <p:extLst>
      <p:ext uri="{BB962C8B-B14F-4D97-AF65-F5344CB8AC3E}">
        <p14:creationId xmlns:p14="http://schemas.microsoft.com/office/powerpoint/2010/main" val="2672237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6</a:t>
            </a:fld>
            <a:endParaRPr lang="de-CH"/>
          </a:p>
        </p:txBody>
      </p:sp>
    </p:spTree>
    <p:extLst>
      <p:ext uri="{BB962C8B-B14F-4D97-AF65-F5344CB8AC3E}">
        <p14:creationId xmlns:p14="http://schemas.microsoft.com/office/powerpoint/2010/main" val="3945021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7</a:t>
            </a:fld>
            <a:endParaRPr lang="de-CH"/>
          </a:p>
        </p:txBody>
      </p:sp>
    </p:spTree>
    <p:extLst>
      <p:ext uri="{BB962C8B-B14F-4D97-AF65-F5344CB8AC3E}">
        <p14:creationId xmlns:p14="http://schemas.microsoft.com/office/powerpoint/2010/main" val="40250168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8</a:t>
            </a:fld>
            <a:endParaRPr lang="de-CH"/>
          </a:p>
        </p:txBody>
      </p:sp>
    </p:spTree>
    <p:extLst>
      <p:ext uri="{BB962C8B-B14F-4D97-AF65-F5344CB8AC3E}">
        <p14:creationId xmlns:p14="http://schemas.microsoft.com/office/powerpoint/2010/main" val="999110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9</a:t>
            </a:fld>
            <a:endParaRPr lang="de-CH"/>
          </a:p>
        </p:txBody>
      </p:sp>
    </p:spTree>
    <p:extLst>
      <p:ext uri="{BB962C8B-B14F-4D97-AF65-F5344CB8AC3E}">
        <p14:creationId xmlns:p14="http://schemas.microsoft.com/office/powerpoint/2010/main" val="4260596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CH" dirty="0"/>
          </a:p>
        </p:txBody>
      </p:sp>
      <p:sp>
        <p:nvSpPr>
          <p:cNvPr id="4" name="Foliennummernplatzhalter 3"/>
          <p:cNvSpPr>
            <a:spLocks noGrp="1"/>
          </p:cNvSpPr>
          <p:nvPr>
            <p:ph type="sldNum" sz="quarter" idx="5"/>
          </p:nvPr>
        </p:nvSpPr>
        <p:spPr/>
        <p:txBody>
          <a:bodyPr/>
          <a:lstStyle/>
          <a:p>
            <a:fld id="{7763BA49-E773-46FE-919B-F9DB7C9E4EB7}" type="slidenum">
              <a:rPr lang="de-CH" smtClean="0"/>
              <a:t>10</a:t>
            </a:fld>
            <a:endParaRPr lang="de-CH"/>
          </a:p>
        </p:txBody>
      </p:sp>
    </p:spTree>
    <p:extLst>
      <p:ext uri="{BB962C8B-B14F-4D97-AF65-F5344CB8AC3E}">
        <p14:creationId xmlns:p14="http://schemas.microsoft.com/office/powerpoint/2010/main" val="1237717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02.01.2024</a:t>
            </a:fld>
            <a:endParaRPr lang="de-CH"/>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02.01.2024</a:t>
            </a:fld>
            <a:endParaRPr lang="de-CH"/>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02.01.2024</a:t>
            </a:fld>
            <a:endParaRPr lang="de-CH"/>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02.01.2024</a:t>
            </a:fld>
            <a:endParaRPr lang="de-CH"/>
          </a:p>
        </p:txBody>
      </p:sp>
      <p:sp>
        <p:nvSpPr>
          <p:cNvPr id="5" name="Fußzeilenplatzhalter 4"/>
          <p:cNvSpPr>
            <a:spLocks noGrp="1"/>
          </p:cNvSpPr>
          <p:nvPr>
            <p:ph type="ftr" sz="quarter" idx="11"/>
          </p:nvPr>
        </p:nvSpPr>
        <p:spPr/>
        <p:txBody>
          <a:bodyPr/>
          <a:lstStyle/>
          <a:p>
            <a:endParaRPr lang="de-CH"/>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02.01.2024</a:t>
            </a:fld>
            <a:endParaRPr lang="de-CH"/>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02.01.2024</a:t>
            </a:fld>
            <a:endParaRPr lang="de-CH"/>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02.01.2024</a:t>
            </a:fld>
            <a:endParaRPr lang="de-CH"/>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02.01.2024</a:t>
            </a:fld>
            <a:endParaRPr lang="de-CH"/>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02.01.2024</a:t>
            </a:fld>
            <a:endParaRPr lang="de-CH"/>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02.01.2024</a:t>
            </a:fld>
            <a:endParaRPr lang="de-CH"/>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02.01.2024</a:t>
            </a:fld>
            <a:endParaRPr lang="de-CH"/>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02.01.2024</a:t>
            </a:fld>
            <a:endParaRPr lang="de-CH"/>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02.01.2024</a:t>
            </a:fld>
            <a:endParaRPr lang="de-CH"/>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fik 6">
            <a:extLst>
              <a:ext uri="{FF2B5EF4-FFF2-40B4-BE49-F238E27FC236}">
                <a16:creationId xmlns:a16="http://schemas.microsoft.com/office/drawing/2014/main" id="{6D003E3F-AEA0-CDBA-5944-6A85DCEB05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383566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4566A7A5-8E7C-9F48-41F9-891C4AC3C9B3}"/>
              </a:ext>
            </a:extLst>
          </p:cNvPr>
          <p:cNvSpPr/>
          <p:nvPr/>
        </p:nvSpPr>
        <p:spPr>
          <a:xfrm>
            <a:off x="615892" y="1999386"/>
            <a:ext cx="10629550" cy="3785652"/>
          </a:xfrm>
          <a:prstGeom prst="rect">
            <a:avLst/>
          </a:prstGeom>
        </p:spPr>
        <p:txBody>
          <a:bodyPr wrap="square">
            <a:spAutoFit/>
          </a:bodyPr>
          <a:lstStyle/>
          <a:p>
            <a:r>
              <a:rPr lang="de-CH" sz="3000" dirty="0"/>
              <a:t>„</a:t>
            </a:r>
            <a:r>
              <a:rPr lang="de-DE" sz="3000" dirty="0"/>
              <a:t>Und der König sprach: Holt mir ein Schwert! Und man brachte das Schwert vor den König. 25 Und der König sprach: Zerschneidet das lebende Kind in zwei Teile und gebt der einen die eine Hälfte und der anderen die andere Hälfte! 26 Da sagte die Frau, deren Sohn der lebende war, zum König, denn ihr Innerstes wurde erregt wegen ihres Sohnes, sie sagte also: Bitte, mein Herr! Gebt ihr das lebende Kind, aber tötet es ja nicht! Jene aber sagte: Weder mir noch dir soll es gehören, zerschneidet es!</a:t>
            </a:r>
            <a:r>
              <a:rPr lang="de-CH" sz="3000" dirty="0"/>
              <a:t>“ 1Kö 3,24-26</a:t>
            </a:r>
          </a:p>
        </p:txBody>
      </p:sp>
      <p:sp>
        <p:nvSpPr>
          <p:cNvPr id="8" name="Titel 1">
            <a:extLst>
              <a:ext uri="{FF2B5EF4-FFF2-40B4-BE49-F238E27FC236}">
                <a16:creationId xmlns:a16="http://schemas.microsoft.com/office/drawing/2014/main" id="{72E90799-2CD2-1DAD-B8BB-EE9A10BAD74B}"/>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Salomo – ein Schattenbild auf Jesus Christus</a:t>
            </a:r>
          </a:p>
        </p:txBody>
      </p:sp>
      <p:sp>
        <p:nvSpPr>
          <p:cNvPr id="9" name="Rechteck 8">
            <a:extLst>
              <a:ext uri="{FF2B5EF4-FFF2-40B4-BE49-F238E27FC236}">
                <a16:creationId xmlns:a16="http://schemas.microsoft.com/office/drawing/2014/main" id="{D391BFDE-741C-5086-5A8F-D7E406495AF9}"/>
              </a:ext>
            </a:extLst>
          </p:cNvPr>
          <p:cNvSpPr/>
          <p:nvPr/>
        </p:nvSpPr>
        <p:spPr>
          <a:xfrm>
            <a:off x="615892" y="1182256"/>
            <a:ext cx="3985469" cy="553998"/>
          </a:xfrm>
          <a:prstGeom prst="rect">
            <a:avLst/>
          </a:prstGeom>
        </p:spPr>
        <p:txBody>
          <a:bodyPr wrap="square">
            <a:spAutoFit/>
          </a:bodyPr>
          <a:lstStyle/>
          <a:p>
            <a:r>
              <a:rPr lang="de-CH" sz="3000" u="sng" dirty="0"/>
              <a:t>Wahre Gerechtigkeit</a:t>
            </a:r>
          </a:p>
        </p:txBody>
      </p:sp>
    </p:spTree>
    <p:extLst>
      <p:ext uri="{BB962C8B-B14F-4D97-AF65-F5344CB8AC3E}">
        <p14:creationId xmlns:p14="http://schemas.microsoft.com/office/powerpoint/2010/main" val="3658857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4566A7A5-8E7C-9F48-41F9-891C4AC3C9B3}"/>
              </a:ext>
            </a:extLst>
          </p:cNvPr>
          <p:cNvSpPr/>
          <p:nvPr/>
        </p:nvSpPr>
        <p:spPr>
          <a:xfrm>
            <a:off x="615892" y="1875723"/>
            <a:ext cx="10629550" cy="1477328"/>
          </a:xfrm>
          <a:prstGeom prst="rect">
            <a:avLst/>
          </a:prstGeom>
        </p:spPr>
        <p:txBody>
          <a:bodyPr wrap="square">
            <a:spAutoFit/>
          </a:bodyPr>
          <a:lstStyle/>
          <a:p>
            <a:r>
              <a:rPr lang="de-CH" sz="3000" dirty="0"/>
              <a:t>„</a:t>
            </a:r>
            <a:r>
              <a:rPr lang="de-DE" sz="3000" dirty="0"/>
              <a:t>Ich, der HERR, bin es, der das Herz erforscht und die Nieren prüft, und zwar um einem jeden zu geben nach seinen Wegen, nach der Frucht seiner Taten.</a:t>
            </a:r>
            <a:r>
              <a:rPr lang="de-CH" sz="3000" dirty="0"/>
              <a:t>“ </a:t>
            </a:r>
            <a:r>
              <a:rPr lang="de-CH" sz="3000" dirty="0" err="1"/>
              <a:t>Jer</a:t>
            </a:r>
            <a:r>
              <a:rPr lang="de-CH" sz="3000" dirty="0"/>
              <a:t> 17,10</a:t>
            </a:r>
          </a:p>
        </p:txBody>
      </p:sp>
      <p:sp>
        <p:nvSpPr>
          <p:cNvPr id="4" name="Rechteck 3">
            <a:extLst>
              <a:ext uri="{FF2B5EF4-FFF2-40B4-BE49-F238E27FC236}">
                <a16:creationId xmlns:a16="http://schemas.microsoft.com/office/drawing/2014/main" id="{A0E07AE7-F512-8591-FAE7-C702050E850F}"/>
              </a:ext>
            </a:extLst>
          </p:cNvPr>
          <p:cNvSpPr/>
          <p:nvPr/>
        </p:nvSpPr>
        <p:spPr>
          <a:xfrm>
            <a:off x="615892" y="3846707"/>
            <a:ext cx="10629550" cy="553998"/>
          </a:xfrm>
          <a:prstGeom prst="rect">
            <a:avLst/>
          </a:prstGeom>
        </p:spPr>
        <p:txBody>
          <a:bodyPr wrap="square">
            <a:spAutoFit/>
          </a:bodyPr>
          <a:lstStyle/>
          <a:p>
            <a:r>
              <a:rPr lang="de-CH" sz="3000" dirty="0"/>
              <a:t>„</a:t>
            </a:r>
            <a:r>
              <a:rPr lang="de-DE" sz="3000" dirty="0"/>
              <a:t>das Schwert des Geistes, das ist Gottes Wort!</a:t>
            </a:r>
            <a:r>
              <a:rPr lang="de-CH" sz="3000" dirty="0"/>
              <a:t>“ </a:t>
            </a:r>
            <a:r>
              <a:rPr lang="de-CH" sz="3000" dirty="0" err="1"/>
              <a:t>Eph</a:t>
            </a:r>
            <a:r>
              <a:rPr lang="de-CH" sz="3000" dirty="0"/>
              <a:t> 6,17b</a:t>
            </a:r>
          </a:p>
        </p:txBody>
      </p:sp>
      <p:sp>
        <p:nvSpPr>
          <p:cNvPr id="5" name="Rechteck 4">
            <a:extLst>
              <a:ext uri="{FF2B5EF4-FFF2-40B4-BE49-F238E27FC236}">
                <a16:creationId xmlns:a16="http://schemas.microsoft.com/office/drawing/2014/main" id="{03512F41-3DBC-F239-2E0B-E4E13FE0D5B6}"/>
              </a:ext>
            </a:extLst>
          </p:cNvPr>
          <p:cNvSpPr/>
          <p:nvPr/>
        </p:nvSpPr>
        <p:spPr>
          <a:xfrm>
            <a:off x="615892" y="4894362"/>
            <a:ext cx="10063293" cy="1015663"/>
          </a:xfrm>
          <a:prstGeom prst="rect">
            <a:avLst/>
          </a:prstGeom>
        </p:spPr>
        <p:txBody>
          <a:bodyPr wrap="square">
            <a:spAutoFit/>
          </a:bodyPr>
          <a:lstStyle/>
          <a:p>
            <a:r>
              <a:rPr lang="de-CH" sz="3000" dirty="0"/>
              <a:t>„</a:t>
            </a:r>
            <a:r>
              <a:rPr lang="de-DE" sz="3000" dirty="0"/>
              <a:t>Das Ansehen der Person darf bei einer Gerichtsverhandlung keine Rolle spielen.</a:t>
            </a:r>
            <a:r>
              <a:rPr lang="de-CH" sz="3000" dirty="0"/>
              <a:t>“ </a:t>
            </a:r>
            <a:r>
              <a:rPr lang="de-CH" sz="3000" dirty="0" err="1"/>
              <a:t>Spr</a:t>
            </a:r>
            <a:r>
              <a:rPr lang="de-CH" sz="3000" dirty="0"/>
              <a:t> 24,23b</a:t>
            </a:r>
          </a:p>
        </p:txBody>
      </p:sp>
      <p:sp>
        <p:nvSpPr>
          <p:cNvPr id="9" name="Titel 1">
            <a:extLst>
              <a:ext uri="{FF2B5EF4-FFF2-40B4-BE49-F238E27FC236}">
                <a16:creationId xmlns:a16="http://schemas.microsoft.com/office/drawing/2014/main" id="{37D3B768-0DC9-E065-7227-271E4C5ECCEF}"/>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Salomo – ein Schattenbild auf Jesus Christus</a:t>
            </a:r>
          </a:p>
        </p:txBody>
      </p:sp>
      <p:sp>
        <p:nvSpPr>
          <p:cNvPr id="10" name="Rechteck 9">
            <a:extLst>
              <a:ext uri="{FF2B5EF4-FFF2-40B4-BE49-F238E27FC236}">
                <a16:creationId xmlns:a16="http://schemas.microsoft.com/office/drawing/2014/main" id="{5470D40A-D3B6-BCB2-35AD-4CC70C22101F}"/>
              </a:ext>
            </a:extLst>
          </p:cNvPr>
          <p:cNvSpPr/>
          <p:nvPr/>
        </p:nvSpPr>
        <p:spPr>
          <a:xfrm>
            <a:off x="615892" y="1182256"/>
            <a:ext cx="3985469" cy="553998"/>
          </a:xfrm>
          <a:prstGeom prst="rect">
            <a:avLst/>
          </a:prstGeom>
        </p:spPr>
        <p:txBody>
          <a:bodyPr wrap="square">
            <a:spAutoFit/>
          </a:bodyPr>
          <a:lstStyle/>
          <a:p>
            <a:r>
              <a:rPr lang="de-CH" sz="3000" u="sng" dirty="0"/>
              <a:t>Wahre Gerechtigkeit</a:t>
            </a:r>
          </a:p>
        </p:txBody>
      </p:sp>
    </p:spTree>
    <p:extLst>
      <p:ext uri="{BB962C8B-B14F-4D97-AF65-F5344CB8AC3E}">
        <p14:creationId xmlns:p14="http://schemas.microsoft.com/office/powerpoint/2010/main" val="3292422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4566A7A5-8E7C-9F48-41F9-891C4AC3C9B3}"/>
              </a:ext>
            </a:extLst>
          </p:cNvPr>
          <p:cNvSpPr/>
          <p:nvPr/>
        </p:nvSpPr>
        <p:spPr>
          <a:xfrm>
            <a:off x="615892" y="2014142"/>
            <a:ext cx="10629550" cy="1938992"/>
          </a:xfrm>
          <a:prstGeom prst="rect">
            <a:avLst/>
          </a:prstGeom>
        </p:spPr>
        <p:txBody>
          <a:bodyPr wrap="square">
            <a:spAutoFit/>
          </a:bodyPr>
          <a:lstStyle/>
          <a:p>
            <a:r>
              <a:rPr lang="de-CH" sz="3000" dirty="0"/>
              <a:t>„</a:t>
            </a:r>
            <a:r>
              <a:rPr lang="de-DE" sz="3000" dirty="0"/>
              <a:t>Dein Thron, Gott, ist immer und ewig, ein Zepter der Geradheit ist das Zepter deiner Herrschaft. 8 Gerechtigkeit hast du geliebt und Gottlosigkeit gehasst: Darum hat Gott, dein Gott, dich gesalbt mit </a:t>
            </a:r>
            <a:r>
              <a:rPr lang="de-DE" sz="3000" dirty="0" err="1"/>
              <a:t>Freudenöl</a:t>
            </a:r>
            <a:r>
              <a:rPr lang="de-DE" sz="3000" dirty="0"/>
              <a:t> vor deinen Gefährten.</a:t>
            </a:r>
            <a:r>
              <a:rPr lang="de-CH" sz="3000" dirty="0"/>
              <a:t>“ Ps 45,7-8</a:t>
            </a:r>
          </a:p>
        </p:txBody>
      </p:sp>
      <p:sp>
        <p:nvSpPr>
          <p:cNvPr id="9" name="Titel 1">
            <a:extLst>
              <a:ext uri="{FF2B5EF4-FFF2-40B4-BE49-F238E27FC236}">
                <a16:creationId xmlns:a16="http://schemas.microsoft.com/office/drawing/2014/main" id="{26278D89-1B05-69BB-FD65-D2C6D9CB5CA8}"/>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Salomo – ein Schattenbild auf Jesus Christus</a:t>
            </a:r>
          </a:p>
        </p:txBody>
      </p:sp>
      <p:sp>
        <p:nvSpPr>
          <p:cNvPr id="10" name="Rechteck 9">
            <a:extLst>
              <a:ext uri="{FF2B5EF4-FFF2-40B4-BE49-F238E27FC236}">
                <a16:creationId xmlns:a16="http://schemas.microsoft.com/office/drawing/2014/main" id="{4BE98E84-CBE7-E275-0A32-3B6602EF071F}"/>
              </a:ext>
            </a:extLst>
          </p:cNvPr>
          <p:cNvSpPr/>
          <p:nvPr/>
        </p:nvSpPr>
        <p:spPr>
          <a:xfrm>
            <a:off x="615892" y="1182256"/>
            <a:ext cx="3985469" cy="553998"/>
          </a:xfrm>
          <a:prstGeom prst="rect">
            <a:avLst/>
          </a:prstGeom>
        </p:spPr>
        <p:txBody>
          <a:bodyPr wrap="square">
            <a:spAutoFit/>
          </a:bodyPr>
          <a:lstStyle/>
          <a:p>
            <a:r>
              <a:rPr lang="de-CH" sz="3000" u="sng" dirty="0"/>
              <a:t>Wahre Gerechtigkeit</a:t>
            </a:r>
          </a:p>
        </p:txBody>
      </p:sp>
    </p:spTree>
    <p:extLst>
      <p:ext uri="{BB962C8B-B14F-4D97-AF65-F5344CB8AC3E}">
        <p14:creationId xmlns:p14="http://schemas.microsoft.com/office/powerpoint/2010/main" val="2112710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3BFA9D82-6D2C-176D-CE25-FFC0E4F77EFE}"/>
              </a:ext>
            </a:extLst>
          </p:cNvPr>
          <p:cNvSpPr/>
          <p:nvPr/>
        </p:nvSpPr>
        <p:spPr>
          <a:xfrm>
            <a:off x="615892" y="1182256"/>
            <a:ext cx="3985469" cy="553998"/>
          </a:xfrm>
          <a:prstGeom prst="rect">
            <a:avLst/>
          </a:prstGeom>
        </p:spPr>
        <p:txBody>
          <a:bodyPr wrap="square">
            <a:spAutoFit/>
          </a:bodyPr>
          <a:lstStyle/>
          <a:p>
            <a:r>
              <a:rPr lang="de-CH" sz="3000" u="sng" dirty="0"/>
              <a:t>Wahrer Frieden</a:t>
            </a:r>
          </a:p>
        </p:txBody>
      </p:sp>
      <p:sp>
        <p:nvSpPr>
          <p:cNvPr id="2" name="Rechteck 1">
            <a:extLst>
              <a:ext uri="{FF2B5EF4-FFF2-40B4-BE49-F238E27FC236}">
                <a16:creationId xmlns:a16="http://schemas.microsoft.com/office/drawing/2014/main" id="{4566A7A5-8E7C-9F48-41F9-891C4AC3C9B3}"/>
              </a:ext>
            </a:extLst>
          </p:cNvPr>
          <p:cNvSpPr/>
          <p:nvPr/>
        </p:nvSpPr>
        <p:spPr>
          <a:xfrm>
            <a:off x="615892" y="2016544"/>
            <a:ext cx="10629550" cy="1938992"/>
          </a:xfrm>
          <a:prstGeom prst="rect">
            <a:avLst/>
          </a:prstGeom>
        </p:spPr>
        <p:txBody>
          <a:bodyPr wrap="square">
            <a:spAutoFit/>
          </a:bodyPr>
          <a:lstStyle/>
          <a:p>
            <a:r>
              <a:rPr lang="de-CH" sz="3000" dirty="0"/>
              <a:t>„</a:t>
            </a:r>
            <a:r>
              <a:rPr lang="de-DE" sz="3000" dirty="0"/>
              <a:t>und er hatte Frieden von allen Seiten ringsumher. 5 Und </a:t>
            </a:r>
            <a:r>
              <a:rPr lang="de-DE" sz="3000" dirty="0" err="1"/>
              <a:t>Juda</a:t>
            </a:r>
            <a:r>
              <a:rPr lang="de-DE" sz="3000" dirty="0"/>
              <a:t> und Israel wohnten in Sicherheit, jeder unter seinem Weinstock und unter seinem Feigenbaum, von Dan bis Beerscheba alle Tage Salomos.</a:t>
            </a:r>
            <a:r>
              <a:rPr lang="de-CH" sz="3000" dirty="0"/>
              <a:t>“ 1Kö 5,4b-5</a:t>
            </a:r>
          </a:p>
        </p:txBody>
      </p:sp>
      <p:sp>
        <p:nvSpPr>
          <p:cNvPr id="8" name="Rechteck 7">
            <a:extLst>
              <a:ext uri="{FF2B5EF4-FFF2-40B4-BE49-F238E27FC236}">
                <a16:creationId xmlns:a16="http://schemas.microsoft.com/office/drawing/2014/main" id="{76B436B3-CFE4-778B-B18A-822C70373026}"/>
              </a:ext>
            </a:extLst>
          </p:cNvPr>
          <p:cNvSpPr/>
          <p:nvPr/>
        </p:nvSpPr>
        <p:spPr>
          <a:xfrm>
            <a:off x="615892" y="4235826"/>
            <a:ext cx="10629550" cy="1477328"/>
          </a:xfrm>
          <a:prstGeom prst="rect">
            <a:avLst/>
          </a:prstGeom>
        </p:spPr>
        <p:txBody>
          <a:bodyPr wrap="square">
            <a:spAutoFit/>
          </a:bodyPr>
          <a:lstStyle/>
          <a:p>
            <a:r>
              <a:rPr lang="de-CH" sz="3000" dirty="0"/>
              <a:t>„</a:t>
            </a:r>
            <a:r>
              <a:rPr lang="de-DE" sz="3000" dirty="0"/>
              <a:t>Und sie werden sitzen, jeder unter seinem Weinstock und unter seinem Feigenbaum, und niemand wird sie aufschrecken. Denn der Mund des HERRN der Heerscharen hat geredet.</a:t>
            </a:r>
            <a:r>
              <a:rPr lang="de-CH" sz="3000" dirty="0"/>
              <a:t>“ Mi 4,4</a:t>
            </a:r>
          </a:p>
        </p:txBody>
      </p:sp>
      <p:sp>
        <p:nvSpPr>
          <p:cNvPr id="9" name="Titel 1">
            <a:extLst>
              <a:ext uri="{FF2B5EF4-FFF2-40B4-BE49-F238E27FC236}">
                <a16:creationId xmlns:a16="http://schemas.microsoft.com/office/drawing/2014/main" id="{758748B2-1CC6-266F-B821-D4EC42479374}"/>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Salomo – ein Schattenbild auf Jesus Christus</a:t>
            </a:r>
          </a:p>
        </p:txBody>
      </p:sp>
    </p:spTree>
    <p:extLst>
      <p:ext uri="{BB962C8B-B14F-4D97-AF65-F5344CB8AC3E}">
        <p14:creationId xmlns:p14="http://schemas.microsoft.com/office/powerpoint/2010/main" val="1042477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4566A7A5-8E7C-9F48-41F9-891C4AC3C9B3}"/>
              </a:ext>
            </a:extLst>
          </p:cNvPr>
          <p:cNvSpPr/>
          <p:nvPr/>
        </p:nvSpPr>
        <p:spPr>
          <a:xfrm>
            <a:off x="615892" y="2152722"/>
            <a:ext cx="10629550" cy="1938992"/>
          </a:xfrm>
          <a:prstGeom prst="rect">
            <a:avLst/>
          </a:prstGeom>
        </p:spPr>
        <p:txBody>
          <a:bodyPr wrap="square">
            <a:spAutoFit/>
          </a:bodyPr>
          <a:lstStyle/>
          <a:p>
            <a:r>
              <a:rPr lang="de-CH" sz="3000" dirty="0"/>
              <a:t>„</a:t>
            </a:r>
            <a:r>
              <a:rPr lang="de-DE" sz="3000" dirty="0"/>
              <a:t>Hört nicht auf Hiskia! Denn so spricht der König von Assur: Macht Frieden mit mir und kommt zu mir heraus! Dann soll jeder von seinem Weinstock und jeder von seinem Feigenbaum essen und jeder das Wasser seiner Zisterne trinken,</a:t>
            </a:r>
            <a:r>
              <a:rPr lang="de-CH" sz="3000" dirty="0"/>
              <a:t>“ 2Kö 18,31</a:t>
            </a:r>
          </a:p>
        </p:txBody>
      </p:sp>
      <p:sp>
        <p:nvSpPr>
          <p:cNvPr id="8" name="Rechteck 7">
            <a:extLst>
              <a:ext uri="{FF2B5EF4-FFF2-40B4-BE49-F238E27FC236}">
                <a16:creationId xmlns:a16="http://schemas.microsoft.com/office/drawing/2014/main" id="{76B436B3-CFE4-778B-B18A-822C70373026}"/>
              </a:ext>
            </a:extLst>
          </p:cNvPr>
          <p:cNvSpPr/>
          <p:nvPr/>
        </p:nvSpPr>
        <p:spPr>
          <a:xfrm>
            <a:off x="615892" y="4508182"/>
            <a:ext cx="10629550" cy="1477328"/>
          </a:xfrm>
          <a:prstGeom prst="rect">
            <a:avLst/>
          </a:prstGeom>
        </p:spPr>
        <p:txBody>
          <a:bodyPr wrap="square">
            <a:spAutoFit/>
          </a:bodyPr>
          <a:lstStyle/>
          <a:p>
            <a:r>
              <a:rPr lang="de-CH" sz="3000" dirty="0"/>
              <a:t>„</a:t>
            </a:r>
            <a:r>
              <a:rPr lang="de-DE" sz="3000" dirty="0"/>
              <a:t>Und ich sah: Und siehe, ein weißes Pferd, und der darauf saß, hatte einen Bogen; und ihm wurde ein Siegeskranz gegeben, und er zog aus, siegend und um zu siegen.</a:t>
            </a:r>
            <a:r>
              <a:rPr lang="de-CH" sz="3000" dirty="0"/>
              <a:t>“ Offb 6,2</a:t>
            </a:r>
          </a:p>
        </p:txBody>
      </p:sp>
      <p:sp>
        <p:nvSpPr>
          <p:cNvPr id="7" name="Titel 1">
            <a:extLst>
              <a:ext uri="{FF2B5EF4-FFF2-40B4-BE49-F238E27FC236}">
                <a16:creationId xmlns:a16="http://schemas.microsoft.com/office/drawing/2014/main" id="{B97EDD8E-91E4-6309-CB6C-9AED56F71F68}"/>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Salomo – ein Schattenbild auf Jesus Christus</a:t>
            </a:r>
          </a:p>
        </p:txBody>
      </p:sp>
      <p:sp>
        <p:nvSpPr>
          <p:cNvPr id="9" name="Rechteck 8">
            <a:extLst>
              <a:ext uri="{FF2B5EF4-FFF2-40B4-BE49-F238E27FC236}">
                <a16:creationId xmlns:a16="http://schemas.microsoft.com/office/drawing/2014/main" id="{14A480C9-52D7-15D4-14AE-E66F86077D63}"/>
              </a:ext>
            </a:extLst>
          </p:cNvPr>
          <p:cNvSpPr/>
          <p:nvPr/>
        </p:nvSpPr>
        <p:spPr>
          <a:xfrm>
            <a:off x="615892" y="1182256"/>
            <a:ext cx="3985469" cy="553998"/>
          </a:xfrm>
          <a:prstGeom prst="rect">
            <a:avLst/>
          </a:prstGeom>
        </p:spPr>
        <p:txBody>
          <a:bodyPr wrap="square">
            <a:spAutoFit/>
          </a:bodyPr>
          <a:lstStyle/>
          <a:p>
            <a:r>
              <a:rPr lang="de-CH" sz="3000" u="sng" dirty="0"/>
              <a:t>Wahrer Frieden</a:t>
            </a:r>
          </a:p>
        </p:txBody>
      </p:sp>
    </p:spTree>
    <p:extLst>
      <p:ext uri="{BB962C8B-B14F-4D97-AF65-F5344CB8AC3E}">
        <p14:creationId xmlns:p14="http://schemas.microsoft.com/office/powerpoint/2010/main" val="256006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4566A7A5-8E7C-9F48-41F9-891C4AC3C9B3}"/>
              </a:ext>
            </a:extLst>
          </p:cNvPr>
          <p:cNvSpPr/>
          <p:nvPr/>
        </p:nvSpPr>
        <p:spPr>
          <a:xfrm>
            <a:off x="615892" y="2152722"/>
            <a:ext cx="10629550" cy="1938992"/>
          </a:xfrm>
          <a:prstGeom prst="rect">
            <a:avLst/>
          </a:prstGeom>
        </p:spPr>
        <p:txBody>
          <a:bodyPr wrap="square">
            <a:spAutoFit/>
          </a:bodyPr>
          <a:lstStyle/>
          <a:p>
            <a:r>
              <a:rPr lang="de-CH" sz="3000" dirty="0"/>
              <a:t>„</a:t>
            </a:r>
            <a:r>
              <a:rPr lang="de-DE" sz="3000" dirty="0"/>
              <a:t>Dann werden sie ihre Schwerter zu Pflugscharen </a:t>
            </a:r>
            <a:r>
              <a:rPr lang="de-DE" sz="3000" dirty="0" err="1"/>
              <a:t>umschmieden</a:t>
            </a:r>
            <a:r>
              <a:rPr lang="de-DE" sz="3000" dirty="0"/>
              <a:t> und ihre Speere zu Winzermessern. Nicht mehr wird Nation gegen Nation das Schwert erheben, und sie werden den Krieg nicht mehr lernen.</a:t>
            </a:r>
            <a:r>
              <a:rPr lang="de-CH" sz="3000" dirty="0"/>
              <a:t>“ </a:t>
            </a:r>
            <a:r>
              <a:rPr lang="de-CH" sz="3000" dirty="0" err="1"/>
              <a:t>Jes</a:t>
            </a:r>
            <a:r>
              <a:rPr lang="de-CH" sz="3000" dirty="0"/>
              <a:t> 2,4b</a:t>
            </a:r>
          </a:p>
        </p:txBody>
      </p:sp>
      <p:sp>
        <p:nvSpPr>
          <p:cNvPr id="8" name="Rechteck 7">
            <a:extLst>
              <a:ext uri="{FF2B5EF4-FFF2-40B4-BE49-F238E27FC236}">
                <a16:creationId xmlns:a16="http://schemas.microsoft.com/office/drawing/2014/main" id="{76B436B3-CFE4-778B-B18A-822C70373026}"/>
              </a:ext>
            </a:extLst>
          </p:cNvPr>
          <p:cNvSpPr/>
          <p:nvPr/>
        </p:nvSpPr>
        <p:spPr>
          <a:xfrm>
            <a:off x="615892" y="4508182"/>
            <a:ext cx="10629550" cy="1015663"/>
          </a:xfrm>
          <a:prstGeom prst="rect">
            <a:avLst/>
          </a:prstGeom>
        </p:spPr>
        <p:txBody>
          <a:bodyPr wrap="square">
            <a:spAutoFit/>
          </a:bodyPr>
          <a:lstStyle/>
          <a:p>
            <a:r>
              <a:rPr lang="de-CH" sz="3000" dirty="0"/>
              <a:t>„</a:t>
            </a:r>
            <a:r>
              <a:rPr lang="de-DE" sz="3000" dirty="0"/>
              <a:t>Groß ist die Herrschaft, und der Friede wird kein Ende haben auf dem Thron Davids und über seinem Königreich,</a:t>
            </a:r>
            <a:r>
              <a:rPr lang="de-CH" sz="3000" dirty="0"/>
              <a:t>“ </a:t>
            </a:r>
            <a:r>
              <a:rPr lang="de-CH" sz="3000" dirty="0" err="1"/>
              <a:t>Jes</a:t>
            </a:r>
            <a:r>
              <a:rPr lang="de-CH" sz="3000" dirty="0"/>
              <a:t> 9,6a</a:t>
            </a:r>
          </a:p>
        </p:txBody>
      </p:sp>
      <p:sp>
        <p:nvSpPr>
          <p:cNvPr id="7" name="Titel 1">
            <a:extLst>
              <a:ext uri="{FF2B5EF4-FFF2-40B4-BE49-F238E27FC236}">
                <a16:creationId xmlns:a16="http://schemas.microsoft.com/office/drawing/2014/main" id="{CDCE1EA8-2E70-0A24-9CCB-5E24D34A5FAB}"/>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Salomo – ein Schattenbild auf Jesus Christus</a:t>
            </a:r>
          </a:p>
        </p:txBody>
      </p:sp>
      <p:sp>
        <p:nvSpPr>
          <p:cNvPr id="9" name="Rechteck 8">
            <a:extLst>
              <a:ext uri="{FF2B5EF4-FFF2-40B4-BE49-F238E27FC236}">
                <a16:creationId xmlns:a16="http://schemas.microsoft.com/office/drawing/2014/main" id="{EE201DAE-29C3-A6D4-8640-93C5DC4746FB}"/>
              </a:ext>
            </a:extLst>
          </p:cNvPr>
          <p:cNvSpPr/>
          <p:nvPr/>
        </p:nvSpPr>
        <p:spPr>
          <a:xfrm>
            <a:off x="615892" y="1182256"/>
            <a:ext cx="3985469" cy="553998"/>
          </a:xfrm>
          <a:prstGeom prst="rect">
            <a:avLst/>
          </a:prstGeom>
        </p:spPr>
        <p:txBody>
          <a:bodyPr wrap="square">
            <a:spAutoFit/>
          </a:bodyPr>
          <a:lstStyle/>
          <a:p>
            <a:r>
              <a:rPr lang="de-CH" sz="3000" u="sng" dirty="0"/>
              <a:t>Wahrer Frieden</a:t>
            </a:r>
          </a:p>
        </p:txBody>
      </p:sp>
    </p:spTree>
    <p:extLst>
      <p:ext uri="{BB962C8B-B14F-4D97-AF65-F5344CB8AC3E}">
        <p14:creationId xmlns:p14="http://schemas.microsoft.com/office/powerpoint/2010/main" val="129534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3BFA9D82-6D2C-176D-CE25-FFC0E4F77EFE}"/>
              </a:ext>
            </a:extLst>
          </p:cNvPr>
          <p:cNvSpPr/>
          <p:nvPr/>
        </p:nvSpPr>
        <p:spPr>
          <a:xfrm>
            <a:off x="615892" y="1182256"/>
            <a:ext cx="3985469" cy="553998"/>
          </a:xfrm>
          <a:prstGeom prst="rect">
            <a:avLst/>
          </a:prstGeom>
        </p:spPr>
        <p:txBody>
          <a:bodyPr wrap="square">
            <a:spAutoFit/>
          </a:bodyPr>
          <a:lstStyle/>
          <a:p>
            <a:r>
              <a:rPr lang="de-CH" sz="3000" u="sng" dirty="0"/>
              <a:t>Wahre Weisheit</a:t>
            </a:r>
          </a:p>
        </p:txBody>
      </p:sp>
      <p:sp>
        <p:nvSpPr>
          <p:cNvPr id="2" name="Rechteck 1">
            <a:extLst>
              <a:ext uri="{FF2B5EF4-FFF2-40B4-BE49-F238E27FC236}">
                <a16:creationId xmlns:a16="http://schemas.microsoft.com/office/drawing/2014/main" id="{4566A7A5-8E7C-9F48-41F9-891C4AC3C9B3}"/>
              </a:ext>
            </a:extLst>
          </p:cNvPr>
          <p:cNvSpPr/>
          <p:nvPr/>
        </p:nvSpPr>
        <p:spPr>
          <a:xfrm>
            <a:off x="615892" y="2152722"/>
            <a:ext cx="10629550" cy="1015663"/>
          </a:xfrm>
          <a:prstGeom prst="rect">
            <a:avLst/>
          </a:prstGeom>
        </p:spPr>
        <p:txBody>
          <a:bodyPr wrap="square">
            <a:spAutoFit/>
          </a:bodyPr>
          <a:lstStyle/>
          <a:p>
            <a:r>
              <a:rPr lang="de-CH" sz="3000" dirty="0"/>
              <a:t>„</a:t>
            </a:r>
            <a:r>
              <a:rPr lang="de-DE" sz="3000" dirty="0"/>
              <a:t>Und Gott gab Salomo Weisheit und sehr große Einsicht und Weite des Herzens wie der Sand am Ufer des Meeres.</a:t>
            </a:r>
            <a:r>
              <a:rPr lang="de-CH" sz="3000" dirty="0"/>
              <a:t>“ 1Kö 5,9</a:t>
            </a:r>
          </a:p>
        </p:txBody>
      </p:sp>
      <p:sp>
        <p:nvSpPr>
          <p:cNvPr id="8" name="Rechteck 7">
            <a:extLst>
              <a:ext uri="{FF2B5EF4-FFF2-40B4-BE49-F238E27FC236}">
                <a16:creationId xmlns:a16="http://schemas.microsoft.com/office/drawing/2014/main" id="{76B436B3-CFE4-778B-B18A-822C70373026}"/>
              </a:ext>
            </a:extLst>
          </p:cNvPr>
          <p:cNvSpPr/>
          <p:nvPr/>
        </p:nvSpPr>
        <p:spPr>
          <a:xfrm>
            <a:off x="615892" y="3584853"/>
            <a:ext cx="10629550" cy="2862322"/>
          </a:xfrm>
          <a:prstGeom prst="rect">
            <a:avLst/>
          </a:prstGeom>
        </p:spPr>
        <p:txBody>
          <a:bodyPr wrap="square">
            <a:spAutoFit/>
          </a:bodyPr>
          <a:lstStyle/>
          <a:p>
            <a:r>
              <a:rPr lang="de-CH" sz="3000" dirty="0"/>
              <a:t>„</a:t>
            </a:r>
            <a:r>
              <a:rPr lang="de-DE" sz="3000" dirty="0"/>
              <a:t>Die Weisheit Salomos war größer als die Weisheit aller Söhne des Ostens und als alle Weisheit Ägyptens. 11 Und er war weiser als alle Menschen, als Etan, der </a:t>
            </a:r>
            <a:r>
              <a:rPr lang="de-DE" sz="3000" dirty="0" err="1"/>
              <a:t>Esrachiter</a:t>
            </a:r>
            <a:r>
              <a:rPr lang="de-DE" sz="3000" dirty="0"/>
              <a:t>, und Heman und </a:t>
            </a:r>
            <a:r>
              <a:rPr lang="de-DE" sz="3000" dirty="0" err="1"/>
              <a:t>Kalkol</a:t>
            </a:r>
            <a:r>
              <a:rPr lang="de-DE" sz="3000" dirty="0"/>
              <a:t> und </a:t>
            </a:r>
            <a:r>
              <a:rPr lang="de-DE" sz="3000" dirty="0" err="1"/>
              <a:t>Darda</a:t>
            </a:r>
            <a:r>
              <a:rPr lang="de-DE" sz="3000" dirty="0"/>
              <a:t>, die Söhne </a:t>
            </a:r>
            <a:r>
              <a:rPr lang="de-DE" sz="3000" dirty="0" err="1"/>
              <a:t>Mahols</a:t>
            </a:r>
            <a:r>
              <a:rPr lang="de-DE" sz="3000" dirty="0"/>
              <a:t>. Und sein Name war berühmt unter allen Nationen ringsum. 12 Und er verfasste dreitausend Sprüche, und die Zahl seiner Lieder war 1 005.</a:t>
            </a:r>
            <a:r>
              <a:rPr lang="de-CH" sz="3000" dirty="0"/>
              <a:t>“ 1Kö 5,10-12</a:t>
            </a:r>
          </a:p>
        </p:txBody>
      </p:sp>
      <p:sp>
        <p:nvSpPr>
          <p:cNvPr id="7" name="Titel 1">
            <a:extLst>
              <a:ext uri="{FF2B5EF4-FFF2-40B4-BE49-F238E27FC236}">
                <a16:creationId xmlns:a16="http://schemas.microsoft.com/office/drawing/2014/main" id="{2FC08D63-5335-5950-E14B-7408C405567C}"/>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Salomo – ein Schattenbild auf Jesus Christus</a:t>
            </a:r>
          </a:p>
        </p:txBody>
      </p:sp>
    </p:spTree>
    <p:extLst>
      <p:ext uri="{BB962C8B-B14F-4D97-AF65-F5344CB8AC3E}">
        <p14:creationId xmlns:p14="http://schemas.microsoft.com/office/powerpoint/2010/main" val="2724775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3BFA9D82-6D2C-176D-CE25-FFC0E4F77EFE}"/>
              </a:ext>
            </a:extLst>
          </p:cNvPr>
          <p:cNvSpPr/>
          <p:nvPr/>
        </p:nvSpPr>
        <p:spPr>
          <a:xfrm>
            <a:off x="615892" y="1182256"/>
            <a:ext cx="3985469" cy="553998"/>
          </a:xfrm>
          <a:prstGeom prst="rect">
            <a:avLst/>
          </a:prstGeom>
        </p:spPr>
        <p:txBody>
          <a:bodyPr wrap="square">
            <a:spAutoFit/>
          </a:bodyPr>
          <a:lstStyle/>
          <a:p>
            <a:r>
              <a:rPr lang="de-CH" sz="3000" u="sng" dirty="0"/>
              <a:t>Wahre Weisheit</a:t>
            </a:r>
          </a:p>
        </p:txBody>
      </p:sp>
      <p:sp>
        <p:nvSpPr>
          <p:cNvPr id="2" name="Rechteck 1">
            <a:extLst>
              <a:ext uri="{FF2B5EF4-FFF2-40B4-BE49-F238E27FC236}">
                <a16:creationId xmlns:a16="http://schemas.microsoft.com/office/drawing/2014/main" id="{4566A7A5-8E7C-9F48-41F9-891C4AC3C9B3}"/>
              </a:ext>
            </a:extLst>
          </p:cNvPr>
          <p:cNvSpPr/>
          <p:nvPr/>
        </p:nvSpPr>
        <p:spPr>
          <a:xfrm>
            <a:off x="615892" y="2303588"/>
            <a:ext cx="10629550" cy="1477328"/>
          </a:xfrm>
          <a:prstGeom prst="rect">
            <a:avLst/>
          </a:prstGeom>
        </p:spPr>
        <p:txBody>
          <a:bodyPr wrap="square">
            <a:spAutoFit/>
          </a:bodyPr>
          <a:lstStyle/>
          <a:p>
            <a:r>
              <a:rPr lang="de-CH" sz="3000" dirty="0"/>
              <a:t>„</a:t>
            </a:r>
            <a:r>
              <a:rPr lang="de-DE" sz="3000" dirty="0"/>
              <a:t>Die Worte der Weisen sind wie Treiberstachel und wie eingeschlagene Nägel die gesammelten Sprüche. Sie sind gegeben von einem Hirten.</a:t>
            </a:r>
            <a:r>
              <a:rPr lang="de-CH" sz="3000" dirty="0"/>
              <a:t>“ </a:t>
            </a:r>
            <a:r>
              <a:rPr lang="de-CH" sz="3000" dirty="0" err="1"/>
              <a:t>Pred</a:t>
            </a:r>
            <a:r>
              <a:rPr lang="de-CH" sz="3000" dirty="0"/>
              <a:t> 12,11</a:t>
            </a:r>
          </a:p>
        </p:txBody>
      </p:sp>
      <p:sp>
        <p:nvSpPr>
          <p:cNvPr id="8" name="Rechteck 7">
            <a:extLst>
              <a:ext uri="{FF2B5EF4-FFF2-40B4-BE49-F238E27FC236}">
                <a16:creationId xmlns:a16="http://schemas.microsoft.com/office/drawing/2014/main" id="{76B436B3-CFE4-778B-B18A-822C70373026}"/>
              </a:ext>
            </a:extLst>
          </p:cNvPr>
          <p:cNvSpPr/>
          <p:nvPr/>
        </p:nvSpPr>
        <p:spPr>
          <a:xfrm>
            <a:off x="615892" y="4348251"/>
            <a:ext cx="10629550" cy="1015663"/>
          </a:xfrm>
          <a:prstGeom prst="rect">
            <a:avLst/>
          </a:prstGeom>
        </p:spPr>
        <p:txBody>
          <a:bodyPr wrap="square">
            <a:spAutoFit/>
          </a:bodyPr>
          <a:lstStyle/>
          <a:p>
            <a:r>
              <a:rPr lang="de-CH" sz="3000" dirty="0"/>
              <a:t>„</a:t>
            </a:r>
            <a:r>
              <a:rPr lang="de-DE" sz="3000" dirty="0"/>
              <a:t>Christus, 3 in dem alle Schätze der Weisheit und Erkenntnis verborgen sind.</a:t>
            </a:r>
            <a:r>
              <a:rPr lang="de-CH" sz="3000" dirty="0"/>
              <a:t>“ Kol 2,2b-3</a:t>
            </a:r>
          </a:p>
        </p:txBody>
      </p:sp>
      <p:sp>
        <p:nvSpPr>
          <p:cNvPr id="7" name="Titel 1">
            <a:extLst>
              <a:ext uri="{FF2B5EF4-FFF2-40B4-BE49-F238E27FC236}">
                <a16:creationId xmlns:a16="http://schemas.microsoft.com/office/drawing/2014/main" id="{2FC08D63-5335-5950-E14B-7408C405567C}"/>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Salomo – ein Schattenbild auf Jesus Christus</a:t>
            </a:r>
          </a:p>
        </p:txBody>
      </p:sp>
    </p:spTree>
    <p:extLst>
      <p:ext uri="{BB962C8B-B14F-4D97-AF65-F5344CB8AC3E}">
        <p14:creationId xmlns:p14="http://schemas.microsoft.com/office/powerpoint/2010/main" val="3921474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3BFA9D82-6D2C-176D-CE25-FFC0E4F77EFE}"/>
              </a:ext>
            </a:extLst>
          </p:cNvPr>
          <p:cNvSpPr/>
          <p:nvPr/>
        </p:nvSpPr>
        <p:spPr>
          <a:xfrm>
            <a:off x="615892" y="1182256"/>
            <a:ext cx="3985469" cy="553998"/>
          </a:xfrm>
          <a:prstGeom prst="rect">
            <a:avLst/>
          </a:prstGeom>
        </p:spPr>
        <p:txBody>
          <a:bodyPr wrap="square">
            <a:spAutoFit/>
          </a:bodyPr>
          <a:lstStyle/>
          <a:p>
            <a:r>
              <a:rPr lang="de-CH" sz="3000" u="sng" dirty="0"/>
              <a:t>Wahre Weisheit</a:t>
            </a:r>
          </a:p>
        </p:txBody>
      </p:sp>
      <p:sp>
        <p:nvSpPr>
          <p:cNvPr id="2" name="Rechteck 1">
            <a:extLst>
              <a:ext uri="{FF2B5EF4-FFF2-40B4-BE49-F238E27FC236}">
                <a16:creationId xmlns:a16="http://schemas.microsoft.com/office/drawing/2014/main" id="{4566A7A5-8E7C-9F48-41F9-891C4AC3C9B3}"/>
              </a:ext>
            </a:extLst>
          </p:cNvPr>
          <p:cNvSpPr/>
          <p:nvPr/>
        </p:nvSpPr>
        <p:spPr>
          <a:xfrm>
            <a:off x="615892" y="1999386"/>
            <a:ext cx="10629550" cy="1477328"/>
          </a:xfrm>
          <a:prstGeom prst="rect">
            <a:avLst/>
          </a:prstGeom>
        </p:spPr>
        <p:txBody>
          <a:bodyPr wrap="square">
            <a:spAutoFit/>
          </a:bodyPr>
          <a:lstStyle/>
          <a:p>
            <a:r>
              <a:rPr lang="de-CH" sz="3000" dirty="0"/>
              <a:t>„</a:t>
            </a:r>
            <a:r>
              <a:rPr lang="de-DE" sz="3000" dirty="0"/>
              <a:t>Und man kam aus allen Völkern, um die Weisheit Salomos zu hören, von allen Königen der Erde her, die von seiner Weisheit gehört hatten.</a:t>
            </a:r>
            <a:r>
              <a:rPr lang="de-CH" sz="3000" dirty="0"/>
              <a:t>“ 1Kö 5,14</a:t>
            </a:r>
          </a:p>
        </p:txBody>
      </p:sp>
      <p:sp>
        <p:nvSpPr>
          <p:cNvPr id="8" name="Rechteck 7">
            <a:extLst>
              <a:ext uri="{FF2B5EF4-FFF2-40B4-BE49-F238E27FC236}">
                <a16:creationId xmlns:a16="http://schemas.microsoft.com/office/drawing/2014/main" id="{76B436B3-CFE4-778B-B18A-822C70373026}"/>
              </a:ext>
            </a:extLst>
          </p:cNvPr>
          <p:cNvSpPr/>
          <p:nvPr/>
        </p:nvSpPr>
        <p:spPr>
          <a:xfrm>
            <a:off x="615892" y="3739846"/>
            <a:ext cx="10629550" cy="2400657"/>
          </a:xfrm>
          <a:prstGeom prst="rect">
            <a:avLst/>
          </a:prstGeom>
        </p:spPr>
        <p:txBody>
          <a:bodyPr wrap="square">
            <a:spAutoFit/>
          </a:bodyPr>
          <a:lstStyle/>
          <a:p>
            <a:r>
              <a:rPr lang="de-CH" sz="3000" dirty="0"/>
              <a:t>„</a:t>
            </a:r>
            <a:r>
              <a:rPr lang="de-DE" sz="3000" dirty="0"/>
              <a:t>So spricht der HERR der Heerscharen: In jenen Tagen, da werden zehn Männer aus Nationen mit ganz verschiedenen Sprachen zugreifen, ja, sie werden den Rockzipfel eines jüdischen Mannes ergreifen und sagen: Wir wollen mit euch gehen, denn wir haben gehört, dass Gott mit euch ist.</a:t>
            </a:r>
            <a:r>
              <a:rPr lang="de-CH" sz="3000" dirty="0"/>
              <a:t>“ </a:t>
            </a:r>
            <a:r>
              <a:rPr lang="de-CH" sz="3000" dirty="0" err="1"/>
              <a:t>Sach</a:t>
            </a:r>
            <a:r>
              <a:rPr lang="de-CH" sz="3000" dirty="0"/>
              <a:t> 8,23</a:t>
            </a:r>
          </a:p>
        </p:txBody>
      </p:sp>
      <p:sp>
        <p:nvSpPr>
          <p:cNvPr id="7" name="Titel 1">
            <a:extLst>
              <a:ext uri="{FF2B5EF4-FFF2-40B4-BE49-F238E27FC236}">
                <a16:creationId xmlns:a16="http://schemas.microsoft.com/office/drawing/2014/main" id="{2FC08D63-5335-5950-E14B-7408C405567C}"/>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Salomo – ein Schattenbild auf Jesus Christus</a:t>
            </a:r>
          </a:p>
        </p:txBody>
      </p:sp>
    </p:spTree>
    <p:extLst>
      <p:ext uri="{BB962C8B-B14F-4D97-AF65-F5344CB8AC3E}">
        <p14:creationId xmlns:p14="http://schemas.microsoft.com/office/powerpoint/2010/main" val="2337635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a:extLst>
              <a:ext uri="{FF2B5EF4-FFF2-40B4-BE49-F238E27FC236}">
                <a16:creationId xmlns:a16="http://schemas.microsoft.com/office/drawing/2014/main" id="{76B436B3-CFE4-778B-B18A-822C70373026}"/>
              </a:ext>
            </a:extLst>
          </p:cNvPr>
          <p:cNvSpPr/>
          <p:nvPr/>
        </p:nvSpPr>
        <p:spPr>
          <a:xfrm>
            <a:off x="649448" y="1365762"/>
            <a:ext cx="10629550" cy="1569660"/>
          </a:xfrm>
          <a:prstGeom prst="rect">
            <a:avLst/>
          </a:prstGeom>
        </p:spPr>
        <p:txBody>
          <a:bodyPr wrap="square">
            <a:spAutoFit/>
          </a:bodyPr>
          <a:lstStyle/>
          <a:p>
            <a:r>
              <a:rPr lang="de-CH" sz="3000" dirty="0"/>
              <a:t>„</a:t>
            </a:r>
            <a:r>
              <a:rPr lang="de-DE" sz="3200" dirty="0"/>
              <a:t>Die Weisheit ruft laut auf der Straße, auf den Plätzen lässt sie ihre Stimme erschallen. 21 Sie übertönt den Lärm und hält an den Stadttoren ihre Reden</a:t>
            </a:r>
            <a:r>
              <a:rPr lang="de-CH" sz="3000" dirty="0"/>
              <a:t>“ </a:t>
            </a:r>
            <a:r>
              <a:rPr lang="de-CH" sz="3000" dirty="0" err="1"/>
              <a:t>Spr</a:t>
            </a:r>
            <a:r>
              <a:rPr lang="de-CH" sz="3000" dirty="0"/>
              <a:t> 1,20-21</a:t>
            </a:r>
          </a:p>
        </p:txBody>
      </p:sp>
      <p:sp>
        <p:nvSpPr>
          <p:cNvPr id="4" name="Rechteck 3">
            <a:extLst>
              <a:ext uri="{FF2B5EF4-FFF2-40B4-BE49-F238E27FC236}">
                <a16:creationId xmlns:a16="http://schemas.microsoft.com/office/drawing/2014/main" id="{86D35208-6245-DDE2-BD87-A93573B8D7E1}"/>
              </a:ext>
            </a:extLst>
          </p:cNvPr>
          <p:cNvSpPr/>
          <p:nvPr/>
        </p:nvSpPr>
        <p:spPr>
          <a:xfrm>
            <a:off x="649448" y="3640576"/>
            <a:ext cx="9778068" cy="1569660"/>
          </a:xfrm>
          <a:prstGeom prst="rect">
            <a:avLst/>
          </a:prstGeom>
        </p:spPr>
        <p:txBody>
          <a:bodyPr wrap="square">
            <a:spAutoFit/>
          </a:bodyPr>
          <a:lstStyle/>
          <a:p>
            <a:r>
              <a:rPr lang="de-CH" sz="3000" dirty="0"/>
              <a:t>„</a:t>
            </a:r>
            <a:r>
              <a:rPr lang="de-DE" sz="3200" dirty="0"/>
              <a:t>Lasst euch von mir unterrichten, dann beschenke ich euch mit meinem Geist und lasse euch an meinen Gedanken teilhaben.</a:t>
            </a:r>
            <a:r>
              <a:rPr lang="de-CH" sz="3000" dirty="0"/>
              <a:t>“ </a:t>
            </a:r>
            <a:r>
              <a:rPr lang="de-CH" sz="3000" dirty="0" err="1"/>
              <a:t>Spr</a:t>
            </a:r>
            <a:r>
              <a:rPr lang="de-CH" sz="3000" dirty="0"/>
              <a:t> 1,23</a:t>
            </a:r>
          </a:p>
        </p:txBody>
      </p:sp>
    </p:spTree>
    <p:extLst>
      <p:ext uri="{BB962C8B-B14F-4D97-AF65-F5344CB8AC3E}">
        <p14:creationId xmlns:p14="http://schemas.microsoft.com/office/powerpoint/2010/main" val="127498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838200" y="2875002"/>
            <a:ext cx="9387980" cy="553998"/>
          </a:xfrm>
          <a:prstGeom prst="rect">
            <a:avLst/>
          </a:prstGeom>
        </p:spPr>
        <p:txBody>
          <a:bodyPr wrap="square">
            <a:spAutoFit/>
          </a:bodyPr>
          <a:lstStyle/>
          <a:p>
            <a:r>
              <a:rPr lang="de-CH" sz="3000" dirty="0"/>
              <a:t>„</a:t>
            </a:r>
            <a:r>
              <a:rPr lang="de-DE" sz="3000" dirty="0"/>
              <a:t>Und der König</a:t>
            </a:r>
            <a:r>
              <a:rPr lang="de-CH" sz="3000" dirty="0"/>
              <a:t>“ 1Kö 1,1a</a:t>
            </a:r>
          </a:p>
        </p:txBody>
      </p:sp>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200" y="1559760"/>
            <a:ext cx="7009701" cy="105157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Titel:			Könige (</a:t>
            </a:r>
            <a:r>
              <a:rPr lang="de-DE" sz="3000" dirty="0" err="1"/>
              <a:t>Melakjim</a:t>
            </a:r>
            <a:r>
              <a:rPr lang="de-DE" sz="3000" dirty="0"/>
              <a:t>)</a:t>
            </a:r>
          </a:p>
          <a:p>
            <a:pPr indent="0">
              <a:buNone/>
            </a:pPr>
            <a:r>
              <a:rPr lang="de-DE" sz="3000" dirty="0"/>
              <a:t>			</a:t>
            </a:r>
            <a:endParaRPr lang="de-CH" sz="3000" dirty="0"/>
          </a:p>
        </p:txBody>
      </p:sp>
    </p:spTree>
    <p:extLst>
      <p:ext uri="{BB962C8B-B14F-4D97-AF65-F5344CB8AC3E}">
        <p14:creationId xmlns:p14="http://schemas.microsoft.com/office/powerpoint/2010/main" val="382279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BFED4A4F-0E89-F59C-DADB-6FAD10DB14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755675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200" y="1559760"/>
            <a:ext cx="7009701" cy="1467068"/>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Titel:			Könige (</a:t>
            </a:r>
            <a:r>
              <a:rPr lang="de-DE" sz="3000" dirty="0" err="1"/>
              <a:t>Melakjim</a:t>
            </a:r>
            <a:r>
              <a:rPr lang="de-DE" sz="3000" dirty="0"/>
              <a:t>)</a:t>
            </a:r>
          </a:p>
          <a:p>
            <a:pPr marL="457200" indent="-457200"/>
            <a:r>
              <a:rPr lang="de-DE" sz="3000" dirty="0"/>
              <a:t>Autor:			Jeremia			</a:t>
            </a:r>
            <a:endParaRPr lang="de-CH" sz="3000" dirty="0"/>
          </a:p>
        </p:txBody>
      </p:sp>
      <p:sp>
        <p:nvSpPr>
          <p:cNvPr id="2" name="Rechteck 1">
            <a:extLst>
              <a:ext uri="{FF2B5EF4-FFF2-40B4-BE49-F238E27FC236}">
                <a16:creationId xmlns:a16="http://schemas.microsoft.com/office/drawing/2014/main" id="{02076E99-473B-AFE2-22DB-3049153512DF}"/>
              </a:ext>
            </a:extLst>
          </p:cNvPr>
          <p:cNvSpPr/>
          <p:nvPr/>
        </p:nvSpPr>
        <p:spPr>
          <a:xfrm>
            <a:off x="1514912" y="2901999"/>
            <a:ext cx="10338732" cy="3323987"/>
          </a:xfrm>
          <a:prstGeom prst="rect">
            <a:avLst/>
          </a:prstGeom>
        </p:spPr>
        <p:txBody>
          <a:bodyPr wrap="square">
            <a:spAutoFit/>
          </a:bodyPr>
          <a:lstStyle/>
          <a:p>
            <a:pPr marL="514350" indent="-514350">
              <a:buAutoNum type="arabicPeriod"/>
            </a:pPr>
            <a:r>
              <a:rPr lang="de-CH" sz="3000" dirty="0"/>
              <a:t>Jüdische Überlieferung</a:t>
            </a:r>
          </a:p>
          <a:p>
            <a:pPr marL="514350" indent="-514350">
              <a:buAutoNum type="arabicPeriod"/>
            </a:pPr>
            <a:r>
              <a:rPr lang="de-CH" sz="3000" dirty="0"/>
              <a:t>Abfassungszeit</a:t>
            </a:r>
          </a:p>
          <a:p>
            <a:pPr marL="514350" indent="-514350">
              <a:buAutoNum type="arabicPeriod"/>
            </a:pPr>
            <a:r>
              <a:rPr lang="de-CH" sz="3000" dirty="0"/>
              <a:t>Prophet</a:t>
            </a:r>
          </a:p>
          <a:p>
            <a:pPr marL="457200" indent="-457200">
              <a:buFont typeface="Arial" panose="020B0604020202020204" pitchFamily="34" charset="0"/>
              <a:buChar char="•"/>
            </a:pPr>
            <a:r>
              <a:rPr lang="de-CH" sz="3000" dirty="0"/>
              <a:t>Das Buch der Geschichte Salomos (1x)</a:t>
            </a:r>
          </a:p>
          <a:p>
            <a:pPr marL="457200" indent="-457200">
              <a:buFont typeface="Arial" panose="020B0604020202020204" pitchFamily="34" charset="0"/>
              <a:buChar char="•"/>
            </a:pPr>
            <a:r>
              <a:rPr lang="de-CH" sz="3000" dirty="0"/>
              <a:t>Das Buch der Geschichten der Tage der Könige von Israel (18x)</a:t>
            </a:r>
          </a:p>
          <a:p>
            <a:pPr marL="457200" indent="-457200">
              <a:buFont typeface="Arial" panose="020B0604020202020204" pitchFamily="34" charset="0"/>
              <a:buChar char="•"/>
            </a:pPr>
            <a:r>
              <a:rPr lang="de-CH" sz="3000" dirty="0"/>
              <a:t>Das Buch der Geschichten der Tage der Könige von </a:t>
            </a:r>
            <a:r>
              <a:rPr lang="de-CH" sz="3000" dirty="0" err="1"/>
              <a:t>Juda</a:t>
            </a:r>
            <a:r>
              <a:rPr lang="de-CH" sz="3000" dirty="0"/>
              <a:t> (15x) 	</a:t>
            </a:r>
          </a:p>
          <a:p>
            <a:r>
              <a:rPr lang="de-CH" sz="3000" dirty="0"/>
              <a:t>4.  2Kö 24,18-25,30 identisch mit </a:t>
            </a:r>
            <a:r>
              <a:rPr lang="de-CH" sz="3000" dirty="0" err="1"/>
              <a:t>Jer</a:t>
            </a:r>
            <a:r>
              <a:rPr lang="de-CH" sz="3000" dirty="0"/>
              <a:t> 52</a:t>
            </a:r>
          </a:p>
        </p:txBody>
      </p:sp>
    </p:spTree>
    <p:extLst>
      <p:ext uri="{BB962C8B-B14F-4D97-AF65-F5344CB8AC3E}">
        <p14:creationId xmlns:p14="http://schemas.microsoft.com/office/powerpoint/2010/main" val="2935055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p:cTn id="7"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 calcmode="lin" valueType="num">
                                      <p:cBhvr>
                                        <p:cTn id="14"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2">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p:cTn id="21"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23" dur="500"/>
                                        <p:tgtEl>
                                          <p:spTgt spid="2">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 calcmode="lin" valueType="num">
                                      <p:cBhvr>
                                        <p:cTn id="28"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30" dur="500"/>
                                        <p:tgtEl>
                                          <p:spTgt spid="2">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2">
                                            <p:txEl>
                                              <p:pRg st="3" end="3"/>
                                            </p:txEl>
                                          </p:spTgt>
                                        </p:tgtEl>
                                        <p:attrNameLst>
                                          <p:attrName>style.visibility</p:attrName>
                                        </p:attrNameLst>
                                      </p:cBhvr>
                                      <p:to>
                                        <p:strVal val="visible"/>
                                      </p:to>
                                    </p:set>
                                    <p:anim calcmode="lin" valueType="num">
                                      <p:cBhvr>
                                        <p:cTn id="35"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6"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7" dur="500"/>
                                        <p:tgtEl>
                                          <p:spTgt spid="2">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2">
                                            <p:txEl>
                                              <p:pRg st="4" end="4"/>
                                            </p:txEl>
                                          </p:spTgt>
                                        </p:tgtEl>
                                        <p:attrNameLst>
                                          <p:attrName>style.visibility</p:attrName>
                                        </p:attrNameLst>
                                      </p:cBhvr>
                                      <p:to>
                                        <p:strVal val="visible"/>
                                      </p:to>
                                    </p:set>
                                    <p:anim calcmode="lin" valueType="num">
                                      <p:cBhvr>
                                        <p:cTn id="42"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44" dur="500"/>
                                        <p:tgtEl>
                                          <p:spTgt spid="2">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2">
                                            <p:txEl>
                                              <p:pRg st="5" end="5"/>
                                            </p:txEl>
                                          </p:spTgt>
                                        </p:tgtEl>
                                        <p:attrNameLst>
                                          <p:attrName>style.visibility</p:attrName>
                                        </p:attrNameLst>
                                      </p:cBhvr>
                                      <p:to>
                                        <p:strVal val="visible"/>
                                      </p:to>
                                    </p:set>
                                    <p:anim calcmode="lin" valueType="num">
                                      <p:cBhvr>
                                        <p:cTn id="49"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51" dur="500"/>
                                        <p:tgtEl>
                                          <p:spTgt spid="2">
                                            <p:txEl>
                                              <p:pRg st="5" end="5"/>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anim calcmode="lin" valueType="num">
                                      <p:cBhvr>
                                        <p:cTn id="56" dur="500" fill="hold"/>
                                        <p:tgtEl>
                                          <p:spTgt spid="2">
                                            <p:txEl>
                                              <p:pRg st="6" end="6"/>
                                            </p:txEl>
                                          </p:spTgt>
                                        </p:tgtEl>
                                        <p:attrNameLst>
                                          <p:attrName>ppt_w</p:attrName>
                                        </p:attrNameLst>
                                      </p:cBhvr>
                                      <p:tavLst>
                                        <p:tav tm="0">
                                          <p:val>
                                            <p:fltVal val="0"/>
                                          </p:val>
                                        </p:tav>
                                        <p:tav tm="100000">
                                          <p:val>
                                            <p:strVal val="#ppt_w"/>
                                          </p:val>
                                        </p:tav>
                                      </p:tavLst>
                                    </p:anim>
                                    <p:anim calcmode="lin" valueType="num">
                                      <p:cBhvr>
                                        <p:cTn id="57" dur="500" fill="hold"/>
                                        <p:tgtEl>
                                          <p:spTgt spid="2">
                                            <p:txEl>
                                              <p:pRg st="6" end="6"/>
                                            </p:txEl>
                                          </p:spTgt>
                                        </p:tgtEl>
                                        <p:attrNameLst>
                                          <p:attrName>ppt_h</p:attrName>
                                        </p:attrNameLst>
                                      </p:cBhvr>
                                      <p:tavLst>
                                        <p:tav tm="0">
                                          <p:val>
                                            <p:fltVal val="0"/>
                                          </p:val>
                                        </p:tav>
                                        <p:tav tm="100000">
                                          <p:val>
                                            <p:strVal val="#ppt_h"/>
                                          </p:val>
                                        </p:tav>
                                      </p:tavLst>
                                    </p:anim>
                                    <p:animEffect transition="in" filter="fade">
                                      <p:cBhvr>
                                        <p:cTn id="58"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8614DC8E-09B0-449D-9132-4DF0DB4D299B}"/>
              </a:ext>
            </a:extLst>
          </p:cNvPr>
          <p:cNvSpPr/>
          <p:nvPr/>
        </p:nvSpPr>
        <p:spPr>
          <a:xfrm>
            <a:off x="1319868" y="3540155"/>
            <a:ext cx="10033932" cy="1477328"/>
          </a:xfrm>
          <a:prstGeom prst="rect">
            <a:avLst/>
          </a:prstGeom>
        </p:spPr>
        <p:txBody>
          <a:bodyPr wrap="square">
            <a:spAutoFit/>
          </a:bodyPr>
          <a:lstStyle/>
          <a:p>
            <a:r>
              <a:rPr lang="de-DE" sz="3000" dirty="0"/>
              <a:t>„da erhob </a:t>
            </a:r>
            <a:r>
              <a:rPr lang="de-DE" sz="3000" dirty="0" err="1"/>
              <a:t>Ewil-Merodach</a:t>
            </a:r>
            <a:r>
              <a:rPr lang="de-DE" sz="3000" dirty="0"/>
              <a:t>, der König von Babel, in dem Jahr, als er König wurde, das Haupt </a:t>
            </a:r>
            <a:r>
              <a:rPr lang="de-DE" sz="3000" dirty="0" err="1"/>
              <a:t>Jojachins</a:t>
            </a:r>
            <a:r>
              <a:rPr lang="de-DE" sz="3000" dirty="0"/>
              <a:t>, des Königs von </a:t>
            </a:r>
            <a:r>
              <a:rPr lang="de-DE" sz="3000" dirty="0" err="1"/>
              <a:t>Juda</a:t>
            </a:r>
            <a:r>
              <a:rPr lang="de-DE" sz="3000" dirty="0"/>
              <a:t>, und führte ihn aus dem Gefängnis.“ 2Kö 25,27b</a:t>
            </a:r>
            <a:endParaRPr lang="de-CH" sz="3000" dirty="0"/>
          </a:p>
        </p:txBody>
      </p:sp>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200" y="1559760"/>
            <a:ext cx="7009701" cy="1595309"/>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Titel:			Könige (</a:t>
            </a:r>
            <a:r>
              <a:rPr lang="de-DE" sz="3000" dirty="0" err="1"/>
              <a:t>Melakjim</a:t>
            </a:r>
            <a:r>
              <a:rPr lang="de-DE" sz="3000" dirty="0"/>
              <a:t>)</a:t>
            </a:r>
          </a:p>
          <a:p>
            <a:pPr marL="457200" indent="-457200"/>
            <a:r>
              <a:rPr lang="de-DE" sz="3000" dirty="0"/>
              <a:t>Autor:			Jeremia</a:t>
            </a:r>
          </a:p>
          <a:p>
            <a:pPr marL="457200" indent="-457200"/>
            <a:r>
              <a:rPr lang="de-DE" sz="3000" dirty="0"/>
              <a:t>Abfassungszeit:				</a:t>
            </a:r>
            <a:endParaRPr lang="de-CH" sz="3000" dirty="0"/>
          </a:p>
        </p:txBody>
      </p:sp>
      <p:sp>
        <p:nvSpPr>
          <p:cNvPr id="3" name="Inhaltsplatzhalter 3">
            <a:extLst>
              <a:ext uri="{FF2B5EF4-FFF2-40B4-BE49-F238E27FC236}">
                <a16:creationId xmlns:a16="http://schemas.microsoft.com/office/drawing/2014/main" id="{3879EE54-08FE-AFA1-CB9D-324445540F63}"/>
              </a:ext>
            </a:extLst>
          </p:cNvPr>
          <p:cNvSpPr txBox="1">
            <a:spLocks/>
          </p:cNvSpPr>
          <p:nvPr/>
        </p:nvSpPr>
        <p:spPr>
          <a:xfrm>
            <a:off x="4508734" y="2647238"/>
            <a:ext cx="5146994"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561 – 538 v.Chr. (Endfassung)</a:t>
            </a:r>
            <a:endParaRPr lang="de-CH" sz="3000" dirty="0"/>
          </a:p>
        </p:txBody>
      </p:sp>
    </p:spTree>
    <p:extLst>
      <p:ext uri="{BB962C8B-B14F-4D97-AF65-F5344CB8AC3E}">
        <p14:creationId xmlns:p14="http://schemas.microsoft.com/office/powerpoint/2010/main" val="3650818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p:cTn id="7" dur="500" fill="hold"/>
                                        <p:tgtEl>
                                          <p:spTgt spid="7">
                                            <p:txEl>
                                              <p:pRg st="2" end="2"/>
                                            </p:txEl>
                                          </p:spTgt>
                                        </p:tgtEl>
                                        <p:attrNameLst>
                                          <p:attrName>ppt_w</p:attrName>
                                        </p:attrNameLst>
                                      </p:cBhvr>
                                      <p:tavLst>
                                        <p:tav tm="0">
                                          <p:val>
                                            <p:fltVal val="0"/>
                                          </p:val>
                                        </p:tav>
                                        <p:tav tm="100000">
                                          <p:val>
                                            <p:strVal val="#ppt_w"/>
                                          </p:val>
                                        </p:tav>
                                      </p:tavLst>
                                    </p:anim>
                                    <p:anim calcmode="lin" valueType="num">
                                      <p:cBhvr>
                                        <p:cTn id="8" dur="500" fill="hold"/>
                                        <p:tgtEl>
                                          <p:spTgt spid="7">
                                            <p:txEl>
                                              <p:pRg st="2" end="2"/>
                                            </p:txEl>
                                          </p:spTgt>
                                        </p:tgtEl>
                                        <p:attrNameLst>
                                          <p:attrName>ppt_h</p:attrName>
                                        </p:attrNameLst>
                                      </p:cBhvr>
                                      <p:tavLst>
                                        <p:tav tm="0">
                                          <p:val>
                                            <p:fltVal val="0"/>
                                          </p:val>
                                        </p:tav>
                                        <p:tav tm="100000">
                                          <p:val>
                                            <p:strVal val="#ppt_h"/>
                                          </p:val>
                                        </p:tav>
                                      </p:tavLst>
                                    </p:anim>
                                    <p:animEffect transition="in" filter="fade">
                                      <p:cBhvr>
                                        <p:cTn id="9" dur="500"/>
                                        <p:tgtEl>
                                          <p:spTgt spid="7">
                                            <p:txEl>
                                              <p:pRg st="2" end="2"/>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 calcmode="lin" valueType="num">
                                      <p:cBhvr>
                                        <p:cTn id="21"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3"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200" y="1559760"/>
            <a:ext cx="7009701" cy="1338828"/>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Stellung im Kanon:	Vordere Propheten								</a:t>
            </a:r>
            <a:endParaRPr lang="de-CH" sz="3000" dirty="0"/>
          </a:p>
        </p:txBody>
      </p:sp>
      <p:sp>
        <p:nvSpPr>
          <p:cNvPr id="4" name="Inhaltsplatzhalter 3">
            <a:extLst>
              <a:ext uri="{FF2B5EF4-FFF2-40B4-BE49-F238E27FC236}">
                <a16:creationId xmlns:a16="http://schemas.microsoft.com/office/drawing/2014/main" id="{D53530FD-9BD5-9157-9514-2E2249A43226}"/>
              </a:ext>
            </a:extLst>
          </p:cNvPr>
          <p:cNvSpPr txBox="1">
            <a:spLocks/>
          </p:cNvSpPr>
          <p:nvPr/>
        </p:nvSpPr>
        <p:spPr>
          <a:xfrm>
            <a:off x="4795794" y="5023151"/>
            <a:ext cx="1689755"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Antichrist</a:t>
            </a:r>
            <a:endParaRPr lang="de-CH" sz="3000" dirty="0"/>
          </a:p>
        </p:txBody>
      </p:sp>
      <p:sp>
        <p:nvSpPr>
          <p:cNvPr id="5" name="Inhaltsplatzhalter 3">
            <a:extLst>
              <a:ext uri="{FF2B5EF4-FFF2-40B4-BE49-F238E27FC236}">
                <a16:creationId xmlns:a16="http://schemas.microsoft.com/office/drawing/2014/main" id="{7C049ABB-DE39-047B-5572-CA85E6964E82}"/>
              </a:ext>
            </a:extLst>
          </p:cNvPr>
          <p:cNvSpPr txBox="1">
            <a:spLocks/>
          </p:cNvSpPr>
          <p:nvPr/>
        </p:nvSpPr>
        <p:spPr>
          <a:xfrm>
            <a:off x="2424649" y="5013638"/>
            <a:ext cx="1805507"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Gemeinde</a:t>
            </a:r>
            <a:endParaRPr lang="de-CH" sz="3000" dirty="0"/>
          </a:p>
        </p:txBody>
      </p:sp>
      <p:sp>
        <p:nvSpPr>
          <p:cNvPr id="8" name="Inhaltsplatzhalter 3">
            <a:extLst>
              <a:ext uri="{FF2B5EF4-FFF2-40B4-BE49-F238E27FC236}">
                <a16:creationId xmlns:a16="http://schemas.microsoft.com/office/drawing/2014/main" id="{B4474F94-0083-D81A-37B4-B87AA04E182E}"/>
              </a:ext>
            </a:extLst>
          </p:cNvPr>
          <p:cNvSpPr txBox="1">
            <a:spLocks/>
          </p:cNvSpPr>
          <p:nvPr/>
        </p:nvSpPr>
        <p:spPr>
          <a:xfrm>
            <a:off x="400173" y="4741769"/>
            <a:ext cx="1689755" cy="105157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gn="ctr">
              <a:buNone/>
            </a:pPr>
            <a:r>
              <a:rPr lang="de-DE" sz="3000" dirty="0"/>
              <a:t>Jesus</a:t>
            </a:r>
          </a:p>
          <a:p>
            <a:pPr indent="0" algn="ctr">
              <a:buNone/>
            </a:pPr>
            <a:r>
              <a:rPr lang="de-DE" sz="3000" dirty="0"/>
              <a:t>Apostel</a:t>
            </a:r>
            <a:endParaRPr lang="de-CH" sz="3000" dirty="0"/>
          </a:p>
        </p:txBody>
      </p:sp>
      <p:sp>
        <p:nvSpPr>
          <p:cNvPr id="9" name="Inhaltsplatzhalter 3">
            <a:extLst>
              <a:ext uri="{FF2B5EF4-FFF2-40B4-BE49-F238E27FC236}">
                <a16:creationId xmlns:a16="http://schemas.microsoft.com/office/drawing/2014/main" id="{FFDF9CFF-D9E7-C95B-69BE-F596FC0C8494}"/>
              </a:ext>
            </a:extLst>
          </p:cNvPr>
          <p:cNvSpPr txBox="1">
            <a:spLocks/>
          </p:cNvSpPr>
          <p:nvPr/>
        </p:nvSpPr>
        <p:spPr>
          <a:xfrm>
            <a:off x="9831033" y="2978050"/>
            <a:ext cx="1350025"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Könige</a:t>
            </a:r>
            <a:endParaRPr lang="de-CH" sz="3000" dirty="0"/>
          </a:p>
        </p:txBody>
      </p:sp>
      <p:sp>
        <p:nvSpPr>
          <p:cNvPr id="10" name="Inhaltsplatzhalter 3">
            <a:extLst>
              <a:ext uri="{FF2B5EF4-FFF2-40B4-BE49-F238E27FC236}">
                <a16:creationId xmlns:a16="http://schemas.microsoft.com/office/drawing/2014/main" id="{F4719BA1-8D25-B6A9-F474-A8F3D67A57D0}"/>
              </a:ext>
            </a:extLst>
          </p:cNvPr>
          <p:cNvSpPr txBox="1">
            <a:spLocks/>
          </p:cNvSpPr>
          <p:nvPr/>
        </p:nvSpPr>
        <p:spPr>
          <a:xfrm>
            <a:off x="7267906" y="2986510"/>
            <a:ext cx="1838647"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2. Samuel</a:t>
            </a:r>
            <a:endParaRPr lang="de-CH" sz="3000" dirty="0"/>
          </a:p>
        </p:txBody>
      </p:sp>
      <p:sp>
        <p:nvSpPr>
          <p:cNvPr id="11" name="Inhaltsplatzhalter 3">
            <a:extLst>
              <a:ext uri="{FF2B5EF4-FFF2-40B4-BE49-F238E27FC236}">
                <a16:creationId xmlns:a16="http://schemas.microsoft.com/office/drawing/2014/main" id="{A12181BF-BC73-CEA7-EE6D-69429B20036B}"/>
              </a:ext>
            </a:extLst>
          </p:cNvPr>
          <p:cNvSpPr txBox="1">
            <a:spLocks/>
          </p:cNvSpPr>
          <p:nvPr/>
        </p:nvSpPr>
        <p:spPr>
          <a:xfrm>
            <a:off x="4737919" y="2986511"/>
            <a:ext cx="1805507"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1. Samuel</a:t>
            </a:r>
            <a:endParaRPr lang="de-CH" sz="3000" dirty="0"/>
          </a:p>
        </p:txBody>
      </p:sp>
      <p:sp>
        <p:nvSpPr>
          <p:cNvPr id="12" name="Inhaltsplatzhalter 3">
            <a:extLst>
              <a:ext uri="{FF2B5EF4-FFF2-40B4-BE49-F238E27FC236}">
                <a16:creationId xmlns:a16="http://schemas.microsoft.com/office/drawing/2014/main" id="{88D70C62-535F-21F2-2CEB-0486FE397007}"/>
              </a:ext>
            </a:extLst>
          </p:cNvPr>
          <p:cNvSpPr txBox="1">
            <a:spLocks/>
          </p:cNvSpPr>
          <p:nvPr/>
        </p:nvSpPr>
        <p:spPr>
          <a:xfrm>
            <a:off x="2650034" y="2986511"/>
            <a:ext cx="1354738"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Richter</a:t>
            </a:r>
            <a:endParaRPr lang="de-CH" sz="3000" dirty="0"/>
          </a:p>
        </p:txBody>
      </p:sp>
      <p:sp>
        <p:nvSpPr>
          <p:cNvPr id="13" name="Inhaltsplatzhalter 3">
            <a:extLst>
              <a:ext uri="{FF2B5EF4-FFF2-40B4-BE49-F238E27FC236}">
                <a16:creationId xmlns:a16="http://schemas.microsoft.com/office/drawing/2014/main" id="{8C3AAF85-04F1-ED10-A4F3-F14A49A966FE}"/>
              </a:ext>
            </a:extLst>
          </p:cNvPr>
          <p:cNvSpPr txBox="1">
            <a:spLocks/>
          </p:cNvSpPr>
          <p:nvPr/>
        </p:nvSpPr>
        <p:spPr>
          <a:xfrm>
            <a:off x="696797" y="2986511"/>
            <a:ext cx="1096508"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Josua</a:t>
            </a:r>
            <a:endParaRPr lang="de-CH" sz="3000" dirty="0"/>
          </a:p>
        </p:txBody>
      </p:sp>
      <p:sp>
        <p:nvSpPr>
          <p:cNvPr id="14" name="Inhaltsplatzhalter 3">
            <a:extLst>
              <a:ext uri="{FF2B5EF4-FFF2-40B4-BE49-F238E27FC236}">
                <a16:creationId xmlns:a16="http://schemas.microsoft.com/office/drawing/2014/main" id="{18A79269-568D-248E-EA4C-E6A5BB33CF01}"/>
              </a:ext>
            </a:extLst>
          </p:cNvPr>
          <p:cNvSpPr txBox="1">
            <a:spLocks/>
          </p:cNvSpPr>
          <p:nvPr/>
        </p:nvSpPr>
        <p:spPr>
          <a:xfrm>
            <a:off x="9342197" y="4815401"/>
            <a:ext cx="2327695" cy="105157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buNone/>
            </a:pPr>
            <a:r>
              <a:rPr lang="de-DE" sz="3000" dirty="0"/>
              <a:t>1000-jähriges</a:t>
            </a:r>
          </a:p>
          <a:p>
            <a:pPr indent="0" algn="ctr">
              <a:buNone/>
            </a:pPr>
            <a:r>
              <a:rPr lang="de-DE" sz="3000" dirty="0"/>
              <a:t>Reich</a:t>
            </a:r>
            <a:endParaRPr lang="de-CH" sz="3000" dirty="0"/>
          </a:p>
        </p:txBody>
      </p:sp>
      <p:sp>
        <p:nvSpPr>
          <p:cNvPr id="15" name="Inhaltsplatzhalter 3">
            <a:extLst>
              <a:ext uri="{FF2B5EF4-FFF2-40B4-BE49-F238E27FC236}">
                <a16:creationId xmlns:a16="http://schemas.microsoft.com/office/drawing/2014/main" id="{6402C666-F0BC-463B-CE8C-9FBB3A6E2EAB}"/>
              </a:ext>
            </a:extLst>
          </p:cNvPr>
          <p:cNvSpPr txBox="1">
            <a:spLocks/>
          </p:cNvSpPr>
          <p:nvPr/>
        </p:nvSpPr>
        <p:spPr>
          <a:xfrm>
            <a:off x="6942891" y="4815401"/>
            <a:ext cx="2488676" cy="923330"/>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indent="0" algn="ctr">
              <a:buNone/>
            </a:pPr>
            <a:r>
              <a:rPr lang="de-DE" sz="3000" dirty="0"/>
              <a:t>Wiederkunft</a:t>
            </a:r>
            <a:br>
              <a:rPr lang="de-DE" sz="3000" dirty="0"/>
            </a:br>
            <a:r>
              <a:rPr lang="de-DE" sz="3000" dirty="0"/>
              <a:t>Jesu</a:t>
            </a:r>
            <a:endParaRPr lang="de-CH" sz="3000" dirty="0"/>
          </a:p>
        </p:txBody>
      </p:sp>
      <p:cxnSp>
        <p:nvCxnSpPr>
          <p:cNvPr id="17" name="Gerade Verbindung mit Pfeil 16">
            <a:extLst>
              <a:ext uri="{FF2B5EF4-FFF2-40B4-BE49-F238E27FC236}">
                <a16:creationId xmlns:a16="http://schemas.microsoft.com/office/drawing/2014/main" id="{46251E54-D5E2-E900-B567-0BDE0CE6E076}"/>
              </a:ext>
            </a:extLst>
          </p:cNvPr>
          <p:cNvCxnSpPr>
            <a:cxnSpLocks/>
          </p:cNvCxnSpPr>
          <p:nvPr/>
        </p:nvCxnSpPr>
        <p:spPr>
          <a:xfrm>
            <a:off x="1245050" y="3780148"/>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9" name="Gerade Verbindung mit Pfeil 18">
            <a:extLst>
              <a:ext uri="{FF2B5EF4-FFF2-40B4-BE49-F238E27FC236}">
                <a16:creationId xmlns:a16="http://schemas.microsoft.com/office/drawing/2014/main" id="{9A719505-3F7A-3269-463F-0C141981E715}"/>
              </a:ext>
            </a:extLst>
          </p:cNvPr>
          <p:cNvCxnSpPr>
            <a:cxnSpLocks/>
          </p:cNvCxnSpPr>
          <p:nvPr/>
        </p:nvCxnSpPr>
        <p:spPr>
          <a:xfrm>
            <a:off x="8187229" y="3780145"/>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Gerade Verbindung mit Pfeil 19">
            <a:extLst>
              <a:ext uri="{FF2B5EF4-FFF2-40B4-BE49-F238E27FC236}">
                <a16:creationId xmlns:a16="http://schemas.microsoft.com/office/drawing/2014/main" id="{C01F6933-E218-152A-4C47-5608504E7BC8}"/>
              </a:ext>
            </a:extLst>
          </p:cNvPr>
          <p:cNvCxnSpPr>
            <a:cxnSpLocks/>
          </p:cNvCxnSpPr>
          <p:nvPr/>
        </p:nvCxnSpPr>
        <p:spPr>
          <a:xfrm>
            <a:off x="5640671" y="3780146"/>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B3D6762E-5921-427B-F155-6D61C66B9919}"/>
              </a:ext>
            </a:extLst>
          </p:cNvPr>
          <p:cNvCxnSpPr>
            <a:cxnSpLocks/>
          </p:cNvCxnSpPr>
          <p:nvPr/>
        </p:nvCxnSpPr>
        <p:spPr>
          <a:xfrm>
            <a:off x="3317715" y="3780146"/>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2" name="Gerade Verbindung mit Pfeil 21">
            <a:extLst>
              <a:ext uri="{FF2B5EF4-FFF2-40B4-BE49-F238E27FC236}">
                <a16:creationId xmlns:a16="http://schemas.microsoft.com/office/drawing/2014/main" id="{72378C72-8063-BFC3-8859-CCA32E8B64DC}"/>
              </a:ext>
            </a:extLst>
          </p:cNvPr>
          <p:cNvCxnSpPr>
            <a:cxnSpLocks/>
          </p:cNvCxnSpPr>
          <p:nvPr/>
        </p:nvCxnSpPr>
        <p:spPr>
          <a:xfrm>
            <a:off x="10437626" y="3780144"/>
            <a:ext cx="0" cy="810705"/>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005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3"/>
                                        </p:tgtEl>
                                        <p:attrNameLst>
                                          <p:attrName>style.visibility</p:attrName>
                                        </p:attrNameLst>
                                      </p:cBhvr>
                                      <p:to>
                                        <p:strVal val="visible"/>
                                      </p:to>
                                    </p:set>
                                    <p:anim calcmode="lin" valueType="num">
                                      <p:cBhvr>
                                        <p:cTn id="14" dur="500" fill="hold"/>
                                        <p:tgtEl>
                                          <p:spTgt spid="13"/>
                                        </p:tgtEl>
                                        <p:attrNameLst>
                                          <p:attrName>ppt_w</p:attrName>
                                        </p:attrNameLst>
                                      </p:cBhvr>
                                      <p:tavLst>
                                        <p:tav tm="0">
                                          <p:val>
                                            <p:fltVal val="0"/>
                                          </p:val>
                                        </p:tav>
                                        <p:tav tm="100000">
                                          <p:val>
                                            <p:strVal val="#ppt_w"/>
                                          </p:val>
                                        </p:tav>
                                      </p:tavLst>
                                    </p:anim>
                                    <p:anim calcmode="lin" valueType="num">
                                      <p:cBhvr>
                                        <p:cTn id="15" dur="500" fill="hold"/>
                                        <p:tgtEl>
                                          <p:spTgt spid="13"/>
                                        </p:tgtEl>
                                        <p:attrNameLst>
                                          <p:attrName>ppt_h</p:attrName>
                                        </p:attrNameLst>
                                      </p:cBhvr>
                                      <p:tavLst>
                                        <p:tav tm="0">
                                          <p:val>
                                            <p:fltVal val="0"/>
                                          </p:val>
                                        </p:tav>
                                        <p:tav tm="100000">
                                          <p:val>
                                            <p:strVal val="#ppt_h"/>
                                          </p:val>
                                        </p:tav>
                                      </p:tavLst>
                                    </p:anim>
                                    <p:animEffect transition="in" filter="fade">
                                      <p:cBhvr>
                                        <p:cTn id="16" dur="500"/>
                                        <p:tgtEl>
                                          <p:spTgt spid="13"/>
                                        </p:tgtEl>
                                      </p:cBhvr>
                                    </p:animEffect>
                                  </p:childTnLst>
                                </p:cTn>
                              </p:par>
                              <p:par>
                                <p:cTn id="17" presetID="53" presetClass="entr" presetSubtype="16"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p:cTn id="19" dur="500" fill="hold"/>
                                        <p:tgtEl>
                                          <p:spTgt spid="17"/>
                                        </p:tgtEl>
                                        <p:attrNameLst>
                                          <p:attrName>ppt_w</p:attrName>
                                        </p:attrNameLst>
                                      </p:cBhvr>
                                      <p:tavLst>
                                        <p:tav tm="0">
                                          <p:val>
                                            <p:fltVal val="0"/>
                                          </p:val>
                                        </p:tav>
                                        <p:tav tm="100000">
                                          <p:val>
                                            <p:strVal val="#ppt_w"/>
                                          </p:val>
                                        </p:tav>
                                      </p:tavLst>
                                    </p:anim>
                                    <p:anim calcmode="lin" valueType="num">
                                      <p:cBhvr>
                                        <p:cTn id="20" dur="500" fill="hold"/>
                                        <p:tgtEl>
                                          <p:spTgt spid="17"/>
                                        </p:tgtEl>
                                        <p:attrNameLst>
                                          <p:attrName>ppt_h</p:attrName>
                                        </p:attrNameLst>
                                      </p:cBhvr>
                                      <p:tavLst>
                                        <p:tav tm="0">
                                          <p:val>
                                            <p:fltVal val="0"/>
                                          </p:val>
                                        </p:tav>
                                        <p:tav tm="100000">
                                          <p:val>
                                            <p:strVal val="#ppt_h"/>
                                          </p:val>
                                        </p:tav>
                                      </p:tavLst>
                                    </p:anim>
                                    <p:animEffect transition="in" filter="fade">
                                      <p:cBhvr>
                                        <p:cTn id="21" dur="500"/>
                                        <p:tgtEl>
                                          <p:spTgt spid="17"/>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childTnLst>
                    </p:cTn>
                  </p:par>
                  <p:par>
                    <p:cTn id="27" fill="hold">
                      <p:stCondLst>
                        <p:cond delay="indefinite"/>
                      </p:stCondLst>
                      <p:childTnLst>
                        <p:par>
                          <p:cTn id="28" fill="hold">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par>
                                <p:cTn id="34" presetID="53" presetClass="entr" presetSubtype="16" fill="hold" nodeType="withEffect">
                                  <p:stCondLst>
                                    <p:cond delay="0"/>
                                  </p:stCondLst>
                                  <p:childTnLst>
                                    <p:set>
                                      <p:cBhvr>
                                        <p:cTn id="35" dur="1" fill="hold">
                                          <p:stCondLst>
                                            <p:cond delay="0"/>
                                          </p:stCondLst>
                                        </p:cTn>
                                        <p:tgtEl>
                                          <p:spTgt spid="21"/>
                                        </p:tgtEl>
                                        <p:attrNameLst>
                                          <p:attrName>style.visibility</p:attrName>
                                        </p:attrNameLst>
                                      </p:cBhvr>
                                      <p:to>
                                        <p:strVal val="visible"/>
                                      </p:to>
                                    </p:set>
                                    <p:anim calcmode="lin" valueType="num">
                                      <p:cBhvr>
                                        <p:cTn id="36" dur="500" fill="hold"/>
                                        <p:tgtEl>
                                          <p:spTgt spid="21"/>
                                        </p:tgtEl>
                                        <p:attrNameLst>
                                          <p:attrName>ppt_w</p:attrName>
                                        </p:attrNameLst>
                                      </p:cBhvr>
                                      <p:tavLst>
                                        <p:tav tm="0">
                                          <p:val>
                                            <p:fltVal val="0"/>
                                          </p:val>
                                        </p:tav>
                                        <p:tav tm="100000">
                                          <p:val>
                                            <p:strVal val="#ppt_w"/>
                                          </p:val>
                                        </p:tav>
                                      </p:tavLst>
                                    </p:anim>
                                    <p:anim calcmode="lin" valueType="num">
                                      <p:cBhvr>
                                        <p:cTn id="37" dur="500" fill="hold"/>
                                        <p:tgtEl>
                                          <p:spTgt spid="21"/>
                                        </p:tgtEl>
                                        <p:attrNameLst>
                                          <p:attrName>ppt_h</p:attrName>
                                        </p:attrNameLst>
                                      </p:cBhvr>
                                      <p:tavLst>
                                        <p:tav tm="0">
                                          <p:val>
                                            <p:fltVal val="0"/>
                                          </p:val>
                                        </p:tav>
                                        <p:tav tm="100000">
                                          <p:val>
                                            <p:strVal val="#ppt_h"/>
                                          </p:val>
                                        </p:tav>
                                      </p:tavLst>
                                    </p:anim>
                                    <p:animEffect transition="in" filter="fade">
                                      <p:cBhvr>
                                        <p:cTn id="38" dur="500"/>
                                        <p:tgtEl>
                                          <p:spTgt spid="21"/>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p:cTn id="41" dur="500" fill="hold"/>
                                        <p:tgtEl>
                                          <p:spTgt spid="5"/>
                                        </p:tgtEl>
                                        <p:attrNameLst>
                                          <p:attrName>ppt_w</p:attrName>
                                        </p:attrNameLst>
                                      </p:cBhvr>
                                      <p:tavLst>
                                        <p:tav tm="0">
                                          <p:val>
                                            <p:fltVal val="0"/>
                                          </p:val>
                                        </p:tav>
                                        <p:tav tm="100000">
                                          <p:val>
                                            <p:strVal val="#ppt_w"/>
                                          </p:val>
                                        </p:tav>
                                      </p:tavLst>
                                    </p:anim>
                                    <p:anim calcmode="lin" valueType="num">
                                      <p:cBhvr>
                                        <p:cTn id="42" dur="500" fill="hold"/>
                                        <p:tgtEl>
                                          <p:spTgt spid="5"/>
                                        </p:tgtEl>
                                        <p:attrNameLst>
                                          <p:attrName>ppt_h</p:attrName>
                                        </p:attrNameLst>
                                      </p:cBhvr>
                                      <p:tavLst>
                                        <p:tav tm="0">
                                          <p:val>
                                            <p:fltVal val="0"/>
                                          </p:val>
                                        </p:tav>
                                        <p:tav tm="100000">
                                          <p:val>
                                            <p:strVal val="#ppt_h"/>
                                          </p:val>
                                        </p:tav>
                                      </p:tavLst>
                                    </p:anim>
                                    <p:animEffect transition="in" filter="fade">
                                      <p:cBhvr>
                                        <p:cTn id="43" dur="500"/>
                                        <p:tgtEl>
                                          <p:spTgt spid="5"/>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11"/>
                                        </p:tgtEl>
                                        <p:attrNameLst>
                                          <p:attrName>style.visibility</p:attrName>
                                        </p:attrNameLst>
                                      </p:cBhvr>
                                      <p:to>
                                        <p:strVal val="visible"/>
                                      </p:to>
                                    </p:set>
                                    <p:anim calcmode="lin" valueType="num">
                                      <p:cBhvr>
                                        <p:cTn id="48" dur="500" fill="hold"/>
                                        <p:tgtEl>
                                          <p:spTgt spid="11"/>
                                        </p:tgtEl>
                                        <p:attrNameLst>
                                          <p:attrName>ppt_w</p:attrName>
                                        </p:attrNameLst>
                                      </p:cBhvr>
                                      <p:tavLst>
                                        <p:tav tm="0">
                                          <p:val>
                                            <p:fltVal val="0"/>
                                          </p:val>
                                        </p:tav>
                                        <p:tav tm="100000">
                                          <p:val>
                                            <p:strVal val="#ppt_w"/>
                                          </p:val>
                                        </p:tav>
                                      </p:tavLst>
                                    </p:anim>
                                    <p:anim calcmode="lin" valueType="num">
                                      <p:cBhvr>
                                        <p:cTn id="49" dur="500" fill="hold"/>
                                        <p:tgtEl>
                                          <p:spTgt spid="11"/>
                                        </p:tgtEl>
                                        <p:attrNameLst>
                                          <p:attrName>ppt_h</p:attrName>
                                        </p:attrNameLst>
                                      </p:cBhvr>
                                      <p:tavLst>
                                        <p:tav tm="0">
                                          <p:val>
                                            <p:fltVal val="0"/>
                                          </p:val>
                                        </p:tav>
                                        <p:tav tm="100000">
                                          <p:val>
                                            <p:strVal val="#ppt_h"/>
                                          </p:val>
                                        </p:tav>
                                      </p:tavLst>
                                    </p:anim>
                                    <p:animEffect transition="in" filter="fade">
                                      <p:cBhvr>
                                        <p:cTn id="50" dur="500"/>
                                        <p:tgtEl>
                                          <p:spTgt spid="11"/>
                                        </p:tgtEl>
                                      </p:cBhvr>
                                    </p:animEffect>
                                  </p:childTnLst>
                                </p:cTn>
                              </p:par>
                              <p:par>
                                <p:cTn id="51" presetID="53" presetClass="entr" presetSubtype="16" fill="hold" nodeType="withEffect">
                                  <p:stCondLst>
                                    <p:cond delay="0"/>
                                  </p:stCondLst>
                                  <p:childTnLst>
                                    <p:set>
                                      <p:cBhvr>
                                        <p:cTn id="52" dur="1" fill="hold">
                                          <p:stCondLst>
                                            <p:cond delay="0"/>
                                          </p:stCondLst>
                                        </p:cTn>
                                        <p:tgtEl>
                                          <p:spTgt spid="20"/>
                                        </p:tgtEl>
                                        <p:attrNameLst>
                                          <p:attrName>style.visibility</p:attrName>
                                        </p:attrNameLst>
                                      </p:cBhvr>
                                      <p:to>
                                        <p:strVal val="visible"/>
                                      </p:to>
                                    </p:set>
                                    <p:anim calcmode="lin" valueType="num">
                                      <p:cBhvr>
                                        <p:cTn id="53" dur="500" fill="hold"/>
                                        <p:tgtEl>
                                          <p:spTgt spid="20"/>
                                        </p:tgtEl>
                                        <p:attrNameLst>
                                          <p:attrName>ppt_w</p:attrName>
                                        </p:attrNameLst>
                                      </p:cBhvr>
                                      <p:tavLst>
                                        <p:tav tm="0">
                                          <p:val>
                                            <p:fltVal val="0"/>
                                          </p:val>
                                        </p:tav>
                                        <p:tav tm="100000">
                                          <p:val>
                                            <p:strVal val="#ppt_w"/>
                                          </p:val>
                                        </p:tav>
                                      </p:tavLst>
                                    </p:anim>
                                    <p:anim calcmode="lin" valueType="num">
                                      <p:cBhvr>
                                        <p:cTn id="54" dur="500" fill="hold"/>
                                        <p:tgtEl>
                                          <p:spTgt spid="20"/>
                                        </p:tgtEl>
                                        <p:attrNameLst>
                                          <p:attrName>ppt_h</p:attrName>
                                        </p:attrNameLst>
                                      </p:cBhvr>
                                      <p:tavLst>
                                        <p:tav tm="0">
                                          <p:val>
                                            <p:fltVal val="0"/>
                                          </p:val>
                                        </p:tav>
                                        <p:tav tm="100000">
                                          <p:val>
                                            <p:strVal val="#ppt_h"/>
                                          </p:val>
                                        </p:tav>
                                      </p:tavLst>
                                    </p:anim>
                                    <p:animEffect transition="in" filter="fade">
                                      <p:cBhvr>
                                        <p:cTn id="55" dur="500"/>
                                        <p:tgtEl>
                                          <p:spTgt spid="20"/>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4"/>
                                        </p:tgtEl>
                                        <p:attrNameLst>
                                          <p:attrName>style.visibility</p:attrName>
                                        </p:attrNameLst>
                                      </p:cBhvr>
                                      <p:to>
                                        <p:strVal val="visible"/>
                                      </p:to>
                                    </p:set>
                                    <p:anim calcmode="lin" valueType="num">
                                      <p:cBhvr>
                                        <p:cTn id="58" dur="500" fill="hold"/>
                                        <p:tgtEl>
                                          <p:spTgt spid="4"/>
                                        </p:tgtEl>
                                        <p:attrNameLst>
                                          <p:attrName>ppt_w</p:attrName>
                                        </p:attrNameLst>
                                      </p:cBhvr>
                                      <p:tavLst>
                                        <p:tav tm="0">
                                          <p:val>
                                            <p:fltVal val="0"/>
                                          </p:val>
                                        </p:tav>
                                        <p:tav tm="100000">
                                          <p:val>
                                            <p:strVal val="#ppt_w"/>
                                          </p:val>
                                        </p:tav>
                                      </p:tavLst>
                                    </p:anim>
                                    <p:anim calcmode="lin" valueType="num">
                                      <p:cBhvr>
                                        <p:cTn id="59" dur="500" fill="hold"/>
                                        <p:tgtEl>
                                          <p:spTgt spid="4"/>
                                        </p:tgtEl>
                                        <p:attrNameLst>
                                          <p:attrName>ppt_h</p:attrName>
                                        </p:attrNameLst>
                                      </p:cBhvr>
                                      <p:tavLst>
                                        <p:tav tm="0">
                                          <p:val>
                                            <p:fltVal val="0"/>
                                          </p:val>
                                        </p:tav>
                                        <p:tav tm="100000">
                                          <p:val>
                                            <p:strVal val="#ppt_h"/>
                                          </p:val>
                                        </p:tav>
                                      </p:tavLst>
                                    </p:anim>
                                    <p:animEffect transition="in" filter="fade">
                                      <p:cBhvr>
                                        <p:cTn id="60" dur="500"/>
                                        <p:tgtEl>
                                          <p:spTgt spid="4"/>
                                        </p:tgtEl>
                                      </p:cBhvr>
                                    </p:animEffect>
                                  </p:childTnLst>
                                </p:cTn>
                              </p:par>
                            </p:childTnLst>
                          </p:cTn>
                        </p:par>
                      </p:childTnLst>
                    </p:cTn>
                  </p:par>
                  <p:par>
                    <p:cTn id="61" fill="hold">
                      <p:stCondLst>
                        <p:cond delay="indefinite"/>
                      </p:stCondLst>
                      <p:childTnLst>
                        <p:par>
                          <p:cTn id="62" fill="hold">
                            <p:stCondLst>
                              <p:cond delay="0"/>
                            </p:stCondLst>
                            <p:childTnLst>
                              <p:par>
                                <p:cTn id="63" presetID="53" presetClass="entr" presetSubtype="16" fill="hold" grpId="0" nodeType="clickEffect">
                                  <p:stCondLst>
                                    <p:cond delay="0"/>
                                  </p:stCondLst>
                                  <p:childTnLst>
                                    <p:set>
                                      <p:cBhvr>
                                        <p:cTn id="64" dur="1" fill="hold">
                                          <p:stCondLst>
                                            <p:cond delay="0"/>
                                          </p:stCondLst>
                                        </p:cTn>
                                        <p:tgtEl>
                                          <p:spTgt spid="10"/>
                                        </p:tgtEl>
                                        <p:attrNameLst>
                                          <p:attrName>style.visibility</p:attrName>
                                        </p:attrNameLst>
                                      </p:cBhvr>
                                      <p:to>
                                        <p:strVal val="visible"/>
                                      </p:to>
                                    </p:set>
                                    <p:anim calcmode="lin" valueType="num">
                                      <p:cBhvr>
                                        <p:cTn id="65" dur="500" fill="hold"/>
                                        <p:tgtEl>
                                          <p:spTgt spid="10"/>
                                        </p:tgtEl>
                                        <p:attrNameLst>
                                          <p:attrName>ppt_w</p:attrName>
                                        </p:attrNameLst>
                                      </p:cBhvr>
                                      <p:tavLst>
                                        <p:tav tm="0">
                                          <p:val>
                                            <p:fltVal val="0"/>
                                          </p:val>
                                        </p:tav>
                                        <p:tav tm="100000">
                                          <p:val>
                                            <p:strVal val="#ppt_w"/>
                                          </p:val>
                                        </p:tav>
                                      </p:tavLst>
                                    </p:anim>
                                    <p:anim calcmode="lin" valueType="num">
                                      <p:cBhvr>
                                        <p:cTn id="66" dur="500" fill="hold"/>
                                        <p:tgtEl>
                                          <p:spTgt spid="10"/>
                                        </p:tgtEl>
                                        <p:attrNameLst>
                                          <p:attrName>ppt_h</p:attrName>
                                        </p:attrNameLst>
                                      </p:cBhvr>
                                      <p:tavLst>
                                        <p:tav tm="0">
                                          <p:val>
                                            <p:fltVal val="0"/>
                                          </p:val>
                                        </p:tav>
                                        <p:tav tm="100000">
                                          <p:val>
                                            <p:strVal val="#ppt_h"/>
                                          </p:val>
                                        </p:tav>
                                      </p:tavLst>
                                    </p:anim>
                                    <p:animEffect transition="in" filter="fade">
                                      <p:cBhvr>
                                        <p:cTn id="67" dur="500"/>
                                        <p:tgtEl>
                                          <p:spTgt spid="10"/>
                                        </p:tgtEl>
                                      </p:cBhvr>
                                    </p:animEffect>
                                  </p:childTnLst>
                                </p:cTn>
                              </p:par>
                              <p:par>
                                <p:cTn id="68" presetID="53" presetClass="entr" presetSubtype="16" fill="hold" nodeType="withEffect">
                                  <p:stCondLst>
                                    <p:cond delay="0"/>
                                  </p:stCondLst>
                                  <p:childTnLst>
                                    <p:set>
                                      <p:cBhvr>
                                        <p:cTn id="69" dur="1" fill="hold">
                                          <p:stCondLst>
                                            <p:cond delay="0"/>
                                          </p:stCondLst>
                                        </p:cTn>
                                        <p:tgtEl>
                                          <p:spTgt spid="19"/>
                                        </p:tgtEl>
                                        <p:attrNameLst>
                                          <p:attrName>style.visibility</p:attrName>
                                        </p:attrNameLst>
                                      </p:cBhvr>
                                      <p:to>
                                        <p:strVal val="visible"/>
                                      </p:to>
                                    </p:set>
                                    <p:anim calcmode="lin" valueType="num">
                                      <p:cBhvr>
                                        <p:cTn id="70" dur="500" fill="hold"/>
                                        <p:tgtEl>
                                          <p:spTgt spid="19"/>
                                        </p:tgtEl>
                                        <p:attrNameLst>
                                          <p:attrName>ppt_w</p:attrName>
                                        </p:attrNameLst>
                                      </p:cBhvr>
                                      <p:tavLst>
                                        <p:tav tm="0">
                                          <p:val>
                                            <p:fltVal val="0"/>
                                          </p:val>
                                        </p:tav>
                                        <p:tav tm="100000">
                                          <p:val>
                                            <p:strVal val="#ppt_w"/>
                                          </p:val>
                                        </p:tav>
                                      </p:tavLst>
                                    </p:anim>
                                    <p:anim calcmode="lin" valueType="num">
                                      <p:cBhvr>
                                        <p:cTn id="71" dur="500" fill="hold"/>
                                        <p:tgtEl>
                                          <p:spTgt spid="19"/>
                                        </p:tgtEl>
                                        <p:attrNameLst>
                                          <p:attrName>ppt_h</p:attrName>
                                        </p:attrNameLst>
                                      </p:cBhvr>
                                      <p:tavLst>
                                        <p:tav tm="0">
                                          <p:val>
                                            <p:fltVal val="0"/>
                                          </p:val>
                                        </p:tav>
                                        <p:tav tm="100000">
                                          <p:val>
                                            <p:strVal val="#ppt_h"/>
                                          </p:val>
                                        </p:tav>
                                      </p:tavLst>
                                    </p:anim>
                                    <p:animEffect transition="in" filter="fade">
                                      <p:cBhvr>
                                        <p:cTn id="72" dur="500"/>
                                        <p:tgtEl>
                                          <p:spTgt spid="19"/>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15"/>
                                        </p:tgtEl>
                                        <p:attrNameLst>
                                          <p:attrName>style.visibility</p:attrName>
                                        </p:attrNameLst>
                                      </p:cBhvr>
                                      <p:to>
                                        <p:strVal val="visible"/>
                                      </p:to>
                                    </p:set>
                                    <p:anim calcmode="lin" valueType="num">
                                      <p:cBhvr>
                                        <p:cTn id="75" dur="500" fill="hold"/>
                                        <p:tgtEl>
                                          <p:spTgt spid="15"/>
                                        </p:tgtEl>
                                        <p:attrNameLst>
                                          <p:attrName>ppt_w</p:attrName>
                                        </p:attrNameLst>
                                      </p:cBhvr>
                                      <p:tavLst>
                                        <p:tav tm="0">
                                          <p:val>
                                            <p:fltVal val="0"/>
                                          </p:val>
                                        </p:tav>
                                        <p:tav tm="100000">
                                          <p:val>
                                            <p:strVal val="#ppt_w"/>
                                          </p:val>
                                        </p:tav>
                                      </p:tavLst>
                                    </p:anim>
                                    <p:anim calcmode="lin" valueType="num">
                                      <p:cBhvr>
                                        <p:cTn id="76" dur="500" fill="hold"/>
                                        <p:tgtEl>
                                          <p:spTgt spid="15"/>
                                        </p:tgtEl>
                                        <p:attrNameLst>
                                          <p:attrName>ppt_h</p:attrName>
                                        </p:attrNameLst>
                                      </p:cBhvr>
                                      <p:tavLst>
                                        <p:tav tm="0">
                                          <p:val>
                                            <p:fltVal val="0"/>
                                          </p:val>
                                        </p:tav>
                                        <p:tav tm="100000">
                                          <p:val>
                                            <p:strVal val="#ppt_h"/>
                                          </p:val>
                                        </p:tav>
                                      </p:tavLst>
                                    </p:anim>
                                    <p:animEffect transition="in" filter="fade">
                                      <p:cBhvr>
                                        <p:cTn id="77" dur="500"/>
                                        <p:tgtEl>
                                          <p:spTgt spid="15"/>
                                        </p:tgtEl>
                                      </p:cBhvr>
                                    </p:animEffect>
                                  </p:childTnLst>
                                </p:cTn>
                              </p:par>
                            </p:childTnLst>
                          </p:cTn>
                        </p:par>
                      </p:childTnLst>
                    </p:cTn>
                  </p:par>
                  <p:par>
                    <p:cTn id="78" fill="hold">
                      <p:stCondLst>
                        <p:cond delay="indefinite"/>
                      </p:stCondLst>
                      <p:childTnLst>
                        <p:par>
                          <p:cTn id="79" fill="hold">
                            <p:stCondLst>
                              <p:cond delay="0"/>
                            </p:stCondLst>
                            <p:childTnLst>
                              <p:par>
                                <p:cTn id="80" presetID="53" presetClass="entr" presetSubtype="16" fill="hold" grpId="0" nodeType="clickEffect">
                                  <p:stCondLst>
                                    <p:cond delay="0"/>
                                  </p:stCondLst>
                                  <p:childTnLst>
                                    <p:set>
                                      <p:cBhvr>
                                        <p:cTn id="81" dur="1" fill="hold">
                                          <p:stCondLst>
                                            <p:cond delay="0"/>
                                          </p:stCondLst>
                                        </p:cTn>
                                        <p:tgtEl>
                                          <p:spTgt spid="9"/>
                                        </p:tgtEl>
                                        <p:attrNameLst>
                                          <p:attrName>style.visibility</p:attrName>
                                        </p:attrNameLst>
                                      </p:cBhvr>
                                      <p:to>
                                        <p:strVal val="visible"/>
                                      </p:to>
                                    </p:set>
                                    <p:anim calcmode="lin" valueType="num">
                                      <p:cBhvr>
                                        <p:cTn id="82" dur="500" fill="hold"/>
                                        <p:tgtEl>
                                          <p:spTgt spid="9"/>
                                        </p:tgtEl>
                                        <p:attrNameLst>
                                          <p:attrName>ppt_w</p:attrName>
                                        </p:attrNameLst>
                                      </p:cBhvr>
                                      <p:tavLst>
                                        <p:tav tm="0">
                                          <p:val>
                                            <p:fltVal val="0"/>
                                          </p:val>
                                        </p:tav>
                                        <p:tav tm="100000">
                                          <p:val>
                                            <p:strVal val="#ppt_w"/>
                                          </p:val>
                                        </p:tav>
                                      </p:tavLst>
                                    </p:anim>
                                    <p:anim calcmode="lin" valueType="num">
                                      <p:cBhvr>
                                        <p:cTn id="83" dur="500" fill="hold"/>
                                        <p:tgtEl>
                                          <p:spTgt spid="9"/>
                                        </p:tgtEl>
                                        <p:attrNameLst>
                                          <p:attrName>ppt_h</p:attrName>
                                        </p:attrNameLst>
                                      </p:cBhvr>
                                      <p:tavLst>
                                        <p:tav tm="0">
                                          <p:val>
                                            <p:fltVal val="0"/>
                                          </p:val>
                                        </p:tav>
                                        <p:tav tm="100000">
                                          <p:val>
                                            <p:strVal val="#ppt_h"/>
                                          </p:val>
                                        </p:tav>
                                      </p:tavLst>
                                    </p:anim>
                                    <p:animEffect transition="in" filter="fade">
                                      <p:cBhvr>
                                        <p:cTn id="84" dur="500"/>
                                        <p:tgtEl>
                                          <p:spTgt spid="9"/>
                                        </p:tgtEl>
                                      </p:cBhvr>
                                    </p:animEffect>
                                  </p:childTnLst>
                                </p:cTn>
                              </p:par>
                              <p:par>
                                <p:cTn id="85" presetID="53" presetClass="entr" presetSubtype="16" fill="hold"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14"/>
                                        </p:tgtEl>
                                        <p:attrNameLst>
                                          <p:attrName>style.visibility</p:attrName>
                                        </p:attrNameLst>
                                      </p:cBhvr>
                                      <p:to>
                                        <p:strVal val="visible"/>
                                      </p:to>
                                    </p:set>
                                    <p:anim calcmode="lin" valueType="num">
                                      <p:cBhvr>
                                        <p:cTn id="92" dur="500" fill="hold"/>
                                        <p:tgtEl>
                                          <p:spTgt spid="14"/>
                                        </p:tgtEl>
                                        <p:attrNameLst>
                                          <p:attrName>ppt_w</p:attrName>
                                        </p:attrNameLst>
                                      </p:cBhvr>
                                      <p:tavLst>
                                        <p:tav tm="0">
                                          <p:val>
                                            <p:fltVal val="0"/>
                                          </p:val>
                                        </p:tav>
                                        <p:tav tm="100000">
                                          <p:val>
                                            <p:strVal val="#ppt_w"/>
                                          </p:val>
                                        </p:tav>
                                      </p:tavLst>
                                    </p:anim>
                                    <p:anim calcmode="lin" valueType="num">
                                      <p:cBhvr>
                                        <p:cTn id="93" dur="500" fill="hold"/>
                                        <p:tgtEl>
                                          <p:spTgt spid="14"/>
                                        </p:tgtEl>
                                        <p:attrNameLst>
                                          <p:attrName>ppt_h</p:attrName>
                                        </p:attrNameLst>
                                      </p:cBhvr>
                                      <p:tavLst>
                                        <p:tav tm="0">
                                          <p:val>
                                            <p:fltVal val="0"/>
                                          </p:val>
                                        </p:tav>
                                        <p:tav tm="100000">
                                          <p:val>
                                            <p:strVal val="#ppt_h"/>
                                          </p:val>
                                        </p:tav>
                                      </p:tavLst>
                                    </p:anim>
                                    <p:animEffect transition="in" filter="fade">
                                      <p:cBhvr>
                                        <p:cTn id="9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5" grpId="0"/>
      <p:bldP spid="8" grpId="0"/>
      <p:bldP spid="9" grpId="0"/>
      <p:bldP spid="10" grpId="0"/>
      <p:bldP spid="11" grpId="0"/>
      <p:bldP spid="12" grpId="0"/>
      <p:bldP spid="13" grpId="0"/>
      <p:bldP spid="14" grpId="0"/>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199" y="1559760"/>
            <a:ext cx="10515599" cy="1467068"/>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Stellung im Kanon:	Vordere Propheten</a:t>
            </a:r>
          </a:p>
          <a:p>
            <a:pPr marL="457200" indent="-457200"/>
            <a:r>
              <a:rPr lang="de-DE" sz="3000" dirty="0"/>
              <a:t>Absicht des Autors: 	Eine Erklärung für die verschleppten Juden									</a:t>
            </a:r>
            <a:endParaRPr lang="de-CH" sz="3000" dirty="0"/>
          </a:p>
        </p:txBody>
      </p:sp>
      <p:sp>
        <p:nvSpPr>
          <p:cNvPr id="3" name="Rechteck 2">
            <a:extLst>
              <a:ext uri="{FF2B5EF4-FFF2-40B4-BE49-F238E27FC236}">
                <a16:creationId xmlns:a16="http://schemas.microsoft.com/office/drawing/2014/main" id="{E9B171B7-0355-CD99-56EE-6B140AB0B65A}"/>
              </a:ext>
            </a:extLst>
          </p:cNvPr>
          <p:cNvSpPr/>
          <p:nvPr/>
        </p:nvSpPr>
        <p:spPr>
          <a:xfrm>
            <a:off x="1965818" y="3404332"/>
            <a:ext cx="9387980" cy="1477328"/>
          </a:xfrm>
          <a:prstGeom prst="rect">
            <a:avLst/>
          </a:prstGeom>
        </p:spPr>
        <p:txBody>
          <a:bodyPr wrap="square">
            <a:spAutoFit/>
          </a:bodyPr>
          <a:lstStyle/>
          <a:p>
            <a:r>
              <a:rPr lang="de-CH" sz="3000" dirty="0"/>
              <a:t>„</a:t>
            </a:r>
            <a:r>
              <a:rPr lang="de-DE" sz="3000" dirty="0"/>
              <a:t>Und verlasst euch nicht auf Lügenworte, wenn sie sagen: Der Tempel des HERRN, der Tempel des HERRN, der Tempel des HERRN ist dies!</a:t>
            </a:r>
            <a:r>
              <a:rPr lang="de-CH" sz="3000" dirty="0"/>
              <a:t>“ </a:t>
            </a:r>
            <a:r>
              <a:rPr lang="de-CH" sz="3000" dirty="0" err="1"/>
              <a:t>Jer</a:t>
            </a:r>
            <a:r>
              <a:rPr lang="de-CH" sz="3000" dirty="0"/>
              <a:t> 7,4</a:t>
            </a:r>
          </a:p>
        </p:txBody>
      </p:sp>
    </p:spTree>
    <p:extLst>
      <p:ext uri="{BB962C8B-B14F-4D97-AF65-F5344CB8AC3E}">
        <p14:creationId xmlns:p14="http://schemas.microsoft.com/office/powerpoint/2010/main" val="458195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p:cTn id="7"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7">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7">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1">
            <a:extLst>
              <a:ext uri="{FF2B5EF4-FFF2-40B4-BE49-F238E27FC236}">
                <a16:creationId xmlns:a16="http://schemas.microsoft.com/office/drawing/2014/main" id="{FD5C4BE2-537C-43AA-B34F-A19E753E2B00}"/>
              </a:ext>
            </a:extLst>
          </p:cNvPr>
          <p:cNvSpPr>
            <a:spLocks noGrp="1"/>
          </p:cNvSpPr>
          <p:nvPr>
            <p:ph type="title"/>
          </p:nvPr>
        </p:nvSpPr>
        <p:spPr>
          <a:xfrm>
            <a:off x="838200" y="365126"/>
            <a:ext cx="10515600" cy="817130"/>
          </a:xfrm>
        </p:spPr>
        <p:txBody>
          <a:bodyPr/>
          <a:lstStyle/>
          <a:p>
            <a:pPr algn="ctr"/>
            <a:r>
              <a:rPr lang="de-CH" b="1" dirty="0"/>
              <a:t>Allgemeines</a:t>
            </a:r>
          </a:p>
        </p:txBody>
      </p:sp>
      <p:sp>
        <p:nvSpPr>
          <p:cNvPr id="7" name="Inhaltsplatzhalter 3">
            <a:extLst>
              <a:ext uri="{FF2B5EF4-FFF2-40B4-BE49-F238E27FC236}">
                <a16:creationId xmlns:a16="http://schemas.microsoft.com/office/drawing/2014/main" id="{08C1D774-BC3C-4E1B-AEE3-896F1E16E860}"/>
              </a:ext>
            </a:extLst>
          </p:cNvPr>
          <p:cNvSpPr txBox="1">
            <a:spLocks/>
          </p:cNvSpPr>
          <p:nvPr/>
        </p:nvSpPr>
        <p:spPr>
          <a:xfrm>
            <a:off x="838200" y="1559760"/>
            <a:ext cx="11040611" cy="507831"/>
          </a:xfrm>
          <a:prstGeom prst="rect">
            <a:avLst/>
          </a:prstGeom>
          <a:noFill/>
        </p:spPr>
        <p:txBody>
          <a:bodyPr vert="horz" wrap="square" lIns="91440" tIns="45720" rIns="91440" bIns="45720" rtlCol="0">
            <a:spAutoFit/>
          </a:bodyPr>
          <a:lstStyle>
            <a:defPPr>
              <a:defRPr lang="de-DE"/>
            </a:defPPr>
            <a:lvl1pPr marL="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457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371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286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743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200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657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r>
              <a:rPr lang="de-DE" sz="3000" dirty="0"/>
              <a:t>Übersicht:								</a:t>
            </a:r>
            <a:endParaRPr lang="de-CH" sz="3000" dirty="0"/>
          </a:p>
        </p:txBody>
      </p:sp>
      <p:graphicFrame>
        <p:nvGraphicFramePr>
          <p:cNvPr id="5" name="Tabelle 4">
            <a:extLst>
              <a:ext uri="{FF2B5EF4-FFF2-40B4-BE49-F238E27FC236}">
                <a16:creationId xmlns:a16="http://schemas.microsoft.com/office/drawing/2014/main" id="{D77A4412-8F61-8A19-B16F-EB284A97645C}"/>
              </a:ext>
            </a:extLst>
          </p:cNvPr>
          <p:cNvGraphicFramePr>
            <a:graphicFrameLocks noGrp="1"/>
          </p:cNvGraphicFramePr>
          <p:nvPr>
            <p:extLst>
              <p:ext uri="{D42A27DB-BD31-4B8C-83A1-F6EECF244321}">
                <p14:modId xmlns:p14="http://schemas.microsoft.com/office/powerpoint/2010/main" val="1225318156"/>
              </p:ext>
            </p:extLst>
          </p:nvPr>
        </p:nvGraphicFramePr>
        <p:xfrm>
          <a:off x="1354472" y="2276690"/>
          <a:ext cx="10008066" cy="2513720"/>
        </p:xfrm>
        <a:graphic>
          <a:graphicData uri="http://schemas.openxmlformats.org/drawingml/2006/table">
            <a:tbl>
              <a:tblPr firstRow="1" firstCol="1" bandRow="1">
                <a:tableStyleId>{5C22544A-7EE6-4342-B048-85BDC9FD1C3A}</a:tableStyleId>
              </a:tblPr>
              <a:tblGrid>
                <a:gridCol w="1760567">
                  <a:extLst>
                    <a:ext uri="{9D8B030D-6E8A-4147-A177-3AD203B41FA5}">
                      <a16:colId xmlns:a16="http://schemas.microsoft.com/office/drawing/2014/main" val="20000"/>
                    </a:ext>
                  </a:extLst>
                </a:gridCol>
                <a:gridCol w="2251073">
                  <a:extLst>
                    <a:ext uri="{9D8B030D-6E8A-4147-A177-3AD203B41FA5}">
                      <a16:colId xmlns:a16="http://schemas.microsoft.com/office/drawing/2014/main" val="20002"/>
                    </a:ext>
                  </a:extLst>
                </a:gridCol>
                <a:gridCol w="1875965">
                  <a:extLst>
                    <a:ext uri="{9D8B030D-6E8A-4147-A177-3AD203B41FA5}">
                      <a16:colId xmlns:a16="http://schemas.microsoft.com/office/drawing/2014/main" val="2433284406"/>
                    </a:ext>
                  </a:extLst>
                </a:gridCol>
                <a:gridCol w="2189533">
                  <a:extLst>
                    <a:ext uri="{9D8B030D-6E8A-4147-A177-3AD203B41FA5}">
                      <a16:colId xmlns:a16="http://schemas.microsoft.com/office/drawing/2014/main" val="3712694191"/>
                    </a:ext>
                  </a:extLst>
                </a:gridCol>
                <a:gridCol w="1930928">
                  <a:extLst>
                    <a:ext uri="{9D8B030D-6E8A-4147-A177-3AD203B41FA5}">
                      <a16:colId xmlns:a16="http://schemas.microsoft.com/office/drawing/2014/main" val="494476577"/>
                    </a:ext>
                  </a:extLst>
                </a:gridCol>
              </a:tblGrid>
              <a:tr h="1256860">
                <a:tc>
                  <a:txBody>
                    <a:bodyPr/>
                    <a:lstStyle/>
                    <a:p>
                      <a:pPr algn="ctr">
                        <a:spcAft>
                          <a:spcPts val="0"/>
                        </a:spcAft>
                      </a:pPr>
                      <a:r>
                        <a:rPr lang="de-CH" sz="3000" b="1" dirty="0">
                          <a:effectLst/>
                        </a:rPr>
                        <a:t>Salomo</a:t>
                      </a:r>
                      <a:endParaRPr lang="de-CH" sz="3000" b="1" dirty="0">
                        <a:effectLst/>
                        <a:latin typeface="Calibri" panose="020F0502020204030204" pitchFamily="34" charset="0"/>
                        <a:ea typeface="Calibri" panose="020F0502020204030204" pitchFamily="34" charset="0"/>
                        <a:cs typeface="Times New Roman" panose="02020603050405020304" pitchFamily="18" charset="0"/>
                      </a:endParaRPr>
                    </a:p>
                  </a:txBody>
                  <a:tcPr marL="126140" marR="126140" marT="0" marB="0" anchor="ctr">
                    <a:solidFill>
                      <a:srgbClr val="0070C0"/>
                    </a:solidFill>
                  </a:tcPr>
                </a:tc>
                <a:tc>
                  <a:txBody>
                    <a:bodyPr/>
                    <a:lstStyle/>
                    <a:p>
                      <a:pPr algn="ctr">
                        <a:spcAft>
                          <a:spcPts val="0"/>
                        </a:spcAft>
                      </a:pPr>
                      <a:r>
                        <a:rPr lang="de-CH" sz="3000" b="1" dirty="0">
                          <a:effectLst/>
                          <a:latin typeface="Calibri" panose="020F0502020204030204" pitchFamily="34" charset="0"/>
                          <a:ea typeface="Calibri" panose="020F0502020204030204" pitchFamily="34" charset="0"/>
                          <a:cs typeface="Times New Roman" panose="02020603050405020304" pitchFamily="18" charset="0"/>
                        </a:rPr>
                        <a:t>Teilung</a:t>
                      </a:r>
                    </a:p>
                    <a:p>
                      <a:pPr algn="ctr">
                        <a:spcAft>
                          <a:spcPts val="0"/>
                        </a:spcAft>
                      </a:pPr>
                      <a:r>
                        <a:rPr lang="de-CH" sz="3000" b="1" dirty="0">
                          <a:effectLst/>
                          <a:latin typeface="Calibri" panose="020F0502020204030204" pitchFamily="34" charset="0"/>
                          <a:ea typeface="Calibri" panose="020F0502020204030204" pitchFamily="34" charset="0"/>
                          <a:cs typeface="Times New Roman" panose="02020603050405020304" pitchFamily="18" charset="0"/>
                        </a:rPr>
                        <a:t>des Reiches</a:t>
                      </a:r>
                    </a:p>
                  </a:txBody>
                  <a:tcPr marL="126140" marR="126140" marT="0" marB="0" anchor="ctr">
                    <a:solidFill>
                      <a:srgbClr val="0070C0"/>
                    </a:solidFill>
                  </a:tcPr>
                </a:tc>
                <a:tc>
                  <a:txBody>
                    <a:bodyPr/>
                    <a:lstStyle/>
                    <a:p>
                      <a:pPr algn="ctr">
                        <a:spcAft>
                          <a:spcPts val="0"/>
                        </a:spcAft>
                      </a:pPr>
                      <a:r>
                        <a:rPr lang="de-CH" sz="3000" b="1" dirty="0">
                          <a:effectLst/>
                          <a:latin typeface="Calibri" panose="020F0502020204030204" pitchFamily="34" charset="0"/>
                          <a:ea typeface="Calibri" panose="020F0502020204030204" pitchFamily="34" charset="0"/>
                          <a:cs typeface="Times New Roman" panose="02020603050405020304" pitchFamily="18" charset="0"/>
                        </a:rPr>
                        <a:t>Elia</a:t>
                      </a:r>
                    </a:p>
                    <a:p>
                      <a:pPr algn="ctr">
                        <a:spcAft>
                          <a:spcPts val="0"/>
                        </a:spcAft>
                      </a:pPr>
                      <a:r>
                        <a:rPr lang="de-CH" sz="3000" b="1" dirty="0">
                          <a:effectLst/>
                          <a:latin typeface="Calibri" panose="020F0502020204030204" pitchFamily="34" charset="0"/>
                          <a:ea typeface="Calibri" panose="020F0502020204030204" pitchFamily="34" charset="0"/>
                          <a:cs typeface="Times New Roman" panose="02020603050405020304" pitchFamily="18" charset="0"/>
                        </a:rPr>
                        <a:t>Elisa</a:t>
                      </a:r>
                    </a:p>
                  </a:txBody>
                  <a:tcPr marL="126140" marR="126140" marT="0" marB="0" anchor="ctr">
                    <a:solidFill>
                      <a:srgbClr val="0070C0"/>
                    </a:solidFill>
                  </a:tcPr>
                </a:tc>
                <a:tc>
                  <a:txBody>
                    <a:bodyPr/>
                    <a:lstStyle/>
                    <a:p>
                      <a:pPr algn="ctr">
                        <a:spcAft>
                          <a:spcPts val="0"/>
                        </a:spcAft>
                      </a:pPr>
                      <a:r>
                        <a:rPr lang="de-CH" sz="3000" b="1" dirty="0">
                          <a:effectLst/>
                          <a:latin typeface="Calibri" panose="020F0502020204030204" pitchFamily="34" charset="0"/>
                          <a:ea typeface="Calibri" panose="020F0502020204030204" pitchFamily="34" charset="0"/>
                          <a:cs typeface="Times New Roman" panose="02020603050405020304" pitchFamily="18" charset="0"/>
                        </a:rPr>
                        <a:t>Untergang</a:t>
                      </a:r>
                    </a:p>
                    <a:p>
                      <a:pPr algn="ctr">
                        <a:spcAft>
                          <a:spcPts val="0"/>
                        </a:spcAft>
                      </a:pPr>
                      <a:r>
                        <a:rPr lang="de-CH" sz="3000" b="1" dirty="0">
                          <a:effectLst/>
                          <a:latin typeface="Calibri" panose="020F0502020204030204" pitchFamily="34" charset="0"/>
                          <a:ea typeface="Calibri" panose="020F0502020204030204" pitchFamily="34" charset="0"/>
                          <a:cs typeface="Times New Roman" panose="02020603050405020304" pitchFamily="18" charset="0"/>
                        </a:rPr>
                        <a:t>Israels</a:t>
                      </a:r>
                    </a:p>
                  </a:txBody>
                  <a:tcPr marL="126140" marR="126140" marT="0" marB="0" anchor="ctr">
                    <a:solidFill>
                      <a:srgbClr val="0070C0"/>
                    </a:solidFill>
                  </a:tcPr>
                </a:tc>
                <a:tc>
                  <a:txBody>
                    <a:bodyPr/>
                    <a:lstStyle/>
                    <a:p>
                      <a:pPr algn="ctr">
                        <a:spcAft>
                          <a:spcPts val="0"/>
                        </a:spcAft>
                      </a:pPr>
                      <a:r>
                        <a:rPr lang="de-CH" sz="3000" b="1" dirty="0">
                          <a:effectLst/>
                          <a:latin typeface="Calibri" panose="020F0502020204030204" pitchFamily="34" charset="0"/>
                          <a:ea typeface="Calibri" panose="020F0502020204030204" pitchFamily="34" charset="0"/>
                          <a:cs typeface="Times New Roman" panose="02020603050405020304" pitchFamily="18" charset="0"/>
                        </a:rPr>
                        <a:t>Untergang</a:t>
                      </a:r>
                    </a:p>
                    <a:p>
                      <a:pPr algn="ctr">
                        <a:spcAft>
                          <a:spcPts val="0"/>
                        </a:spcAft>
                      </a:pPr>
                      <a:r>
                        <a:rPr lang="de-CH" sz="3000" b="1" dirty="0">
                          <a:effectLst/>
                          <a:latin typeface="Calibri" panose="020F0502020204030204" pitchFamily="34" charset="0"/>
                          <a:ea typeface="Calibri" panose="020F0502020204030204" pitchFamily="34" charset="0"/>
                          <a:cs typeface="Times New Roman" panose="02020603050405020304" pitchFamily="18" charset="0"/>
                        </a:rPr>
                        <a:t>Judas</a:t>
                      </a:r>
                    </a:p>
                  </a:txBody>
                  <a:tcPr marL="126140" marR="126140" marT="0" marB="0" anchor="ctr">
                    <a:solidFill>
                      <a:srgbClr val="0070C0"/>
                    </a:solidFill>
                  </a:tcPr>
                </a:tc>
                <a:extLst>
                  <a:ext uri="{0D108BD9-81ED-4DB2-BD59-A6C34878D82A}">
                    <a16:rowId xmlns:a16="http://schemas.microsoft.com/office/drawing/2014/main" val="10000"/>
                  </a:ext>
                </a:extLst>
              </a:tr>
              <a:tr h="1256860">
                <a:tc>
                  <a:txBody>
                    <a:bodyPr/>
                    <a:lstStyle/>
                    <a:p>
                      <a:pPr algn="ctr">
                        <a:spcAft>
                          <a:spcPts val="0"/>
                        </a:spcAft>
                      </a:pPr>
                      <a:r>
                        <a:rPr lang="de-CH" sz="30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1Kö 1-11</a:t>
                      </a:r>
                    </a:p>
                  </a:txBody>
                  <a:tcPr marL="126140" marR="126140" marT="0" marB="0" anchor="ctr">
                    <a:solidFill>
                      <a:schemeClr val="bg1">
                        <a:lumMod val="85000"/>
                      </a:schemeClr>
                    </a:solidFill>
                  </a:tcPr>
                </a:tc>
                <a:tc>
                  <a:txBody>
                    <a:bodyPr/>
                    <a:lstStyle/>
                    <a:p>
                      <a:pPr algn="ctr">
                        <a:spcAft>
                          <a:spcPts val="0"/>
                        </a:spcAft>
                      </a:pPr>
                      <a:r>
                        <a:rPr lang="de-CH" sz="3000" b="0" kern="1200" dirty="0">
                          <a:solidFill>
                            <a:schemeClr val="tx1"/>
                          </a:solidFill>
                          <a:effectLst/>
                          <a:latin typeface="+mn-lt"/>
                          <a:ea typeface="+mn-ea"/>
                          <a:cs typeface="+mn-cs"/>
                        </a:rPr>
                        <a:t>1Kö 12-16</a:t>
                      </a:r>
                    </a:p>
                  </a:txBody>
                  <a:tcPr marL="126140" marR="126140" marT="0" marB="0" anchor="ctr">
                    <a:solidFill>
                      <a:schemeClr val="bg1">
                        <a:lumMod val="85000"/>
                      </a:schemeClr>
                    </a:solidFill>
                  </a:tcPr>
                </a:tc>
                <a:tc>
                  <a:txBody>
                    <a:bodyPr/>
                    <a:lstStyle/>
                    <a:p>
                      <a:pPr algn="ctr">
                        <a:spcAft>
                          <a:spcPts val="0"/>
                        </a:spcAft>
                      </a:pPr>
                      <a:r>
                        <a:rPr lang="de-CH" sz="3000" b="0" kern="1200" dirty="0">
                          <a:solidFill>
                            <a:schemeClr val="tx1"/>
                          </a:solidFill>
                          <a:effectLst/>
                          <a:latin typeface="+mn-lt"/>
                          <a:ea typeface="+mn-ea"/>
                          <a:cs typeface="+mn-cs"/>
                        </a:rPr>
                        <a:t>1Kö 17 –</a:t>
                      </a:r>
                    </a:p>
                    <a:p>
                      <a:pPr>
                        <a:spcAft>
                          <a:spcPts val="0"/>
                        </a:spcAft>
                      </a:pPr>
                      <a:r>
                        <a:rPr lang="de-CH" sz="3000" b="0" kern="1200" dirty="0">
                          <a:solidFill>
                            <a:schemeClr val="tx1"/>
                          </a:solidFill>
                          <a:effectLst/>
                          <a:latin typeface="+mn-lt"/>
                          <a:ea typeface="+mn-ea"/>
                          <a:cs typeface="+mn-cs"/>
                        </a:rPr>
                        <a:t> 2Kö 8,15</a:t>
                      </a:r>
                    </a:p>
                  </a:txBody>
                  <a:tcPr marL="126140" marR="126140" marT="0" marB="0" anchor="ctr">
                    <a:solidFill>
                      <a:schemeClr val="bg1">
                        <a:lumMod val="85000"/>
                      </a:schemeClr>
                    </a:solidFill>
                  </a:tcPr>
                </a:tc>
                <a:tc>
                  <a:txBody>
                    <a:bodyPr/>
                    <a:lstStyle/>
                    <a:p>
                      <a:pPr algn="ctr">
                        <a:spcAft>
                          <a:spcPts val="0"/>
                        </a:spcAft>
                      </a:pPr>
                      <a:r>
                        <a:rPr lang="de-CH" sz="3000" b="0" kern="1200" dirty="0">
                          <a:solidFill>
                            <a:schemeClr val="tx1"/>
                          </a:solidFill>
                          <a:effectLst/>
                          <a:latin typeface="+mn-lt"/>
                          <a:ea typeface="+mn-ea"/>
                          <a:cs typeface="+mn-cs"/>
                        </a:rPr>
                        <a:t>2Kö 8,16-17</a:t>
                      </a:r>
                    </a:p>
                  </a:txBody>
                  <a:tcPr marL="126140" marR="126140" marT="0" marB="0" anchor="ctr">
                    <a:solidFill>
                      <a:schemeClr val="bg1">
                        <a:lumMod val="85000"/>
                      </a:schemeClr>
                    </a:solidFill>
                  </a:tcPr>
                </a:tc>
                <a:tc>
                  <a:txBody>
                    <a:bodyPr/>
                    <a:lstStyle/>
                    <a:p>
                      <a:pPr algn="ctr">
                        <a:spcAft>
                          <a:spcPts val="0"/>
                        </a:spcAft>
                      </a:pPr>
                      <a:r>
                        <a:rPr lang="de-CH" sz="3000" b="0" kern="1200" dirty="0">
                          <a:solidFill>
                            <a:schemeClr val="tx1"/>
                          </a:solidFill>
                          <a:effectLst/>
                          <a:latin typeface="+mn-lt"/>
                          <a:ea typeface="+mn-ea"/>
                          <a:cs typeface="+mn-cs"/>
                        </a:rPr>
                        <a:t>2Kö 18-25</a:t>
                      </a:r>
                    </a:p>
                  </a:txBody>
                  <a:tcPr marL="126140" marR="126140" marT="0" marB="0" anchor="ctr">
                    <a:solidFill>
                      <a:schemeClr val="bg1">
                        <a:lumMod val="85000"/>
                      </a:schemeClr>
                    </a:solidFill>
                  </a:tcPr>
                </a:tc>
                <a:extLst>
                  <a:ext uri="{0D108BD9-81ED-4DB2-BD59-A6C34878D82A}">
                    <a16:rowId xmlns:a16="http://schemas.microsoft.com/office/drawing/2014/main" val="10001"/>
                  </a:ext>
                </a:extLst>
              </a:tr>
            </a:tbl>
          </a:graphicData>
        </a:graphic>
      </p:graphicFrame>
      <p:sp>
        <p:nvSpPr>
          <p:cNvPr id="10" name="Rechteck 9">
            <a:extLst>
              <a:ext uri="{FF2B5EF4-FFF2-40B4-BE49-F238E27FC236}">
                <a16:creationId xmlns:a16="http://schemas.microsoft.com/office/drawing/2014/main" id="{619CD3B2-7BC8-B832-3CCF-18FA8D2D6541}"/>
              </a:ext>
            </a:extLst>
          </p:cNvPr>
          <p:cNvSpPr/>
          <p:nvPr/>
        </p:nvSpPr>
        <p:spPr>
          <a:xfrm>
            <a:off x="1974558" y="5298240"/>
            <a:ext cx="9387980" cy="1015663"/>
          </a:xfrm>
          <a:prstGeom prst="rect">
            <a:avLst/>
          </a:prstGeom>
        </p:spPr>
        <p:txBody>
          <a:bodyPr wrap="square">
            <a:spAutoFit/>
          </a:bodyPr>
          <a:lstStyle/>
          <a:p>
            <a:r>
              <a:rPr lang="de-CH" sz="3000" dirty="0"/>
              <a:t>„</a:t>
            </a:r>
            <a:r>
              <a:rPr lang="de-DE" sz="3000" dirty="0"/>
              <a:t>ist die nicht geschrieben in dem Buch der Geschichte Salomos?</a:t>
            </a:r>
            <a:r>
              <a:rPr lang="de-CH" sz="3000" dirty="0"/>
              <a:t>“ 1Kö 11,41b</a:t>
            </a:r>
          </a:p>
        </p:txBody>
      </p:sp>
      <p:cxnSp>
        <p:nvCxnSpPr>
          <p:cNvPr id="12" name="Gerade Verbindung mit Pfeil 11">
            <a:extLst>
              <a:ext uri="{FF2B5EF4-FFF2-40B4-BE49-F238E27FC236}">
                <a16:creationId xmlns:a16="http://schemas.microsoft.com/office/drawing/2014/main" id="{5B889B6F-C2C2-E748-5484-6D65842E1C68}"/>
              </a:ext>
            </a:extLst>
          </p:cNvPr>
          <p:cNvCxnSpPr>
            <a:cxnSpLocks/>
          </p:cNvCxnSpPr>
          <p:nvPr/>
        </p:nvCxnSpPr>
        <p:spPr>
          <a:xfrm>
            <a:off x="2223083" y="4474867"/>
            <a:ext cx="448811" cy="823373"/>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8860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par>
                                <p:cTn id="10" presetID="53" presetClass="entr" presetSubtype="16"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67A9B5C7-D147-9D2A-840C-DC1370D8F3BF}"/>
              </a:ext>
            </a:extLst>
          </p:cNvPr>
          <p:cNvSpPr/>
          <p:nvPr/>
        </p:nvSpPr>
        <p:spPr>
          <a:xfrm>
            <a:off x="615892" y="1951673"/>
            <a:ext cx="11318497" cy="4708981"/>
          </a:xfrm>
          <a:prstGeom prst="rect">
            <a:avLst/>
          </a:prstGeom>
        </p:spPr>
        <p:txBody>
          <a:bodyPr wrap="square">
            <a:spAutoFit/>
          </a:bodyPr>
          <a:lstStyle/>
          <a:p>
            <a:r>
              <a:rPr lang="de-CH" sz="3000" dirty="0"/>
              <a:t>„</a:t>
            </a:r>
            <a:r>
              <a:rPr lang="de-DE" sz="3000" dirty="0"/>
              <a:t>Damals kamen zwei Huren zum König und traten vor ihn. 17 Und die eine Frau sagte: Bitte, mein Herr! Ich und diese Frau wohnen in ein und demselben Haus; und ich habe bei ihr im Haus geboren. 18 Und es geschah am dritten Tag, nachdem ich geboren hatte, gebar auch diese Frau, und wir waren beieinander, kein Fremder war bei uns im Haus, nur wir beide waren im Haus. 19 Da starb der Sohn dieser Frau eines Nachts, weil sie sich auf ihn gelegt hatte. 20 Sie aber stand mitten in der Nacht auf und nahm meinen Sohn von meiner Seite weg, während deine Sklavin schlief, und legte ihn an ihren Busen; ihren toten Sohn aber legte sie an meinen Busen.</a:t>
            </a:r>
            <a:r>
              <a:rPr lang="de-CH" sz="3000" dirty="0"/>
              <a:t>“ 1Kö 3,16-20</a:t>
            </a:r>
          </a:p>
        </p:txBody>
      </p:sp>
      <p:sp>
        <p:nvSpPr>
          <p:cNvPr id="3" name="Rechteck 2">
            <a:extLst>
              <a:ext uri="{FF2B5EF4-FFF2-40B4-BE49-F238E27FC236}">
                <a16:creationId xmlns:a16="http://schemas.microsoft.com/office/drawing/2014/main" id="{3BFA9D82-6D2C-176D-CE25-FFC0E4F77EFE}"/>
              </a:ext>
            </a:extLst>
          </p:cNvPr>
          <p:cNvSpPr/>
          <p:nvPr/>
        </p:nvSpPr>
        <p:spPr>
          <a:xfrm>
            <a:off x="615892" y="1182256"/>
            <a:ext cx="3985469" cy="553998"/>
          </a:xfrm>
          <a:prstGeom prst="rect">
            <a:avLst/>
          </a:prstGeom>
        </p:spPr>
        <p:txBody>
          <a:bodyPr wrap="square">
            <a:spAutoFit/>
          </a:bodyPr>
          <a:lstStyle/>
          <a:p>
            <a:r>
              <a:rPr lang="de-CH" sz="3000" u="sng" dirty="0"/>
              <a:t>Wahre Gerechtigkeit</a:t>
            </a:r>
          </a:p>
        </p:txBody>
      </p:sp>
      <p:sp>
        <p:nvSpPr>
          <p:cNvPr id="9" name="Titel 1">
            <a:extLst>
              <a:ext uri="{FF2B5EF4-FFF2-40B4-BE49-F238E27FC236}">
                <a16:creationId xmlns:a16="http://schemas.microsoft.com/office/drawing/2014/main" id="{E2DABB44-CF66-83F9-1198-F8922E3AC22C}"/>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Salomo – ein Schattenbild auf Jesus Christus</a:t>
            </a:r>
          </a:p>
        </p:txBody>
      </p:sp>
    </p:spTree>
    <p:extLst>
      <p:ext uri="{BB962C8B-B14F-4D97-AF65-F5344CB8AC3E}">
        <p14:creationId xmlns:p14="http://schemas.microsoft.com/office/powerpoint/2010/main" val="4034204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67A9B5C7-D147-9D2A-840C-DC1370D8F3BF}"/>
              </a:ext>
            </a:extLst>
          </p:cNvPr>
          <p:cNvSpPr/>
          <p:nvPr/>
        </p:nvSpPr>
        <p:spPr>
          <a:xfrm>
            <a:off x="615892" y="1875723"/>
            <a:ext cx="9753951" cy="1938992"/>
          </a:xfrm>
          <a:prstGeom prst="rect">
            <a:avLst/>
          </a:prstGeom>
        </p:spPr>
        <p:txBody>
          <a:bodyPr wrap="square">
            <a:spAutoFit/>
          </a:bodyPr>
          <a:lstStyle/>
          <a:p>
            <a:r>
              <a:rPr lang="de-CH" sz="3000" dirty="0"/>
              <a:t>„</a:t>
            </a:r>
            <a:r>
              <a:rPr lang="de-DE" sz="3000" dirty="0"/>
              <a:t>So stritten sie vor dem König. 23 Da sagte der König: Diese sagt: Das hier ist mein Sohn, der lebende, dein Sohn ist der tote. Und jene sagt: Nein, sondern dein Sohn ist der tote und mein Sohn der lebende.</a:t>
            </a:r>
            <a:r>
              <a:rPr lang="de-CH" sz="3000" dirty="0"/>
              <a:t>“ 1Kö 3,22b-23</a:t>
            </a:r>
          </a:p>
        </p:txBody>
      </p:sp>
      <p:sp>
        <p:nvSpPr>
          <p:cNvPr id="4" name="Rechteck 3">
            <a:extLst>
              <a:ext uri="{FF2B5EF4-FFF2-40B4-BE49-F238E27FC236}">
                <a16:creationId xmlns:a16="http://schemas.microsoft.com/office/drawing/2014/main" id="{FA00329E-E00B-38F7-D103-5952FAF84EBC}"/>
              </a:ext>
            </a:extLst>
          </p:cNvPr>
          <p:cNvSpPr/>
          <p:nvPr/>
        </p:nvSpPr>
        <p:spPr>
          <a:xfrm>
            <a:off x="615892" y="4249821"/>
            <a:ext cx="8926586" cy="1477328"/>
          </a:xfrm>
          <a:prstGeom prst="rect">
            <a:avLst/>
          </a:prstGeom>
        </p:spPr>
        <p:txBody>
          <a:bodyPr wrap="square">
            <a:spAutoFit/>
          </a:bodyPr>
          <a:lstStyle/>
          <a:p>
            <a:r>
              <a:rPr lang="de-CH" sz="3000" dirty="0"/>
              <a:t>„</a:t>
            </a:r>
            <a:r>
              <a:rPr lang="de-DE" sz="3000" dirty="0"/>
              <a:t>Denn sie trägt das Schwert nicht umsonst, denn sie ist Gottes Dienerin, eine Rächerin zur Strafe für den, der Böses tut.</a:t>
            </a:r>
            <a:r>
              <a:rPr lang="de-CH" sz="3000" dirty="0"/>
              <a:t>“ Röm 13,4b</a:t>
            </a:r>
          </a:p>
        </p:txBody>
      </p:sp>
      <p:sp>
        <p:nvSpPr>
          <p:cNvPr id="9" name="Titel 1">
            <a:extLst>
              <a:ext uri="{FF2B5EF4-FFF2-40B4-BE49-F238E27FC236}">
                <a16:creationId xmlns:a16="http://schemas.microsoft.com/office/drawing/2014/main" id="{E071305E-80BB-92B6-D421-EA9800D899AA}"/>
              </a:ext>
            </a:extLst>
          </p:cNvPr>
          <p:cNvSpPr txBox="1">
            <a:spLocks/>
          </p:cNvSpPr>
          <p:nvPr/>
        </p:nvSpPr>
        <p:spPr>
          <a:xfrm>
            <a:off x="838200" y="365126"/>
            <a:ext cx="10515600" cy="8171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de-CH" b="1" dirty="0"/>
              <a:t>Salomo – ein Schattenbild auf Jesus Christus</a:t>
            </a:r>
          </a:p>
        </p:txBody>
      </p:sp>
      <p:sp>
        <p:nvSpPr>
          <p:cNvPr id="10" name="Rechteck 9">
            <a:extLst>
              <a:ext uri="{FF2B5EF4-FFF2-40B4-BE49-F238E27FC236}">
                <a16:creationId xmlns:a16="http://schemas.microsoft.com/office/drawing/2014/main" id="{14D3E9E7-829B-D0CE-A86D-065731207D6A}"/>
              </a:ext>
            </a:extLst>
          </p:cNvPr>
          <p:cNvSpPr/>
          <p:nvPr/>
        </p:nvSpPr>
        <p:spPr>
          <a:xfrm>
            <a:off x="615892" y="1182256"/>
            <a:ext cx="3985469" cy="553998"/>
          </a:xfrm>
          <a:prstGeom prst="rect">
            <a:avLst/>
          </a:prstGeom>
        </p:spPr>
        <p:txBody>
          <a:bodyPr wrap="square">
            <a:spAutoFit/>
          </a:bodyPr>
          <a:lstStyle/>
          <a:p>
            <a:r>
              <a:rPr lang="de-CH" sz="3000" u="sng" dirty="0"/>
              <a:t>Wahre Gerechtigkeit</a:t>
            </a:r>
          </a:p>
        </p:txBody>
      </p:sp>
    </p:spTree>
    <p:extLst>
      <p:ext uri="{BB962C8B-B14F-4D97-AF65-F5344CB8AC3E}">
        <p14:creationId xmlns:p14="http://schemas.microsoft.com/office/powerpoint/2010/main" val="3192212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4"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1381</Words>
  <Application>Microsoft Office PowerPoint</Application>
  <PresentationFormat>Breitbild</PresentationFormat>
  <Paragraphs>118</Paragraphs>
  <Slides>20</Slides>
  <Notes>18</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20</vt:i4>
      </vt:variant>
    </vt:vector>
  </HeadingPairs>
  <TitlesOfParts>
    <vt:vector size="24" baseType="lpstr">
      <vt:lpstr>Arial</vt:lpstr>
      <vt:lpstr>Calibri</vt:lpstr>
      <vt:lpstr>Calibri Light</vt:lpstr>
      <vt:lpstr>Office</vt:lpstr>
      <vt:lpstr>PowerPoint-Präsentation</vt:lpstr>
      <vt:lpstr>Allgemeines</vt:lpstr>
      <vt:lpstr>Allgemeines</vt:lpstr>
      <vt:lpstr>Allgemeines</vt:lpstr>
      <vt:lpstr>Allgemeines</vt:lpstr>
      <vt:lpstr>Allgemeines</vt:lpstr>
      <vt:lpstr>Allgemeines</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Könige Teil 1</dc:title>
  <dc:creator>Mike</dc:creator>
  <cp:keywords>Könige, Bibel</cp:keywords>
  <cp:lastModifiedBy>Briggeler Michael</cp:lastModifiedBy>
  <cp:revision>1112</cp:revision>
  <cp:lastPrinted>2019-08-13T14:18:40Z</cp:lastPrinted>
  <dcterms:created xsi:type="dcterms:W3CDTF">2018-08-12T05:46:28Z</dcterms:created>
  <dcterms:modified xsi:type="dcterms:W3CDTF">2024-01-02T13:57:14Z</dcterms:modified>
</cp:coreProperties>
</file>