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722" r:id="rId2"/>
    <p:sldId id="724" r:id="rId3"/>
    <p:sldId id="701" r:id="rId4"/>
    <p:sldId id="697" r:id="rId5"/>
    <p:sldId id="747" r:id="rId6"/>
    <p:sldId id="698" r:id="rId7"/>
    <p:sldId id="749" r:id="rId8"/>
    <p:sldId id="755" r:id="rId9"/>
    <p:sldId id="750" r:id="rId10"/>
    <p:sldId id="751" r:id="rId11"/>
    <p:sldId id="752" r:id="rId12"/>
    <p:sldId id="759" r:id="rId13"/>
    <p:sldId id="762" r:id="rId14"/>
    <p:sldId id="763" r:id="rId15"/>
    <p:sldId id="764" r:id="rId16"/>
    <p:sldId id="765" r:id="rId17"/>
    <p:sldId id="766" r:id="rId18"/>
    <p:sldId id="760" r:id="rId19"/>
    <p:sldId id="767" r:id="rId20"/>
    <p:sldId id="768" r:id="rId21"/>
    <p:sldId id="761" r:id="rId22"/>
    <p:sldId id="770" r:id="rId23"/>
    <p:sldId id="745" r:id="rId24"/>
    <p:sldId id="772" r:id="rId25"/>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D636"/>
    <a:srgbClr val="3399FF"/>
    <a:srgbClr val="66CC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2782" autoAdjust="0"/>
  </p:normalViewPr>
  <p:slideViewPr>
    <p:cSldViewPr snapToGrid="0">
      <p:cViewPr varScale="1">
        <p:scale>
          <a:sx n="152" d="100"/>
          <a:sy n="152" d="100"/>
        </p:scale>
        <p:origin x="420" y="100"/>
      </p:cViewPr>
      <p:guideLst>
        <p:guide orient="horz" pos="2160"/>
        <p:guide pos="3840"/>
      </p:guideLst>
    </p:cSldViewPr>
  </p:slideViewPr>
  <p:outlineViewPr>
    <p:cViewPr>
      <p:scale>
        <a:sx n="33" d="100"/>
        <a:sy n="33" d="100"/>
      </p:scale>
      <p:origin x="0" y="28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19525" y="0"/>
            <a:ext cx="2921000" cy="495300"/>
          </a:xfrm>
          <a:prstGeom prst="rect">
            <a:avLst/>
          </a:prstGeom>
        </p:spPr>
        <p:txBody>
          <a:bodyPr vert="horz" lIns="91440" tIns="45720" rIns="91440" bIns="45720" rtlCol="0"/>
          <a:lstStyle>
            <a:lvl1pPr algn="r">
              <a:defRPr sz="1200"/>
            </a:lvl1pPr>
          </a:lstStyle>
          <a:p>
            <a:fld id="{470CADD4-DEDA-43B1-886C-647C7C8A345C}" type="datetimeFigureOut">
              <a:rPr lang="de-CH" smtClean="0"/>
              <a:t>10.01.2024</a:t>
            </a:fld>
            <a:endParaRPr lang="de-CH"/>
          </a:p>
        </p:txBody>
      </p:sp>
      <p:sp>
        <p:nvSpPr>
          <p:cNvPr id="4" name="Folienbildplatzhalt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4688" y="4751388"/>
            <a:ext cx="5392737" cy="388778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377363"/>
            <a:ext cx="2921000" cy="4953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19525" y="9377363"/>
            <a:ext cx="2921000" cy="495300"/>
          </a:xfrm>
          <a:prstGeom prst="rect">
            <a:avLst/>
          </a:prstGeom>
        </p:spPr>
        <p:txBody>
          <a:bodyPr vert="horz" lIns="91440" tIns="45720" rIns="91440" bIns="45720" rtlCol="0" anchor="b"/>
          <a:lstStyle>
            <a:lvl1pPr algn="r">
              <a:defRPr sz="1200"/>
            </a:lvl1pPr>
          </a:lstStyle>
          <a:p>
            <a:fld id="{7763BA49-E773-46FE-919B-F9DB7C9E4EB7}" type="slidenum">
              <a:rPr lang="de-CH" smtClean="0"/>
              <a:t>‹Nr.›</a:t>
            </a:fld>
            <a:endParaRPr lang="de-CH"/>
          </a:p>
        </p:txBody>
      </p:sp>
    </p:spTree>
    <p:extLst>
      <p:ext uri="{BB962C8B-B14F-4D97-AF65-F5344CB8AC3E}">
        <p14:creationId xmlns:p14="http://schemas.microsoft.com/office/powerpoint/2010/main" val="905025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a:t>
            </a:fld>
            <a:endParaRPr lang="de-CH"/>
          </a:p>
        </p:txBody>
      </p:sp>
    </p:spTree>
    <p:extLst>
      <p:ext uri="{BB962C8B-B14F-4D97-AF65-F5344CB8AC3E}">
        <p14:creationId xmlns:p14="http://schemas.microsoft.com/office/powerpoint/2010/main" val="2819733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10</a:t>
            </a:fld>
            <a:endParaRPr lang="de-CH"/>
          </a:p>
        </p:txBody>
      </p:sp>
    </p:spTree>
    <p:extLst>
      <p:ext uri="{BB962C8B-B14F-4D97-AF65-F5344CB8AC3E}">
        <p14:creationId xmlns:p14="http://schemas.microsoft.com/office/powerpoint/2010/main" val="2971738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11</a:t>
            </a:fld>
            <a:endParaRPr lang="de-CH"/>
          </a:p>
        </p:txBody>
      </p:sp>
    </p:spTree>
    <p:extLst>
      <p:ext uri="{BB962C8B-B14F-4D97-AF65-F5344CB8AC3E}">
        <p14:creationId xmlns:p14="http://schemas.microsoft.com/office/powerpoint/2010/main" val="3423451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12</a:t>
            </a:fld>
            <a:endParaRPr lang="de-CH"/>
          </a:p>
        </p:txBody>
      </p:sp>
    </p:spTree>
    <p:extLst>
      <p:ext uri="{BB962C8B-B14F-4D97-AF65-F5344CB8AC3E}">
        <p14:creationId xmlns:p14="http://schemas.microsoft.com/office/powerpoint/2010/main" val="576040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13</a:t>
            </a:fld>
            <a:endParaRPr lang="de-CH"/>
          </a:p>
        </p:txBody>
      </p:sp>
    </p:spTree>
    <p:extLst>
      <p:ext uri="{BB962C8B-B14F-4D97-AF65-F5344CB8AC3E}">
        <p14:creationId xmlns:p14="http://schemas.microsoft.com/office/powerpoint/2010/main" val="3119346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14</a:t>
            </a:fld>
            <a:endParaRPr lang="de-CH"/>
          </a:p>
        </p:txBody>
      </p:sp>
    </p:spTree>
    <p:extLst>
      <p:ext uri="{BB962C8B-B14F-4D97-AF65-F5344CB8AC3E}">
        <p14:creationId xmlns:p14="http://schemas.microsoft.com/office/powerpoint/2010/main" val="48779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15</a:t>
            </a:fld>
            <a:endParaRPr lang="de-CH"/>
          </a:p>
        </p:txBody>
      </p:sp>
    </p:spTree>
    <p:extLst>
      <p:ext uri="{BB962C8B-B14F-4D97-AF65-F5344CB8AC3E}">
        <p14:creationId xmlns:p14="http://schemas.microsoft.com/office/powerpoint/2010/main" val="133784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16</a:t>
            </a:fld>
            <a:endParaRPr lang="de-CH"/>
          </a:p>
        </p:txBody>
      </p:sp>
    </p:spTree>
    <p:extLst>
      <p:ext uri="{BB962C8B-B14F-4D97-AF65-F5344CB8AC3E}">
        <p14:creationId xmlns:p14="http://schemas.microsoft.com/office/powerpoint/2010/main" val="1499330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17</a:t>
            </a:fld>
            <a:endParaRPr lang="de-CH"/>
          </a:p>
        </p:txBody>
      </p:sp>
    </p:spTree>
    <p:extLst>
      <p:ext uri="{BB962C8B-B14F-4D97-AF65-F5344CB8AC3E}">
        <p14:creationId xmlns:p14="http://schemas.microsoft.com/office/powerpoint/2010/main" val="2145131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18</a:t>
            </a:fld>
            <a:endParaRPr lang="de-CH"/>
          </a:p>
        </p:txBody>
      </p:sp>
    </p:spTree>
    <p:extLst>
      <p:ext uri="{BB962C8B-B14F-4D97-AF65-F5344CB8AC3E}">
        <p14:creationId xmlns:p14="http://schemas.microsoft.com/office/powerpoint/2010/main" val="1760421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19</a:t>
            </a:fld>
            <a:endParaRPr lang="de-CH"/>
          </a:p>
        </p:txBody>
      </p:sp>
    </p:spTree>
    <p:extLst>
      <p:ext uri="{BB962C8B-B14F-4D97-AF65-F5344CB8AC3E}">
        <p14:creationId xmlns:p14="http://schemas.microsoft.com/office/powerpoint/2010/main" val="3842132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a:t>
            </a:fld>
            <a:endParaRPr lang="de-CH"/>
          </a:p>
        </p:txBody>
      </p:sp>
    </p:spTree>
    <p:extLst>
      <p:ext uri="{BB962C8B-B14F-4D97-AF65-F5344CB8AC3E}">
        <p14:creationId xmlns:p14="http://schemas.microsoft.com/office/powerpoint/2010/main" val="2818331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20</a:t>
            </a:fld>
            <a:endParaRPr lang="de-CH"/>
          </a:p>
        </p:txBody>
      </p:sp>
    </p:spTree>
    <p:extLst>
      <p:ext uri="{BB962C8B-B14F-4D97-AF65-F5344CB8AC3E}">
        <p14:creationId xmlns:p14="http://schemas.microsoft.com/office/powerpoint/2010/main" val="2117572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21</a:t>
            </a:fld>
            <a:endParaRPr lang="de-CH"/>
          </a:p>
        </p:txBody>
      </p:sp>
    </p:spTree>
    <p:extLst>
      <p:ext uri="{BB962C8B-B14F-4D97-AF65-F5344CB8AC3E}">
        <p14:creationId xmlns:p14="http://schemas.microsoft.com/office/powerpoint/2010/main" val="3406575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22</a:t>
            </a:fld>
            <a:endParaRPr lang="de-CH"/>
          </a:p>
        </p:txBody>
      </p:sp>
    </p:spTree>
    <p:extLst>
      <p:ext uri="{BB962C8B-B14F-4D97-AF65-F5344CB8AC3E}">
        <p14:creationId xmlns:p14="http://schemas.microsoft.com/office/powerpoint/2010/main" val="581601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23</a:t>
            </a:fld>
            <a:endParaRPr lang="de-CH"/>
          </a:p>
        </p:txBody>
      </p:sp>
    </p:spTree>
    <p:extLst>
      <p:ext uri="{BB962C8B-B14F-4D97-AF65-F5344CB8AC3E}">
        <p14:creationId xmlns:p14="http://schemas.microsoft.com/office/powerpoint/2010/main" val="3379705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3</a:t>
            </a:fld>
            <a:endParaRPr lang="de-CH"/>
          </a:p>
        </p:txBody>
      </p:sp>
    </p:spTree>
    <p:extLst>
      <p:ext uri="{BB962C8B-B14F-4D97-AF65-F5344CB8AC3E}">
        <p14:creationId xmlns:p14="http://schemas.microsoft.com/office/powerpoint/2010/main" val="4025016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4</a:t>
            </a:fld>
            <a:endParaRPr lang="de-CH"/>
          </a:p>
        </p:txBody>
      </p:sp>
    </p:spTree>
    <p:extLst>
      <p:ext uri="{BB962C8B-B14F-4D97-AF65-F5344CB8AC3E}">
        <p14:creationId xmlns:p14="http://schemas.microsoft.com/office/powerpoint/2010/main" val="2463245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5</a:t>
            </a:fld>
            <a:endParaRPr lang="de-CH"/>
          </a:p>
        </p:txBody>
      </p:sp>
    </p:spTree>
    <p:extLst>
      <p:ext uri="{BB962C8B-B14F-4D97-AF65-F5344CB8AC3E}">
        <p14:creationId xmlns:p14="http://schemas.microsoft.com/office/powerpoint/2010/main" val="1735381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6</a:t>
            </a:fld>
            <a:endParaRPr lang="de-CH"/>
          </a:p>
        </p:txBody>
      </p:sp>
    </p:spTree>
    <p:extLst>
      <p:ext uri="{BB962C8B-B14F-4D97-AF65-F5344CB8AC3E}">
        <p14:creationId xmlns:p14="http://schemas.microsoft.com/office/powerpoint/2010/main" val="371285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7</a:t>
            </a:fld>
            <a:endParaRPr lang="de-CH"/>
          </a:p>
        </p:txBody>
      </p:sp>
    </p:spTree>
    <p:extLst>
      <p:ext uri="{BB962C8B-B14F-4D97-AF65-F5344CB8AC3E}">
        <p14:creationId xmlns:p14="http://schemas.microsoft.com/office/powerpoint/2010/main" val="179332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8</a:t>
            </a:fld>
            <a:endParaRPr lang="de-CH"/>
          </a:p>
        </p:txBody>
      </p:sp>
    </p:spTree>
    <p:extLst>
      <p:ext uri="{BB962C8B-B14F-4D97-AF65-F5344CB8AC3E}">
        <p14:creationId xmlns:p14="http://schemas.microsoft.com/office/powerpoint/2010/main" val="1477005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9</a:t>
            </a:fld>
            <a:endParaRPr lang="de-CH"/>
          </a:p>
        </p:txBody>
      </p:sp>
    </p:spTree>
    <p:extLst>
      <p:ext uri="{BB962C8B-B14F-4D97-AF65-F5344CB8AC3E}">
        <p14:creationId xmlns:p14="http://schemas.microsoft.com/office/powerpoint/2010/main" val="4163811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10.01.2024</a:t>
            </a:fld>
            <a:endParaRPr lang="de-CH"/>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10.01.2024</a:t>
            </a:fld>
            <a:endParaRPr lang="de-CH"/>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10.01.2024</a:t>
            </a:fld>
            <a:endParaRPr lang="de-CH"/>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10.01.2024</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10.01.2024</a:t>
            </a:fld>
            <a:endParaRPr lang="de-CH"/>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10.01.2024</a:t>
            </a:fld>
            <a:endParaRPr lang="de-CH"/>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10.01.2024</a:t>
            </a:fld>
            <a:endParaRPr lang="de-CH"/>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10.01.2024</a:t>
            </a:fld>
            <a:endParaRPr lang="de-CH"/>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10.01.2024</a:t>
            </a:fld>
            <a:endParaRPr lang="de-CH"/>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10.01.2024</a:t>
            </a:fld>
            <a:endParaRPr lang="de-CH"/>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10.01.2024</a:t>
            </a:fld>
            <a:endParaRPr lang="de-CH"/>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10.01.2024</a:t>
            </a:fld>
            <a:endParaRPr lang="de-CH"/>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10.01.2024</a:t>
            </a:fld>
            <a:endParaRPr lang="de-CH"/>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5EF34E57-D56A-FC86-3FB8-1811E0965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38356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614DC8E-09B0-449D-9132-4DF0DB4D299B}"/>
              </a:ext>
            </a:extLst>
          </p:cNvPr>
          <p:cNvSpPr/>
          <p:nvPr/>
        </p:nvSpPr>
        <p:spPr>
          <a:xfrm>
            <a:off x="690693" y="1241335"/>
            <a:ext cx="10089159" cy="1477328"/>
          </a:xfrm>
          <a:prstGeom prst="rect">
            <a:avLst/>
          </a:prstGeom>
        </p:spPr>
        <p:txBody>
          <a:bodyPr wrap="square">
            <a:spAutoFit/>
          </a:bodyPr>
          <a:lstStyle/>
          <a:p>
            <a:r>
              <a:rPr lang="de-DE" sz="3000" dirty="0"/>
              <a:t>„Da wurde der HERR zornig über Salomo, weil er sein Herz von dem HERRN, dem Gott Israels, abgewandt hatte, der ihm zweimal erschienen war“ 1Kö 11,9</a:t>
            </a:r>
            <a:endParaRPr lang="de-CH" sz="3000" dirty="0"/>
          </a:p>
        </p:txBody>
      </p:sp>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Der Grund der Teilung des Reiches</a:t>
            </a:r>
          </a:p>
        </p:txBody>
      </p:sp>
      <p:sp>
        <p:nvSpPr>
          <p:cNvPr id="2" name="Rechteck 1">
            <a:extLst>
              <a:ext uri="{FF2B5EF4-FFF2-40B4-BE49-F238E27FC236}">
                <a16:creationId xmlns:a16="http://schemas.microsoft.com/office/drawing/2014/main" id="{4F12FD51-E2DF-2E7C-8389-2E1E79E413A2}"/>
              </a:ext>
            </a:extLst>
          </p:cNvPr>
          <p:cNvSpPr/>
          <p:nvPr/>
        </p:nvSpPr>
        <p:spPr>
          <a:xfrm>
            <a:off x="690693" y="5112019"/>
            <a:ext cx="10940642" cy="1477328"/>
          </a:xfrm>
          <a:prstGeom prst="rect">
            <a:avLst/>
          </a:prstGeom>
        </p:spPr>
        <p:txBody>
          <a:bodyPr wrap="square">
            <a:spAutoFit/>
          </a:bodyPr>
          <a:lstStyle/>
          <a:p>
            <a:r>
              <a:rPr lang="de-DE" sz="3000" dirty="0"/>
              <a:t>„</a:t>
            </a:r>
            <a:r>
              <a:rPr lang="de-DE" altLang="de-DE" sz="3000" dirty="0"/>
              <a:t>Nur will ich ihm nicht das ganze Königreich entreißen: Einen Stamm will ich deinem Sohn geben, um meines Knechtes David willen und um Jerusalems willen, das ich erwählt habe.</a:t>
            </a:r>
            <a:r>
              <a:rPr lang="de-DE" sz="3000" dirty="0"/>
              <a:t>“ 1Kö 11,13</a:t>
            </a:r>
            <a:endParaRPr lang="de-CH" sz="3000" dirty="0"/>
          </a:p>
        </p:txBody>
      </p:sp>
      <p:sp>
        <p:nvSpPr>
          <p:cNvPr id="3" name="Rechteck 2">
            <a:extLst>
              <a:ext uri="{FF2B5EF4-FFF2-40B4-BE49-F238E27FC236}">
                <a16:creationId xmlns:a16="http://schemas.microsoft.com/office/drawing/2014/main" id="{CB2B91E8-642B-6C4D-34C4-7113BBC989AF}"/>
              </a:ext>
            </a:extLst>
          </p:cNvPr>
          <p:cNvSpPr/>
          <p:nvPr/>
        </p:nvSpPr>
        <p:spPr>
          <a:xfrm>
            <a:off x="690693" y="2939009"/>
            <a:ext cx="9921380" cy="1938992"/>
          </a:xfrm>
          <a:prstGeom prst="rect">
            <a:avLst/>
          </a:prstGeom>
        </p:spPr>
        <p:txBody>
          <a:bodyPr wrap="square">
            <a:spAutoFit/>
          </a:bodyPr>
          <a:lstStyle/>
          <a:p>
            <a:r>
              <a:rPr lang="de-DE" sz="3000" dirty="0"/>
              <a:t>„so werde ich dir das Königreich gewiss entreißen und es deinem Knecht geben. 12 Doch in deinen Tagen will ich es nicht tun, um deines Vaters David willen: Aus der Hand deines Sohnes werde ich es reißen.“ 1Kö 11,11b-12</a:t>
            </a:r>
          </a:p>
        </p:txBody>
      </p:sp>
    </p:spTree>
    <p:extLst>
      <p:ext uri="{BB962C8B-B14F-4D97-AF65-F5344CB8AC3E}">
        <p14:creationId xmlns:p14="http://schemas.microsoft.com/office/powerpoint/2010/main" val="99200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EA0A15E-4FB1-9288-AA89-79790156F405}"/>
              </a:ext>
            </a:extLst>
          </p:cNvPr>
          <p:cNvPicPr>
            <a:picLocks noChangeAspect="1"/>
          </p:cNvPicPr>
          <p:nvPr/>
        </p:nvPicPr>
        <p:blipFill>
          <a:blip r:embed="rId3"/>
          <a:stretch>
            <a:fillRect/>
          </a:stretch>
        </p:blipFill>
        <p:spPr>
          <a:xfrm>
            <a:off x="1837214" y="0"/>
            <a:ext cx="8517571" cy="6858000"/>
          </a:xfrm>
          <a:prstGeom prst="rect">
            <a:avLst/>
          </a:prstGeom>
        </p:spPr>
      </p:pic>
      <p:sp>
        <p:nvSpPr>
          <p:cNvPr id="11" name="Ellipse 10">
            <a:extLst>
              <a:ext uri="{FF2B5EF4-FFF2-40B4-BE49-F238E27FC236}">
                <a16:creationId xmlns:a16="http://schemas.microsoft.com/office/drawing/2014/main" id="{1E06F9B7-3985-7C50-D9EA-EA0A73B0E0CC}"/>
              </a:ext>
            </a:extLst>
          </p:cNvPr>
          <p:cNvSpPr/>
          <p:nvPr/>
        </p:nvSpPr>
        <p:spPr>
          <a:xfrm>
            <a:off x="5222145" y="3271708"/>
            <a:ext cx="226504" cy="247474"/>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2" name="Textfeld 11">
            <a:extLst>
              <a:ext uri="{FF2B5EF4-FFF2-40B4-BE49-F238E27FC236}">
                <a16:creationId xmlns:a16="http://schemas.microsoft.com/office/drawing/2014/main" id="{5EBC6F70-F68E-FDDE-707B-0FC371D77015}"/>
              </a:ext>
            </a:extLst>
          </p:cNvPr>
          <p:cNvSpPr txBox="1"/>
          <p:nvPr/>
        </p:nvSpPr>
        <p:spPr>
          <a:xfrm>
            <a:off x="10455173" y="6107651"/>
            <a:ext cx="1623842" cy="523220"/>
          </a:xfrm>
          <a:prstGeom prst="rect">
            <a:avLst/>
          </a:prstGeom>
          <a:noFill/>
        </p:spPr>
        <p:txBody>
          <a:bodyPr wrap="none" rtlCol="0">
            <a:spAutoFit/>
          </a:bodyPr>
          <a:lstStyle/>
          <a:p>
            <a:r>
              <a:rPr lang="de-CH" sz="1400" dirty="0"/>
              <a:t>Der grosse Atlas zur</a:t>
            </a:r>
          </a:p>
          <a:p>
            <a:r>
              <a:rPr lang="de-CH" sz="1400" dirty="0"/>
              <a:t>Welt der Bibel S. 73</a:t>
            </a:r>
          </a:p>
        </p:txBody>
      </p:sp>
    </p:spTree>
    <p:extLst>
      <p:ext uri="{BB962C8B-B14F-4D97-AF65-F5344CB8AC3E}">
        <p14:creationId xmlns:p14="http://schemas.microsoft.com/office/powerpoint/2010/main" val="2070344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2F438288-7031-949B-21EC-74511BF832F8}"/>
              </a:ext>
            </a:extLst>
          </p:cNvPr>
          <p:cNvSpPr txBox="1">
            <a:spLocks/>
          </p:cNvSpPr>
          <p:nvPr/>
        </p:nvSpPr>
        <p:spPr>
          <a:xfrm>
            <a:off x="292915" y="365126"/>
            <a:ext cx="11736198"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dirty="0"/>
              <a:t>Die Berichterstattung im Buch der Könige</a:t>
            </a:r>
          </a:p>
        </p:txBody>
      </p:sp>
      <p:graphicFrame>
        <p:nvGraphicFramePr>
          <p:cNvPr id="6" name="Tabelle 5">
            <a:extLst>
              <a:ext uri="{FF2B5EF4-FFF2-40B4-BE49-F238E27FC236}">
                <a16:creationId xmlns:a16="http://schemas.microsoft.com/office/drawing/2014/main" id="{EBEE58CB-51CE-63BF-7B95-68FDA9758B2B}"/>
              </a:ext>
            </a:extLst>
          </p:cNvPr>
          <p:cNvGraphicFramePr>
            <a:graphicFrameLocks noGrp="1"/>
          </p:cNvGraphicFramePr>
          <p:nvPr>
            <p:extLst>
              <p:ext uri="{D42A27DB-BD31-4B8C-83A1-F6EECF244321}">
                <p14:modId xmlns:p14="http://schemas.microsoft.com/office/powerpoint/2010/main" val="3590790418"/>
              </p:ext>
            </p:extLst>
          </p:nvPr>
        </p:nvGraphicFramePr>
        <p:xfrm>
          <a:off x="1112339" y="1548523"/>
          <a:ext cx="10097349" cy="4498920"/>
        </p:xfrm>
        <a:graphic>
          <a:graphicData uri="http://schemas.openxmlformats.org/drawingml/2006/table">
            <a:tbl>
              <a:tblPr firstRow="1" firstCol="1" bandRow="1">
                <a:tableStyleId>{5C22544A-7EE6-4342-B048-85BDC9FD1C3A}</a:tableStyleId>
              </a:tblPr>
              <a:tblGrid>
                <a:gridCol w="5040158">
                  <a:extLst>
                    <a:ext uri="{9D8B030D-6E8A-4147-A177-3AD203B41FA5}">
                      <a16:colId xmlns:a16="http://schemas.microsoft.com/office/drawing/2014/main" val="20000"/>
                    </a:ext>
                  </a:extLst>
                </a:gridCol>
                <a:gridCol w="5057191">
                  <a:extLst>
                    <a:ext uri="{9D8B030D-6E8A-4147-A177-3AD203B41FA5}">
                      <a16:colId xmlns:a16="http://schemas.microsoft.com/office/drawing/2014/main" val="20002"/>
                    </a:ext>
                  </a:extLst>
                </a:gridCol>
              </a:tblGrid>
              <a:tr h="0">
                <a:tc>
                  <a:txBody>
                    <a:bodyPr/>
                    <a:lstStyle/>
                    <a:p>
                      <a:pPr algn="ctr">
                        <a:spcAft>
                          <a:spcPts val="0"/>
                        </a:spcAft>
                      </a:pPr>
                      <a:r>
                        <a:rPr lang="de-CH" sz="2800" b="1" dirty="0">
                          <a:effectLst/>
                        </a:rPr>
                        <a:t>JUDA</a:t>
                      </a:r>
                      <a:endParaRPr lang="de-CH"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ISRAEL</a:t>
                      </a:r>
                    </a:p>
                  </a:txBody>
                  <a:tcPr marL="126140" marR="126140" marT="0" marB="0" anchor="ctr">
                    <a:solidFill>
                      <a:srgbClr val="0070C0"/>
                    </a:solidFill>
                  </a:tcPr>
                </a:tc>
                <a:extLst>
                  <a:ext uri="{0D108BD9-81ED-4DB2-BD59-A6C34878D82A}">
                    <a16:rowId xmlns:a16="http://schemas.microsoft.com/office/drawing/2014/main" val="10000"/>
                  </a:ext>
                </a:extLst>
              </a:tr>
              <a:tr h="483588">
                <a:tc>
                  <a:txBody>
                    <a:bodyPr/>
                    <a:lstStyle/>
                    <a:p>
                      <a:pPr algn="ctr">
                        <a:spcAft>
                          <a:spcPts val="0"/>
                        </a:spcAft>
                      </a:pPr>
                      <a:r>
                        <a:rPr lang="de-CH" sz="2800" b="0" dirty="0">
                          <a:solidFill>
                            <a:schemeClr val="tx1"/>
                          </a:solidFill>
                          <a:effectLst/>
                        </a:rPr>
                        <a:t>Jahr der Thronbesteigung</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Jahr der Thronbesteigung</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454183">
                <a:tc>
                  <a:txBody>
                    <a:bodyPr/>
                    <a:lstStyle/>
                    <a:p>
                      <a:pPr algn="ctr">
                        <a:spcAft>
                          <a:spcPts val="0"/>
                        </a:spcAft>
                      </a:pP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Name des Vaters</a:t>
                      </a:r>
                    </a:p>
                  </a:txBody>
                  <a:tcPr marL="126140" marR="126140" marT="0" marB="0" anchor="ctr">
                    <a:solidFill>
                      <a:schemeClr val="bg1">
                        <a:lumMod val="85000"/>
                      </a:schemeClr>
                    </a:solidFill>
                  </a:tcPr>
                </a:tc>
                <a:extLst>
                  <a:ext uri="{0D108BD9-81ED-4DB2-BD59-A6C34878D82A}">
                    <a16:rowId xmlns:a16="http://schemas.microsoft.com/office/drawing/2014/main" val="3084833759"/>
                  </a:ext>
                </a:extLst>
              </a:tr>
              <a:tr h="4457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Alter der Thronbesteigung</a:t>
                      </a:r>
                    </a:p>
                  </a:txBody>
                  <a:tcPr marL="126140" marR="126140" marT="0" marB="0"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Sitz des Thrones</a:t>
                      </a:r>
                    </a:p>
                  </a:txBody>
                  <a:tcPr marL="126140" marR="126140" marT="0" marB="0" anchor="ctr">
                    <a:solidFill>
                      <a:schemeClr val="bg1">
                        <a:lumMod val="85000"/>
                      </a:schemeClr>
                    </a:solidFill>
                  </a:tcPr>
                </a:tc>
                <a:extLst>
                  <a:ext uri="{0D108BD9-81ED-4DB2-BD59-A6C34878D82A}">
                    <a16:rowId xmlns:a16="http://schemas.microsoft.com/office/drawing/2014/main" val="2579018299"/>
                  </a:ext>
                </a:extLst>
              </a:tr>
              <a:tr h="428952">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Regierungszeit</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Regierungszeit</a:t>
                      </a:r>
                    </a:p>
                  </a:txBody>
                  <a:tcPr marL="126140" marR="126140" marT="0" marB="0" anchor="ctr">
                    <a:solidFill>
                      <a:schemeClr val="bg1">
                        <a:lumMod val="85000"/>
                      </a:schemeClr>
                    </a:solidFill>
                  </a:tcPr>
                </a:tc>
                <a:extLst>
                  <a:ext uri="{0D108BD9-81ED-4DB2-BD59-A6C34878D82A}">
                    <a16:rowId xmlns:a16="http://schemas.microsoft.com/office/drawing/2014/main" val="59682347"/>
                  </a:ext>
                </a:extLst>
              </a:tr>
              <a:tr h="428951">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Name der Mutter</a:t>
                      </a:r>
                    </a:p>
                  </a:txBody>
                  <a:tcPr marL="126140" marR="126140" marT="0" marB="0" anchor="ctr">
                    <a:solidFill>
                      <a:schemeClr val="bg1">
                        <a:lumMod val="85000"/>
                      </a:schemeClr>
                    </a:solidFill>
                  </a:tcPr>
                </a:tc>
                <a:tc>
                  <a:txBody>
                    <a:bodyPr/>
                    <a:lstStyle/>
                    <a:p>
                      <a:pPr algn="ctr">
                        <a:spcAft>
                          <a:spcPts val="0"/>
                        </a:spcAft>
                      </a:pPr>
                      <a:endParaRPr lang="de-CH" sz="2800" b="0" kern="1200" dirty="0">
                        <a:solidFill>
                          <a:schemeClr val="tx1"/>
                        </a:solidFill>
                        <a:effectLst/>
                        <a:latin typeface="+mn-lt"/>
                        <a:ea typeface="+mn-ea"/>
                        <a:cs typeface="+mn-cs"/>
                      </a:endParaRPr>
                    </a:p>
                  </a:txBody>
                  <a:tcPr marL="126140" marR="126140" marT="0" marB="0" anchor="ctr">
                    <a:solidFill>
                      <a:schemeClr val="bg1">
                        <a:lumMod val="85000"/>
                      </a:schemeClr>
                    </a:solidFill>
                  </a:tcPr>
                </a:tc>
                <a:extLst>
                  <a:ext uri="{0D108BD9-81ED-4DB2-BD59-A6C34878D82A}">
                    <a16:rowId xmlns:a16="http://schemas.microsoft.com/office/drawing/2014/main" val="3365018619"/>
                  </a:ext>
                </a:extLst>
              </a:tr>
              <a:tr h="479416">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Bewertung (Vergleich: David)</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Bewertung (Vergleich: Jerobeam)</a:t>
                      </a:r>
                    </a:p>
                  </a:txBody>
                  <a:tcPr marL="126140" marR="126140" marT="0" marB="0" anchor="ctr">
                    <a:solidFill>
                      <a:schemeClr val="bg1">
                        <a:lumMod val="85000"/>
                      </a:schemeClr>
                    </a:solidFill>
                  </a:tcPr>
                </a:tc>
                <a:extLst>
                  <a:ext uri="{0D108BD9-81ED-4DB2-BD59-A6C34878D82A}">
                    <a16:rowId xmlns:a16="http://schemas.microsoft.com/office/drawing/2014/main" val="110078883"/>
                  </a:ext>
                </a:extLst>
              </a:tr>
              <a:tr h="462309">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Quelle</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Quelle</a:t>
                      </a:r>
                    </a:p>
                  </a:txBody>
                  <a:tcPr marL="126140" marR="126140" marT="0" marB="0" anchor="ctr">
                    <a:solidFill>
                      <a:schemeClr val="bg1">
                        <a:lumMod val="85000"/>
                      </a:schemeClr>
                    </a:solidFill>
                  </a:tcPr>
                </a:tc>
                <a:extLst>
                  <a:ext uri="{0D108BD9-81ED-4DB2-BD59-A6C34878D82A}">
                    <a16:rowId xmlns:a16="http://schemas.microsoft.com/office/drawing/2014/main" val="3684452629"/>
                  </a:ext>
                </a:extLst>
              </a:tr>
              <a:tr h="420826">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Tod und Begräbnis</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Tod</a:t>
                      </a:r>
                    </a:p>
                  </a:txBody>
                  <a:tcPr marL="126140" marR="126140" marT="0" marB="0" anchor="ctr">
                    <a:solidFill>
                      <a:schemeClr val="bg1">
                        <a:lumMod val="85000"/>
                      </a:schemeClr>
                    </a:solidFill>
                  </a:tcPr>
                </a:tc>
                <a:extLst>
                  <a:ext uri="{0D108BD9-81ED-4DB2-BD59-A6C34878D82A}">
                    <a16:rowId xmlns:a16="http://schemas.microsoft.com/office/drawing/2014/main" val="1680695984"/>
                  </a:ext>
                </a:extLst>
              </a:tr>
              <a:tr h="462309">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Nachfolger</a:t>
                      </a:r>
                      <a:r>
                        <a:rPr lang="de-CH" sz="28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(Sohn)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Nachfolger (Sohn/Thronräuber)</a:t>
                      </a:r>
                    </a:p>
                  </a:txBody>
                  <a:tcPr marL="126140" marR="126140" marT="0" marB="0" anchor="ctr">
                    <a:solidFill>
                      <a:schemeClr val="bg1">
                        <a:lumMod val="85000"/>
                      </a:schemeClr>
                    </a:solidFill>
                  </a:tcPr>
                </a:tc>
                <a:extLst>
                  <a:ext uri="{0D108BD9-81ED-4DB2-BD59-A6C34878D82A}">
                    <a16:rowId xmlns:a16="http://schemas.microsoft.com/office/drawing/2014/main" val="205035573"/>
                  </a:ext>
                </a:extLst>
              </a:tr>
            </a:tbl>
          </a:graphicData>
        </a:graphic>
      </p:graphicFrame>
      <p:cxnSp>
        <p:nvCxnSpPr>
          <p:cNvPr id="7" name="Gerade Verbindung mit Pfeil 6">
            <a:extLst>
              <a:ext uri="{FF2B5EF4-FFF2-40B4-BE49-F238E27FC236}">
                <a16:creationId xmlns:a16="http://schemas.microsoft.com/office/drawing/2014/main" id="{E21A1601-F5FF-C8EA-22A0-8BD17F638B89}"/>
              </a:ext>
            </a:extLst>
          </p:cNvPr>
          <p:cNvCxnSpPr/>
          <p:nvPr/>
        </p:nvCxnSpPr>
        <p:spPr>
          <a:xfrm>
            <a:off x="5591622" y="2261086"/>
            <a:ext cx="1106424" cy="0"/>
          </a:xfrm>
          <a:prstGeom prst="straightConnector1">
            <a:avLst/>
          </a:prstGeom>
          <a:ln w="38100">
            <a:solidFill>
              <a:srgbClr val="3399FF"/>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77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2F438288-7031-949B-21EC-74511BF832F8}"/>
              </a:ext>
            </a:extLst>
          </p:cNvPr>
          <p:cNvSpPr txBox="1">
            <a:spLocks/>
          </p:cNvSpPr>
          <p:nvPr/>
        </p:nvSpPr>
        <p:spPr>
          <a:xfrm>
            <a:off x="292915" y="365126"/>
            <a:ext cx="11736198"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dirty="0"/>
              <a:t>Die Berichterstattung im Buch der Könige</a:t>
            </a:r>
          </a:p>
        </p:txBody>
      </p:sp>
      <p:graphicFrame>
        <p:nvGraphicFramePr>
          <p:cNvPr id="2" name="Tabelle 1">
            <a:extLst>
              <a:ext uri="{FF2B5EF4-FFF2-40B4-BE49-F238E27FC236}">
                <a16:creationId xmlns:a16="http://schemas.microsoft.com/office/drawing/2014/main" id="{56DB96F2-FEFF-E3CA-DE3A-4203037A95E2}"/>
              </a:ext>
            </a:extLst>
          </p:cNvPr>
          <p:cNvGraphicFramePr>
            <a:graphicFrameLocks noGrp="1"/>
          </p:cNvGraphicFramePr>
          <p:nvPr>
            <p:extLst>
              <p:ext uri="{D42A27DB-BD31-4B8C-83A1-F6EECF244321}">
                <p14:modId xmlns:p14="http://schemas.microsoft.com/office/powerpoint/2010/main" val="1883416706"/>
              </p:ext>
            </p:extLst>
          </p:nvPr>
        </p:nvGraphicFramePr>
        <p:xfrm>
          <a:off x="357329" y="1313632"/>
          <a:ext cx="11609565" cy="1301475"/>
        </p:xfrm>
        <a:graphic>
          <a:graphicData uri="http://schemas.openxmlformats.org/drawingml/2006/table">
            <a:tbl>
              <a:tblPr firstRow="1" firstCol="1" bandRow="1">
                <a:tableStyleId>{5C22544A-7EE6-4342-B048-85BDC9FD1C3A}</a:tableStyleId>
              </a:tblPr>
              <a:tblGrid>
                <a:gridCol w="2854205">
                  <a:extLst>
                    <a:ext uri="{9D8B030D-6E8A-4147-A177-3AD203B41FA5}">
                      <a16:colId xmlns:a16="http://schemas.microsoft.com/office/drawing/2014/main" val="20000"/>
                    </a:ext>
                  </a:extLst>
                </a:gridCol>
                <a:gridCol w="8755360">
                  <a:extLst>
                    <a:ext uri="{9D8B030D-6E8A-4147-A177-3AD203B41FA5}">
                      <a16:colId xmlns:a16="http://schemas.microsoft.com/office/drawing/2014/main" val="20002"/>
                    </a:ext>
                  </a:extLst>
                </a:gridCol>
              </a:tblGrid>
              <a:tr h="433825">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Info</a:t>
                      </a: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Bericht</a:t>
                      </a:r>
                    </a:p>
                  </a:txBody>
                  <a:tcPr marL="126140" marR="126140" marT="0" marB="0" anchor="ctr">
                    <a:solidFill>
                      <a:srgbClr val="0070C0"/>
                    </a:solidFill>
                  </a:tcPr>
                </a:tc>
                <a:extLst>
                  <a:ext uri="{0D108BD9-81ED-4DB2-BD59-A6C34878D82A}">
                    <a16:rowId xmlns:a16="http://schemas.microsoft.com/office/drawing/2014/main" val="10000"/>
                  </a:ext>
                </a:extLst>
              </a:tr>
              <a:tr h="867650">
                <a:tc>
                  <a:txBody>
                    <a:bodyPr/>
                    <a:lstStyle/>
                    <a:p>
                      <a:pPr algn="ctr">
                        <a:spcAft>
                          <a:spcPts val="0"/>
                        </a:spcAft>
                      </a:pPr>
                      <a:r>
                        <a:rPr lang="de-CH" sz="2800" b="0" dirty="0">
                          <a:solidFill>
                            <a:schemeClr val="tx1"/>
                          </a:solidFill>
                          <a:effectLst/>
                        </a:rPr>
                        <a:t>Jahr der </a:t>
                      </a:r>
                    </a:p>
                    <a:p>
                      <a:pPr algn="ctr">
                        <a:spcAft>
                          <a:spcPts val="0"/>
                        </a:spcAft>
                      </a:pPr>
                      <a:r>
                        <a:rPr lang="de-CH" sz="2800" b="0" dirty="0">
                          <a:solidFill>
                            <a:schemeClr val="tx1"/>
                          </a:solidFill>
                          <a:effectLst/>
                        </a:rPr>
                        <a:t>Thronbesteigung</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lgn="ctr">
                        <a:spcAft>
                          <a:spcPts val="0"/>
                        </a:spcAft>
                      </a:pP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 im achtzehnten Jahr des Königs </a:t>
                      </a:r>
                      <a:r>
                        <a:rPr lang="de-DE" sz="2800" b="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Jerobeam</a:t>
                      </a: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des Sohnes </a:t>
                      </a:r>
                      <a:r>
                        <a:rPr lang="de-DE" sz="2800" b="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Nebats</a:t>
                      </a: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wurde </a:t>
                      </a:r>
                      <a:r>
                        <a:rPr lang="de-DE" sz="2800" b="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Abijam</a:t>
                      </a: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König über </a:t>
                      </a:r>
                      <a:r>
                        <a:rPr lang="de-DE" sz="2800" b="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Juda</a:t>
                      </a: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de-CH"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46513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2F438288-7031-949B-21EC-74511BF832F8}"/>
              </a:ext>
            </a:extLst>
          </p:cNvPr>
          <p:cNvSpPr txBox="1">
            <a:spLocks/>
          </p:cNvSpPr>
          <p:nvPr/>
        </p:nvSpPr>
        <p:spPr>
          <a:xfrm>
            <a:off x="292915" y="365126"/>
            <a:ext cx="11736198"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dirty="0"/>
              <a:t>Die Berichterstattung im Buch der Könige</a:t>
            </a:r>
          </a:p>
        </p:txBody>
      </p:sp>
      <p:graphicFrame>
        <p:nvGraphicFramePr>
          <p:cNvPr id="2" name="Tabelle 1">
            <a:extLst>
              <a:ext uri="{FF2B5EF4-FFF2-40B4-BE49-F238E27FC236}">
                <a16:creationId xmlns:a16="http://schemas.microsoft.com/office/drawing/2014/main" id="{56DB96F2-FEFF-E3CA-DE3A-4203037A95E2}"/>
              </a:ext>
            </a:extLst>
          </p:cNvPr>
          <p:cNvGraphicFramePr>
            <a:graphicFrameLocks noGrp="1"/>
          </p:cNvGraphicFramePr>
          <p:nvPr>
            <p:extLst>
              <p:ext uri="{D42A27DB-BD31-4B8C-83A1-F6EECF244321}">
                <p14:modId xmlns:p14="http://schemas.microsoft.com/office/powerpoint/2010/main" val="599832077"/>
              </p:ext>
            </p:extLst>
          </p:nvPr>
        </p:nvGraphicFramePr>
        <p:xfrm>
          <a:off x="357329" y="1313632"/>
          <a:ext cx="11609565" cy="2169125"/>
        </p:xfrm>
        <a:graphic>
          <a:graphicData uri="http://schemas.openxmlformats.org/drawingml/2006/table">
            <a:tbl>
              <a:tblPr firstRow="1" firstCol="1" bandRow="1">
                <a:tableStyleId>{5C22544A-7EE6-4342-B048-85BDC9FD1C3A}</a:tableStyleId>
              </a:tblPr>
              <a:tblGrid>
                <a:gridCol w="2854205">
                  <a:extLst>
                    <a:ext uri="{9D8B030D-6E8A-4147-A177-3AD203B41FA5}">
                      <a16:colId xmlns:a16="http://schemas.microsoft.com/office/drawing/2014/main" val="20000"/>
                    </a:ext>
                  </a:extLst>
                </a:gridCol>
                <a:gridCol w="8755360">
                  <a:extLst>
                    <a:ext uri="{9D8B030D-6E8A-4147-A177-3AD203B41FA5}">
                      <a16:colId xmlns:a16="http://schemas.microsoft.com/office/drawing/2014/main" val="20002"/>
                    </a:ext>
                  </a:extLst>
                </a:gridCol>
              </a:tblGrid>
              <a:tr h="433825">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Info</a:t>
                      </a: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Bericht</a:t>
                      </a:r>
                    </a:p>
                  </a:txBody>
                  <a:tcPr marL="126140" marR="126140" marT="0" marB="0" anchor="ctr">
                    <a:solidFill>
                      <a:srgbClr val="0070C0"/>
                    </a:solidFill>
                  </a:tcPr>
                </a:tc>
                <a:extLst>
                  <a:ext uri="{0D108BD9-81ED-4DB2-BD59-A6C34878D82A}">
                    <a16:rowId xmlns:a16="http://schemas.microsoft.com/office/drawing/2014/main" val="10000"/>
                  </a:ext>
                </a:extLst>
              </a:tr>
              <a:tr h="867650">
                <a:tc>
                  <a:txBody>
                    <a:bodyPr/>
                    <a:lstStyle/>
                    <a:p>
                      <a:pPr algn="ctr">
                        <a:spcAft>
                          <a:spcPts val="0"/>
                        </a:spcAft>
                      </a:pPr>
                      <a:r>
                        <a:rPr lang="de-CH" sz="2800" b="0" dirty="0">
                          <a:solidFill>
                            <a:schemeClr val="tx1"/>
                          </a:solidFill>
                          <a:effectLst/>
                        </a:rPr>
                        <a:t>Jahr der </a:t>
                      </a:r>
                    </a:p>
                    <a:p>
                      <a:pPr algn="ctr">
                        <a:spcAft>
                          <a:spcPts val="0"/>
                        </a:spcAft>
                      </a:pPr>
                      <a:r>
                        <a:rPr lang="de-CH" sz="2800" b="0" dirty="0">
                          <a:solidFill>
                            <a:schemeClr val="tx1"/>
                          </a:solidFill>
                          <a:effectLst/>
                        </a:rPr>
                        <a:t>Thronbesteigung</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lgn="ctr">
                        <a:spcAft>
                          <a:spcPts val="0"/>
                        </a:spcAft>
                      </a:pP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 im achtzehnten Jahr des Königs </a:t>
                      </a:r>
                      <a:r>
                        <a:rPr lang="de-DE" sz="2800" b="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Jerobeam</a:t>
                      </a: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des Sohnes </a:t>
                      </a:r>
                      <a:r>
                        <a:rPr lang="de-DE" sz="2800" b="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Nebats</a:t>
                      </a: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wurde </a:t>
                      </a:r>
                      <a:r>
                        <a:rPr lang="de-DE" sz="2800" b="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Abijam</a:t>
                      </a: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König über </a:t>
                      </a:r>
                      <a:r>
                        <a:rPr lang="de-DE" sz="2800" b="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Juda</a:t>
                      </a: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de-CH"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867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Alter der Thronbesteigung</a:t>
                      </a:r>
                    </a:p>
                  </a:txBody>
                  <a:tcPr marL="126140" marR="126140" marT="0" marB="0"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txBody>
                  <a:tcPr marL="126140" marR="126140" marT="0" marB="0" anchor="ctr">
                    <a:solidFill>
                      <a:schemeClr val="bg1">
                        <a:lumMod val="85000"/>
                      </a:schemeClr>
                    </a:solidFill>
                  </a:tcPr>
                </a:tc>
                <a:extLst>
                  <a:ext uri="{0D108BD9-81ED-4DB2-BD59-A6C34878D82A}">
                    <a16:rowId xmlns:a16="http://schemas.microsoft.com/office/drawing/2014/main" val="2579018299"/>
                  </a:ext>
                </a:extLst>
              </a:tr>
            </a:tbl>
          </a:graphicData>
        </a:graphic>
      </p:graphicFrame>
    </p:spTree>
    <p:extLst>
      <p:ext uri="{BB962C8B-B14F-4D97-AF65-F5344CB8AC3E}">
        <p14:creationId xmlns:p14="http://schemas.microsoft.com/office/powerpoint/2010/main" val="2201520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2F438288-7031-949B-21EC-74511BF832F8}"/>
              </a:ext>
            </a:extLst>
          </p:cNvPr>
          <p:cNvSpPr txBox="1">
            <a:spLocks/>
          </p:cNvSpPr>
          <p:nvPr/>
        </p:nvSpPr>
        <p:spPr>
          <a:xfrm>
            <a:off x="292915" y="365126"/>
            <a:ext cx="11736198"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dirty="0"/>
              <a:t>Die Berichterstattung im Buch der Könige</a:t>
            </a:r>
          </a:p>
        </p:txBody>
      </p:sp>
      <p:graphicFrame>
        <p:nvGraphicFramePr>
          <p:cNvPr id="2" name="Tabelle 1">
            <a:extLst>
              <a:ext uri="{FF2B5EF4-FFF2-40B4-BE49-F238E27FC236}">
                <a16:creationId xmlns:a16="http://schemas.microsoft.com/office/drawing/2014/main" id="{56DB96F2-FEFF-E3CA-DE3A-4203037A95E2}"/>
              </a:ext>
            </a:extLst>
          </p:cNvPr>
          <p:cNvGraphicFramePr>
            <a:graphicFrameLocks noGrp="1"/>
          </p:cNvGraphicFramePr>
          <p:nvPr>
            <p:extLst>
              <p:ext uri="{D42A27DB-BD31-4B8C-83A1-F6EECF244321}">
                <p14:modId xmlns:p14="http://schemas.microsoft.com/office/powerpoint/2010/main" val="2719796621"/>
              </p:ext>
            </p:extLst>
          </p:nvPr>
        </p:nvGraphicFramePr>
        <p:xfrm>
          <a:off x="357329" y="1313632"/>
          <a:ext cx="11609565" cy="2672971"/>
        </p:xfrm>
        <a:graphic>
          <a:graphicData uri="http://schemas.openxmlformats.org/drawingml/2006/table">
            <a:tbl>
              <a:tblPr firstRow="1" firstCol="1" bandRow="1">
                <a:tableStyleId>{5C22544A-7EE6-4342-B048-85BDC9FD1C3A}</a:tableStyleId>
              </a:tblPr>
              <a:tblGrid>
                <a:gridCol w="2854205">
                  <a:extLst>
                    <a:ext uri="{9D8B030D-6E8A-4147-A177-3AD203B41FA5}">
                      <a16:colId xmlns:a16="http://schemas.microsoft.com/office/drawing/2014/main" val="20000"/>
                    </a:ext>
                  </a:extLst>
                </a:gridCol>
                <a:gridCol w="8755360">
                  <a:extLst>
                    <a:ext uri="{9D8B030D-6E8A-4147-A177-3AD203B41FA5}">
                      <a16:colId xmlns:a16="http://schemas.microsoft.com/office/drawing/2014/main" val="20002"/>
                    </a:ext>
                  </a:extLst>
                </a:gridCol>
              </a:tblGrid>
              <a:tr h="433825">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Info</a:t>
                      </a: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Bericht</a:t>
                      </a:r>
                    </a:p>
                  </a:txBody>
                  <a:tcPr marL="126140" marR="126140" marT="0" marB="0" anchor="ctr">
                    <a:solidFill>
                      <a:srgbClr val="0070C0"/>
                    </a:solidFill>
                  </a:tcPr>
                </a:tc>
                <a:extLst>
                  <a:ext uri="{0D108BD9-81ED-4DB2-BD59-A6C34878D82A}">
                    <a16:rowId xmlns:a16="http://schemas.microsoft.com/office/drawing/2014/main" val="10000"/>
                  </a:ext>
                </a:extLst>
              </a:tr>
              <a:tr h="867650">
                <a:tc>
                  <a:txBody>
                    <a:bodyPr/>
                    <a:lstStyle/>
                    <a:p>
                      <a:pPr algn="ctr">
                        <a:spcAft>
                          <a:spcPts val="0"/>
                        </a:spcAft>
                      </a:pPr>
                      <a:r>
                        <a:rPr lang="de-CH" sz="2800" b="0" dirty="0">
                          <a:solidFill>
                            <a:schemeClr val="tx1"/>
                          </a:solidFill>
                          <a:effectLst/>
                        </a:rPr>
                        <a:t>Jahr der </a:t>
                      </a:r>
                    </a:p>
                    <a:p>
                      <a:pPr algn="ctr">
                        <a:spcAft>
                          <a:spcPts val="0"/>
                        </a:spcAft>
                      </a:pPr>
                      <a:r>
                        <a:rPr lang="de-CH" sz="2800" b="0" dirty="0">
                          <a:solidFill>
                            <a:schemeClr val="tx1"/>
                          </a:solidFill>
                          <a:effectLst/>
                        </a:rPr>
                        <a:t>Thronbesteigung</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lgn="ctr">
                        <a:spcAft>
                          <a:spcPts val="0"/>
                        </a:spcAft>
                      </a:pP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 im achtzehnten Jahr des Königs </a:t>
                      </a:r>
                      <a:r>
                        <a:rPr lang="de-DE" sz="2800" b="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Jerobeam</a:t>
                      </a: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des Sohnes </a:t>
                      </a:r>
                      <a:r>
                        <a:rPr lang="de-DE" sz="2800" b="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Nebats</a:t>
                      </a: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wurde </a:t>
                      </a:r>
                      <a:r>
                        <a:rPr lang="de-DE" sz="2800" b="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Abijam</a:t>
                      </a: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König über </a:t>
                      </a:r>
                      <a:r>
                        <a:rPr lang="de-DE" sz="2800" b="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Juda</a:t>
                      </a: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de-CH"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867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Alter der Thronbesteigung</a:t>
                      </a:r>
                    </a:p>
                  </a:txBody>
                  <a:tcPr marL="126140" marR="126140" marT="0" marB="0"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txBody>
                  <a:tcPr marL="126140" marR="126140" marT="0" marB="0" anchor="ctr">
                    <a:solidFill>
                      <a:schemeClr val="bg1">
                        <a:lumMod val="85000"/>
                      </a:schemeClr>
                    </a:solidFill>
                  </a:tcPr>
                </a:tc>
                <a:extLst>
                  <a:ext uri="{0D108BD9-81ED-4DB2-BD59-A6C34878D82A}">
                    <a16:rowId xmlns:a16="http://schemas.microsoft.com/office/drawing/2014/main" val="2579018299"/>
                  </a:ext>
                </a:extLst>
              </a:tr>
              <a:tr h="503846">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Regierungszeit</a:t>
                      </a:r>
                    </a:p>
                  </a:txBody>
                  <a:tcPr marL="126140" marR="126140" marT="0" marB="0" anchor="ctr">
                    <a:solidFill>
                      <a:schemeClr val="bg1">
                        <a:lumMod val="85000"/>
                      </a:schemeClr>
                    </a:solidFill>
                  </a:tcPr>
                </a:tc>
                <a:tc>
                  <a:txBody>
                    <a:bodyPr/>
                    <a:lstStyle/>
                    <a:p>
                      <a:pPr algn="ctr">
                        <a:spcAft>
                          <a:spcPts val="0"/>
                        </a:spcAft>
                      </a:pP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Er regierte drei Jahre in Jerusalem;</a:t>
                      </a:r>
                      <a:endParaRPr lang="de-CH"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59682347"/>
                  </a:ext>
                </a:extLst>
              </a:tr>
            </a:tbl>
          </a:graphicData>
        </a:graphic>
      </p:graphicFrame>
    </p:spTree>
    <p:extLst>
      <p:ext uri="{BB962C8B-B14F-4D97-AF65-F5344CB8AC3E}">
        <p14:creationId xmlns:p14="http://schemas.microsoft.com/office/powerpoint/2010/main" val="4263554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2F438288-7031-949B-21EC-74511BF832F8}"/>
              </a:ext>
            </a:extLst>
          </p:cNvPr>
          <p:cNvSpPr txBox="1">
            <a:spLocks/>
          </p:cNvSpPr>
          <p:nvPr/>
        </p:nvSpPr>
        <p:spPr>
          <a:xfrm>
            <a:off x="292915" y="365126"/>
            <a:ext cx="11736198"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dirty="0"/>
              <a:t>Die Berichterstattung im Buch der Könige</a:t>
            </a:r>
          </a:p>
        </p:txBody>
      </p:sp>
      <p:graphicFrame>
        <p:nvGraphicFramePr>
          <p:cNvPr id="2" name="Tabelle 1">
            <a:extLst>
              <a:ext uri="{FF2B5EF4-FFF2-40B4-BE49-F238E27FC236}">
                <a16:creationId xmlns:a16="http://schemas.microsoft.com/office/drawing/2014/main" id="{56DB96F2-FEFF-E3CA-DE3A-4203037A95E2}"/>
              </a:ext>
            </a:extLst>
          </p:cNvPr>
          <p:cNvGraphicFramePr>
            <a:graphicFrameLocks noGrp="1"/>
          </p:cNvGraphicFramePr>
          <p:nvPr>
            <p:extLst>
              <p:ext uri="{D42A27DB-BD31-4B8C-83A1-F6EECF244321}">
                <p14:modId xmlns:p14="http://schemas.microsoft.com/office/powerpoint/2010/main" val="4215068356"/>
              </p:ext>
            </p:extLst>
          </p:nvPr>
        </p:nvGraphicFramePr>
        <p:xfrm>
          <a:off x="357329" y="1313632"/>
          <a:ext cx="11609565" cy="3540621"/>
        </p:xfrm>
        <a:graphic>
          <a:graphicData uri="http://schemas.openxmlformats.org/drawingml/2006/table">
            <a:tbl>
              <a:tblPr firstRow="1" firstCol="1" bandRow="1">
                <a:tableStyleId>{5C22544A-7EE6-4342-B048-85BDC9FD1C3A}</a:tableStyleId>
              </a:tblPr>
              <a:tblGrid>
                <a:gridCol w="2854205">
                  <a:extLst>
                    <a:ext uri="{9D8B030D-6E8A-4147-A177-3AD203B41FA5}">
                      <a16:colId xmlns:a16="http://schemas.microsoft.com/office/drawing/2014/main" val="20000"/>
                    </a:ext>
                  </a:extLst>
                </a:gridCol>
                <a:gridCol w="8755360">
                  <a:extLst>
                    <a:ext uri="{9D8B030D-6E8A-4147-A177-3AD203B41FA5}">
                      <a16:colId xmlns:a16="http://schemas.microsoft.com/office/drawing/2014/main" val="20002"/>
                    </a:ext>
                  </a:extLst>
                </a:gridCol>
              </a:tblGrid>
              <a:tr h="433825">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Info</a:t>
                      </a: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Bericht</a:t>
                      </a:r>
                    </a:p>
                  </a:txBody>
                  <a:tcPr marL="126140" marR="126140" marT="0" marB="0" anchor="ctr">
                    <a:solidFill>
                      <a:srgbClr val="0070C0"/>
                    </a:solidFill>
                  </a:tcPr>
                </a:tc>
                <a:extLst>
                  <a:ext uri="{0D108BD9-81ED-4DB2-BD59-A6C34878D82A}">
                    <a16:rowId xmlns:a16="http://schemas.microsoft.com/office/drawing/2014/main" val="10000"/>
                  </a:ext>
                </a:extLst>
              </a:tr>
              <a:tr h="867650">
                <a:tc>
                  <a:txBody>
                    <a:bodyPr/>
                    <a:lstStyle/>
                    <a:p>
                      <a:pPr algn="ctr">
                        <a:spcAft>
                          <a:spcPts val="0"/>
                        </a:spcAft>
                      </a:pPr>
                      <a:r>
                        <a:rPr lang="de-CH" sz="2800" b="0" dirty="0">
                          <a:solidFill>
                            <a:schemeClr val="tx1"/>
                          </a:solidFill>
                          <a:effectLst/>
                        </a:rPr>
                        <a:t>Jahr der </a:t>
                      </a:r>
                    </a:p>
                    <a:p>
                      <a:pPr algn="ctr">
                        <a:spcAft>
                          <a:spcPts val="0"/>
                        </a:spcAft>
                      </a:pPr>
                      <a:r>
                        <a:rPr lang="de-CH" sz="2800" b="0" dirty="0">
                          <a:solidFill>
                            <a:schemeClr val="tx1"/>
                          </a:solidFill>
                          <a:effectLst/>
                        </a:rPr>
                        <a:t>Thronbesteigung</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lgn="ctr">
                        <a:spcAft>
                          <a:spcPts val="0"/>
                        </a:spcAft>
                      </a:pP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 im achtzehnten Jahr des Königs </a:t>
                      </a:r>
                      <a:r>
                        <a:rPr lang="de-DE" sz="2800" b="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Jerobeam</a:t>
                      </a: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des Sohnes </a:t>
                      </a:r>
                      <a:r>
                        <a:rPr lang="de-DE" sz="2800" b="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Nebats</a:t>
                      </a: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wurde </a:t>
                      </a:r>
                      <a:r>
                        <a:rPr lang="de-DE" sz="2800" b="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Abijam</a:t>
                      </a: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König über </a:t>
                      </a:r>
                      <a:r>
                        <a:rPr lang="de-DE" sz="2800" b="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Juda</a:t>
                      </a: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de-CH"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867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Alter der Thronbesteigung</a:t>
                      </a:r>
                    </a:p>
                  </a:txBody>
                  <a:tcPr marL="126140" marR="126140" marT="0" marB="0"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txBody>
                  <a:tcPr marL="126140" marR="126140" marT="0" marB="0" anchor="ctr">
                    <a:solidFill>
                      <a:schemeClr val="bg1">
                        <a:lumMod val="85000"/>
                      </a:schemeClr>
                    </a:solidFill>
                  </a:tcPr>
                </a:tc>
                <a:extLst>
                  <a:ext uri="{0D108BD9-81ED-4DB2-BD59-A6C34878D82A}">
                    <a16:rowId xmlns:a16="http://schemas.microsoft.com/office/drawing/2014/main" val="2579018299"/>
                  </a:ext>
                </a:extLst>
              </a:tr>
              <a:tr h="503846">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Regierungszeit</a:t>
                      </a:r>
                    </a:p>
                  </a:txBody>
                  <a:tcPr marL="126140" marR="126140" marT="0" marB="0" anchor="ctr">
                    <a:solidFill>
                      <a:schemeClr val="bg1">
                        <a:lumMod val="85000"/>
                      </a:schemeClr>
                    </a:solidFill>
                  </a:tcPr>
                </a:tc>
                <a:tc>
                  <a:txBody>
                    <a:bodyPr/>
                    <a:lstStyle/>
                    <a:p>
                      <a:pPr algn="ctr">
                        <a:spcAft>
                          <a:spcPts val="0"/>
                        </a:spcAft>
                      </a:pP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Er regierte drei Jahre in Jerusalem;</a:t>
                      </a:r>
                      <a:endParaRPr lang="de-CH"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59682347"/>
                  </a:ext>
                </a:extLst>
              </a:tr>
              <a:tr h="867650">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Name der Mutter</a:t>
                      </a:r>
                    </a:p>
                  </a:txBody>
                  <a:tcPr marL="126140" marR="126140" marT="0" marB="0" anchor="ctr">
                    <a:solidFill>
                      <a:schemeClr val="bg1">
                        <a:lumMod val="85000"/>
                      </a:schemeClr>
                    </a:solidFill>
                  </a:tcPr>
                </a:tc>
                <a:tc>
                  <a:txBody>
                    <a:bodyPr/>
                    <a:lstStyle/>
                    <a:p>
                      <a:pPr algn="ctr">
                        <a:spcAft>
                          <a:spcPts val="0"/>
                        </a:spcAft>
                      </a:pP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 der Name seiner Mutter war </a:t>
                      </a:r>
                      <a:r>
                        <a:rPr lang="de-DE" sz="2800" b="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Maaka</a:t>
                      </a: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gn="ctr">
                        <a:spcAft>
                          <a:spcPts val="0"/>
                        </a:spcAft>
                      </a:pP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die Tochter Absaloms.</a:t>
                      </a:r>
                      <a:endParaRPr lang="de-CH"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3365018619"/>
                  </a:ext>
                </a:extLst>
              </a:tr>
            </a:tbl>
          </a:graphicData>
        </a:graphic>
      </p:graphicFrame>
    </p:spTree>
    <p:extLst>
      <p:ext uri="{BB962C8B-B14F-4D97-AF65-F5344CB8AC3E}">
        <p14:creationId xmlns:p14="http://schemas.microsoft.com/office/powerpoint/2010/main" val="2039198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2F438288-7031-949B-21EC-74511BF832F8}"/>
              </a:ext>
            </a:extLst>
          </p:cNvPr>
          <p:cNvSpPr txBox="1">
            <a:spLocks/>
          </p:cNvSpPr>
          <p:nvPr/>
        </p:nvSpPr>
        <p:spPr>
          <a:xfrm>
            <a:off x="292915" y="365126"/>
            <a:ext cx="11736198"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dirty="0"/>
              <a:t>Die Berichterstattung im Buch der Könige</a:t>
            </a:r>
          </a:p>
        </p:txBody>
      </p:sp>
      <p:graphicFrame>
        <p:nvGraphicFramePr>
          <p:cNvPr id="2" name="Tabelle 1">
            <a:extLst>
              <a:ext uri="{FF2B5EF4-FFF2-40B4-BE49-F238E27FC236}">
                <a16:creationId xmlns:a16="http://schemas.microsoft.com/office/drawing/2014/main" id="{56DB96F2-FEFF-E3CA-DE3A-4203037A95E2}"/>
              </a:ext>
            </a:extLst>
          </p:cNvPr>
          <p:cNvGraphicFramePr>
            <a:graphicFrameLocks noGrp="1"/>
          </p:cNvGraphicFramePr>
          <p:nvPr/>
        </p:nvGraphicFramePr>
        <p:xfrm>
          <a:off x="357329" y="1313632"/>
          <a:ext cx="11609565" cy="5275921"/>
        </p:xfrm>
        <a:graphic>
          <a:graphicData uri="http://schemas.openxmlformats.org/drawingml/2006/table">
            <a:tbl>
              <a:tblPr firstRow="1" firstCol="1" bandRow="1">
                <a:tableStyleId>{5C22544A-7EE6-4342-B048-85BDC9FD1C3A}</a:tableStyleId>
              </a:tblPr>
              <a:tblGrid>
                <a:gridCol w="2854205">
                  <a:extLst>
                    <a:ext uri="{9D8B030D-6E8A-4147-A177-3AD203B41FA5}">
                      <a16:colId xmlns:a16="http://schemas.microsoft.com/office/drawing/2014/main" val="20000"/>
                    </a:ext>
                  </a:extLst>
                </a:gridCol>
                <a:gridCol w="8755360">
                  <a:extLst>
                    <a:ext uri="{9D8B030D-6E8A-4147-A177-3AD203B41FA5}">
                      <a16:colId xmlns:a16="http://schemas.microsoft.com/office/drawing/2014/main" val="20002"/>
                    </a:ext>
                  </a:extLst>
                </a:gridCol>
              </a:tblGrid>
              <a:tr h="433825">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Info</a:t>
                      </a: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Bericht</a:t>
                      </a:r>
                    </a:p>
                  </a:txBody>
                  <a:tcPr marL="126140" marR="126140" marT="0" marB="0" anchor="ctr">
                    <a:solidFill>
                      <a:srgbClr val="0070C0"/>
                    </a:solidFill>
                  </a:tcPr>
                </a:tc>
                <a:extLst>
                  <a:ext uri="{0D108BD9-81ED-4DB2-BD59-A6C34878D82A}">
                    <a16:rowId xmlns:a16="http://schemas.microsoft.com/office/drawing/2014/main" val="10000"/>
                  </a:ext>
                </a:extLst>
              </a:tr>
              <a:tr h="867650">
                <a:tc>
                  <a:txBody>
                    <a:bodyPr/>
                    <a:lstStyle/>
                    <a:p>
                      <a:pPr algn="ctr">
                        <a:spcAft>
                          <a:spcPts val="0"/>
                        </a:spcAft>
                      </a:pPr>
                      <a:r>
                        <a:rPr lang="de-CH" sz="2800" b="0" dirty="0">
                          <a:solidFill>
                            <a:schemeClr val="tx1"/>
                          </a:solidFill>
                          <a:effectLst/>
                        </a:rPr>
                        <a:t>Jahr der </a:t>
                      </a:r>
                    </a:p>
                    <a:p>
                      <a:pPr algn="ctr">
                        <a:spcAft>
                          <a:spcPts val="0"/>
                        </a:spcAft>
                      </a:pPr>
                      <a:r>
                        <a:rPr lang="de-CH" sz="2800" b="0" dirty="0">
                          <a:solidFill>
                            <a:schemeClr val="tx1"/>
                          </a:solidFill>
                          <a:effectLst/>
                        </a:rPr>
                        <a:t>Thronbesteigung</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lgn="ctr">
                        <a:spcAft>
                          <a:spcPts val="0"/>
                        </a:spcAft>
                      </a:pP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 im achtzehnten Jahr des Königs </a:t>
                      </a:r>
                      <a:r>
                        <a:rPr lang="de-DE" sz="2800" b="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Jerobeam</a:t>
                      </a: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des Sohnes </a:t>
                      </a:r>
                      <a:r>
                        <a:rPr lang="de-DE" sz="2800" b="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Nebats</a:t>
                      </a: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wurde </a:t>
                      </a:r>
                      <a:r>
                        <a:rPr lang="de-DE" sz="2800" b="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Abijam</a:t>
                      </a: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König über </a:t>
                      </a:r>
                      <a:r>
                        <a:rPr lang="de-DE" sz="2800" b="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Juda</a:t>
                      </a: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de-CH"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867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Alter der Thronbesteigung</a:t>
                      </a:r>
                    </a:p>
                  </a:txBody>
                  <a:tcPr marL="126140" marR="126140" marT="0" marB="0"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txBody>
                  <a:tcPr marL="126140" marR="126140" marT="0" marB="0" anchor="ctr">
                    <a:solidFill>
                      <a:schemeClr val="bg1">
                        <a:lumMod val="85000"/>
                      </a:schemeClr>
                    </a:solidFill>
                  </a:tcPr>
                </a:tc>
                <a:extLst>
                  <a:ext uri="{0D108BD9-81ED-4DB2-BD59-A6C34878D82A}">
                    <a16:rowId xmlns:a16="http://schemas.microsoft.com/office/drawing/2014/main" val="2579018299"/>
                  </a:ext>
                </a:extLst>
              </a:tr>
              <a:tr h="503846">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Regierungszeit</a:t>
                      </a:r>
                    </a:p>
                  </a:txBody>
                  <a:tcPr marL="126140" marR="126140" marT="0" marB="0" anchor="ctr">
                    <a:solidFill>
                      <a:schemeClr val="bg1">
                        <a:lumMod val="85000"/>
                      </a:schemeClr>
                    </a:solidFill>
                  </a:tcPr>
                </a:tc>
                <a:tc>
                  <a:txBody>
                    <a:bodyPr/>
                    <a:lstStyle/>
                    <a:p>
                      <a:pPr algn="ctr">
                        <a:spcAft>
                          <a:spcPts val="0"/>
                        </a:spcAft>
                      </a:pP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Er regierte drei Jahre in Jerusalem;</a:t>
                      </a:r>
                      <a:endParaRPr lang="de-CH"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59682347"/>
                  </a:ext>
                </a:extLst>
              </a:tr>
              <a:tr h="867650">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Name der Mutter</a:t>
                      </a:r>
                    </a:p>
                  </a:txBody>
                  <a:tcPr marL="126140" marR="126140" marT="0" marB="0" anchor="ctr">
                    <a:solidFill>
                      <a:schemeClr val="bg1">
                        <a:lumMod val="85000"/>
                      </a:schemeClr>
                    </a:solidFill>
                  </a:tcPr>
                </a:tc>
                <a:tc>
                  <a:txBody>
                    <a:bodyPr/>
                    <a:lstStyle/>
                    <a:p>
                      <a:pPr algn="ctr">
                        <a:spcAft>
                          <a:spcPts val="0"/>
                        </a:spcAft>
                      </a:pP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 der Name seiner Mutter war </a:t>
                      </a:r>
                      <a:r>
                        <a:rPr lang="de-DE" sz="2800" b="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Maaka</a:t>
                      </a: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gn="ctr">
                        <a:spcAft>
                          <a:spcPts val="0"/>
                        </a:spcAft>
                      </a:pP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die Tochter Absaloms.</a:t>
                      </a:r>
                      <a:endParaRPr lang="de-CH"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3365018619"/>
                  </a:ext>
                </a:extLst>
              </a:tr>
              <a:tr h="1735300">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Bewertung </a:t>
                      </a:r>
                    </a:p>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(Vergleich: David)</a:t>
                      </a:r>
                    </a:p>
                  </a:txBody>
                  <a:tcPr marL="126140" marR="126140" marT="0" marB="0" anchor="ctr">
                    <a:solidFill>
                      <a:schemeClr val="bg1">
                        <a:lumMod val="85000"/>
                      </a:schemeClr>
                    </a:solidFill>
                  </a:tcPr>
                </a:tc>
                <a:tc>
                  <a:txBody>
                    <a:bodyPr/>
                    <a:lstStyle/>
                    <a:p>
                      <a:pPr algn="ctr">
                        <a:spcAft>
                          <a:spcPts val="0"/>
                        </a:spcAft>
                      </a:pP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 er wandelte in allen Sünden seines Vaters, die dieser vor ihm getan hatte; und sein Herz war nicht ungeteilt mit dem HERRN, seinem Gott, wie das Herz seines Vaters David. </a:t>
                      </a:r>
                      <a:endParaRPr lang="de-CH"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110078883"/>
                  </a:ext>
                </a:extLst>
              </a:tr>
            </a:tbl>
          </a:graphicData>
        </a:graphic>
      </p:graphicFrame>
    </p:spTree>
    <p:extLst>
      <p:ext uri="{BB962C8B-B14F-4D97-AF65-F5344CB8AC3E}">
        <p14:creationId xmlns:p14="http://schemas.microsoft.com/office/powerpoint/2010/main" val="1191705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2F438288-7031-949B-21EC-74511BF832F8}"/>
              </a:ext>
            </a:extLst>
          </p:cNvPr>
          <p:cNvSpPr txBox="1">
            <a:spLocks/>
          </p:cNvSpPr>
          <p:nvPr/>
        </p:nvSpPr>
        <p:spPr>
          <a:xfrm>
            <a:off x="292915" y="365126"/>
            <a:ext cx="11736198"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dirty="0"/>
              <a:t>Die Berichterstattung im Buch der Könige</a:t>
            </a:r>
          </a:p>
        </p:txBody>
      </p:sp>
      <p:graphicFrame>
        <p:nvGraphicFramePr>
          <p:cNvPr id="2" name="Tabelle 1">
            <a:extLst>
              <a:ext uri="{FF2B5EF4-FFF2-40B4-BE49-F238E27FC236}">
                <a16:creationId xmlns:a16="http://schemas.microsoft.com/office/drawing/2014/main" id="{56DB96F2-FEFF-E3CA-DE3A-4203037A95E2}"/>
              </a:ext>
            </a:extLst>
          </p:cNvPr>
          <p:cNvGraphicFramePr>
            <a:graphicFrameLocks noGrp="1"/>
          </p:cNvGraphicFramePr>
          <p:nvPr>
            <p:extLst>
              <p:ext uri="{D42A27DB-BD31-4B8C-83A1-F6EECF244321}">
                <p14:modId xmlns:p14="http://schemas.microsoft.com/office/powerpoint/2010/main" val="1522660686"/>
              </p:ext>
            </p:extLst>
          </p:nvPr>
        </p:nvGraphicFramePr>
        <p:xfrm>
          <a:off x="357330" y="1313632"/>
          <a:ext cx="11513092" cy="1706880"/>
        </p:xfrm>
        <a:graphic>
          <a:graphicData uri="http://schemas.openxmlformats.org/drawingml/2006/table">
            <a:tbl>
              <a:tblPr firstRow="1" firstCol="1" bandRow="1">
                <a:tableStyleId>{5C22544A-7EE6-4342-B048-85BDC9FD1C3A}</a:tableStyleId>
              </a:tblPr>
              <a:tblGrid>
                <a:gridCol w="2914376">
                  <a:extLst>
                    <a:ext uri="{9D8B030D-6E8A-4147-A177-3AD203B41FA5}">
                      <a16:colId xmlns:a16="http://schemas.microsoft.com/office/drawing/2014/main" val="20000"/>
                    </a:ext>
                  </a:extLst>
                </a:gridCol>
                <a:gridCol w="8598716">
                  <a:extLst>
                    <a:ext uri="{9D8B030D-6E8A-4147-A177-3AD203B41FA5}">
                      <a16:colId xmlns:a16="http://schemas.microsoft.com/office/drawing/2014/main" val="20002"/>
                    </a:ext>
                  </a:extLst>
                </a:gridCol>
              </a:tblGrid>
              <a:tr h="0">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Info</a:t>
                      </a: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Bericht</a:t>
                      </a:r>
                    </a:p>
                  </a:txBody>
                  <a:tcPr marL="126140" marR="126140" marT="0" marB="0" anchor="ctr">
                    <a:solidFill>
                      <a:srgbClr val="0070C0"/>
                    </a:solidFill>
                  </a:tcPr>
                </a:tc>
                <a:extLst>
                  <a:ext uri="{0D108BD9-81ED-4DB2-BD59-A6C34878D82A}">
                    <a16:rowId xmlns:a16="http://schemas.microsoft.com/office/drawing/2014/main" val="10000"/>
                  </a:ext>
                </a:extLst>
              </a:tr>
              <a:tr h="660764">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Quelle</a:t>
                      </a:r>
                    </a:p>
                  </a:txBody>
                  <a:tcPr marL="126140" marR="126140" marT="0" marB="0" anchor="ctr">
                    <a:solidFill>
                      <a:schemeClr val="bg1">
                        <a:lumMod val="85000"/>
                      </a:schemeClr>
                    </a:solidFill>
                  </a:tcPr>
                </a:tc>
                <a:tc>
                  <a:txBody>
                    <a:bodyPr/>
                    <a:lstStyle/>
                    <a:p>
                      <a:pPr algn="ctr">
                        <a:spcAft>
                          <a:spcPts val="0"/>
                        </a:spcAft>
                      </a:pP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 das Übrige der Geschichte </a:t>
                      </a:r>
                      <a:r>
                        <a:rPr lang="de-DE" sz="2800" b="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Abijams</a:t>
                      </a: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und alles, was er getan hat, ist das nicht geschrieben im Buch der Chroniken der Könige von </a:t>
                      </a:r>
                      <a:r>
                        <a:rPr lang="de-DE" sz="2800" b="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Juda</a:t>
                      </a: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de-CH"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84249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2F438288-7031-949B-21EC-74511BF832F8}"/>
              </a:ext>
            </a:extLst>
          </p:cNvPr>
          <p:cNvSpPr txBox="1">
            <a:spLocks/>
          </p:cNvSpPr>
          <p:nvPr/>
        </p:nvSpPr>
        <p:spPr>
          <a:xfrm>
            <a:off x="292915" y="365126"/>
            <a:ext cx="11736198"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dirty="0"/>
              <a:t>Die Berichterstattung im Buch der Könige</a:t>
            </a:r>
          </a:p>
        </p:txBody>
      </p:sp>
      <p:graphicFrame>
        <p:nvGraphicFramePr>
          <p:cNvPr id="2" name="Tabelle 1">
            <a:extLst>
              <a:ext uri="{FF2B5EF4-FFF2-40B4-BE49-F238E27FC236}">
                <a16:creationId xmlns:a16="http://schemas.microsoft.com/office/drawing/2014/main" id="{56DB96F2-FEFF-E3CA-DE3A-4203037A95E2}"/>
              </a:ext>
            </a:extLst>
          </p:cNvPr>
          <p:cNvGraphicFramePr>
            <a:graphicFrameLocks noGrp="1"/>
          </p:cNvGraphicFramePr>
          <p:nvPr>
            <p:extLst>
              <p:ext uri="{D42A27DB-BD31-4B8C-83A1-F6EECF244321}">
                <p14:modId xmlns:p14="http://schemas.microsoft.com/office/powerpoint/2010/main" val="1069989084"/>
              </p:ext>
            </p:extLst>
          </p:nvPr>
        </p:nvGraphicFramePr>
        <p:xfrm>
          <a:off x="357330" y="1313632"/>
          <a:ext cx="11513092" cy="2560320"/>
        </p:xfrm>
        <a:graphic>
          <a:graphicData uri="http://schemas.openxmlformats.org/drawingml/2006/table">
            <a:tbl>
              <a:tblPr firstRow="1" firstCol="1" bandRow="1">
                <a:tableStyleId>{5C22544A-7EE6-4342-B048-85BDC9FD1C3A}</a:tableStyleId>
              </a:tblPr>
              <a:tblGrid>
                <a:gridCol w="2914376">
                  <a:extLst>
                    <a:ext uri="{9D8B030D-6E8A-4147-A177-3AD203B41FA5}">
                      <a16:colId xmlns:a16="http://schemas.microsoft.com/office/drawing/2014/main" val="20000"/>
                    </a:ext>
                  </a:extLst>
                </a:gridCol>
                <a:gridCol w="8598716">
                  <a:extLst>
                    <a:ext uri="{9D8B030D-6E8A-4147-A177-3AD203B41FA5}">
                      <a16:colId xmlns:a16="http://schemas.microsoft.com/office/drawing/2014/main" val="20002"/>
                    </a:ext>
                  </a:extLst>
                </a:gridCol>
              </a:tblGrid>
              <a:tr h="0">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Info</a:t>
                      </a: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Bericht</a:t>
                      </a:r>
                    </a:p>
                  </a:txBody>
                  <a:tcPr marL="126140" marR="126140" marT="0" marB="0" anchor="ctr">
                    <a:solidFill>
                      <a:srgbClr val="0070C0"/>
                    </a:solidFill>
                  </a:tcPr>
                </a:tc>
                <a:extLst>
                  <a:ext uri="{0D108BD9-81ED-4DB2-BD59-A6C34878D82A}">
                    <a16:rowId xmlns:a16="http://schemas.microsoft.com/office/drawing/2014/main" val="10000"/>
                  </a:ext>
                </a:extLst>
              </a:tr>
              <a:tr h="660764">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Quelle</a:t>
                      </a:r>
                    </a:p>
                  </a:txBody>
                  <a:tcPr marL="126140" marR="126140" marT="0" marB="0" anchor="ctr">
                    <a:solidFill>
                      <a:schemeClr val="bg1">
                        <a:lumMod val="85000"/>
                      </a:schemeClr>
                    </a:solidFill>
                  </a:tcPr>
                </a:tc>
                <a:tc>
                  <a:txBody>
                    <a:bodyPr/>
                    <a:lstStyle/>
                    <a:p>
                      <a:pPr algn="ctr">
                        <a:spcAft>
                          <a:spcPts val="0"/>
                        </a:spcAft>
                      </a:pP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 das Übrige der Geschichte </a:t>
                      </a:r>
                      <a:r>
                        <a:rPr lang="de-DE" sz="2800" b="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Abijams</a:t>
                      </a: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und alles, was er getan hat, ist das nicht geschrieben im Buch der Chroniken der Könige von </a:t>
                      </a:r>
                      <a:r>
                        <a:rPr lang="de-DE" sz="2800" b="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Juda</a:t>
                      </a: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de-CH"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445772">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Tod und Begräbnis</a:t>
                      </a:r>
                    </a:p>
                  </a:txBody>
                  <a:tcPr marL="126140" marR="126140" marT="0" marB="0"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 </a:t>
                      </a:r>
                      <a:r>
                        <a:rPr lang="de-DE" sz="2800" b="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Abijam</a:t>
                      </a: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legte sich zu seinen Vätern, und man begrub ihn in der Stadt Davids.</a:t>
                      </a:r>
                      <a:endParaRPr lang="de-CH"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2579018299"/>
                  </a:ext>
                </a:extLst>
              </a:tr>
            </a:tbl>
          </a:graphicData>
        </a:graphic>
      </p:graphicFrame>
    </p:spTree>
    <p:extLst>
      <p:ext uri="{BB962C8B-B14F-4D97-AF65-F5344CB8AC3E}">
        <p14:creationId xmlns:p14="http://schemas.microsoft.com/office/powerpoint/2010/main" val="2989397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plit Up Direction | Great PowerPoint ClipArt for Presentations -  PresenterMedia.com">
            <a:extLst>
              <a:ext uri="{FF2B5EF4-FFF2-40B4-BE49-F238E27FC236}">
                <a16:creationId xmlns:a16="http://schemas.microsoft.com/office/drawing/2014/main" id="{08BA64F0-C67A-5CEE-0B35-32C0616CDA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9525" y="992290"/>
            <a:ext cx="6560588" cy="5740515"/>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a:extLst>
              <a:ext uri="{FF2B5EF4-FFF2-40B4-BE49-F238E27FC236}">
                <a16:creationId xmlns:a16="http://schemas.microsoft.com/office/drawing/2014/main" id="{F6449632-3AA7-3152-19E5-37AAA61C4636}"/>
              </a:ext>
            </a:extLst>
          </p:cNvPr>
          <p:cNvSpPr/>
          <p:nvPr/>
        </p:nvSpPr>
        <p:spPr>
          <a:xfrm>
            <a:off x="288371" y="1182256"/>
            <a:ext cx="5807629" cy="5632311"/>
          </a:xfrm>
          <a:prstGeom prst="rect">
            <a:avLst/>
          </a:prstGeom>
        </p:spPr>
        <p:txBody>
          <a:bodyPr wrap="square">
            <a:spAutoFit/>
          </a:bodyPr>
          <a:lstStyle/>
          <a:p>
            <a:r>
              <a:rPr lang="de-CH" sz="3000" dirty="0"/>
              <a:t>Definition von Trennen:</a:t>
            </a:r>
          </a:p>
          <a:p>
            <a:endParaRPr lang="de-CH" sz="3000" dirty="0"/>
          </a:p>
          <a:p>
            <a:pPr marL="457200" indent="-457200">
              <a:buFont typeface="Arial" panose="020B0604020202020204" pitchFamily="34" charset="0"/>
              <a:buChar char="•"/>
            </a:pPr>
            <a:r>
              <a:rPr lang="de-CH" sz="3000" dirty="0"/>
              <a:t>Personen oder Sachen in eine räumliche Distanz voneinander bringen, auseinanderreissen, </a:t>
            </a:r>
            <a:br>
              <a:rPr lang="de-CH" sz="3000" dirty="0"/>
            </a:br>
            <a:r>
              <a:rPr lang="de-CH" sz="3000" dirty="0"/>
              <a:t>ihre Verbindung aufheben</a:t>
            </a:r>
          </a:p>
          <a:p>
            <a:endParaRPr lang="de-CH" sz="3000" dirty="0"/>
          </a:p>
          <a:p>
            <a:pPr marL="457200" indent="-457200">
              <a:buFont typeface="Arial" panose="020B0604020202020204" pitchFamily="34" charset="0"/>
              <a:buChar char="•"/>
            </a:pPr>
            <a:r>
              <a:rPr lang="de-CH" sz="3000" dirty="0"/>
              <a:t>Von einer bestimmten Stelle an einen gemeinsamen Weg nicht weiter fortsetzen, auseinandergehen</a:t>
            </a:r>
          </a:p>
          <a:p>
            <a:endParaRPr lang="de-CH" sz="3000" dirty="0"/>
          </a:p>
        </p:txBody>
      </p:sp>
      <p:sp>
        <p:nvSpPr>
          <p:cNvPr id="8" name="Titel 1">
            <a:extLst>
              <a:ext uri="{FF2B5EF4-FFF2-40B4-BE49-F238E27FC236}">
                <a16:creationId xmlns:a16="http://schemas.microsoft.com/office/drawing/2014/main" id="{FE859F29-2438-DA62-BA6E-F3394D281E81}"/>
              </a:ext>
            </a:extLst>
          </p:cNvPr>
          <p:cNvSpPr>
            <a:spLocks noGrp="1"/>
          </p:cNvSpPr>
          <p:nvPr>
            <p:ph type="title"/>
          </p:nvPr>
        </p:nvSpPr>
        <p:spPr>
          <a:xfrm>
            <a:off x="838200" y="365126"/>
            <a:ext cx="10515600" cy="817130"/>
          </a:xfrm>
        </p:spPr>
        <p:txBody>
          <a:bodyPr/>
          <a:lstStyle/>
          <a:p>
            <a:pPr algn="ctr"/>
            <a:r>
              <a:rPr lang="de-CH" b="1" dirty="0"/>
              <a:t>Einleitung</a:t>
            </a:r>
          </a:p>
        </p:txBody>
      </p:sp>
    </p:spTree>
    <p:extLst>
      <p:ext uri="{BB962C8B-B14F-4D97-AF65-F5344CB8AC3E}">
        <p14:creationId xmlns:p14="http://schemas.microsoft.com/office/powerpoint/2010/main" val="38227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p:cTn id="12"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5">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p:cTn id="19"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2F438288-7031-949B-21EC-74511BF832F8}"/>
              </a:ext>
            </a:extLst>
          </p:cNvPr>
          <p:cNvSpPr txBox="1">
            <a:spLocks/>
          </p:cNvSpPr>
          <p:nvPr/>
        </p:nvSpPr>
        <p:spPr>
          <a:xfrm>
            <a:off x="292915" y="365126"/>
            <a:ext cx="11736198"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dirty="0"/>
              <a:t>Die Berichterstattung im Buch der Könige</a:t>
            </a:r>
          </a:p>
        </p:txBody>
      </p:sp>
      <p:graphicFrame>
        <p:nvGraphicFramePr>
          <p:cNvPr id="2" name="Tabelle 1">
            <a:extLst>
              <a:ext uri="{FF2B5EF4-FFF2-40B4-BE49-F238E27FC236}">
                <a16:creationId xmlns:a16="http://schemas.microsoft.com/office/drawing/2014/main" id="{56DB96F2-FEFF-E3CA-DE3A-4203037A95E2}"/>
              </a:ext>
            </a:extLst>
          </p:cNvPr>
          <p:cNvGraphicFramePr>
            <a:graphicFrameLocks noGrp="1"/>
          </p:cNvGraphicFramePr>
          <p:nvPr/>
        </p:nvGraphicFramePr>
        <p:xfrm>
          <a:off x="357330" y="1313632"/>
          <a:ext cx="11513092" cy="3055914"/>
        </p:xfrm>
        <a:graphic>
          <a:graphicData uri="http://schemas.openxmlformats.org/drawingml/2006/table">
            <a:tbl>
              <a:tblPr firstRow="1" firstCol="1" bandRow="1">
                <a:tableStyleId>{5C22544A-7EE6-4342-B048-85BDC9FD1C3A}</a:tableStyleId>
              </a:tblPr>
              <a:tblGrid>
                <a:gridCol w="2914376">
                  <a:extLst>
                    <a:ext uri="{9D8B030D-6E8A-4147-A177-3AD203B41FA5}">
                      <a16:colId xmlns:a16="http://schemas.microsoft.com/office/drawing/2014/main" val="20000"/>
                    </a:ext>
                  </a:extLst>
                </a:gridCol>
                <a:gridCol w="8598716">
                  <a:extLst>
                    <a:ext uri="{9D8B030D-6E8A-4147-A177-3AD203B41FA5}">
                      <a16:colId xmlns:a16="http://schemas.microsoft.com/office/drawing/2014/main" val="20002"/>
                    </a:ext>
                  </a:extLst>
                </a:gridCol>
              </a:tblGrid>
              <a:tr h="0">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Info</a:t>
                      </a: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Bericht</a:t>
                      </a:r>
                    </a:p>
                  </a:txBody>
                  <a:tcPr marL="126140" marR="126140" marT="0" marB="0" anchor="ctr">
                    <a:solidFill>
                      <a:srgbClr val="0070C0"/>
                    </a:solidFill>
                  </a:tcPr>
                </a:tc>
                <a:extLst>
                  <a:ext uri="{0D108BD9-81ED-4DB2-BD59-A6C34878D82A}">
                    <a16:rowId xmlns:a16="http://schemas.microsoft.com/office/drawing/2014/main" val="10000"/>
                  </a:ext>
                </a:extLst>
              </a:tr>
              <a:tr h="660764">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Quelle</a:t>
                      </a:r>
                    </a:p>
                  </a:txBody>
                  <a:tcPr marL="126140" marR="126140" marT="0" marB="0" anchor="ctr">
                    <a:solidFill>
                      <a:schemeClr val="bg1">
                        <a:lumMod val="85000"/>
                      </a:schemeClr>
                    </a:solidFill>
                  </a:tcPr>
                </a:tc>
                <a:tc>
                  <a:txBody>
                    <a:bodyPr/>
                    <a:lstStyle/>
                    <a:p>
                      <a:pPr algn="ctr">
                        <a:spcAft>
                          <a:spcPts val="0"/>
                        </a:spcAft>
                      </a:pP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 das Übrige der Geschichte </a:t>
                      </a:r>
                      <a:r>
                        <a:rPr lang="de-DE" sz="2800" b="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Abijams</a:t>
                      </a: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und alles, was er getan hat, ist das nicht geschrieben im Buch der Chroniken der Könige von </a:t>
                      </a:r>
                      <a:r>
                        <a:rPr lang="de-DE" sz="2800" b="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Juda</a:t>
                      </a: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de-CH"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445772">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Tod und Begräbnis</a:t>
                      </a:r>
                    </a:p>
                  </a:txBody>
                  <a:tcPr marL="126140" marR="126140" marT="0" marB="0"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 </a:t>
                      </a:r>
                      <a:r>
                        <a:rPr lang="de-DE" sz="2800" b="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Abijam</a:t>
                      </a: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legte sich zu seinen Vätern, und man begrub ihn in der Stadt Davids.</a:t>
                      </a:r>
                      <a:endParaRPr lang="de-CH"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2579018299"/>
                  </a:ext>
                </a:extLst>
              </a:tr>
              <a:tr h="495594">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Nachfolger</a:t>
                      </a:r>
                      <a:r>
                        <a:rPr lang="de-CH" sz="28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(Sohn)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lgn="ctr">
                        <a:spcAft>
                          <a:spcPts val="0"/>
                        </a:spcAft>
                      </a:pPr>
                      <a:r>
                        <a:rPr lang="de-DE"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 Asa, sein Sohn, wurde König an seiner statt.</a:t>
                      </a:r>
                      <a:endParaRPr lang="de-CH"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59682347"/>
                  </a:ext>
                </a:extLst>
              </a:tr>
            </a:tbl>
          </a:graphicData>
        </a:graphic>
      </p:graphicFrame>
    </p:spTree>
    <p:extLst>
      <p:ext uri="{BB962C8B-B14F-4D97-AF65-F5344CB8AC3E}">
        <p14:creationId xmlns:p14="http://schemas.microsoft.com/office/powerpoint/2010/main" val="1378863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2F438288-7031-949B-21EC-74511BF832F8}"/>
              </a:ext>
            </a:extLst>
          </p:cNvPr>
          <p:cNvSpPr txBox="1">
            <a:spLocks/>
          </p:cNvSpPr>
          <p:nvPr/>
        </p:nvSpPr>
        <p:spPr>
          <a:xfrm>
            <a:off x="292915" y="365126"/>
            <a:ext cx="11736198"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dirty="0"/>
              <a:t>Trennung bringt Streit, Einheit bringt Frieden</a:t>
            </a:r>
          </a:p>
        </p:txBody>
      </p:sp>
      <p:sp>
        <p:nvSpPr>
          <p:cNvPr id="2" name="Rechteck 1">
            <a:extLst>
              <a:ext uri="{FF2B5EF4-FFF2-40B4-BE49-F238E27FC236}">
                <a16:creationId xmlns:a16="http://schemas.microsoft.com/office/drawing/2014/main" id="{97CE24B4-ABC4-B9E2-C94B-FE0022F0D6BF}"/>
              </a:ext>
            </a:extLst>
          </p:cNvPr>
          <p:cNvSpPr/>
          <p:nvPr/>
        </p:nvSpPr>
        <p:spPr>
          <a:xfrm>
            <a:off x="649448" y="1385675"/>
            <a:ext cx="10629550" cy="1477328"/>
          </a:xfrm>
          <a:prstGeom prst="rect">
            <a:avLst/>
          </a:prstGeom>
        </p:spPr>
        <p:txBody>
          <a:bodyPr wrap="square">
            <a:spAutoFit/>
          </a:bodyPr>
          <a:lstStyle/>
          <a:p>
            <a:r>
              <a:rPr lang="de-CH" sz="3000" dirty="0"/>
              <a:t>„Und es war Krieg zwischen </a:t>
            </a:r>
            <a:r>
              <a:rPr lang="de-CH" sz="3000" dirty="0" err="1"/>
              <a:t>Rehabeam</a:t>
            </a:r>
            <a:r>
              <a:rPr lang="de-CH" sz="3000" dirty="0"/>
              <a:t> und Jerobeam alle Tage seines Lebens. […] Und es war Krieg zwischen </a:t>
            </a:r>
            <a:r>
              <a:rPr lang="de-CH" sz="3000" dirty="0" err="1"/>
              <a:t>Abijam</a:t>
            </a:r>
            <a:r>
              <a:rPr lang="de-CH" sz="3000" dirty="0"/>
              <a:t> und Jerobeam.“ 1Kö 15,6.7b</a:t>
            </a:r>
          </a:p>
        </p:txBody>
      </p:sp>
      <p:sp>
        <p:nvSpPr>
          <p:cNvPr id="3" name="Rechteck 2">
            <a:extLst>
              <a:ext uri="{FF2B5EF4-FFF2-40B4-BE49-F238E27FC236}">
                <a16:creationId xmlns:a16="http://schemas.microsoft.com/office/drawing/2014/main" id="{8EACFB91-9DF7-ED62-5BDA-85D19790E60D}"/>
              </a:ext>
            </a:extLst>
          </p:cNvPr>
          <p:cNvSpPr/>
          <p:nvPr/>
        </p:nvSpPr>
        <p:spPr>
          <a:xfrm>
            <a:off x="649448" y="4845224"/>
            <a:ext cx="10075877" cy="1477328"/>
          </a:xfrm>
          <a:prstGeom prst="rect">
            <a:avLst/>
          </a:prstGeom>
        </p:spPr>
        <p:txBody>
          <a:bodyPr wrap="square">
            <a:spAutoFit/>
          </a:bodyPr>
          <a:lstStyle/>
          <a:p>
            <a:r>
              <a:rPr lang="de-CH" sz="3000" dirty="0"/>
              <a:t>„</a:t>
            </a:r>
            <a:r>
              <a:rPr lang="de-DE" altLang="de-DE" sz="3000" dirty="0"/>
              <a:t>Denn es ist mir über euch berichtet worden, meine Brüder, durch die Hausgenossen der Chloe, dass Streitigkeiten unter euch sind.</a:t>
            </a:r>
            <a:r>
              <a:rPr lang="de-CH" sz="3000" dirty="0"/>
              <a:t>“ 1Kor 1,11</a:t>
            </a:r>
          </a:p>
        </p:txBody>
      </p:sp>
      <p:sp>
        <p:nvSpPr>
          <p:cNvPr id="4" name="Rechteck 3">
            <a:extLst>
              <a:ext uri="{FF2B5EF4-FFF2-40B4-BE49-F238E27FC236}">
                <a16:creationId xmlns:a16="http://schemas.microsoft.com/office/drawing/2014/main" id="{13CFFB7B-B743-EBA3-1067-3B57F5551781}"/>
              </a:ext>
            </a:extLst>
          </p:cNvPr>
          <p:cNvSpPr/>
          <p:nvPr/>
        </p:nvSpPr>
        <p:spPr>
          <a:xfrm>
            <a:off x="649448" y="3115449"/>
            <a:ext cx="9744512" cy="1477328"/>
          </a:xfrm>
          <a:prstGeom prst="rect">
            <a:avLst/>
          </a:prstGeom>
        </p:spPr>
        <p:txBody>
          <a:bodyPr wrap="square">
            <a:spAutoFit/>
          </a:bodyPr>
          <a:lstStyle/>
          <a:p>
            <a:r>
              <a:rPr lang="de-CH" sz="3000" dirty="0"/>
              <a:t>„</a:t>
            </a:r>
            <a:r>
              <a:rPr lang="de-DE" altLang="de-DE" sz="3000" dirty="0"/>
              <a:t>Woher kommen Kriege und woher Streitigkeiten unter euch? Nicht daher: aus euren Begierden, die in euren Gliedern streiten?</a:t>
            </a:r>
            <a:r>
              <a:rPr lang="de-CH" sz="3000" dirty="0"/>
              <a:t>“ Jak 4,1</a:t>
            </a:r>
          </a:p>
        </p:txBody>
      </p:sp>
    </p:spTree>
    <p:extLst>
      <p:ext uri="{BB962C8B-B14F-4D97-AF65-F5344CB8AC3E}">
        <p14:creationId xmlns:p14="http://schemas.microsoft.com/office/powerpoint/2010/main" val="330092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2F438288-7031-949B-21EC-74511BF832F8}"/>
              </a:ext>
            </a:extLst>
          </p:cNvPr>
          <p:cNvSpPr txBox="1">
            <a:spLocks/>
          </p:cNvSpPr>
          <p:nvPr/>
        </p:nvSpPr>
        <p:spPr>
          <a:xfrm>
            <a:off x="292915" y="365126"/>
            <a:ext cx="11736198"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dirty="0"/>
              <a:t>Trennung bringt Streit, Einheit bringt Frieden</a:t>
            </a:r>
          </a:p>
        </p:txBody>
      </p:sp>
      <p:sp>
        <p:nvSpPr>
          <p:cNvPr id="2" name="Rechteck 1">
            <a:extLst>
              <a:ext uri="{FF2B5EF4-FFF2-40B4-BE49-F238E27FC236}">
                <a16:creationId xmlns:a16="http://schemas.microsoft.com/office/drawing/2014/main" id="{97CE24B4-ABC4-B9E2-C94B-FE0022F0D6BF}"/>
              </a:ext>
            </a:extLst>
          </p:cNvPr>
          <p:cNvSpPr/>
          <p:nvPr/>
        </p:nvSpPr>
        <p:spPr>
          <a:xfrm>
            <a:off x="649448" y="2259982"/>
            <a:ext cx="10629550" cy="1938992"/>
          </a:xfrm>
          <a:prstGeom prst="rect">
            <a:avLst/>
          </a:prstGeom>
        </p:spPr>
        <p:txBody>
          <a:bodyPr wrap="square">
            <a:spAutoFit/>
          </a:bodyPr>
          <a:lstStyle/>
          <a:p>
            <a:r>
              <a:rPr lang="de-CH" sz="3000" dirty="0"/>
              <a:t>„</a:t>
            </a:r>
            <a:r>
              <a:rPr lang="de-DE" altLang="de-DE" sz="3000" dirty="0"/>
              <a:t>Ich ermahne euch aber, Brüder, durch den Namen unseres Herrn Jesus Christus, dass ihr alle dasselbe redet und nicht Spaltungen unter euch seien, sondern dass ihr in demselben Sinn und in derselben Meinung vollendet seiet.</a:t>
            </a:r>
            <a:r>
              <a:rPr lang="de-CH" sz="3000" dirty="0"/>
              <a:t>“ 1Kor 1,10</a:t>
            </a:r>
          </a:p>
        </p:txBody>
      </p:sp>
      <p:sp>
        <p:nvSpPr>
          <p:cNvPr id="3" name="Rechteck 2">
            <a:extLst>
              <a:ext uri="{FF2B5EF4-FFF2-40B4-BE49-F238E27FC236}">
                <a16:creationId xmlns:a16="http://schemas.microsoft.com/office/drawing/2014/main" id="{8EACFB91-9DF7-ED62-5BDA-85D19790E60D}"/>
              </a:ext>
            </a:extLst>
          </p:cNvPr>
          <p:cNvSpPr/>
          <p:nvPr/>
        </p:nvSpPr>
        <p:spPr>
          <a:xfrm>
            <a:off x="649448" y="4392495"/>
            <a:ext cx="10805720" cy="1938992"/>
          </a:xfrm>
          <a:prstGeom prst="rect">
            <a:avLst/>
          </a:prstGeom>
        </p:spPr>
        <p:txBody>
          <a:bodyPr wrap="square">
            <a:spAutoFit/>
          </a:bodyPr>
          <a:lstStyle/>
          <a:p>
            <a:r>
              <a:rPr lang="de-CH" sz="3000" dirty="0"/>
              <a:t>„</a:t>
            </a:r>
            <a:r>
              <a:rPr lang="de-DE" altLang="de-DE" sz="3000" dirty="0"/>
              <a:t>Lasst uns alle, die wir gereift sind, so gesinnt sein; und wenn ihr über etwas anders denkt, so wird euch Gott auch das offenbaren. 16 Doch wozu wir auch gelangt sein mögen, lasst uns nach derselben Richtschnur wandeln und dasselbe erstreben!</a:t>
            </a:r>
            <a:r>
              <a:rPr lang="de-CH" sz="3000" dirty="0"/>
              <a:t>“ Phil 3,15-16 (SCHL)</a:t>
            </a:r>
          </a:p>
        </p:txBody>
      </p:sp>
      <p:sp>
        <p:nvSpPr>
          <p:cNvPr id="5" name="Rechteck 4">
            <a:extLst>
              <a:ext uri="{FF2B5EF4-FFF2-40B4-BE49-F238E27FC236}">
                <a16:creationId xmlns:a16="http://schemas.microsoft.com/office/drawing/2014/main" id="{9533A556-0702-AC31-790D-8F6EBCD40664}"/>
              </a:ext>
            </a:extLst>
          </p:cNvPr>
          <p:cNvSpPr/>
          <p:nvPr/>
        </p:nvSpPr>
        <p:spPr>
          <a:xfrm>
            <a:off x="649448" y="1512463"/>
            <a:ext cx="8669324" cy="553998"/>
          </a:xfrm>
          <a:prstGeom prst="rect">
            <a:avLst/>
          </a:prstGeom>
        </p:spPr>
        <p:txBody>
          <a:bodyPr wrap="square">
            <a:spAutoFit/>
          </a:bodyPr>
          <a:lstStyle/>
          <a:p>
            <a:r>
              <a:rPr lang="de-DE" sz="3000" u="sng" dirty="0"/>
              <a:t>Lehrmässige Übereinstimmung</a:t>
            </a:r>
          </a:p>
        </p:txBody>
      </p:sp>
    </p:spTree>
    <p:extLst>
      <p:ext uri="{BB962C8B-B14F-4D97-AF65-F5344CB8AC3E}">
        <p14:creationId xmlns:p14="http://schemas.microsoft.com/office/powerpoint/2010/main" val="26647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76B436B3-CFE4-778B-B18A-822C70373026}"/>
              </a:ext>
            </a:extLst>
          </p:cNvPr>
          <p:cNvSpPr/>
          <p:nvPr/>
        </p:nvSpPr>
        <p:spPr>
          <a:xfrm>
            <a:off x="649448" y="1941335"/>
            <a:ext cx="10629550" cy="1015663"/>
          </a:xfrm>
          <a:prstGeom prst="rect">
            <a:avLst/>
          </a:prstGeom>
        </p:spPr>
        <p:txBody>
          <a:bodyPr wrap="square">
            <a:spAutoFit/>
          </a:bodyPr>
          <a:lstStyle/>
          <a:p>
            <a:r>
              <a:rPr lang="de-CH" sz="3000" dirty="0"/>
              <a:t>„</a:t>
            </a:r>
            <a:r>
              <a:rPr lang="de-DE" sz="3000" dirty="0"/>
              <a:t>dass ihr feststeht in einem Geist, indem ihr mit einer Seele mitkämpft mit dem Glauben des Evangeliums</a:t>
            </a:r>
            <a:r>
              <a:rPr lang="de-CH" sz="3000" dirty="0"/>
              <a:t>“ Phil 1,27b</a:t>
            </a:r>
          </a:p>
        </p:txBody>
      </p:sp>
      <p:sp>
        <p:nvSpPr>
          <p:cNvPr id="4" name="Rechteck 3">
            <a:extLst>
              <a:ext uri="{FF2B5EF4-FFF2-40B4-BE49-F238E27FC236}">
                <a16:creationId xmlns:a16="http://schemas.microsoft.com/office/drawing/2014/main" id="{86D35208-6245-DDE2-BD87-A93573B8D7E1}"/>
              </a:ext>
            </a:extLst>
          </p:cNvPr>
          <p:cNvSpPr/>
          <p:nvPr/>
        </p:nvSpPr>
        <p:spPr>
          <a:xfrm>
            <a:off x="649448" y="3716077"/>
            <a:ext cx="9778068" cy="1477328"/>
          </a:xfrm>
          <a:prstGeom prst="rect">
            <a:avLst/>
          </a:prstGeom>
        </p:spPr>
        <p:txBody>
          <a:bodyPr wrap="square">
            <a:spAutoFit/>
          </a:bodyPr>
          <a:lstStyle/>
          <a:p>
            <a:r>
              <a:rPr lang="de-CH" sz="3000" dirty="0"/>
              <a:t>„</a:t>
            </a:r>
            <a:r>
              <a:rPr lang="de-DE" sz="3000" dirty="0"/>
              <a:t>mit aller Demut und Sanftmut, mit Langmut, einander ertragend in Liebe, 3 euch befleißigend, die Einheit des Geistes zu bewahren in dem Band des Friedens.</a:t>
            </a:r>
            <a:r>
              <a:rPr lang="de-CH" sz="3000" dirty="0"/>
              <a:t>“ </a:t>
            </a:r>
            <a:r>
              <a:rPr lang="de-CH" sz="3000" dirty="0" err="1"/>
              <a:t>Eph</a:t>
            </a:r>
            <a:r>
              <a:rPr lang="de-CH" sz="3000" dirty="0"/>
              <a:t> 4,2-3</a:t>
            </a:r>
          </a:p>
        </p:txBody>
      </p:sp>
      <p:sp>
        <p:nvSpPr>
          <p:cNvPr id="2" name="Titel 1">
            <a:extLst>
              <a:ext uri="{FF2B5EF4-FFF2-40B4-BE49-F238E27FC236}">
                <a16:creationId xmlns:a16="http://schemas.microsoft.com/office/drawing/2014/main" id="{66621997-CD52-3BF2-13BB-704D5D4A768B}"/>
              </a:ext>
            </a:extLst>
          </p:cNvPr>
          <p:cNvSpPr txBox="1">
            <a:spLocks/>
          </p:cNvSpPr>
          <p:nvPr/>
        </p:nvSpPr>
        <p:spPr>
          <a:xfrm>
            <a:off x="292915" y="365126"/>
            <a:ext cx="11736198"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dirty="0"/>
              <a:t>Trennung bringt Streit, Einheit bringt Frieden</a:t>
            </a:r>
          </a:p>
        </p:txBody>
      </p:sp>
    </p:spTree>
    <p:extLst>
      <p:ext uri="{BB962C8B-B14F-4D97-AF65-F5344CB8AC3E}">
        <p14:creationId xmlns:p14="http://schemas.microsoft.com/office/powerpoint/2010/main" val="127498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5EF34E57-D56A-FC86-3FB8-1811E0965D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78202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Einleitung</a:t>
            </a:r>
          </a:p>
        </p:txBody>
      </p:sp>
      <p:graphicFrame>
        <p:nvGraphicFramePr>
          <p:cNvPr id="5" name="Tabelle 4">
            <a:extLst>
              <a:ext uri="{FF2B5EF4-FFF2-40B4-BE49-F238E27FC236}">
                <a16:creationId xmlns:a16="http://schemas.microsoft.com/office/drawing/2014/main" id="{D77A4412-8F61-8A19-B16F-EB284A97645C}"/>
              </a:ext>
            </a:extLst>
          </p:cNvPr>
          <p:cNvGraphicFramePr>
            <a:graphicFrameLocks noGrp="1"/>
          </p:cNvGraphicFramePr>
          <p:nvPr>
            <p:extLst>
              <p:ext uri="{D42A27DB-BD31-4B8C-83A1-F6EECF244321}">
                <p14:modId xmlns:p14="http://schemas.microsoft.com/office/powerpoint/2010/main" val="2323365949"/>
              </p:ext>
            </p:extLst>
          </p:nvPr>
        </p:nvGraphicFramePr>
        <p:xfrm>
          <a:off x="1091967" y="1920470"/>
          <a:ext cx="10008066" cy="2513720"/>
        </p:xfrm>
        <a:graphic>
          <a:graphicData uri="http://schemas.openxmlformats.org/drawingml/2006/table">
            <a:tbl>
              <a:tblPr firstRow="1" firstCol="1" bandRow="1">
                <a:tableStyleId>{5C22544A-7EE6-4342-B048-85BDC9FD1C3A}</a:tableStyleId>
              </a:tblPr>
              <a:tblGrid>
                <a:gridCol w="1760567">
                  <a:extLst>
                    <a:ext uri="{9D8B030D-6E8A-4147-A177-3AD203B41FA5}">
                      <a16:colId xmlns:a16="http://schemas.microsoft.com/office/drawing/2014/main" val="20000"/>
                    </a:ext>
                  </a:extLst>
                </a:gridCol>
                <a:gridCol w="2251073">
                  <a:extLst>
                    <a:ext uri="{9D8B030D-6E8A-4147-A177-3AD203B41FA5}">
                      <a16:colId xmlns:a16="http://schemas.microsoft.com/office/drawing/2014/main" val="20002"/>
                    </a:ext>
                  </a:extLst>
                </a:gridCol>
                <a:gridCol w="1875965">
                  <a:extLst>
                    <a:ext uri="{9D8B030D-6E8A-4147-A177-3AD203B41FA5}">
                      <a16:colId xmlns:a16="http://schemas.microsoft.com/office/drawing/2014/main" val="2433284406"/>
                    </a:ext>
                  </a:extLst>
                </a:gridCol>
                <a:gridCol w="2189533">
                  <a:extLst>
                    <a:ext uri="{9D8B030D-6E8A-4147-A177-3AD203B41FA5}">
                      <a16:colId xmlns:a16="http://schemas.microsoft.com/office/drawing/2014/main" val="3712694191"/>
                    </a:ext>
                  </a:extLst>
                </a:gridCol>
                <a:gridCol w="1930928">
                  <a:extLst>
                    <a:ext uri="{9D8B030D-6E8A-4147-A177-3AD203B41FA5}">
                      <a16:colId xmlns:a16="http://schemas.microsoft.com/office/drawing/2014/main" val="494476577"/>
                    </a:ext>
                  </a:extLst>
                </a:gridCol>
              </a:tblGrid>
              <a:tr h="1256860">
                <a:tc>
                  <a:txBody>
                    <a:bodyPr/>
                    <a:lstStyle/>
                    <a:p>
                      <a:pPr algn="ctr">
                        <a:spcAft>
                          <a:spcPts val="0"/>
                        </a:spcAft>
                      </a:pPr>
                      <a:r>
                        <a:rPr lang="de-CH" sz="3000" b="1" dirty="0">
                          <a:effectLst/>
                        </a:rPr>
                        <a:t>Salomo</a:t>
                      </a:r>
                      <a:endParaRPr lang="de-CH"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Teilung</a:t>
                      </a:r>
                    </a:p>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des Reiches</a:t>
                      </a: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Elia</a:t>
                      </a:r>
                    </a:p>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Elisa</a:t>
                      </a: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Untergang</a:t>
                      </a:r>
                    </a:p>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Israels</a:t>
                      </a: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Untergang</a:t>
                      </a:r>
                    </a:p>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Judas</a:t>
                      </a:r>
                    </a:p>
                  </a:txBody>
                  <a:tcPr marL="126140" marR="126140" marT="0" marB="0" anchor="ctr">
                    <a:solidFill>
                      <a:srgbClr val="0070C0"/>
                    </a:solidFill>
                  </a:tcPr>
                </a:tc>
                <a:extLst>
                  <a:ext uri="{0D108BD9-81ED-4DB2-BD59-A6C34878D82A}">
                    <a16:rowId xmlns:a16="http://schemas.microsoft.com/office/drawing/2014/main" val="10000"/>
                  </a:ext>
                </a:extLst>
              </a:tr>
              <a:tr h="1256860">
                <a:tc>
                  <a:txBody>
                    <a:bodyPr/>
                    <a:lstStyle/>
                    <a:p>
                      <a:pPr algn="ct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1Kö 1-11</a:t>
                      </a:r>
                    </a:p>
                  </a:txBody>
                  <a:tcPr marL="126140" marR="126140" marT="0" marB="0" anchor="ctr">
                    <a:solidFill>
                      <a:schemeClr val="bg1">
                        <a:lumMod val="85000"/>
                      </a:schemeClr>
                    </a:solidFill>
                  </a:tcPr>
                </a:tc>
                <a:tc>
                  <a:txBody>
                    <a:bodyPr/>
                    <a:lstStyle/>
                    <a:p>
                      <a:pPr algn="ctr">
                        <a:spcAft>
                          <a:spcPts val="0"/>
                        </a:spcAft>
                      </a:pPr>
                      <a:r>
                        <a:rPr lang="de-CH" sz="3000" b="0" kern="1200" dirty="0">
                          <a:solidFill>
                            <a:schemeClr val="tx1"/>
                          </a:solidFill>
                          <a:effectLst/>
                          <a:latin typeface="+mn-lt"/>
                          <a:ea typeface="+mn-ea"/>
                          <a:cs typeface="+mn-cs"/>
                        </a:rPr>
                        <a:t>1Kö 12-16</a:t>
                      </a:r>
                    </a:p>
                  </a:txBody>
                  <a:tcPr marL="126140" marR="126140" marT="0" marB="0" anchor="ctr">
                    <a:solidFill>
                      <a:schemeClr val="bg1">
                        <a:lumMod val="85000"/>
                      </a:schemeClr>
                    </a:solidFill>
                  </a:tcPr>
                </a:tc>
                <a:tc>
                  <a:txBody>
                    <a:bodyPr/>
                    <a:lstStyle/>
                    <a:p>
                      <a:pPr algn="ctr">
                        <a:spcAft>
                          <a:spcPts val="0"/>
                        </a:spcAft>
                      </a:pPr>
                      <a:r>
                        <a:rPr lang="de-CH" sz="3000" b="0" kern="1200" dirty="0">
                          <a:solidFill>
                            <a:schemeClr val="tx1"/>
                          </a:solidFill>
                          <a:effectLst/>
                          <a:latin typeface="+mn-lt"/>
                          <a:ea typeface="+mn-ea"/>
                          <a:cs typeface="+mn-cs"/>
                        </a:rPr>
                        <a:t>1Kö 17 –</a:t>
                      </a:r>
                    </a:p>
                    <a:p>
                      <a:pPr>
                        <a:spcAft>
                          <a:spcPts val="0"/>
                        </a:spcAft>
                      </a:pPr>
                      <a:r>
                        <a:rPr lang="de-CH" sz="3000" b="0" kern="1200" dirty="0">
                          <a:solidFill>
                            <a:schemeClr val="tx1"/>
                          </a:solidFill>
                          <a:effectLst/>
                          <a:latin typeface="+mn-lt"/>
                          <a:ea typeface="+mn-ea"/>
                          <a:cs typeface="+mn-cs"/>
                        </a:rPr>
                        <a:t> 2Kö 8,15</a:t>
                      </a:r>
                    </a:p>
                  </a:txBody>
                  <a:tcPr marL="126140" marR="126140" marT="0" marB="0" anchor="ctr">
                    <a:solidFill>
                      <a:schemeClr val="bg1">
                        <a:lumMod val="85000"/>
                      </a:schemeClr>
                    </a:solidFill>
                  </a:tcPr>
                </a:tc>
                <a:tc>
                  <a:txBody>
                    <a:bodyPr/>
                    <a:lstStyle/>
                    <a:p>
                      <a:pPr algn="ctr">
                        <a:spcAft>
                          <a:spcPts val="0"/>
                        </a:spcAft>
                      </a:pPr>
                      <a:r>
                        <a:rPr lang="de-CH" sz="3000" b="0" kern="1200" dirty="0">
                          <a:solidFill>
                            <a:schemeClr val="tx1"/>
                          </a:solidFill>
                          <a:effectLst/>
                          <a:latin typeface="+mn-lt"/>
                          <a:ea typeface="+mn-ea"/>
                          <a:cs typeface="+mn-cs"/>
                        </a:rPr>
                        <a:t>2Kö 8,16-17</a:t>
                      </a:r>
                    </a:p>
                  </a:txBody>
                  <a:tcPr marL="126140" marR="126140" marT="0" marB="0" anchor="ctr">
                    <a:solidFill>
                      <a:schemeClr val="bg1">
                        <a:lumMod val="85000"/>
                      </a:schemeClr>
                    </a:solidFill>
                  </a:tcPr>
                </a:tc>
                <a:tc>
                  <a:txBody>
                    <a:bodyPr/>
                    <a:lstStyle/>
                    <a:p>
                      <a:pPr algn="ctr">
                        <a:spcAft>
                          <a:spcPts val="0"/>
                        </a:spcAft>
                      </a:pPr>
                      <a:r>
                        <a:rPr lang="de-CH" sz="3000" b="0" kern="1200" dirty="0">
                          <a:solidFill>
                            <a:schemeClr val="tx1"/>
                          </a:solidFill>
                          <a:effectLst/>
                          <a:latin typeface="+mn-lt"/>
                          <a:ea typeface="+mn-ea"/>
                          <a:cs typeface="+mn-cs"/>
                        </a:rPr>
                        <a:t>2Kö 18-25</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bl>
          </a:graphicData>
        </a:graphic>
      </p:graphicFrame>
      <p:sp>
        <p:nvSpPr>
          <p:cNvPr id="2" name="Rechteck 1">
            <a:extLst>
              <a:ext uri="{FF2B5EF4-FFF2-40B4-BE49-F238E27FC236}">
                <a16:creationId xmlns:a16="http://schemas.microsoft.com/office/drawing/2014/main" id="{ECA9F09D-F849-6381-CBD6-468DCD68D1A4}"/>
              </a:ext>
            </a:extLst>
          </p:cNvPr>
          <p:cNvSpPr/>
          <p:nvPr/>
        </p:nvSpPr>
        <p:spPr>
          <a:xfrm>
            <a:off x="777030" y="5062757"/>
            <a:ext cx="10637939" cy="584775"/>
          </a:xfrm>
          <a:prstGeom prst="rect">
            <a:avLst/>
          </a:prstGeom>
        </p:spPr>
        <p:txBody>
          <a:bodyPr wrap="square">
            <a:spAutoFit/>
          </a:bodyPr>
          <a:lstStyle/>
          <a:p>
            <a:r>
              <a:rPr lang="de-DE" sz="3000" dirty="0"/>
              <a:t>„</a:t>
            </a:r>
            <a:r>
              <a:rPr lang="de-DE" sz="3200" dirty="0"/>
              <a:t>So fiel Israel vom Haus Davids ab bis auf diesen Tag.</a:t>
            </a:r>
            <a:r>
              <a:rPr lang="de-DE" sz="3000" dirty="0"/>
              <a:t>“ 1Kö 12,19</a:t>
            </a:r>
            <a:endParaRPr lang="de-CH" sz="3000" dirty="0"/>
          </a:p>
        </p:txBody>
      </p:sp>
    </p:spTree>
    <p:extLst>
      <p:ext uri="{BB962C8B-B14F-4D97-AF65-F5344CB8AC3E}">
        <p14:creationId xmlns:p14="http://schemas.microsoft.com/office/powerpoint/2010/main" val="355886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Einleitung</a:t>
            </a:r>
          </a:p>
        </p:txBody>
      </p:sp>
      <p:sp>
        <p:nvSpPr>
          <p:cNvPr id="3" name="Rechteck 2">
            <a:extLst>
              <a:ext uri="{FF2B5EF4-FFF2-40B4-BE49-F238E27FC236}">
                <a16:creationId xmlns:a16="http://schemas.microsoft.com/office/drawing/2014/main" id="{9C1DB404-A9B3-00F5-9B1F-DCA748D4CA69}"/>
              </a:ext>
            </a:extLst>
          </p:cNvPr>
          <p:cNvSpPr/>
          <p:nvPr/>
        </p:nvSpPr>
        <p:spPr>
          <a:xfrm>
            <a:off x="532002" y="1189406"/>
            <a:ext cx="4694339" cy="553998"/>
          </a:xfrm>
          <a:prstGeom prst="rect">
            <a:avLst/>
          </a:prstGeom>
        </p:spPr>
        <p:txBody>
          <a:bodyPr wrap="square">
            <a:spAutoFit/>
          </a:bodyPr>
          <a:lstStyle/>
          <a:p>
            <a:r>
              <a:rPr lang="de-CH" sz="3000" u="sng" dirty="0"/>
              <a:t>Die zukünftige Einheit Israels</a:t>
            </a:r>
          </a:p>
        </p:txBody>
      </p:sp>
      <p:sp>
        <p:nvSpPr>
          <p:cNvPr id="4" name="Rechteck 3">
            <a:extLst>
              <a:ext uri="{FF2B5EF4-FFF2-40B4-BE49-F238E27FC236}">
                <a16:creationId xmlns:a16="http://schemas.microsoft.com/office/drawing/2014/main" id="{9F4F1044-F4CD-848C-CAEB-4E388F6247BB}"/>
              </a:ext>
            </a:extLst>
          </p:cNvPr>
          <p:cNvSpPr/>
          <p:nvPr/>
        </p:nvSpPr>
        <p:spPr>
          <a:xfrm>
            <a:off x="532002" y="2139194"/>
            <a:ext cx="10033932" cy="1477328"/>
          </a:xfrm>
          <a:prstGeom prst="rect">
            <a:avLst/>
          </a:prstGeom>
        </p:spPr>
        <p:txBody>
          <a:bodyPr wrap="square">
            <a:spAutoFit/>
          </a:bodyPr>
          <a:lstStyle/>
          <a:p>
            <a:r>
              <a:rPr lang="de-DE" sz="3000" dirty="0"/>
              <a:t>„Und Elia nahm zwölf Steine, nach der Zahl der Stämme der Söhne Jakobs, an den das Wort des HERRN ergangen war, indem er sprach: Israel soll dein Name sein!“ 1Kö 18,31</a:t>
            </a:r>
            <a:endParaRPr lang="de-CH" sz="3000" dirty="0"/>
          </a:p>
        </p:txBody>
      </p:sp>
      <p:sp>
        <p:nvSpPr>
          <p:cNvPr id="5" name="Rechteck 4">
            <a:extLst>
              <a:ext uri="{FF2B5EF4-FFF2-40B4-BE49-F238E27FC236}">
                <a16:creationId xmlns:a16="http://schemas.microsoft.com/office/drawing/2014/main" id="{058B53DE-5E7B-8B73-D2D4-9288A7E7EC86}"/>
              </a:ext>
            </a:extLst>
          </p:cNvPr>
          <p:cNvSpPr/>
          <p:nvPr/>
        </p:nvSpPr>
        <p:spPr>
          <a:xfrm>
            <a:off x="532002" y="4098934"/>
            <a:ext cx="10033932" cy="1477328"/>
          </a:xfrm>
          <a:prstGeom prst="rect">
            <a:avLst/>
          </a:prstGeom>
        </p:spPr>
        <p:txBody>
          <a:bodyPr wrap="square">
            <a:spAutoFit/>
          </a:bodyPr>
          <a:lstStyle/>
          <a:p>
            <a:r>
              <a:rPr lang="de-DE" sz="3000" dirty="0"/>
              <a:t>„Siehe, Tage kommen, spricht der HERR, da ich mit dem Haus Israel und mit dem Haus </a:t>
            </a:r>
            <a:r>
              <a:rPr lang="de-DE" sz="3000" dirty="0" err="1"/>
              <a:t>Juda</a:t>
            </a:r>
            <a:r>
              <a:rPr lang="de-DE" sz="3000" dirty="0"/>
              <a:t> einen neuen Bund schließen werde;“ </a:t>
            </a:r>
            <a:r>
              <a:rPr lang="de-DE" sz="3000" dirty="0" err="1"/>
              <a:t>Jer</a:t>
            </a:r>
            <a:r>
              <a:rPr lang="de-DE" sz="3000" dirty="0"/>
              <a:t> 31,31</a:t>
            </a:r>
            <a:endParaRPr lang="de-CH" sz="3000" dirty="0"/>
          </a:p>
        </p:txBody>
      </p:sp>
    </p:spTree>
    <p:extLst>
      <p:ext uri="{BB962C8B-B14F-4D97-AF65-F5344CB8AC3E}">
        <p14:creationId xmlns:p14="http://schemas.microsoft.com/office/powerpoint/2010/main" val="293505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Einleitung</a:t>
            </a:r>
          </a:p>
        </p:txBody>
      </p:sp>
      <p:sp>
        <p:nvSpPr>
          <p:cNvPr id="3" name="Rechteck 2">
            <a:extLst>
              <a:ext uri="{FF2B5EF4-FFF2-40B4-BE49-F238E27FC236}">
                <a16:creationId xmlns:a16="http://schemas.microsoft.com/office/drawing/2014/main" id="{9C1DB404-A9B3-00F5-9B1F-DCA748D4CA69}"/>
              </a:ext>
            </a:extLst>
          </p:cNvPr>
          <p:cNvSpPr/>
          <p:nvPr/>
        </p:nvSpPr>
        <p:spPr>
          <a:xfrm>
            <a:off x="532002" y="1189406"/>
            <a:ext cx="4694339" cy="553998"/>
          </a:xfrm>
          <a:prstGeom prst="rect">
            <a:avLst/>
          </a:prstGeom>
        </p:spPr>
        <p:txBody>
          <a:bodyPr wrap="square">
            <a:spAutoFit/>
          </a:bodyPr>
          <a:lstStyle/>
          <a:p>
            <a:r>
              <a:rPr lang="de-CH" sz="3000" u="sng" dirty="0"/>
              <a:t>Die zukünftige Einheit Israels</a:t>
            </a:r>
          </a:p>
        </p:txBody>
      </p:sp>
      <p:sp>
        <p:nvSpPr>
          <p:cNvPr id="4" name="Rechteck 3">
            <a:extLst>
              <a:ext uri="{FF2B5EF4-FFF2-40B4-BE49-F238E27FC236}">
                <a16:creationId xmlns:a16="http://schemas.microsoft.com/office/drawing/2014/main" id="{9F4F1044-F4CD-848C-CAEB-4E388F6247BB}"/>
              </a:ext>
            </a:extLst>
          </p:cNvPr>
          <p:cNvSpPr/>
          <p:nvPr/>
        </p:nvSpPr>
        <p:spPr>
          <a:xfrm>
            <a:off x="532002" y="2251234"/>
            <a:ext cx="10361103" cy="1015663"/>
          </a:xfrm>
          <a:prstGeom prst="rect">
            <a:avLst/>
          </a:prstGeom>
        </p:spPr>
        <p:txBody>
          <a:bodyPr wrap="square">
            <a:spAutoFit/>
          </a:bodyPr>
          <a:lstStyle/>
          <a:p>
            <a:r>
              <a:rPr lang="de-DE" sz="3000" dirty="0"/>
              <a:t>„</a:t>
            </a:r>
            <a:r>
              <a:rPr lang="de-DE" altLang="de-DE" sz="3000" dirty="0"/>
              <a:t>Jakobus, Knecht Gottes und des Herrn Jesus Christus, den zwölf Stämmen, die in der Zerstreuung sind, seinen Gruß!</a:t>
            </a:r>
            <a:r>
              <a:rPr lang="de-DE" sz="3000" dirty="0"/>
              <a:t>“ Jak 1,1</a:t>
            </a:r>
            <a:endParaRPr lang="de-CH" sz="3000" dirty="0"/>
          </a:p>
        </p:txBody>
      </p:sp>
      <p:sp>
        <p:nvSpPr>
          <p:cNvPr id="5" name="Rechteck 4">
            <a:extLst>
              <a:ext uri="{FF2B5EF4-FFF2-40B4-BE49-F238E27FC236}">
                <a16:creationId xmlns:a16="http://schemas.microsoft.com/office/drawing/2014/main" id="{058B53DE-5E7B-8B73-D2D4-9288A7E7EC86}"/>
              </a:ext>
            </a:extLst>
          </p:cNvPr>
          <p:cNvSpPr/>
          <p:nvPr/>
        </p:nvSpPr>
        <p:spPr>
          <a:xfrm>
            <a:off x="532002" y="3977294"/>
            <a:ext cx="10033932" cy="1015663"/>
          </a:xfrm>
          <a:prstGeom prst="rect">
            <a:avLst/>
          </a:prstGeom>
        </p:spPr>
        <p:txBody>
          <a:bodyPr wrap="square">
            <a:spAutoFit/>
          </a:bodyPr>
          <a:lstStyle/>
          <a:p>
            <a:r>
              <a:rPr lang="de-DE" sz="3000" dirty="0"/>
              <a:t>„</a:t>
            </a:r>
            <a:r>
              <a:rPr lang="de-DE" altLang="de-DE" sz="3000" dirty="0"/>
              <a:t>Und ich hörte die Zahl der Versiegelten: 144000 Versiegelte, aus jedem Stamm der Söhne Israels.</a:t>
            </a:r>
            <a:r>
              <a:rPr lang="de-DE" sz="3000" dirty="0"/>
              <a:t>“ Offb 7,4</a:t>
            </a:r>
            <a:endParaRPr lang="de-CH" sz="3000" dirty="0"/>
          </a:p>
        </p:txBody>
      </p:sp>
    </p:spTree>
    <p:extLst>
      <p:ext uri="{BB962C8B-B14F-4D97-AF65-F5344CB8AC3E}">
        <p14:creationId xmlns:p14="http://schemas.microsoft.com/office/powerpoint/2010/main" val="169776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614DC8E-09B0-449D-9132-4DF0DB4D299B}"/>
              </a:ext>
            </a:extLst>
          </p:cNvPr>
          <p:cNvSpPr/>
          <p:nvPr/>
        </p:nvSpPr>
        <p:spPr>
          <a:xfrm>
            <a:off x="690694" y="1797796"/>
            <a:ext cx="10033932" cy="1015663"/>
          </a:xfrm>
          <a:prstGeom prst="rect">
            <a:avLst/>
          </a:prstGeom>
        </p:spPr>
        <p:txBody>
          <a:bodyPr wrap="square">
            <a:spAutoFit/>
          </a:bodyPr>
          <a:lstStyle/>
          <a:p>
            <a:r>
              <a:rPr lang="de-DE" sz="3000" dirty="0"/>
              <a:t>„So hörte der König nicht auf das Volk; denn es war eine Wendung vonseiten des HERRN,“ 1Kö 12,15a</a:t>
            </a:r>
            <a:endParaRPr lang="de-CH" sz="3000" dirty="0"/>
          </a:p>
        </p:txBody>
      </p:sp>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Der Grund der Teilung des Reiches</a:t>
            </a:r>
          </a:p>
        </p:txBody>
      </p:sp>
      <p:sp>
        <p:nvSpPr>
          <p:cNvPr id="2" name="Rechteck 1">
            <a:extLst>
              <a:ext uri="{FF2B5EF4-FFF2-40B4-BE49-F238E27FC236}">
                <a16:creationId xmlns:a16="http://schemas.microsoft.com/office/drawing/2014/main" id="{4F12FD51-E2DF-2E7C-8389-2E1E79E413A2}"/>
              </a:ext>
            </a:extLst>
          </p:cNvPr>
          <p:cNvSpPr/>
          <p:nvPr/>
        </p:nvSpPr>
        <p:spPr>
          <a:xfrm>
            <a:off x="690694" y="3429000"/>
            <a:ext cx="10663106" cy="1477328"/>
          </a:xfrm>
          <a:prstGeom prst="rect">
            <a:avLst/>
          </a:prstGeom>
        </p:spPr>
        <p:txBody>
          <a:bodyPr wrap="square">
            <a:spAutoFit/>
          </a:bodyPr>
          <a:lstStyle/>
          <a:p>
            <a:r>
              <a:rPr lang="de-DE" sz="3000" dirty="0"/>
              <a:t>„So spricht der HERR: Ihr sollt nicht hinaufziehen und nicht mit euren Brüdern, den Kindern Israel, kämpfen; kehrt um, jeder in sein Haus, denn von mir aus ist diese Sache geschehen.“ 1Kö 12,24a</a:t>
            </a:r>
            <a:endParaRPr lang="de-CH" sz="3000" dirty="0"/>
          </a:p>
        </p:txBody>
      </p:sp>
    </p:spTree>
    <p:extLst>
      <p:ext uri="{BB962C8B-B14F-4D97-AF65-F5344CB8AC3E}">
        <p14:creationId xmlns:p14="http://schemas.microsoft.com/office/powerpoint/2010/main" val="365081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614DC8E-09B0-449D-9132-4DF0DB4D299B}"/>
              </a:ext>
            </a:extLst>
          </p:cNvPr>
          <p:cNvSpPr/>
          <p:nvPr/>
        </p:nvSpPr>
        <p:spPr>
          <a:xfrm>
            <a:off x="690694" y="1407707"/>
            <a:ext cx="10033932" cy="1015663"/>
          </a:xfrm>
          <a:prstGeom prst="rect">
            <a:avLst/>
          </a:prstGeom>
        </p:spPr>
        <p:txBody>
          <a:bodyPr wrap="square">
            <a:spAutoFit/>
          </a:bodyPr>
          <a:lstStyle/>
          <a:p>
            <a:r>
              <a:rPr lang="de-DE" sz="3000" dirty="0"/>
              <a:t>„Und der König Salomo liebte viele fremde Frauen […] An diesen hing Salomo mit Liebe.“ 1Kö 11,1a.2b</a:t>
            </a:r>
            <a:endParaRPr lang="de-CH" sz="3000" dirty="0"/>
          </a:p>
        </p:txBody>
      </p:sp>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Der Grund der Teilung des Reiches</a:t>
            </a:r>
          </a:p>
        </p:txBody>
      </p:sp>
      <p:graphicFrame>
        <p:nvGraphicFramePr>
          <p:cNvPr id="5" name="Tabelle 4">
            <a:extLst>
              <a:ext uri="{FF2B5EF4-FFF2-40B4-BE49-F238E27FC236}">
                <a16:creationId xmlns:a16="http://schemas.microsoft.com/office/drawing/2014/main" id="{150D2C1D-A74F-8A85-587F-6E0C2FDD6CF5}"/>
              </a:ext>
            </a:extLst>
          </p:cNvPr>
          <p:cNvGraphicFramePr>
            <a:graphicFrameLocks noGrp="1"/>
          </p:cNvGraphicFramePr>
          <p:nvPr>
            <p:extLst>
              <p:ext uri="{D42A27DB-BD31-4B8C-83A1-F6EECF244321}">
                <p14:modId xmlns:p14="http://schemas.microsoft.com/office/powerpoint/2010/main" val="1278468562"/>
              </p:ext>
            </p:extLst>
          </p:nvPr>
        </p:nvGraphicFramePr>
        <p:xfrm>
          <a:off x="690694" y="2688044"/>
          <a:ext cx="10800018" cy="3804830"/>
        </p:xfrm>
        <a:graphic>
          <a:graphicData uri="http://schemas.openxmlformats.org/drawingml/2006/table">
            <a:tbl>
              <a:tblPr firstRow="1" firstCol="1" bandRow="1">
                <a:tableStyleId>{5C22544A-7EE6-4342-B048-85BDC9FD1C3A}</a:tableStyleId>
              </a:tblPr>
              <a:tblGrid>
                <a:gridCol w="2350562">
                  <a:extLst>
                    <a:ext uri="{9D8B030D-6E8A-4147-A177-3AD203B41FA5}">
                      <a16:colId xmlns:a16="http://schemas.microsoft.com/office/drawing/2014/main" val="1880044541"/>
                    </a:ext>
                  </a:extLst>
                </a:gridCol>
                <a:gridCol w="6041816">
                  <a:extLst>
                    <a:ext uri="{9D8B030D-6E8A-4147-A177-3AD203B41FA5}">
                      <a16:colId xmlns:a16="http://schemas.microsoft.com/office/drawing/2014/main" val="2904210120"/>
                    </a:ext>
                  </a:extLst>
                </a:gridCol>
                <a:gridCol w="2407640">
                  <a:extLst>
                    <a:ext uri="{9D8B030D-6E8A-4147-A177-3AD203B41FA5}">
                      <a16:colId xmlns:a16="http://schemas.microsoft.com/office/drawing/2014/main" val="3033016693"/>
                    </a:ext>
                  </a:extLst>
                </a:gridCol>
              </a:tblGrid>
              <a:tr h="458923">
                <a:tc>
                  <a:txBody>
                    <a:bodyPr/>
                    <a:lstStyle/>
                    <a:p>
                      <a:pPr algn="ctr">
                        <a:spcAft>
                          <a:spcPts val="0"/>
                        </a:spcAft>
                      </a:pPr>
                      <a:endParaRPr lang="de-CH"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Gebot</a:t>
                      </a: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Vers in Dt 17</a:t>
                      </a:r>
                    </a:p>
                  </a:txBody>
                  <a:tcPr marL="126140" marR="126140" marT="0" marB="0" anchor="ctr">
                    <a:solidFill>
                      <a:srgbClr val="0070C0"/>
                    </a:solidFill>
                  </a:tcPr>
                </a:tc>
                <a:extLst>
                  <a:ext uri="{0D108BD9-81ED-4DB2-BD59-A6C34878D82A}">
                    <a16:rowId xmlns:a16="http://schemas.microsoft.com/office/drawing/2014/main" val="2432572606"/>
                  </a:ext>
                </a:extLst>
              </a:tr>
              <a:tr h="902079">
                <a:tc rowSpan="4">
                  <a:txBody>
                    <a:bodyPr/>
                    <a:lstStyle/>
                    <a:p>
                      <a:pPr algn="ctr">
                        <a:spcAft>
                          <a:spcPts val="0"/>
                        </a:spcAft>
                      </a:pPr>
                      <a:r>
                        <a:rPr lang="de-CH" sz="2800" b="0" kern="1200" dirty="0">
                          <a:solidFill>
                            <a:schemeClr val="tx1"/>
                          </a:solidFill>
                          <a:effectLst/>
                          <a:latin typeface="+mn-lt"/>
                          <a:ea typeface="+mn-ea"/>
                          <a:cs typeface="+mn-cs"/>
                        </a:rPr>
                        <a:t>Vier Gebote </a:t>
                      </a:r>
                    </a:p>
                    <a:p>
                      <a:pPr algn="ctr">
                        <a:spcAft>
                          <a:spcPts val="0"/>
                        </a:spcAft>
                      </a:pPr>
                      <a:r>
                        <a:rPr lang="de-CH" sz="2800" b="0" kern="1200" dirty="0">
                          <a:solidFill>
                            <a:schemeClr val="tx1"/>
                          </a:solidFill>
                          <a:effectLst/>
                          <a:latin typeface="+mn-lt"/>
                          <a:ea typeface="+mn-ea"/>
                          <a:cs typeface="+mn-cs"/>
                        </a:rPr>
                        <a:t>an den König</a:t>
                      </a:r>
                    </a:p>
                  </a:txBody>
                  <a:tcPr marL="126140" marR="126140" marT="0" marB="0" anchor="ctr">
                    <a:solidFill>
                      <a:schemeClr val="bg1">
                        <a:lumMod val="85000"/>
                      </a:schemeClr>
                    </a:solidFill>
                  </a:tcPr>
                </a:tc>
                <a:tc>
                  <a:txBody>
                    <a:bodyPr/>
                    <a:lstStyle/>
                    <a:p>
                      <a:pPr algn="l">
                        <a:spcAft>
                          <a:spcPts val="0"/>
                        </a:spcAft>
                      </a:pPr>
                      <a:r>
                        <a:rPr lang="de-CH" sz="2800" b="0" kern="1200" dirty="0">
                          <a:solidFill>
                            <a:schemeClr val="tx1"/>
                          </a:solidFill>
                          <a:effectLst/>
                          <a:latin typeface="+mn-lt"/>
                          <a:ea typeface="+mn-ea"/>
                          <a:cs typeface="+mn-cs"/>
                        </a:rPr>
                        <a:t>1. Nicht viele Pferde anschaffen und das Volk nicht nach Ägypten zurückführen</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16</a:t>
                      </a:r>
                    </a:p>
                  </a:txBody>
                  <a:tcPr marL="126140" marR="126140" marT="0" marB="0" anchor="ctr">
                    <a:solidFill>
                      <a:schemeClr val="bg1">
                        <a:lumMod val="85000"/>
                      </a:schemeClr>
                    </a:solidFill>
                  </a:tcPr>
                </a:tc>
                <a:extLst>
                  <a:ext uri="{0D108BD9-81ED-4DB2-BD59-A6C34878D82A}">
                    <a16:rowId xmlns:a16="http://schemas.microsoft.com/office/drawing/2014/main" val="3725247195"/>
                  </a:ext>
                </a:extLst>
              </a:tr>
              <a:tr h="601606">
                <a:tc vMerge="1">
                  <a:txBody>
                    <a:bodyPr/>
                    <a:lstStyle/>
                    <a:p>
                      <a:pPr algn="ctr">
                        <a:spcAft>
                          <a:spcPts val="0"/>
                        </a:spcAft>
                      </a:pPr>
                      <a:r>
                        <a:rPr lang="de-CH" sz="2800" b="0" kern="1200" dirty="0">
                          <a:solidFill>
                            <a:schemeClr val="tx1"/>
                          </a:solidFill>
                          <a:effectLst/>
                          <a:latin typeface="+mn-lt"/>
                          <a:ea typeface="+mn-ea"/>
                          <a:cs typeface="+mn-cs"/>
                        </a:rPr>
                        <a:t>Beide wollten in Würde sterben und forderten ihre Waffenträger auf, sie zu töten</a:t>
                      </a:r>
                    </a:p>
                  </a:txBody>
                  <a:tcPr marL="126140" marR="126140" marT="0" marB="0" anchor="ctr">
                    <a:solidFill>
                      <a:schemeClr val="bg1">
                        <a:lumMod val="85000"/>
                      </a:schemeClr>
                    </a:solidFill>
                  </a:tcPr>
                </a:tc>
                <a:tc>
                  <a:txBody>
                    <a:bodyPr/>
                    <a:lstStyle/>
                    <a:p>
                      <a:pPr marL="0" algn="l" defTabSz="914400" rtl="0" eaLnBrk="1" latinLnBrk="0" hangingPunct="1">
                        <a:spcAft>
                          <a:spcPts val="0"/>
                        </a:spcAft>
                      </a:pPr>
                      <a:r>
                        <a:rPr lang="de-CH" sz="2800" b="0" kern="1200" dirty="0">
                          <a:solidFill>
                            <a:schemeClr val="tx1"/>
                          </a:solidFill>
                          <a:effectLst/>
                          <a:latin typeface="+mn-lt"/>
                          <a:ea typeface="+mn-ea"/>
                          <a:cs typeface="+mn-cs"/>
                        </a:rPr>
                        <a:t>2. Nicht viele Frauen haben</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17</a:t>
                      </a:r>
                    </a:p>
                  </a:txBody>
                  <a:tcPr marL="126140" marR="126140" marT="0" marB="0" anchor="ctr">
                    <a:solidFill>
                      <a:schemeClr val="bg1">
                        <a:lumMod val="85000"/>
                      </a:schemeClr>
                    </a:solidFill>
                  </a:tcPr>
                </a:tc>
                <a:extLst>
                  <a:ext uri="{0D108BD9-81ED-4DB2-BD59-A6C34878D82A}">
                    <a16:rowId xmlns:a16="http://schemas.microsoft.com/office/drawing/2014/main" val="2339894992"/>
                  </a:ext>
                </a:extLst>
              </a:tr>
              <a:tr h="940143">
                <a:tc vMerge="1">
                  <a:txBody>
                    <a:bodyPr/>
                    <a:lstStyle/>
                    <a:p>
                      <a:pPr algn="ctr">
                        <a:spcAft>
                          <a:spcPts val="0"/>
                        </a:spcAft>
                      </a:pPr>
                      <a:r>
                        <a:rPr lang="de-CH" sz="2800" b="0" kern="1200" dirty="0">
                          <a:solidFill>
                            <a:schemeClr val="tx1"/>
                          </a:solidFill>
                          <a:effectLst/>
                          <a:latin typeface="+mn-lt"/>
                          <a:ea typeface="+mn-ea"/>
                          <a:cs typeface="+mn-cs"/>
                        </a:rPr>
                        <a:t>Ihr Ende brachte Verderben</a:t>
                      </a:r>
                    </a:p>
                  </a:txBody>
                  <a:tcPr marL="126140" marR="126140" marT="0" marB="0" anchor="ctr">
                    <a:solidFill>
                      <a:schemeClr val="bg1">
                        <a:lumMod val="85000"/>
                      </a:schemeClr>
                    </a:solidFill>
                  </a:tcPr>
                </a:tc>
                <a:tc>
                  <a:txBody>
                    <a:bodyPr/>
                    <a:lstStyle/>
                    <a:p>
                      <a:pPr marL="0" algn="l" defTabSz="914400" rtl="0" eaLnBrk="1" latinLnBrk="0" hangingPunct="1">
                        <a:spcAft>
                          <a:spcPts val="0"/>
                        </a:spcAft>
                      </a:pPr>
                      <a:r>
                        <a:rPr lang="de-CH" sz="2800" b="0" kern="1200" dirty="0">
                          <a:solidFill>
                            <a:schemeClr val="tx1"/>
                          </a:solidFill>
                          <a:effectLst/>
                          <a:latin typeface="+mn-lt"/>
                          <a:ea typeface="+mn-ea"/>
                          <a:cs typeface="+mn-cs"/>
                        </a:rPr>
                        <a:t> 3. Nicht übermässig Gold und Silber    </a:t>
                      </a:r>
                    </a:p>
                    <a:p>
                      <a:pPr marL="0" algn="l" defTabSz="914400" rtl="0" eaLnBrk="1" latinLnBrk="0" hangingPunct="1">
                        <a:spcAft>
                          <a:spcPts val="0"/>
                        </a:spcAft>
                      </a:pPr>
                      <a:r>
                        <a:rPr lang="de-CH" sz="2800" b="0" kern="1200" dirty="0">
                          <a:solidFill>
                            <a:schemeClr val="tx1"/>
                          </a:solidFill>
                          <a:effectLst/>
                          <a:latin typeface="+mn-lt"/>
                          <a:ea typeface="+mn-ea"/>
                          <a:cs typeface="+mn-cs"/>
                        </a:rPr>
                        <a:t> anschaffen</a:t>
                      </a:r>
                    </a:p>
                  </a:txBody>
                  <a:tcPr marL="68580" marR="6858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17</a:t>
                      </a:r>
                    </a:p>
                  </a:txBody>
                  <a:tcPr marL="126140" marR="126140" marT="0" marB="0" anchor="ctr">
                    <a:solidFill>
                      <a:schemeClr val="bg1">
                        <a:lumMod val="85000"/>
                      </a:schemeClr>
                    </a:solidFill>
                  </a:tcPr>
                </a:tc>
                <a:extLst>
                  <a:ext uri="{0D108BD9-81ED-4DB2-BD59-A6C34878D82A}">
                    <a16:rowId xmlns:a16="http://schemas.microsoft.com/office/drawing/2014/main" val="2240184378"/>
                  </a:ext>
                </a:extLst>
              </a:tr>
              <a:tr h="902079">
                <a:tc vMerge="1">
                  <a:txBody>
                    <a:bodyPr/>
                    <a:lstStyle/>
                    <a:p>
                      <a:pPr algn="ctr">
                        <a:spcAft>
                          <a:spcPts val="0"/>
                        </a:spcAft>
                      </a:pPr>
                      <a:endParaRPr lang="de-CH" sz="2800" b="0" kern="1200" dirty="0">
                        <a:solidFill>
                          <a:schemeClr val="tx1"/>
                        </a:solidFill>
                        <a:effectLst/>
                        <a:latin typeface="+mn-lt"/>
                        <a:ea typeface="+mn-ea"/>
                        <a:cs typeface="+mn-cs"/>
                      </a:endParaRPr>
                    </a:p>
                  </a:txBody>
                  <a:tcPr marL="126140" marR="126140" marT="0" marB="0" anchor="ctr">
                    <a:solidFill>
                      <a:schemeClr val="bg1">
                        <a:lumMod val="85000"/>
                      </a:schemeClr>
                    </a:solidFill>
                  </a:tcPr>
                </a:tc>
                <a:tc>
                  <a:txBody>
                    <a:bodyPr/>
                    <a:lstStyle/>
                    <a:p>
                      <a:pPr algn="l">
                        <a:spcAft>
                          <a:spcPts val="0"/>
                        </a:spcAft>
                      </a:pPr>
                      <a:r>
                        <a:rPr lang="de-CH" sz="2800" b="0" kern="1200" dirty="0">
                          <a:solidFill>
                            <a:schemeClr val="tx1"/>
                          </a:solidFill>
                          <a:effectLst/>
                          <a:latin typeface="+mn-lt"/>
                          <a:ea typeface="+mn-ea"/>
                          <a:cs typeface="+mn-cs"/>
                        </a:rPr>
                        <a:t>4. Das Dt abschreiben und alle Tage seines Lebens darin lesen</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18-20</a:t>
                      </a:r>
                    </a:p>
                  </a:txBody>
                  <a:tcPr marL="126140" marR="126140" marT="0" marB="0" anchor="ctr">
                    <a:solidFill>
                      <a:schemeClr val="bg1">
                        <a:lumMod val="85000"/>
                      </a:schemeClr>
                    </a:solidFill>
                  </a:tcPr>
                </a:tc>
                <a:extLst>
                  <a:ext uri="{0D108BD9-81ED-4DB2-BD59-A6C34878D82A}">
                    <a16:rowId xmlns:a16="http://schemas.microsoft.com/office/drawing/2014/main" val="822529580"/>
                  </a:ext>
                </a:extLst>
              </a:tr>
            </a:tbl>
          </a:graphicData>
        </a:graphic>
      </p:graphicFrame>
    </p:spTree>
    <p:extLst>
      <p:ext uri="{BB962C8B-B14F-4D97-AF65-F5344CB8AC3E}">
        <p14:creationId xmlns:p14="http://schemas.microsoft.com/office/powerpoint/2010/main" val="219699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Der Grund der Teilung des Reiches</a:t>
            </a:r>
          </a:p>
        </p:txBody>
      </p:sp>
      <p:sp>
        <p:nvSpPr>
          <p:cNvPr id="2" name="Rechteck 1">
            <a:extLst>
              <a:ext uri="{FF2B5EF4-FFF2-40B4-BE49-F238E27FC236}">
                <a16:creationId xmlns:a16="http://schemas.microsoft.com/office/drawing/2014/main" id="{4F12FD51-E2DF-2E7C-8389-2E1E79E413A2}"/>
              </a:ext>
            </a:extLst>
          </p:cNvPr>
          <p:cNvSpPr/>
          <p:nvPr/>
        </p:nvSpPr>
        <p:spPr>
          <a:xfrm>
            <a:off x="690694" y="4825769"/>
            <a:ext cx="10663106" cy="553998"/>
          </a:xfrm>
          <a:prstGeom prst="rect">
            <a:avLst/>
          </a:prstGeom>
        </p:spPr>
        <p:txBody>
          <a:bodyPr wrap="square">
            <a:spAutoFit/>
          </a:bodyPr>
          <a:lstStyle/>
          <a:p>
            <a:r>
              <a:rPr lang="de-DE" sz="3000" dirty="0"/>
              <a:t>„Und Salomo liebte den HERRN,“ 1Kö 3,3a</a:t>
            </a:r>
            <a:endParaRPr lang="de-CH" sz="3000" dirty="0"/>
          </a:p>
        </p:txBody>
      </p:sp>
      <p:sp>
        <p:nvSpPr>
          <p:cNvPr id="3" name="Rechteck 2">
            <a:extLst>
              <a:ext uri="{FF2B5EF4-FFF2-40B4-BE49-F238E27FC236}">
                <a16:creationId xmlns:a16="http://schemas.microsoft.com/office/drawing/2014/main" id="{CB2B91E8-642B-6C4D-34C4-7113BBC989AF}"/>
              </a:ext>
            </a:extLst>
          </p:cNvPr>
          <p:cNvSpPr/>
          <p:nvPr/>
        </p:nvSpPr>
        <p:spPr>
          <a:xfrm>
            <a:off x="690694" y="3116738"/>
            <a:ext cx="10033932" cy="1015663"/>
          </a:xfrm>
          <a:prstGeom prst="rect">
            <a:avLst/>
          </a:prstGeom>
        </p:spPr>
        <p:txBody>
          <a:bodyPr wrap="square">
            <a:spAutoFit/>
          </a:bodyPr>
          <a:lstStyle/>
          <a:p>
            <a:r>
              <a:rPr lang="de-DE" sz="3000" dirty="0"/>
              <a:t>„Und er soll nicht viele Frauen haben, dass sein Herz sich nicht abwende;“ </a:t>
            </a:r>
            <a:r>
              <a:rPr lang="de-DE" sz="3000" dirty="0" err="1"/>
              <a:t>Dt</a:t>
            </a:r>
            <a:r>
              <a:rPr lang="de-DE" sz="3000" dirty="0"/>
              <a:t> 17,17a</a:t>
            </a:r>
            <a:endParaRPr lang="de-CH" sz="3000" dirty="0"/>
          </a:p>
        </p:txBody>
      </p:sp>
      <p:sp>
        <p:nvSpPr>
          <p:cNvPr id="5" name="Rechteck 4">
            <a:extLst>
              <a:ext uri="{FF2B5EF4-FFF2-40B4-BE49-F238E27FC236}">
                <a16:creationId xmlns:a16="http://schemas.microsoft.com/office/drawing/2014/main" id="{45A60152-A5DD-A2A9-BBBE-50407B3ADE72}"/>
              </a:ext>
            </a:extLst>
          </p:cNvPr>
          <p:cNvSpPr/>
          <p:nvPr/>
        </p:nvSpPr>
        <p:spPr>
          <a:xfrm>
            <a:off x="690694" y="1407707"/>
            <a:ext cx="10033932" cy="1015663"/>
          </a:xfrm>
          <a:prstGeom prst="rect">
            <a:avLst/>
          </a:prstGeom>
        </p:spPr>
        <p:txBody>
          <a:bodyPr wrap="square">
            <a:spAutoFit/>
          </a:bodyPr>
          <a:lstStyle/>
          <a:p>
            <a:r>
              <a:rPr lang="de-DE" sz="3000" dirty="0"/>
              <a:t>„Und der König Salomo liebte viele fremde Frauen […] An diesen hing Salomo mit Liebe.“ 1Kö 11,1a.2b</a:t>
            </a:r>
            <a:endParaRPr lang="de-CH" sz="3000" dirty="0"/>
          </a:p>
        </p:txBody>
      </p:sp>
    </p:spTree>
    <p:extLst>
      <p:ext uri="{BB962C8B-B14F-4D97-AF65-F5344CB8AC3E}">
        <p14:creationId xmlns:p14="http://schemas.microsoft.com/office/powerpoint/2010/main" val="216643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614DC8E-09B0-449D-9132-4DF0DB4D299B}"/>
              </a:ext>
            </a:extLst>
          </p:cNvPr>
          <p:cNvSpPr/>
          <p:nvPr/>
        </p:nvSpPr>
        <p:spPr>
          <a:xfrm>
            <a:off x="690694" y="1521619"/>
            <a:ext cx="10033932" cy="1015663"/>
          </a:xfrm>
          <a:prstGeom prst="rect">
            <a:avLst/>
          </a:prstGeom>
        </p:spPr>
        <p:txBody>
          <a:bodyPr wrap="square">
            <a:spAutoFit/>
          </a:bodyPr>
          <a:lstStyle/>
          <a:p>
            <a:r>
              <a:rPr lang="de-DE" sz="3000" dirty="0"/>
              <a:t>„Gib nicht den Frauen deine Kraft, noch deine Wege den Verderberinnen der Könige.“ </a:t>
            </a:r>
            <a:r>
              <a:rPr lang="de-DE" sz="3000" dirty="0" err="1"/>
              <a:t>Spr</a:t>
            </a:r>
            <a:r>
              <a:rPr lang="de-DE" sz="3000" dirty="0"/>
              <a:t> 31,3</a:t>
            </a:r>
            <a:endParaRPr lang="de-CH" sz="3000" dirty="0"/>
          </a:p>
        </p:txBody>
      </p:sp>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Der Grund der Teilung des Reiches</a:t>
            </a:r>
          </a:p>
        </p:txBody>
      </p:sp>
      <p:sp>
        <p:nvSpPr>
          <p:cNvPr id="2" name="Rechteck 1">
            <a:extLst>
              <a:ext uri="{FF2B5EF4-FFF2-40B4-BE49-F238E27FC236}">
                <a16:creationId xmlns:a16="http://schemas.microsoft.com/office/drawing/2014/main" id="{4F12FD51-E2DF-2E7C-8389-2E1E79E413A2}"/>
              </a:ext>
            </a:extLst>
          </p:cNvPr>
          <p:cNvSpPr/>
          <p:nvPr/>
        </p:nvSpPr>
        <p:spPr>
          <a:xfrm>
            <a:off x="690694" y="5616665"/>
            <a:ext cx="10940642" cy="553998"/>
          </a:xfrm>
          <a:prstGeom prst="rect">
            <a:avLst/>
          </a:prstGeom>
        </p:spPr>
        <p:txBody>
          <a:bodyPr wrap="square">
            <a:spAutoFit/>
          </a:bodyPr>
          <a:lstStyle/>
          <a:p>
            <a:r>
              <a:rPr lang="de-DE" sz="3000" dirty="0"/>
              <a:t>„Daher, wer zu stehen meint, sehe zu, dass er nicht falle.“ 1Kor 10,12</a:t>
            </a:r>
            <a:endParaRPr lang="de-CH" sz="3000" dirty="0"/>
          </a:p>
        </p:txBody>
      </p:sp>
      <p:sp>
        <p:nvSpPr>
          <p:cNvPr id="3" name="Rechteck 2">
            <a:extLst>
              <a:ext uri="{FF2B5EF4-FFF2-40B4-BE49-F238E27FC236}">
                <a16:creationId xmlns:a16="http://schemas.microsoft.com/office/drawing/2014/main" id="{CB2B91E8-642B-6C4D-34C4-7113BBC989AF}"/>
              </a:ext>
            </a:extLst>
          </p:cNvPr>
          <p:cNvSpPr/>
          <p:nvPr/>
        </p:nvSpPr>
        <p:spPr>
          <a:xfrm>
            <a:off x="690694" y="2876645"/>
            <a:ext cx="9921380" cy="2400657"/>
          </a:xfrm>
          <a:prstGeom prst="rect">
            <a:avLst/>
          </a:prstGeom>
        </p:spPr>
        <p:txBody>
          <a:bodyPr wrap="square">
            <a:spAutoFit/>
          </a:bodyPr>
          <a:lstStyle/>
          <a:p>
            <a:r>
              <a:rPr lang="de-DE" sz="3000" dirty="0"/>
              <a:t>„Hat nicht Salomo, der König von Israel, ihretwegen gesündigt? Und seinesgleichen ist unter den vielen Nationen kein König gewesen; und er war geliebt von seinem Gott, und Gott setzte ihn zum König über ganz Israel; doch ihn veranlassten die fremden Frauen zu sündigen.“ </a:t>
            </a:r>
            <a:r>
              <a:rPr lang="de-DE" sz="3000" dirty="0" err="1"/>
              <a:t>Neh</a:t>
            </a:r>
            <a:r>
              <a:rPr lang="de-DE" sz="3000" dirty="0"/>
              <a:t> 13,26</a:t>
            </a:r>
            <a:endParaRPr lang="de-CH" sz="3000" dirty="0"/>
          </a:p>
        </p:txBody>
      </p:sp>
    </p:spTree>
    <p:extLst>
      <p:ext uri="{BB962C8B-B14F-4D97-AF65-F5344CB8AC3E}">
        <p14:creationId xmlns:p14="http://schemas.microsoft.com/office/powerpoint/2010/main" val="95478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1382</Words>
  <Application>Microsoft Office PowerPoint</Application>
  <PresentationFormat>Breitbild</PresentationFormat>
  <Paragraphs>190</Paragraphs>
  <Slides>24</Slides>
  <Notes>23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24</vt:i4>
      </vt:variant>
    </vt:vector>
  </HeadingPairs>
  <TitlesOfParts>
    <vt:vector size="28" baseType="lpstr">
      <vt:lpstr>Arial</vt:lpstr>
      <vt:lpstr>Calibri</vt:lpstr>
      <vt:lpstr>Calibri Light</vt:lpstr>
      <vt:lpstr>Office</vt:lpstr>
      <vt:lpstr>PowerPoint-Präsentation</vt:lpstr>
      <vt:lpstr>Einleitung</vt:lpstr>
      <vt:lpstr>Einleitung</vt:lpstr>
      <vt:lpstr>Einleitung</vt:lpstr>
      <vt:lpstr>Einleitung</vt:lpstr>
      <vt:lpstr>Der Grund der Teilung des Reiches</vt:lpstr>
      <vt:lpstr>Der Grund der Teilung des Reiches</vt:lpstr>
      <vt:lpstr>Der Grund der Teilung des Reiches</vt:lpstr>
      <vt:lpstr>Der Grund der Teilung des Reiches</vt:lpstr>
      <vt:lpstr>Der Grund der Teilung des Reiches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Könige Teil 2</dc:title>
  <dc:creator>Mike</dc:creator>
  <cp:keywords>Könige, Bibel</cp:keywords>
  <cp:lastModifiedBy>Briggeler Michael</cp:lastModifiedBy>
  <cp:revision>1130</cp:revision>
  <cp:lastPrinted>2019-08-13T14:18:40Z</cp:lastPrinted>
  <dcterms:created xsi:type="dcterms:W3CDTF">2018-08-12T05:46:28Z</dcterms:created>
  <dcterms:modified xsi:type="dcterms:W3CDTF">2024-01-10T07:58:02Z</dcterms:modified>
</cp:coreProperties>
</file>