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722" r:id="rId2"/>
    <p:sldId id="701" r:id="rId3"/>
    <p:sldId id="697" r:id="rId4"/>
    <p:sldId id="747" r:id="rId5"/>
    <p:sldId id="772" r:id="rId6"/>
    <p:sldId id="773" r:id="rId7"/>
    <p:sldId id="777" r:id="rId8"/>
    <p:sldId id="774" r:id="rId9"/>
    <p:sldId id="778" r:id="rId10"/>
    <p:sldId id="779" r:id="rId11"/>
    <p:sldId id="780" r:id="rId12"/>
    <p:sldId id="781" r:id="rId13"/>
    <p:sldId id="782" r:id="rId14"/>
    <p:sldId id="784" r:id="rId15"/>
    <p:sldId id="785" r:id="rId16"/>
    <p:sldId id="775" r:id="rId17"/>
    <p:sldId id="786" r:id="rId18"/>
    <p:sldId id="755" r:id="rId19"/>
    <p:sldId id="790" r:id="rId20"/>
    <p:sldId id="791" r:id="rId21"/>
    <p:sldId id="792" r:id="rId22"/>
    <p:sldId id="793" r:id="rId23"/>
    <p:sldId id="776" r:id="rId24"/>
    <p:sldId id="746" r:id="rId25"/>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D636"/>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2782" autoAdjust="0"/>
  </p:normalViewPr>
  <p:slideViewPr>
    <p:cSldViewPr snapToGrid="0">
      <p:cViewPr varScale="1">
        <p:scale>
          <a:sx n="152" d="100"/>
          <a:sy n="152" d="100"/>
        </p:scale>
        <p:origin x="420" y="100"/>
      </p:cViewPr>
      <p:guideLst>
        <p:guide orient="horz" pos="2160"/>
        <p:guide pos="3840"/>
      </p:guideLst>
    </p:cSldViewPr>
  </p:slideViewPr>
  <p:outlineViewPr>
    <p:cViewPr>
      <p:scale>
        <a:sx n="33" d="100"/>
        <a:sy n="33" d="100"/>
      </p:scale>
      <p:origin x="0" y="2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470CADD4-DEDA-43B1-886C-647C7C8A345C}" type="datetimeFigureOut">
              <a:rPr lang="de-CH" smtClean="0"/>
              <a:t>17.01.2024</a:t>
            </a:fld>
            <a:endParaRPr lang="de-CH"/>
          </a:p>
        </p:txBody>
      </p:sp>
      <p:sp>
        <p:nvSpPr>
          <p:cNvPr id="4" name="Folienbildplatzhalt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7763BA49-E773-46FE-919B-F9DB7C9E4EB7}" type="slidenum">
              <a:rPr lang="de-CH" smtClean="0"/>
              <a:t>‹Nr.›</a:t>
            </a:fld>
            <a:endParaRPr lang="de-CH"/>
          </a:p>
        </p:txBody>
      </p:sp>
    </p:spTree>
    <p:extLst>
      <p:ext uri="{BB962C8B-B14F-4D97-AF65-F5344CB8AC3E}">
        <p14:creationId xmlns:p14="http://schemas.microsoft.com/office/powerpoint/2010/main" val="905025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a:t>
            </a:fld>
            <a:endParaRPr lang="de-CH"/>
          </a:p>
        </p:txBody>
      </p:sp>
    </p:spTree>
    <p:extLst>
      <p:ext uri="{BB962C8B-B14F-4D97-AF65-F5344CB8AC3E}">
        <p14:creationId xmlns:p14="http://schemas.microsoft.com/office/powerpoint/2010/main" val="4025016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11</a:t>
            </a:fld>
            <a:endParaRPr lang="de-CH"/>
          </a:p>
        </p:txBody>
      </p:sp>
    </p:spTree>
    <p:extLst>
      <p:ext uri="{BB962C8B-B14F-4D97-AF65-F5344CB8AC3E}">
        <p14:creationId xmlns:p14="http://schemas.microsoft.com/office/powerpoint/2010/main" val="961132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12</a:t>
            </a:fld>
            <a:endParaRPr lang="de-CH"/>
          </a:p>
        </p:txBody>
      </p:sp>
    </p:spTree>
    <p:extLst>
      <p:ext uri="{BB962C8B-B14F-4D97-AF65-F5344CB8AC3E}">
        <p14:creationId xmlns:p14="http://schemas.microsoft.com/office/powerpoint/2010/main" val="3317499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13</a:t>
            </a:fld>
            <a:endParaRPr lang="de-CH"/>
          </a:p>
        </p:txBody>
      </p:sp>
    </p:spTree>
    <p:extLst>
      <p:ext uri="{BB962C8B-B14F-4D97-AF65-F5344CB8AC3E}">
        <p14:creationId xmlns:p14="http://schemas.microsoft.com/office/powerpoint/2010/main" val="2982916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14</a:t>
            </a:fld>
            <a:endParaRPr lang="de-CH"/>
          </a:p>
        </p:txBody>
      </p:sp>
    </p:spTree>
    <p:extLst>
      <p:ext uri="{BB962C8B-B14F-4D97-AF65-F5344CB8AC3E}">
        <p14:creationId xmlns:p14="http://schemas.microsoft.com/office/powerpoint/2010/main" val="1779979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15</a:t>
            </a:fld>
            <a:endParaRPr lang="de-CH"/>
          </a:p>
        </p:txBody>
      </p:sp>
    </p:spTree>
    <p:extLst>
      <p:ext uri="{BB962C8B-B14F-4D97-AF65-F5344CB8AC3E}">
        <p14:creationId xmlns:p14="http://schemas.microsoft.com/office/powerpoint/2010/main" val="679635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16</a:t>
            </a:fld>
            <a:endParaRPr lang="de-CH"/>
          </a:p>
        </p:txBody>
      </p:sp>
    </p:spTree>
    <p:extLst>
      <p:ext uri="{BB962C8B-B14F-4D97-AF65-F5344CB8AC3E}">
        <p14:creationId xmlns:p14="http://schemas.microsoft.com/office/powerpoint/2010/main" val="683381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17</a:t>
            </a:fld>
            <a:endParaRPr lang="de-CH"/>
          </a:p>
        </p:txBody>
      </p:sp>
    </p:spTree>
    <p:extLst>
      <p:ext uri="{BB962C8B-B14F-4D97-AF65-F5344CB8AC3E}">
        <p14:creationId xmlns:p14="http://schemas.microsoft.com/office/powerpoint/2010/main" val="1420870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18</a:t>
            </a:fld>
            <a:endParaRPr lang="de-CH"/>
          </a:p>
        </p:txBody>
      </p:sp>
    </p:spTree>
    <p:extLst>
      <p:ext uri="{BB962C8B-B14F-4D97-AF65-F5344CB8AC3E}">
        <p14:creationId xmlns:p14="http://schemas.microsoft.com/office/powerpoint/2010/main" val="1477005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19</a:t>
            </a:fld>
            <a:endParaRPr lang="de-CH"/>
          </a:p>
        </p:txBody>
      </p:sp>
    </p:spTree>
    <p:extLst>
      <p:ext uri="{BB962C8B-B14F-4D97-AF65-F5344CB8AC3E}">
        <p14:creationId xmlns:p14="http://schemas.microsoft.com/office/powerpoint/2010/main" val="3602948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20</a:t>
            </a:fld>
            <a:endParaRPr lang="de-CH"/>
          </a:p>
        </p:txBody>
      </p:sp>
    </p:spTree>
    <p:extLst>
      <p:ext uri="{BB962C8B-B14F-4D97-AF65-F5344CB8AC3E}">
        <p14:creationId xmlns:p14="http://schemas.microsoft.com/office/powerpoint/2010/main" val="2323433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3</a:t>
            </a:fld>
            <a:endParaRPr lang="de-CH"/>
          </a:p>
        </p:txBody>
      </p:sp>
    </p:spTree>
    <p:extLst>
      <p:ext uri="{BB962C8B-B14F-4D97-AF65-F5344CB8AC3E}">
        <p14:creationId xmlns:p14="http://schemas.microsoft.com/office/powerpoint/2010/main" val="2463245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21</a:t>
            </a:fld>
            <a:endParaRPr lang="de-CH"/>
          </a:p>
        </p:txBody>
      </p:sp>
    </p:spTree>
    <p:extLst>
      <p:ext uri="{BB962C8B-B14F-4D97-AF65-F5344CB8AC3E}">
        <p14:creationId xmlns:p14="http://schemas.microsoft.com/office/powerpoint/2010/main" val="3058804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22</a:t>
            </a:fld>
            <a:endParaRPr lang="de-CH"/>
          </a:p>
        </p:txBody>
      </p:sp>
    </p:spTree>
    <p:extLst>
      <p:ext uri="{BB962C8B-B14F-4D97-AF65-F5344CB8AC3E}">
        <p14:creationId xmlns:p14="http://schemas.microsoft.com/office/powerpoint/2010/main" val="12173123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23</a:t>
            </a:fld>
            <a:endParaRPr lang="de-CH"/>
          </a:p>
        </p:txBody>
      </p:sp>
    </p:spTree>
    <p:extLst>
      <p:ext uri="{BB962C8B-B14F-4D97-AF65-F5344CB8AC3E}">
        <p14:creationId xmlns:p14="http://schemas.microsoft.com/office/powerpoint/2010/main" val="1974031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4</a:t>
            </a:fld>
            <a:endParaRPr lang="de-CH"/>
          </a:p>
        </p:txBody>
      </p:sp>
    </p:spTree>
    <p:extLst>
      <p:ext uri="{BB962C8B-B14F-4D97-AF65-F5344CB8AC3E}">
        <p14:creationId xmlns:p14="http://schemas.microsoft.com/office/powerpoint/2010/main" val="1735381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5</a:t>
            </a:fld>
            <a:endParaRPr lang="de-CH"/>
          </a:p>
        </p:txBody>
      </p:sp>
    </p:spTree>
    <p:extLst>
      <p:ext uri="{BB962C8B-B14F-4D97-AF65-F5344CB8AC3E}">
        <p14:creationId xmlns:p14="http://schemas.microsoft.com/office/powerpoint/2010/main" val="2381606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6</a:t>
            </a:fld>
            <a:endParaRPr lang="de-CH"/>
          </a:p>
        </p:txBody>
      </p:sp>
    </p:spTree>
    <p:extLst>
      <p:ext uri="{BB962C8B-B14F-4D97-AF65-F5344CB8AC3E}">
        <p14:creationId xmlns:p14="http://schemas.microsoft.com/office/powerpoint/2010/main" val="1698153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7</a:t>
            </a:fld>
            <a:endParaRPr lang="de-CH"/>
          </a:p>
        </p:txBody>
      </p:sp>
    </p:spTree>
    <p:extLst>
      <p:ext uri="{BB962C8B-B14F-4D97-AF65-F5344CB8AC3E}">
        <p14:creationId xmlns:p14="http://schemas.microsoft.com/office/powerpoint/2010/main" val="3728326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8</a:t>
            </a:fld>
            <a:endParaRPr lang="de-CH"/>
          </a:p>
        </p:txBody>
      </p:sp>
    </p:spTree>
    <p:extLst>
      <p:ext uri="{BB962C8B-B14F-4D97-AF65-F5344CB8AC3E}">
        <p14:creationId xmlns:p14="http://schemas.microsoft.com/office/powerpoint/2010/main" val="516638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9</a:t>
            </a:fld>
            <a:endParaRPr lang="de-CH"/>
          </a:p>
        </p:txBody>
      </p:sp>
    </p:spTree>
    <p:extLst>
      <p:ext uri="{BB962C8B-B14F-4D97-AF65-F5344CB8AC3E}">
        <p14:creationId xmlns:p14="http://schemas.microsoft.com/office/powerpoint/2010/main" val="672749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10</a:t>
            </a:fld>
            <a:endParaRPr lang="de-CH"/>
          </a:p>
        </p:txBody>
      </p:sp>
    </p:spTree>
    <p:extLst>
      <p:ext uri="{BB962C8B-B14F-4D97-AF65-F5344CB8AC3E}">
        <p14:creationId xmlns:p14="http://schemas.microsoft.com/office/powerpoint/2010/main" val="3634855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17.01.2024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17.01.2024</a:t>
            </a:fld>
            <a:endParaRPr lang="de-CH"/>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17.01.2024</a:t>
            </a:fld>
            <a:endParaRPr lang="de-CH"/>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F9E2702C-FFC2-0027-47A6-509785AF6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3835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3" name="Inhaltsplatzhalter 3">
            <a:extLst>
              <a:ext uri="{FF2B5EF4-FFF2-40B4-BE49-F238E27FC236}">
                <a16:creationId xmlns:a16="http://schemas.microsoft.com/office/drawing/2014/main" id="{3E28F4CF-094B-10A4-49AD-2BAB0B053AAD}"/>
              </a:ext>
            </a:extLst>
          </p:cNvPr>
          <p:cNvSpPr txBox="1">
            <a:spLocks/>
          </p:cNvSpPr>
          <p:nvPr/>
        </p:nvSpPr>
        <p:spPr>
          <a:xfrm>
            <a:off x="5309721" y="3325608"/>
            <a:ext cx="143443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Thyatira</a:t>
            </a:r>
            <a:endParaRPr lang="de-CH" sz="3000" dirty="0"/>
          </a:p>
        </p:txBody>
      </p:sp>
      <p:sp>
        <p:nvSpPr>
          <p:cNvPr id="5" name="Inhaltsplatzhalter 3">
            <a:extLst>
              <a:ext uri="{FF2B5EF4-FFF2-40B4-BE49-F238E27FC236}">
                <a16:creationId xmlns:a16="http://schemas.microsoft.com/office/drawing/2014/main" id="{582F88D3-1456-C4F9-44DA-302C35357AED}"/>
              </a:ext>
            </a:extLst>
          </p:cNvPr>
          <p:cNvSpPr txBox="1">
            <a:spLocks/>
          </p:cNvSpPr>
          <p:nvPr/>
        </p:nvSpPr>
        <p:spPr>
          <a:xfrm>
            <a:off x="1814134" y="3324759"/>
            <a:ext cx="13547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Smyrna</a:t>
            </a:r>
            <a:endParaRPr lang="de-CH" sz="3000" dirty="0"/>
          </a:p>
        </p:txBody>
      </p:sp>
      <p:sp>
        <p:nvSpPr>
          <p:cNvPr id="7" name="Inhaltsplatzhalter 3">
            <a:extLst>
              <a:ext uri="{FF2B5EF4-FFF2-40B4-BE49-F238E27FC236}">
                <a16:creationId xmlns:a16="http://schemas.microsoft.com/office/drawing/2014/main" id="{0DD5E49F-63AE-13DC-4A7D-BF3A3B3ACBF7}"/>
              </a:ext>
            </a:extLst>
          </p:cNvPr>
          <p:cNvSpPr txBox="1">
            <a:spLocks/>
          </p:cNvSpPr>
          <p:nvPr/>
        </p:nvSpPr>
        <p:spPr>
          <a:xfrm>
            <a:off x="0" y="3314760"/>
            <a:ext cx="168975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Ephesus</a:t>
            </a:r>
            <a:endParaRPr lang="de-CH" sz="3000" dirty="0"/>
          </a:p>
        </p:txBody>
      </p:sp>
      <p:sp>
        <p:nvSpPr>
          <p:cNvPr id="10" name="Inhaltsplatzhalter 3">
            <a:extLst>
              <a:ext uri="{FF2B5EF4-FFF2-40B4-BE49-F238E27FC236}">
                <a16:creationId xmlns:a16="http://schemas.microsoft.com/office/drawing/2014/main" id="{6BEEEABC-762E-7724-5BF6-8406F91D513A}"/>
              </a:ext>
            </a:extLst>
          </p:cNvPr>
          <p:cNvSpPr txBox="1">
            <a:spLocks/>
          </p:cNvSpPr>
          <p:nvPr/>
        </p:nvSpPr>
        <p:spPr>
          <a:xfrm>
            <a:off x="5449262" y="1592022"/>
            <a:ext cx="115534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Isebel</a:t>
            </a:r>
            <a:endParaRPr lang="de-CH" sz="3000" dirty="0"/>
          </a:p>
        </p:txBody>
      </p:sp>
      <p:sp>
        <p:nvSpPr>
          <p:cNvPr id="12" name="Inhaltsplatzhalter 3">
            <a:extLst>
              <a:ext uri="{FF2B5EF4-FFF2-40B4-BE49-F238E27FC236}">
                <a16:creationId xmlns:a16="http://schemas.microsoft.com/office/drawing/2014/main" id="{BC15B7FC-008B-D570-E9A8-775C1CFE967F}"/>
              </a:ext>
            </a:extLst>
          </p:cNvPr>
          <p:cNvSpPr txBox="1">
            <a:spLocks/>
          </p:cNvSpPr>
          <p:nvPr/>
        </p:nvSpPr>
        <p:spPr>
          <a:xfrm>
            <a:off x="202925" y="1604130"/>
            <a:ext cx="1354733"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Salomo</a:t>
            </a:r>
            <a:endParaRPr lang="de-CH" sz="3000" dirty="0"/>
          </a:p>
        </p:txBody>
      </p:sp>
      <p:sp>
        <p:nvSpPr>
          <p:cNvPr id="13" name="Inhaltsplatzhalter 3">
            <a:extLst>
              <a:ext uri="{FF2B5EF4-FFF2-40B4-BE49-F238E27FC236}">
                <a16:creationId xmlns:a16="http://schemas.microsoft.com/office/drawing/2014/main" id="{63EFE352-80C7-0638-B4D8-2A1966A5632D}"/>
              </a:ext>
            </a:extLst>
          </p:cNvPr>
          <p:cNvSpPr txBox="1">
            <a:spLocks/>
          </p:cNvSpPr>
          <p:nvPr/>
        </p:nvSpPr>
        <p:spPr>
          <a:xfrm>
            <a:off x="8260422" y="3334407"/>
            <a:ext cx="211297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Philadelphia</a:t>
            </a:r>
            <a:endParaRPr lang="de-CH" sz="3000" dirty="0"/>
          </a:p>
        </p:txBody>
      </p:sp>
      <p:sp>
        <p:nvSpPr>
          <p:cNvPr id="14" name="Inhaltsplatzhalter 3">
            <a:extLst>
              <a:ext uri="{FF2B5EF4-FFF2-40B4-BE49-F238E27FC236}">
                <a16:creationId xmlns:a16="http://schemas.microsoft.com/office/drawing/2014/main" id="{406A1B8A-FA93-A600-104F-102C1FC37DEB}"/>
              </a:ext>
            </a:extLst>
          </p:cNvPr>
          <p:cNvSpPr txBox="1">
            <a:spLocks/>
          </p:cNvSpPr>
          <p:nvPr/>
        </p:nvSpPr>
        <p:spPr>
          <a:xfrm>
            <a:off x="6903744" y="3324759"/>
            <a:ext cx="12443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Sardes</a:t>
            </a:r>
            <a:endParaRPr lang="de-CH" sz="3000" dirty="0"/>
          </a:p>
        </p:txBody>
      </p:sp>
      <p:cxnSp>
        <p:nvCxnSpPr>
          <p:cNvPr id="15" name="Gerade Verbindung mit Pfeil 14">
            <a:extLst>
              <a:ext uri="{FF2B5EF4-FFF2-40B4-BE49-F238E27FC236}">
                <a16:creationId xmlns:a16="http://schemas.microsoft.com/office/drawing/2014/main" id="{EB359A6D-36D3-1955-AB53-44957BE92B08}"/>
              </a:ext>
            </a:extLst>
          </p:cNvPr>
          <p:cNvCxnSpPr>
            <a:cxnSpLocks/>
          </p:cNvCxnSpPr>
          <p:nvPr/>
        </p:nvCxnSpPr>
        <p:spPr>
          <a:xfrm>
            <a:off x="871740" y="2308008"/>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0" name="Inhaltsplatzhalter 3">
            <a:extLst>
              <a:ext uri="{FF2B5EF4-FFF2-40B4-BE49-F238E27FC236}">
                <a16:creationId xmlns:a16="http://schemas.microsoft.com/office/drawing/2014/main" id="{7842F492-5FB5-EE55-283C-A0F6952FF133}"/>
              </a:ext>
            </a:extLst>
          </p:cNvPr>
          <p:cNvSpPr txBox="1">
            <a:spLocks/>
          </p:cNvSpPr>
          <p:nvPr/>
        </p:nvSpPr>
        <p:spPr>
          <a:xfrm>
            <a:off x="3362944" y="3320506"/>
            <a:ext cx="177040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Pergamon</a:t>
            </a:r>
            <a:endParaRPr lang="de-CH" sz="3000" dirty="0"/>
          </a:p>
        </p:txBody>
      </p:sp>
      <p:sp>
        <p:nvSpPr>
          <p:cNvPr id="21" name="Inhaltsplatzhalter 3">
            <a:extLst>
              <a:ext uri="{FF2B5EF4-FFF2-40B4-BE49-F238E27FC236}">
                <a16:creationId xmlns:a16="http://schemas.microsoft.com/office/drawing/2014/main" id="{3BB0A9B9-C4B7-3227-90F4-B1E166CFC5C6}"/>
              </a:ext>
            </a:extLst>
          </p:cNvPr>
          <p:cNvSpPr txBox="1">
            <a:spLocks/>
          </p:cNvSpPr>
          <p:nvPr/>
        </p:nvSpPr>
        <p:spPr>
          <a:xfrm>
            <a:off x="10428129" y="3323266"/>
            <a:ext cx="1566812"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Laodizea</a:t>
            </a:r>
            <a:endParaRPr lang="de-CH" sz="3000" dirty="0"/>
          </a:p>
        </p:txBody>
      </p:sp>
      <p:cxnSp>
        <p:nvCxnSpPr>
          <p:cNvPr id="22" name="Gerade Verbindung mit Pfeil 21">
            <a:extLst>
              <a:ext uri="{FF2B5EF4-FFF2-40B4-BE49-F238E27FC236}">
                <a16:creationId xmlns:a16="http://schemas.microsoft.com/office/drawing/2014/main" id="{4720E2DA-8BAE-7302-D2A6-63B3D6874306}"/>
              </a:ext>
            </a:extLst>
          </p:cNvPr>
          <p:cNvCxnSpPr>
            <a:cxnSpLocks/>
          </p:cNvCxnSpPr>
          <p:nvPr/>
        </p:nvCxnSpPr>
        <p:spPr>
          <a:xfrm>
            <a:off x="5972478"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6" name="Rechteck 25">
            <a:extLst>
              <a:ext uri="{FF2B5EF4-FFF2-40B4-BE49-F238E27FC236}">
                <a16:creationId xmlns:a16="http://schemas.microsoft.com/office/drawing/2014/main" id="{29CCF4EE-73A3-E652-6100-7DA9C8F8BCC4}"/>
              </a:ext>
            </a:extLst>
          </p:cNvPr>
          <p:cNvSpPr/>
          <p:nvPr/>
        </p:nvSpPr>
        <p:spPr>
          <a:xfrm>
            <a:off x="590200" y="4366330"/>
            <a:ext cx="11011600" cy="1015663"/>
          </a:xfrm>
          <a:prstGeom prst="rect">
            <a:avLst/>
          </a:prstGeom>
        </p:spPr>
        <p:txBody>
          <a:bodyPr wrap="square">
            <a:spAutoFit/>
          </a:bodyPr>
          <a:lstStyle/>
          <a:p>
            <a:r>
              <a:rPr lang="de-DE" sz="3000" dirty="0"/>
              <a:t>„Aber ich habe gegen dich, dass du deine erste Liebe verlassen hast.“ Offb 2,4</a:t>
            </a:r>
            <a:endParaRPr lang="de-CH" sz="3000" dirty="0"/>
          </a:p>
        </p:txBody>
      </p:sp>
    </p:spTree>
    <p:extLst>
      <p:ext uri="{BB962C8B-B14F-4D97-AF65-F5344CB8AC3E}">
        <p14:creationId xmlns:p14="http://schemas.microsoft.com/office/powerpoint/2010/main" val="312253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Effect transition="in" filter="fade">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fltVal val="0"/>
                                          </p:val>
                                        </p:tav>
                                        <p:tav tm="100000">
                                          <p:val>
                                            <p:strVal val="#ppt_w"/>
                                          </p:val>
                                        </p:tav>
                                      </p:tavLst>
                                    </p:anim>
                                    <p:anim calcmode="lin" valueType="num">
                                      <p:cBhvr>
                                        <p:cTn id="40" dur="500" fill="hold"/>
                                        <p:tgtEl>
                                          <p:spTgt spid="15"/>
                                        </p:tgtEl>
                                        <p:attrNameLst>
                                          <p:attrName>ppt_h</p:attrName>
                                        </p:attrNameLst>
                                      </p:cBhvr>
                                      <p:tavLst>
                                        <p:tav tm="0">
                                          <p:val>
                                            <p:fltVal val="0"/>
                                          </p:val>
                                        </p:tav>
                                        <p:tav tm="100000">
                                          <p:val>
                                            <p:strVal val="#ppt_h"/>
                                          </p:val>
                                        </p:tav>
                                      </p:tavLst>
                                    </p:anim>
                                    <p:animEffect transition="in" filter="fade">
                                      <p:cBhvr>
                                        <p:cTn id="41" dur="500"/>
                                        <p:tgtEl>
                                          <p:spTgt spid="15"/>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fill="hold"/>
                                        <p:tgtEl>
                                          <p:spTgt spid="12"/>
                                        </p:tgtEl>
                                        <p:attrNameLst>
                                          <p:attrName>ppt_w</p:attrName>
                                        </p:attrNameLst>
                                      </p:cBhvr>
                                      <p:tavLst>
                                        <p:tav tm="0">
                                          <p:val>
                                            <p:fltVal val="0"/>
                                          </p:val>
                                        </p:tav>
                                        <p:tav tm="100000">
                                          <p:val>
                                            <p:strVal val="#ppt_w"/>
                                          </p:val>
                                        </p:tav>
                                      </p:tavLst>
                                    </p:anim>
                                    <p:anim calcmode="lin" valueType="num">
                                      <p:cBhvr>
                                        <p:cTn id="45" dur="500" fill="hold"/>
                                        <p:tgtEl>
                                          <p:spTgt spid="12"/>
                                        </p:tgtEl>
                                        <p:attrNameLst>
                                          <p:attrName>ppt_h</p:attrName>
                                        </p:attrNameLst>
                                      </p:cBhvr>
                                      <p:tavLst>
                                        <p:tav tm="0">
                                          <p:val>
                                            <p:fltVal val="0"/>
                                          </p:val>
                                        </p:tav>
                                        <p:tav tm="100000">
                                          <p:val>
                                            <p:strVal val="#ppt_h"/>
                                          </p:val>
                                        </p:tav>
                                      </p:tavLst>
                                    </p:anim>
                                    <p:animEffect transition="in" filter="fade">
                                      <p:cBhvr>
                                        <p:cTn id="46" dur="500"/>
                                        <p:tgtEl>
                                          <p:spTgt spid="12"/>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2" grpId="0"/>
      <p:bldP spid="13" grpId="0"/>
      <p:bldP spid="14" grpId="0"/>
      <p:bldP spid="20" grpId="0"/>
      <p:bldP spid="21"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3" name="Inhaltsplatzhalter 3">
            <a:extLst>
              <a:ext uri="{FF2B5EF4-FFF2-40B4-BE49-F238E27FC236}">
                <a16:creationId xmlns:a16="http://schemas.microsoft.com/office/drawing/2014/main" id="{3E28F4CF-094B-10A4-49AD-2BAB0B053AAD}"/>
              </a:ext>
            </a:extLst>
          </p:cNvPr>
          <p:cNvSpPr txBox="1">
            <a:spLocks/>
          </p:cNvSpPr>
          <p:nvPr/>
        </p:nvSpPr>
        <p:spPr>
          <a:xfrm>
            <a:off x="5309721" y="3325608"/>
            <a:ext cx="143443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Thyatira</a:t>
            </a:r>
            <a:endParaRPr lang="de-CH" sz="3000" dirty="0"/>
          </a:p>
        </p:txBody>
      </p:sp>
      <p:sp>
        <p:nvSpPr>
          <p:cNvPr id="5" name="Inhaltsplatzhalter 3">
            <a:extLst>
              <a:ext uri="{FF2B5EF4-FFF2-40B4-BE49-F238E27FC236}">
                <a16:creationId xmlns:a16="http://schemas.microsoft.com/office/drawing/2014/main" id="{582F88D3-1456-C4F9-44DA-302C35357AED}"/>
              </a:ext>
            </a:extLst>
          </p:cNvPr>
          <p:cNvSpPr txBox="1">
            <a:spLocks/>
          </p:cNvSpPr>
          <p:nvPr/>
        </p:nvSpPr>
        <p:spPr>
          <a:xfrm>
            <a:off x="1814134" y="3324759"/>
            <a:ext cx="13547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Smyrna</a:t>
            </a:r>
            <a:endParaRPr lang="de-CH" sz="3000" dirty="0"/>
          </a:p>
        </p:txBody>
      </p:sp>
      <p:sp>
        <p:nvSpPr>
          <p:cNvPr id="7" name="Inhaltsplatzhalter 3">
            <a:extLst>
              <a:ext uri="{FF2B5EF4-FFF2-40B4-BE49-F238E27FC236}">
                <a16:creationId xmlns:a16="http://schemas.microsoft.com/office/drawing/2014/main" id="{0DD5E49F-63AE-13DC-4A7D-BF3A3B3ACBF7}"/>
              </a:ext>
            </a:extLst>
          </p:cNvPr>
          <p:cNvSpPr txBox="1">
            <a:spLocks/>
          </p:cNvSpPr>
          <p:nvPr/>
        </p:nvSpPr>
        <p:spPr>
          <a:xfrm>
            <a:off x="0" y="3314760"/>
            <a:ext cx="168975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Ephesus</a:t>
            </a:r>
            <a:endParaRPr lang="de-CH" sz="3000" dirty="0"/>
          </a:p>
        </p:txBody>
      </p:sp>
      <p:sp>
        <p:nvSpPr>
          <p:cNvPr id="10" name="Inhaltsplatzhalter 3">
            <a:extLst>
              <a:ext uri="{FF2B5EF4-FFF2-40B4-BE49-F238E27FC236}">
                <a16:creationId xmlns:a16="http://schemas.microsoft.com/office/drawing/2014/main" id="{6BEEEABC-762E-7724-5BF6-8406F91D513A}"/>
              </a:ext>
            </a:extLst>
          </p:cNvPr>
          <p:cNvSpPr txBox="1">
            <a:spLocks/>
          </p:cNvSpPr>
          <p:nvPr/>
        </p:nvSpPr>
        <p:spPr>
          <a:xfrm>
            <a:off x="5449262" y="1592022"/>
            <a:ext cx="115534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Isebel</a:t>
            </a:r>
            <a:endParaRPr lang="de-CH" sz="3000" dirty="0"/>
          </a:p>
        </p:txBody>
      </p:sp>
      <p:sp>
        <p:nvSpPr>
          <p:cNvPr id="11" name="Inhaltsplatzhalter 3">
            <a:extLst>
              <a:ext uri="{FF2B5EF4-FFF2-40B4-BE49-F238E27FC236}">
                <a16:creationId xmlns:a16="http://schemas.microsoft.com/office/drawing/2014/main" id="{56A002D3-CC89-3208-CE7B-AA78B8072FED}"/>
              </a:ext>
            </a:extLst>
          </p:cNvPr>
          <p:cNvSpPr txBox="1">
            <a:spLocks/>
          </p:cNvSpPr>
          <p:nvPr/>
        </p:nvSpPr>
        <p:spPr>
          <a:xfrm>
            <a:off x="1891575" y="1182256"/>
            <a:ext cx="1199855"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Hadad</a:t>
            </a:r>
          </a:p>
          <a:p>
            <a:pPr indent="0" algn="ctr">
              <a:buNone/>
            </a:pPr>
            <a:r>
              <a:rPr lang="de-DE" sz="3000" dirty="0"/>
              <a:t>Reson</a:t>
            </a:r>
            <a:endParaRPr lang="de-CH" sz="3000" dirty="0"/>
          </a:p>
        </p:txBody>
      </p:sp>
      <p:sp>
        <p:nvSpPr>
          <p:cNvPr id="12" name="Inhaltsplatzhalter 3">
            <a:extLst>
              <a:ext uri="{FF2B5EF4-FFF2-40B4-BE49-F238E27FC236}">
                <a16:creationId xmlns:a16="http://schemas.microsoft.com/office/drawing/2014/main" id="{BC15B7FC-008B-D570-E9A8-775C1CFE967F}"/>
              </a:ext>
            </a:extLst>
          </p:cNvPr>
          <p:cNvSpPr txBox="1">
            <a:spLocks/>
          </p:cNvSpPr>
          <p:nvPr/>
        </p:nvSpPr>
        <p:spPr>
          <a:xfrm>
            <a:off x="202925" y="1604130"/>
            <a:ext cx="1354733"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Salomo</a:t>
            </a:r>
            <a:endParaRPr lang="de-CH" sz="3000" dirty="0"/>
          </a:p>
        </p:txBody>
      </p:sp>
      <p:sp>
        <p:nvSpPr>
          <p:cNvPr id="13" name="Inhaltsplatzhalter 3">
            <a:extLst>
              <a:ext uri="{FF2B5EF4-FFF2-40B4-BE49-F238E27FC236}">
                <a16:creationId xmlns:a16="http://schemas.microsoft.com/office/drawing/2014/main" id="{63EFE352-80C7-0638-B4D8-2A1966A5632D}"/>
              </a:ext>
            </a:extLst>
          </p:cNvPr>
          <p:cNvSpPr txBox="1">
            <a:spLocks/>
          </p:cNvSpPr>
          <p:nvPr/>
        </p:nvSpPr>
        <p:spPr>
          <a:xfrm>
            <a:off x="8260422" y="3334407"/>
            <a:ext cx="211297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Philadelphia</a:t>
            </a:r>
            <a:endParaRPr lang="de-CH" sz="3000" dirty="0"/>
          </a:p>
        </p:txBody>
      </p:sp>
      <p:sp>
        <p:nvSpPr>
          <p:cNvPr id="14" name="Inhaltsplatzhalter 3">
            <a:extLst>
              <a:ext uri="{FF2B5EF4-FFF2-40B4-BE49-F238E27FC236}">
                <a16:creationId xmlns:a16="http://schemas.microsoft.com/office/drawing/2014/main" id="{406A1B8A-FA93-A600-104F-102C1FC37DEB}"/>
              </a:ext>
            </a:extLst>
          </p:cNvPr>
          <p:cNvSpPr txBox="1">
            <a:spLocks/>
          </p:cNvSpPr>
          <p:nvPr/>
        </p:nvSpPr>
        <p:spPr>
          <a:xfrm>
            <a:off x="6903744" y="3324759"/>
            <a:ext cx="12443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Sardes</a:t>
            </a:r>
            <a:endParaRPr lang="de-CH" sz="3000" dirty="0"/>
          </a:p>
        </p:txBody>
      </p:sp>
      <p:cxnSp>
        <p:nvCxnSpPr>
          <p:cNvPr id="15" name="Gerade Verbindung mit Pfeil 14">
            <a:extLst>
              <a:ext uri="{FF2B5EF4-FFF2-40B4-BE49-F238E27FC236}">
                <a16:creationId xmlns:a16="http://schemas.microsoft.com/office/drawing/2014/main" id="{EB359A6D-36D3-1955-AB53-44957BE92B08}"/>
              </a:ext>
            </a:extLst>
          </p:cNvPr>
          <p:cNvCxnSpPr>
            <a:cxnSpLocks/>
          </p:cNvCxnSpPr>
          <p:nvPr/>
        </p:nvCxnSpPr>
        <p:spPr>
          <a:xfrm>
            <a:off x="871740" y="2308008"/>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45973763-E389-7DDD-F374-EEB5FFDB6DBD}"/>
              </a:ext>
            </a:extLst>
          </p:cNvPr>
          <p:cNvCxnSpPr>
            <a:cxnSpLocks/>
          </p:cNvCxnSpPr>
          <p:nvPr/>
        </p:nvCxnSpPr>
        <p:spPr>
          <a:xfrm>
            <a:off x="2491503" y="2301021"/>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0" name="Inhaltsplatzhalter 3">
            <a:extLst>
              <a:ext uri="{FF2B5EF4-FFF2-40B4-BE49-F238E27FC236}">
                <a16:creationId xmlns:a16="http://schemas.microsoft.com/office/drawing/2014/main" id="{7842F492-5FB5-EE55-283C-A0F6952FF133}"/>
              </a:ext>
            </a:extLst>
          </p:cNvPr>
          <p:cNvSpPr txBox="1">
            <a:spLocks/>
          </p:cNvSpPr>
          <p:nvPr/>
        </p:nvSpPr>
        <p:spPr>
          <a:xfrm>
            <a:off x="3362944" y="3320506"/>
            <a:ext cx="177040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Pergamon</a:t>
            </a:r>
            <a:endParaRPr lang="de-CH" sz="3000" dirty="0"/>
          </a:p>
        </p:txBody>
      </p:sp>
      <p:sp>
        <p:nvSpPr>
          <p:cNvPr id="21" name="Inhaltsplatzhalter 3">
            <a:extLst>
              <a:ext uri="{FF2B5EF4-FFF2-40B4-BE49-F238E27FC236}">
                <a16:creationId xmlns:a16="http://schemas.microsoft.com/office/drawing/2014/main" id="{3BB0A9B9-C4B7-3227-90F4-B1E166CFC5C6}"/>
              </a:ext>
            </a:extLst>
          </p:cNvPr>
          <p:cNvSpPr txBox="1">
            <a:spLocks/>
          </p:cNvSpPr>
          <p:nvPr/>
        </p:nvSpPr>
        <p:spPr>
          <a:xfrm>
            <a:off x="10428129" y="3323266"/>
            <a:ext cx="1566812"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Laodizea</a:t>
            </a:r>
            <a:endParaRPr lang="de-CH" sz="3000" dirty="0"/>
          </a:p>
        </p:txBody>
      </p:sp>
      <p:cxnSp>
        <p:nvCxnSpPr>
          <p:cNvPr id="22" name="Gerade Verbindung mit Pfeil 21">
            <a:extLst>
              <a:ext uri="{FF2B5EF4-FFF2-40B4-BE49-F238E27FC236}">
                <a16:creationId xmlns:a16="http://schemas.microsoft.com/office/drawing/2014/main" id="{4720E2DA-8BAE-7302-D2A6-63B3D6874306}"/>
              </a:ext>
            </a:extLst>
          </p:cNvPr>
          <p:cNvCxnSpPr>
            <a:cxnSpLocks/>
          </p:cNvCxnSpPr>
          <p:nvPr/>
        </p:nvCxnSpPr>
        <p:spPr>
          <a:xfrm>
            <a:off x="5972478"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6" name="Rechteck 25">
            <a:extLst>
              <a:ext uri="{FF2B5EF4-FFF2-40B4-BE49-F238E27FC236}">
                <a16:creationId xmlns:a16="http://schemas.microsoft.com/office/drawing/2014/main" id="{29CCF4EE-73A3-E652-6100-7DA9C8F8BCC4}"/>
              </a:ext>
            </a:extLst>
          </p:cNvPr>
          <p:cNvSpPr/>
          <p:nvPr/>
        </p:nvSpPr>
        <p:spPr>
          <a:xfrm>
            <a:off x="590200" y="4366330"/>
            <a:ext cx="9661147" cy="1477328"/>
          </a:xfrm>
          <a:prstGeom prst="rect">
            <a:avLst/>
          </a:prstGeom>
        </p:spPr>
        <p:txBody>
          <a:bodyPr wrap="square">
            <a:spAutoFit/>
          </a:bodyPr>
          <a:lstStyle/>
          <a:p>
            <a:r>
              <a:rPr lang="de-DE" sz="3000" dirty="0"/>
              <a:t>„</a:t>
            </a:r>
            <a:r>
              <a:rPr lang="de-DE" altLang="de-DE" sz="3000" dirty="0"/>
              <a:t>Siehe, der Teufel wird einige von euch ins Gefängnis werfen, damit ihr geprüft werdet, und ihr werdet Drangsal haben zehn Tage</a:t>
            </a:r>
            <a:r>
              <a:rPr lang="de-DE" sz="3000" dirty="0"/>
              <a:t>“ Offb 2,10b</a:t>
            </a:r>
            <a:endParaRPr lang="de-CH" sz="3000" dirty="0"/>
          </a:p>
        </p:txBody>
      </p:sp>
    </p:spTree>
    <p:extLst>
      <p:ext uri="{BB962C8B-B14F-4D97-AF65-F5344CB8AC3E}">
        <p14:creationId xmlns:p14="http://schemas.microsoft.com/office/powerpoint/2010/main" val="145660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3" name="Inhaltsplatzhalter 3">
            <a:extLst>
              <a:ext uri="{FF2B5EF4-FFF2-40B4-BE49-F238E27FC236}">
                <a16:creationId xmlns:a16="http://schemas.microsoft.com/office/drawing/2014/main" id="{3E28F4CF-094B-10A4-49AD-2BAB0B053AAD}"/>
              </a:ext>
            </a:extLst>
          </p:cNvPr>
          <p:cNvSpPr txBox="1">
            <a:spLocks/>
          </p:cNvSpPr>
          <p:nvPr/>
        </p:nvSpPr>
        <p:spPr>
          <a:xfrm>
            <a:off x="5309721" y="3325608"/>
            <a:ext cx="143443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Thyatira</a:t>
            </a:r>
            <a:endParaRPr lang="de-CH" sz="3000" dirty="0"/>
          </a:p>
        </p:txBody>
      </p:sp>
      <p:sp>
        <p:nvSpPr>
          <p:cNvPr id="5" name="Inhaltsplatzhalter 3">
            <a:extLst>
              <a:ext uri="{FF2B5EF4-FFF2-40B4-BE49-F238E27FC236}">
                <a16:creationId xmlns:a16="http://schemas.microsoft.com/office/drawing/2014/main" id="{582F88D3-1456-C4F9-44DA-302C35357AED}"/>
              </a:ext>
            </a:extLst>
          </p:cNvPr>
          <p:cNvSpPr txBox="1">
            <a:spLocks/>
          </p:cNvSpPr>
          <p:nvPr/>
        </p:nvSpPr>
        <p:spPr>
          <a:xfrm>
            <a:off x="1814134" y="3324759"/>
            <a:ext cx="13547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Smyrna</a:t>
            </a:r>
            <a:endParaRPr lang="de-CH" sz="3000" dirty="0"/>
          </a:p>
        </p:txBody>
      </p:sp>
      <p:sp>
        <p:nvSpPr>
          <p:cNvPr id="7" name="Inhaltsplatzhalter 3">
            <a:extLst>
              <a:ext uri="{FF2B5EF4-FFF2-40B4-BE49-F238E27FC236}">
                <a16:creationId xmlns:a16="http://schemas.microsoft.com/office/drawing/2014/main" id="{0DD5E49F-63AE-13DC-4A7D-BF3A3B3ACBF7}"/>
              </a:ext>
            </a:extLst>
          </p:cNvPr>
          <p:cNvSpPr txBox="1">
            <a:spLocks/>
          </p:cNvSpPr>
          <p:nvPr/>
        </p:nvSpPr>
        <p:spPr>
          <a:xfrm>
            <a:off x="0" y="3314760"/>
            <a:ext cx="168975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Ephesus</a:t>
            </a:r>
            <a:endParaRPr lang="de-CH" sz="3000" dirty="0"/>
          </a:p>
        </p:txBody>
      </p:sp>
      <p:sp>
        <p:nvSpPr>
          <p:cNvPr id="10" name="Inhaltsplatzhalter 3">
            <a:extLst>
              <a:ext uri="{FF2B5EF4-FFF2-40B4-BE49-F238E27FC236}">
                <a16:creationId xmlns:a16="http://schemas.microsoft.com/office/drawing/2014/main" id="{6BEEEABC-762E-7724-5BF6-8406F91D513A}"/>
              </a:ext>
            </a:extLst>
          </p:cNvPr>
          <p:cNvSpPr txBox="1">
            <a:spLocks/>
          </p:cNvSpPr>
          <p:nvPr/>
        </p:nvSpPr>
        <p:spPr>
          <a:xfrm>
            <a:off x="5449262" y="1592022"/>
            <a:ext cx="115534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Isebel</a:t>
            </a:r>
            <a:endParaRPr lang="de-CH" sz="3000" dirty="0"/>
          </a:p>
        </p:txBody>
      </p:sp>
      <p:sp>
        <p:nvSpPr>
          <p:cNvPr id="11" name="Inhaltsplatzhalter 3">
            <a:extLst>
              <a:ext uri="{FF2B5EF4-FFF2-40B4-BE49-F238E27FC236}">
                <a16:creationId xmlns:a16="http://schemas.microsoft.com/office/drawing/2014/main" id="{56A002D3-CC89-3208-CE7B-AA78B8072FED}"/>
              </a:ext>
            </a:extLst>
          </p:cNvPr>
          <p:cNvSpPr txBox="1">
            <a:spLocks/>
          </p:cNvSpPr>
          <p:nvPr/>
        </p:nvSpPr>
        <p:spPr>
          <a:xfrm>
            <a:off x="1891575" y="1182256"/>
            <a:ext cx="1199855"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Hadad</a:t>
            </a:r>
          </a:p>
          <a:p>
            <a:pPr indent="0" algn="ctr">
              <a:buNone/>
            </a:pPr>
            <a:r>
              <a:rPr lang="de-DE" sz="3000" dirty="0"/>
              <a:t>Reson</a:t>
            </a:r>
            <a:endParaRPr lang="de-CH" sz="3000" dirty="0"/>
          </a:p>
        </p:txBody>
      </p:sp>
      <p:sp>
        <p:nvSpPr>
          <p:cNvPr id="12" name="Inhaltsplatzhalter 3">
            <a:extLst>
              <a:ext uri="{FF2B5EF4-FFF2-40B4-BE49-F238E27FC236}">
                <a16:creationId xmlns:a16="http://schemas.microsoft.com/office/drawing/2014/main" id="{BC15B7FC-008B-D570-E9A8-775C1CFE967F}"/>
              </a:ext>
            </a:extLst>
          </p:cNvPr>
          <p:cNvSpPr txBox="1">
            <a:spLocks/>
          </p:cNvSpPr>
          <p:nvPr/>
        </p:nvSpPr>
        <p:spPr>
          <a:xfrm>
            <a:off x="202925" y="1604130"/>
            <a:ext cx="1354733"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Salomo</a:t>
            </a:r>
            <a:endParaRPr lang="de-CH" sz="3000" dirty="0"/>
          </a:p>
        </p:txBody>
      </p:sp>
      <p:sp>
        <p:nvSpPr>
          <p:cNvPr id="13" name="Inhaltsplatzhalter 3">
            <a:extLst>
              <a:ext uri="{FF2B5EF4-FFF2-40B4-BE49-F238E27FC236}">
                <a16:creationId xmlns:a16="http://schemas.microsoft.com/office/drawing/2014/main" id="{63EFE352-80C7-0638-B4D8-2A1966A5632D}"/>
              </a:ext>
            </a:extLst>
          </p:cNvPr>
          <p:cNvSpPr txBox="1">
            <a:spLocks/>
          </p:cNvSpPr>
          <p:nvPr/>
        </p:nvSpPr>
        <p:spPr>
          <a:xfrm>
            <a:off x="8260422" y="3334407"/>
            <a:ext cx="211297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Philadelphia</a:t>
            </a:r>
            <a:endParaRPr lang="de-CH" sz="3000" dirty="0"/>
          </a:p>
        </p:txBody>
      </p:sp>
      <p:sp>
        <p:nvSpPr>
          <p:cNvPr id="14" name="Inhaltsplatzhalter 3">
            <a:extLst>
              <a:ext uri="{FF2B5EF4-FFF2-40B4-BE49-F238E27FC236}">
                <a16:creationId xmlns:a16="http://schemas.microsoft.com/office/drawing/2014/main" id="{406A1B8A-FA93-A600-104F-102C1FC37DEB}"/>
              </a:ext>
            </a:extLst>
          </p:cNvPr>
          <p:cNvSpPr txBox="1">
            <a:spLocks/>
          </p:cNvSpPr>
          <p:nvPr/>
        </p:nvSpPr>
        <p:spPr>
          <a:xfrm>
            <a:off x="6903744" y="3324759"/>
            <a:ext cx="12443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Sardes</a:t>
            </a:r>
            <a:endParaRPr lang="de-CH" sz="3000" dirty="0"/>
          </a:p>
        </p:txBody>
      </p:sp>
      <p:cxnSp>
        <p:nvCxnSpPr>
          <p:cNvPr id="15" name="Gerade Verbindung mit Pfeil 14">
            <a:extLst>
              <a:ext uri="{FF2B5EF4-FFF2-40B4-BE49-F238E27FC236}">
                <a16:creationId xmlns:a16="http://schemas.microsoft.com/office/drawing/2014/main" id="{EB359A6D-36D3-1955-AB53-44957BE92B08}"/>
              </a:ext>
            </a:extLst>
          </p:cNvPr>
          <p:cNvCxnSpPr>
            <a:cxnSpLocks/>
          </p:cNvCxnSpPr>
          <p:nvPr/>
        </p:nvCxnSpPr>
        <p:spPr>
          <a:xfrm>
            <a:off x="871740" y="2308008"/>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343DACCB-4EED-BB1A-B265-03E9EA7EA5C3}"/>
              </a:ext>
            </a:extLst>
          </p:cNvPr>
          <p:cNvCxnSpPr>
            <a:cxnSpLocks/>
          </p:cNvCxnSpPr>
          <p:nvPr/>
        </p:nvCxnSpPr>
        <p:spPr>
          <a:xfrm>
            <a:off x="4229865"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45973763-E389-7DDD-F374-EEB5FFDB6DBD}"/>
              </a:ext>
            </a:extLst>
          </p:cNvPr>
          <p:cNvCxnSpPr>
            <a:cxnSpLocks/>
          </p:cNvCxnSpPr>
          <p:nvPr/>
        </p:nvCxnSpPr>
        <p:spPr>
          <a:xfrm>
            <a:off x="2491503" y="2301021"/>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0" name="Inhaltsplatzhalter 3">
            <a:extLst>
              <a:ext uri="{FF2B5EF4-FFF2-40B4-BE49-F238E27FC236}">
                <a16:creationId xmlns:a16="http://schemas.microsoft.com/office/drawing/2014/main" id="{7842F492-5FB5-EE55-283C-A0F6952FF133}"/>
              </a:ext>
            </a:extLst>
          </p:cNvPr>
          <p:cNvSpPr txBox="1">
            <a:spLocks/>
          </p:cNvSpPr>
          <p:nvPr/>
        </p:nvSpPr>
        <p:spPr>
          <a:xfrm>
            <a:off x="3362944" y="3320506"/>
            <a:ext cx="177040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Pergamon</a:t>
            </a:r>
            <a:endParaRPr lang="de-CH" sz="3000" dirty="0"/>
          </a:p>
        </p:txBody>
      </p:sp>
      <p:sp>
        <p:nvSpPr>
          <p:cNvPr id="21" name="Inhaltsplatzhalter 3">
            <a:extLst>
              <a:ext uri="{FF2B5EF4-FFF2-40B4-BE49-F238E27FC236}">
                <a16:creationId xmlns:a16="http://schemas.microsoft.com/office/drawing/2014/main" id="{3BB0A9B9-C4B7-3227-90F4-B1E166CFC5C6}"/>
              </a:ext>
            </a:extLst>
          </p:cNvPr>
          <p:cNvSpPr txBox="1">
            <a:spLocks/>
          </p:cNvSpPr>
          <p:nvPr/>
        </p:nvSpPr>
        <p:spPr>
          <a:xfrm>
            <a:off x="10428129" y="3323266"/>
            <a:ext cx="1566812"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Laodizea</a:t>
            </a:r>
            <a:endParaRPr lang="de-CH" sz="3000" dirty="0"/>
          </a:p>
        </p:txBody>
      </p:sp>
      <p:cxnSp>
        <p:nvCxnSpPr>
          <p:cNvPr id="22" name="Gerade Verbindung mit Pfeil 21">
            <a:extLst>
              <a:ext uri="{FF2B5EF4-FFF2-40B4-BE49-F238E27FC236}">
                <a16:creationId xmlns:a16="http://schemas.microsoft.com/office/drawing/2014/main" id="{4720E2DA-8BAE-7302-D2A6-63B3D6874306}"/>
              </a:ext>
            </a:extLst>
          </p:cNvPr>
          <p:cNvCxnSpPr>
            <a:cxnSpLocks/>
          </p:cNvCxnSpPr>
          <p:nvPr/>
        </p:nvCxnSpPr>
        <p:spPr>
          <a:xfrm>
            <a:off x="5972478"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Inhaltsplatzhalter 3">
            <a:extLst>
              <a:ext uri="{FF2B5EF4-FFF2-40B4-BE49-F238E27FC236}">
                <a16:creationId xmlns:a16="http://schemas.microsoft.com/office/drawing/2014/main" id="{C7F29DD0-51C5-5AD8-F8D4-62615A350A0A}"/>
              </a:ext>
            </a:extLst>
          </p:cNvPr>
          <p:cNvSpPr txBox="1">
            <a:spLocks/>
          </p:cNvSpPr>
          <p:nvPr/>
        </p:nvSpPr>
        <p:spPr>
          <a:xfrm>
            <a:off x="3357917" y="1597143"/>
            <a:ext cx="1770399"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Jerobeam</a:t>
            </a:r>
            <a:endParaRPr lang="de-CH" sz="3000" dirty="0"/>
          </a:p>
        </p:txBody>
      </p:sp>
      <p:sp>
        <p:nvSpPr>
          <p:cNvPr id="26" name="Rechteck 25">
            <a:extLst>
              <a:ext uri="{FF2B5EF4-FFF2-40B4-BE49-F238E27FC236}">
                <a16:creationId xmlns:a16="http://schemas.microsoft.com/office/drawing/2014/main" id="{29CCF4EE-73A3-E652-6100-7DA9C8F8BCC4}"/>
              </a:ext>
            </a:extLst>
          </p:cNvPr>
          <p:cNvSpPr/>
          <p:nvPr/>
        </p:nvSpPr>
        <p:spPr>
          <a:xfrm>
            <a:off x="590201" y="4366330"/>
            <a:ext cx="9162002" cy="1938992"/>
          </a:xfrm>
          <a:prstGeom prst="rect">
            <a:avLst/>
          </a:prstGeom>
        </p:spPr>
        <p:txBody>
          <a:bodyPr wrap="square">
            <a:spAutoFit/>
          </a:bodyPr>
          <a:lstStyle/>
          <a:p>
            <a:r>
              <a:rPr lang="de-DE" sz="3000" dirty="0"/>
              <a:t>„Aber ich habe ein weniges gegen dich, dass du solche dort hast, die die Lehre Bileams festhalten, der den </a:t>
            </a:r>
            <a:r>
              <a:rPr lang="de-DE" sz="3000" dirty="0" err="1"/>
              <a:t>Balak</a:t>
            </a:r>
            <a:r>
              <a:rPr lang="de-DE" sz="3000" dirty="0"/>
              <a:t> lehrte, einen Fallstrick vor die Söhne Israels zu legen, Götzenopfer zu essen und Hurerei zu treiben.“ Offb 2,14</a:t>
            </a:r>
            <a:endParaRPr lang="de-CH" sz="3000" dirty="0"/>
          </a:p>
        </p:txBody>
      </p:sp>
    </p:spTree>
    <p:extLst>
      <p:ext uri="{BB962C8B-B14F-4D97-AF65-F5344CB8AC3E}">
        <p14:creationId xmlns:p14="http://schemas.microsoft.com/office/powerpoint/2010/main" val="155030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par>
                                <p:cTn id="10" presetID="53" presetClass="entr" presetSubtype="16"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3" name="Inhaltsplatzhalter 3">
            <a:extLst>
              <a:ext uri="{FF2B5EF4-FFF2-40B4-BE49-F238E27FC236}">
                <a16:creationId xmlns:a16="http://schemas.microsoft.com/office/drawing/2014/main" id="{3E28F4CF-094B-10A4-49AD-2BAB0B053AAD}"/>
              </a:ext>
            </a:extLst>
          </p:cNvPr>
          <p:cNvSpPr txBox="1">
            <a:spLocks/>
          </p:cNvSpPr>
          <p:nvPr/>
        </p:nvSpPr>
        <p:spPr>
          <a:xfrm>
            <a:off x="5309721" y="3325608"/>
            <a:ext cx="143443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Thyatira</a:t>
            </a:r>
            <a:endParaRPr lang="de-CH" sz="3000" dirty="0"/>
          </a:p>
        </p:txBody>
      </p:sp>
      <p:sp>
        <p:nvSpPr>
          <p:cNvPr id="5" name="Inhaltsplatzhalter 3">
            <a:extLst>
              <a:ext uri="{FF2B5EF4-FFF2-40B4-BE49-F238E27FC236}">
                <a16:creationId xmlns:a16="http://schemas.microsoft.com/office/drawing/2014/main" id="{582F88D3-1456-C4F9-44DA-302C35357AED}"/>
              </a:ext>
            </a:extLst>
          </p:cNvPr>
          <p:cNvSpPr txBox="1">
            <a:spLocks/>
          </p:cNvSpPr>
          <p:nvPr/>
        </p:nvSpPr>
        <p:spPr>
          <a:xfrm>
            <a:off x="1814134" y="3324759"/>
            <a:ext cx="13547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Smyrna</a:t>
            </a:r>
            <a:endParaRPr lang="de-CH" sz="3000" dirty="0"/>
          </a:p>
        </p:txBody>
      </p:sp>
      <p:sp>
        <p:nvSpPr>
          <p:cNvPr id="7" name="Inhaltsplatzhalter 3">
            <a:extLst>
              <a:ext uri="{FF2B5EF4-FFF2-40B4-BE49-F238E27FC236}">
                <a16:creationId xmlns:a16="http://schemas.microsoft.com/office/drawing/2014/main" id="{0DD5E49F-63AE-13DC-4A7D-BF3A3B3ACBF7}"/>
              </a:ext>
            </a:extLst>
          </p:cNvPr>
          <p:cNvSpPr txBox="1">
            <a:spLocks/>
          </p:cNvSpPr>
          <p:nvPr/>
        </p:nvSpPr>
        <p:spPr>
          <a:xfrm>
            <a:off x="0" y="3314760"/>
            <a:ext cx="168975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Ephesus</a:t>
            </a:r>
            <a:endParaRPr lang="de-CH" sz="3000" dirty="0"/>
          </a:p>
        </p:txBody>
      </p:sp>
      <p:sp>
        <p:nvSpPr>
          <p:cNvPr id="9" name="Inhaltsplatzhalter 3">
            <a:extLst>
              <a:ext uri="{FF2B5EF4-FFF2-40B4-BE49-F238E27FC236}">
                <a16:creationId xmlns:a16="http://schemas.microsoft.com/office/drawing/2014/main" id="{86F44249-C9B8-9C27-B1D8-8173685B3174}"/>
              </a:ext>
            </a:extLst>
          </p:cNvPr>
          <p:cNvSpPr txBox="1">
            <a:spLocks/>
          </p:cNvSpPr>
          <p:nvPr/>
        </p:nvSpPr>
        <p:spPr>
          <a:xfrm>
            <a:off x="7059725" y="1578620"/>
            <a:ext cx="932376"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Jehu</a:t>
            </a:r>
            <a:endParaRPr lang="de-CH" sz="3000" dirty="0"/>
          </a:p>
        </p:txBody>
      </p:sp>
      <p:sp>
        <p:nvSpPr>
          <p:cNvPr id="10" name="Inhaltsplatzhalter 3">
            <a:extLst>
              <a:ext uri="{FF2B5EF4-FFF2-40B4-BE49-F238E27FC236}">
                <a16:creationId xmlns:a16="http://schemas.microsoft.com/office/drawing/2014/main" id="{6BEEEABC-762E-7724-5BF6-8406F91D513A}"/>
              </a:ext>
            </a:extLst>
          </p:cNvPr>
          <p:cNvSpPr txBox="1">
            <a:spLocks/>
          </p:cNvSpPr>
          <p:nvPr/>
        </p:nvSpPr>
        <p:spPr>
          <a:xfrm>
            <a:off x="5449262" y="1592022"/>
            <a:ext cx="115534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Isebel</a:t>
            </a:r>
            <a:endParaRPr lang="de-CH" sz="3000" dirty="0"/>
          </a:p>
        </p:txBody>
      </p:sp>
      <p:sp>
        <p:nvSpPr>
          <p:cNvPr id="11" name="Inhaltsplatzhalter 3">
            <a:extLst>
              <a:ext uri="{FF2B5EF4-FFF2-40B4-BE49-F238E27FC236}">
                <a16:creationId xmlns:a16="http://schemas.microsoft.com/office/drawing/2014/main" id="{56A002D3-CC89-3208-CE7B-AA78B8072FED}"/>
              </a:ext>
            </a:extLst>
          </p:cNvPr>
          <p:cNvSpPr txBox="1">
            <a:spLocks/>
          </p:cNvSpPr>
          <p:nvPr/>
        </p:nvSpPr>
        <p:spPr>
          <a:xfrm>
            <a:off x="1891575" y="1182256"/>
            <a:ext cx="1199855"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Hadad</a:t>
            </a:r>
          </a:p>
          <a:p>
            <a:pPr indent="0" algn="ctr">
              <a:buNone/>
            </a:pPr>
            <a:r>
              <a:rPr lang="de-DE" sz="3000" dirty="0"/>
              <a:t>Reson</a:t>
            </a:r>
            <a:endParaRPr lang="de-CH" sz="3000" dirty="0"/>
          </a:p>
        </p:txBody>
      </p:sp>
      <p:sp>
        <p:nvSpPr>
          <p:cNvPr id="12" name="Inhaltsplatzhalter 3">
            <a:extLst>
              <a:ext uri="{FF2B5EF4-FFF2-40B4-BE49-F238E27FC236}">
                <a16:creationId xmlns:a16="http://schemas.microsoft.com/office/drawing/2014/main" id="{BC15B7FC-008B-D570-E9A8-775C1CFE967F}"/>
              </a:ext>
            </a:extLst>
          </p:cNvPr>
          <p:cNvSpPr txBox="1">
            <a:spLocks/>
          </p:cNvSpPr>
          <p:nvPr/>
        </p:nvSpPr>
        <p:spPr>
          <a:xfrm>
            <a:off x="202925" y="1604130"/>
            <a:ext cx="1354733"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Salomo</a:t>
            </a:r>
            <a:endParaRPr lang="de-CH" sz="3000" dirty="0"/>
          </a:p>
        </p:txBody>
      </p:sp>
      <p:sp>
        <p:nvSpPr>
          <p:cNvPr id="13" name="Inhaltsplatzhalter 3">
            <a:extLst>
              <a:ext uri="{FF2B5EF4-FFF2-40B4-BE49-F238E27FC236}">
                <a16:creationId xmlns:a16="http://schemas.microsoft.com/office/drawing/2014/main" id="{63EFE352-80C7-0638-B4D8-2A1966A5632D}"/>
              </a:ext>
            </a:extLst>
          </p:cNvPr>
          <p:cNvSpPr txBox="1">
            <a:spLocks/>
          </p:cNvSpPr>
          <p:nvPr/>
        </p:nvSpPr>
        <p:spPr>
          <a:xfrm>
            <a:off x="8260422" y="3334407"/>
            <a:ext cx="211297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Philadelphia</a:t>
            </a:r>
            <a:endParaRPr lang="de-CH" sz="3000" dirty="0"/>
          </a:p>
        </p:txBody>
      </p:sp>
      <p:sp>
        <p:nvSpPr>
          <p:cNvPr id="14" name="Inhaltsplatzhalter 3">
            <a:extLst>
              <a:ext uri="{FF2B5EF4-FFF2-40B4-BE49-F238E27FC236}">
                <a16:creationId xmlns:a16="http://schemas.microsoft.com/office/drawing/2014/main" id="{406A1B8A-FA93-A600-104F-102C1FC37DEB}"/>
              </a:ext>
            </a:extLst>
          </p:cNvPr>
          <p:cNvSpPr txBox="1">
            <a:spLocks/>
          </p:cNvSpPr>
          <p:nvPr/>
        </p:nvSpPr>
        <p:spPr>
          <a:xfrm>
            <a:off x="6903744" y="3324759"/>
            <a:ext cx="12443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Sardes</a:t>
            </a:r>
            <a:endParaRPr lang="de-CH" sz="3000" dirty="0"/>
          </a:p>
        </p:txBody>
      </p:sp>
      <p:cxnSp>
        <p:nvCxnSpPr>
          <p:cNvPr id="15" name="Gerade Verbindung mit Pfeil 14">
            <a:extLst>
              <a:ext uri="{FF2B5EF4-FFF2-40B4-BE49-F238E27FC236}">
                <a16:creationId xmlns:a16="http://schemas.microsoft.com/office/drawing/2014/main" id="{EB359A6D-36D3-1955-AB53-44957BE92B08}"/>
              </a:ext>
            </a:extLst>
          </p:cNvPr>
          <p:cNvCxnSpPr>
            <a:cxnSpLocks/>
          </p:cNvCxnSpPr>
          <p:nvPr/>
        </p:nvCxnSpPr>
        <p:spPr>
          <a:xfrm>
            <a:off x="871740" y="2308008"/>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A43128D0-93D9-2408-75D5-E2E5141EC96C}"/>
              </a:ext>
            </a:extLst>
          </p:cNvPr>
          <p:cNvCxnSpPr>
            <a:cxnSpLocks/>
          </p:cNvCxnSpPr>
          <p:nvPr/>
        </p:nvCxnSpPr>
        <p:spPr>
          <a:xfrm>
            <a:off x="7527237"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343DACCB-4EED-BB1A-B265-03E9EA7EA5C3}"/>
              </a:ext>
            </a:extLst>
          </p:cNvPr>
          <p:cNvCxnSpPr>
            <a:cxnSpLocks/>
          </p:cNvCxnSpPr>
          <p:nvPr/>
        </p:nvCxnSpPr>
        <p:spPr>
          <a:xfrm>
            <a:off x="4229865"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45973763-E389-7DDD-F374-EEB5FFDB6DBD}"/>
              </a:ext>
            </a:extLst>
          </p:cNvPr>
          <p:cNvCxnSpPr>
            <a:cxnSpLocks/>
          </p:cNvCxnSpPr>
          <p:nvPr/>
        </p:nvCxnSpPr>
        <p:spPr>
          <a:xfrm>
            <a:off x="2491503" y="2301021"/>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0" name="Inhaltsplatzhalter 3">
            <a:extLst>
              <a:ext uri="{FF2B5EF4-FFF2-40B4-BE49-F238E27FC236}">
                <a16:creationId xmlns:a16="http://schemas.microsoft.com/office/drawing/2014/main" id="{7842F492-5FB5-EE55-283C-A0F6952FF133}"/>
              </a:ext>
            </a:extLst>
          </p:cNvPr>
          <p:cNvSpPr txBox="1">
            <a:spLocks/>
          </p:cNvSpPr>
          <p:nvPr/>
        </p:nvSpPr>
        <p:spPr>
          <a:xfrm>
            <a:off x="3362944" y="3320506"/>
            <a:ext cx="177040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Pergamon</a:t>
            </a:r>
            <a:endParaRPr lang="de-CH" sz="3000" dirty="0"/>
          </a:p>
        </p:txBody>
      </p:sp>
      <p:sp>
        <p:nvSpPr>
          <p:cNvPr id="21" name="Inhaltsplatzhalter 3">
            <a:extLst>
              <a:ext uri="{FF2B5EF4-FFF2-40B4-BE49-F238E27FC236}">
                <a16:creationId xmlns:a16="http://schemas.microsoft.com/office/drawing/2014/main" id="{3BB0A9B9-C4B7-3227-90F4-B1E166CFC5C6}"/>
              </a:ext>
            </a:extLst>
          </p:cNvPr>
          <p:cNvSpPr txBox="1">
            <a:spLocks/>
          </p:cNvSpPr>
          <p:nvPr/>
        </p:nvSpPr>
        <p:spPr>
          <a:xfrm>
            <a:off x="10428129" y="3323266"/>
            <a:ext cx="1566812"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Laodizea</a:t>
            </a:r>
            <a:endParaRPr lang="de-CH" sz="3000" dirty="0"/>
          </a:p>
        </p:txBody>
      </p:sp>
      <p:cxnSp>
        <p:nvCxnSpPr>
          <p:cNvPr id="22" name="Gerade Verbindung mit Pfeil 21">
            <a:extLst>
              <a:ext uri="{FF2B5EF4-FFF2-40B4-BE49-F238E27FC236}">
                <a16:creationId xmlns:a16="http://schemas.microsoft.com/office/drawing/2014/main" id="{4720E2DA-8BAE-7302-D2A6-63B3D6874306}"/>
              </a:ext>
            </a:extLst>
          </p:cNvPr>
          <p:cNvCxnSpPr>
            <a:cxnSpLocks/>
          </p:cNvCxnSpPr>
          <p:nvPr/>
        </p:nvCxnSpPr>
        <p:spPr>
          <a:xfrm>
            <a:off x="5972478"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Inhaltsplatzhalter 3">
            <a:extLst>
              <a:ext uri="{FF2B5EF4-FFF2-40B4-BE49-F238E27FC236}">
                <a16:creationId xmlns:a16="http://schemas.microsoft.com/office/drawing/2014/main" id="{C7F29DD0-51C5-5AD8-F8D4-62615A350A0A}"/>
              </a:ext>
            </a:extLst>
          </p:cNvPr>
          <p:cNvSpPr txBox="1">
            <a:spLocks/>
          </p:cNvSpPr>
          <p:nvPr/>
        </p:nvSpPr>
        <p:spPr>
          <a:xfrm>
            <a:off x="3357917" y="1597143"/>
            <a:ext cx="1770399"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Jerobeam</a:t>
            </a:r>
            <a:endParaRPr lang="de-CH" sz="3000" dirty="0"/>
          </a:p>
        </p:txBody>
      </p:sp>
      <p:sp>
        <p:nvSpPr>
          <p:cNvPr id="26" name="Rechteck 25">
            <a:extLst>
              <a:ext uri="{FF2B5EF4-FFF2-40B4-BE49-F238E27FC236}">
                <a16:creationId xmlns:a16="http://schemas.microsoft.com/office/drawing/2014/main" id="{29CCF4EE-73A3-E652-6100-7DA9C8F8BCC4}"/>
              </a:ext>
            </a:extLst>
          </p:cNvPr>
          <p:cNvSpPr/>
          <p:nvPr/>
        </p:nvSpPr>
        <p:spPr>
          <a:xfrm>
            <a:off x="590200" y="4366330"/>
            <a:ext cx="9661147" cy="1015663"/>
          </a:xfrm>
          <a:prstGeom prst="rect">
            <a:avLst/>
          </a:prstGeom>
        </p:spPr>
        <p:txBody>
          <a:bodyPr wrap="square">
            <a:spAutoFit/>
          </a:bodyPr>
          <a:lstStyle/>
          <a:p>
            <a:r>
              <a:rPr lang="de-DE" sz="3000" dirty="0"/>
              <a:t>„denn ich habe deine Werke nicht für vollkommen befunden vor meinem Gott.“ Offb 3,2b</a:t>
            </a:r>
            <a:endParaRPr lang="de-CH" sz="3000" dirty="0"/>
          </a:p>
        </p:txBody>
      </p:sp>
    </p:spTree>
    <p:extLst>
      <p:ext uri="{BB962C8B-B14F-4D97-AF65-F5344CB8AC3E}">
        <p14:creationId xmlns:p14="http://schemas.microsoft.com/office/powerpoint/2010/main" val="366965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3" name="Inhaltsplatzhalter 3">
            <a:extLst>
              <a:ext uri="{FF2B5EF4-FFF2-40B4-BE49-F238E27FC236}">
                <a16:creationId xmlns:a16="http://schemas.microsoft.com/office/drawing/2014/main" id="{3E28F4CF-094B-10A4-49AD-2BAB0B053AAD}"/>
              </a:ext>
            </a:extLst>
          </p:cNvPr>
          <p:cNvSpPr txBox="1">
            <a:spLocks/>
          </p:cNvSpPr>
          <p:nvPr/>
        </p:nvSpPr>
        <p:spPr>
          <a:xfrm>
            <a:off x="5309721" y="3325608"/>
            <a:ext cx="143443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Thyatira</a:t>
            </a:r>
            <a:endParaRPr lang="de-CH" sz="3000" dirty="0"/>
          </a:p>
        </p:txBody>
      </p:sp>
      <p:sp>
        <p:nvSpPr>
          <p:cNvPr id="5" name="Inhaltsplatzhalter 3">
            <a:extLst>
              <a:ext uri="{FF2B5EF4-FFF2-40B4-BE49-F238E27FC236}">
                <a16:creationId xmlns:a16="http://schemas.microsoft.com/office/drawing/2014/main" id="{582F88D3-1456-C4F9-44DA-302C35357AED}"/>
              </a:ext>
            </a:extLst>
          </p:cNvPr>
          <p:cNvSpPr txBox="1">
            <a:spLocks/>
          </p:cNvSpPr>
          <p:nvPr/>
        </p:nvSpPr>
        <p:spPr>
          <a:xfrm>
            <a:off x="1814134" y="3324759"/>
            <a:ext cx="13547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Smyrna</a:t>
            </a:r>
            <a:endParaRPr lang="de-CH" sz="3000" dirty="0"/>
          </a:p>
        </p:txBody>
      </p:sp>
      <p:sp>
        <p:nvSpPr>
          <p:cNvPr id="7" name="Inhaltsplatzhalter 3">
            <a:extLst>
              <a:ext uri="{FF2B5EF4-FFF2-40B4-BE49-F238E27FC236}">
                <a16:creationId xmlns:a16="http://schemas.microsoft.com/office/drawing/2014/main" id="{0DD5E49F-63AE-13DC-4A7D-BF3A3B3ACBF7}"/>
              </a:ext>
            </a:extLst>
          </p:cNvPr>
          <p:cNvSpPr txBox="1">
            <a:spLocks/>
          </p:cNvSpPr>
          <p:nvPr/>
        </p:nvSpPr>
        <p:spPr>
          <a:xfrm>
            <a:off x="0" y="3314760"/>
            <a:ext cx="168975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Ephesus</a:t>
            </a:r>
            <a:endParaRPr lang="de-CH" sz="3000" dirty="0"/>
          </a:p>
        </p:txBody>
      </p:sp>
      <p:sp>
        <p:nvSpPr>
          <p:cNvPr id="8" name="Inhaltsplatzhalter 3">
            <a:extLst>
              <a:ext uri="{FF2B5EF4-FFF2-40B4-BE49-F238E27FC236}">
                <a16:creationId xmlns:a16="http://schemas.microsoft.com/office/drawing/2014/main" id="{0BC9EF0B-8D4A-197C-3941-8466A53EE2D5}"/>
              </a:ext>
            </a:extLst>
          </p:cNvPr>
          <p:cNvSpPr txBox="1">
            <a:spLocks/>
          </p:cNvSpPr>
          <p:nvPr/>
        </p:nvSpPr>
        <p:spPr>
          <a:xfrm>
            <a:off x="8801173" y="1604878"/>
            <a:ext cx="932376"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Josia</a:t>
            </a:r>
            <a:endParaRPr lang="de-CH" sz="3000" dirty="0"/>
          </a:p>
        </p:txBody>
      </p:sp>
      <p:sp>
        <p:nvSpPr>
          <p:cNvPr id="9" name="Inhaltsplatzhalter 3">
            <a:extLst>
              <a:ext uri="{FF2B5EF4-FFF2-40B4-BE49-F238E27FC236}">
                <a16:creationId xmlns:a16="http://schemas.microsoft.com/office/drawing/2014/main" id="{86F44249-C9B8-9C27-B1D8-8173685B3174}"/>
              </a:ext>
            </a:extLst>
          </p:cNvPr>
          <p:cNvSpPr txBox="1">
            <a:spLocks/>
          </p:cNvSpPr>
          <p:nvPr/>
        </p:nvSpPr>
        <p:spPr>
          <a:xfrm>
            <a:off x="7059725" y="1578620"/>
            <a:ext cx="932376"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Jehu</a:t>
            </a:r>
            <a:endParaRPr lang="de-CH" sz="3000" dirty="0"/>
          </a:p>
        </p:txBody>
      </p:sp>
      <p:sp>
        <p:nvSpPr>
          <p:cNvPr id="10" name="Inhaltsplatzhalter 3">
            <a:extLst>
              <a:ext uri="{FF2B5EF4-FFF2-40B4-BE49-F238E27FC236}">
                <a16:creationId xmlns:a16="http://schemas.microsoft.com/office/drawing/2014/main" id="{6BEEEABC-762E-7724-5BF6-8406F91D513A}"/>
              </a:ext>
            </a:extLst>
          </p:cNvPr>
          <p:cNvSpPr txBox="1">
            <a:spLocks/>
          </p:cNvSpPr>
          <p:nvPr/>
        </p:nvSpPr>
        <p:spPr>
          <a:xfrm>
            <a:off x="5449262" y="1592022"/>
            <a:ext cx="115534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Isebel</a:t>
            </a:r>
            <a:endParaRPr lang="de-CH" sz="3000" dirty="0"/>
          </a:p>
        </p:txBody>
      </p:sp>
      <p:sp>
        <p:nvSpPr>
          <p:cNvPr id="11" name="Inhaltsplatzhalter 3">
            <a:extLst>
              <a:ext uri="{FF2B5EF4-FFF2-40B4-BE49-F238E27FC236}">
                <a16:creationId xmlns:a16="http://schemas.microsoft.com/office/drawing/2014/main" id="{56A002D3-CC89-3208-CE7B-AA78B8072FED}"/>
              </a:ext>
            </a:extLst>
          </p:cNvPr>
          <p:cNvSpPr txBox="1">
            <a:spLocks/>
          </p:cNvSpPr>
          <p:nvPr/>
        </p:nvSpPr>
        <p:spPr>
          <a:xfrm>
            <a:off x="1891575" y="1182256"/>
            <a:ext cx="1199855"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Hadad</a:t>
            </a:r>
          </a:p>
          <a:p>
            <a:pPr indent="0" algn="ctr">
              <a:buNone/>
            </a:pPr>
            <a:r>
              <a:rPr lang="de-DE" sz="3000" dirty="0"/>
              <a:t>Reson</a:t>
            </a:r>
            <a:endParaRPr lang="de-CH" sz="3000" dirty="0"/>
          </a:p>
        </p:txBody>
      </p:sp>
      <p:sp>
        <p:nvSpPr>
          <p:cNvPr id="12" name="Inhaltsplatzhalter 3">
            <a:extLst>
              <a:ext uri="{FF2B5EF4-FFF2-40B4-BE49-F238E27FC236}">
                <a16:creationId xmlns:a16="http://schemas.microsoft.com/office/drawing/2014/main" id="{BC15B7FC-008B-D570-E9A8-775C1CFE967F}"/>
              </a:ext>
            </a:extLst>
          </p:cNvPr>
          <p:cNvSpPr txBox="1">
            <a:spLocks/>
          </p:cNvSpPr>
          <p:nvPr/>
        </p:nvSpPr>
        <p:spPr>
          <a:xfrm>
            <a:off x="202925" y="1604130"/>
            <a:ext cx="1354733"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Salomo</a:t>
            </a:r>
            <a:endParaRPr lang="de-CH" sz="3000" dirty="0"/>
          </a:p>
        </p:txBody>
      </p:sp>
      <p:sp>
        <p:nvSpPr>
          <p:cNvPr id="13" name="Inhaltsplatzhalter 3">
            <a:extLst>
              <a:ext uri="{FF2B5EF4-FFF2-40B4-BE49-F238E27FC236}">
                <a16:creationId xmlns:a16="http://schemas.microsoft.com/office/drawing/2014/main" id="{63EFE352-80C7-0638-B4D8-2A1966A5632D}"/>
              </a:ext>
            </a:extLst>
          </p:cNvPr>
          <p:cNvSpPr txBox="1">
            <a:spLocks/>
          </p:cNvSpPr>
          <p:nvPr/>
        </p:nvSpPr>
        <p:spPr>
          <a:xfrm>
            <a:off x="8260422" y="3334407"/>
            <a:ext cx="211297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Philadelphia</a:t>
            </a:r>
            <a:endParaRPr lang="de-CH" sz="3000" dirty="0"/>
          </a:p>
        </p:txBody>
      </p:sp>
      <p:sp>
        <p:nvSpPr>
          <p:cNvPr id="14" name="Inhaltsplatzhalter 3">
            <a:extLst>
              <a:ext uri="{FF2B5EF4-FFF2-40B4-BE49-F238E27FC236}">
                <a16:creationId xmlns:a16="http://schemas.microsoft.com/office/drawing/2014/main" id="{406A1B8A-FA93-A600-104F-102C1FC37DEB}"/>
              </a:ext>
            </a:extLst>
          </p:cNvPr>
          <p:cNvSpPr txBox="1">
            <a:spLocks/>
          </p:cNvSpPr>
          <p:nvPr/>
        </p:nvSpPr>
        <p:spPr>
          <a:xfrm>
            <a:off x="6903744" y="3324759"/>
            <a:ext cx="12443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Sardes</a:t>
            </a:r>
            <a:endParaRPr lang="de-CH" sz="3000" dirty="0"/>
          </a:p>
        </p:txBody>
      </p:sp>
      <p:cxnSp>
        <p:nvCxnSpPr>
          <p:cNvPr id="15" name="Gerade Verbindung mit Pfeil 14">
            <a:extLst>
              <a:ext uri="{FF2B5EF4-FFF2-40B4-BE49-F238E27FC236}">
                <a16:creationId xmlns:a16="http://schemas.microsoft.com/office/drawing/2014/main" id="{EB359A6D-36D3-1955-AB53-44957BE92B08}"/>
              </a:ext>
            </a:extLst>
          </p:cNvPr>
          <p:cNvCxnSpPr>
            <a:cxnSpLocks/>
          </p:cNvCxnSpPr>
          <p:nvPr/>
        </p:nvCxnSpPr>
        <p:spPr>
          <a:xfrm>
            <a:off x="871740" y="2308008"/>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A43128D0-93D9-2408-75D5-E2E5141EC96C}"/>
              </a:ext>
            </a:extLst>
          </p:cNvPr>
          <p:cNvCxnSpPr>
            <a:cxnSpLocks/>
          </p:cNvCxnSpPr>
          <p:nvPr/>
        </p:nvCxnSpPr>
        <p:spPr>
          <a:xfrm>
            <a:off x="7527237"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343DACCB-4EED-BB1A-B265-03E9EA7EA5C3}"/>
              </a:ext>
            </a:extLst>
          </p:cNvPr>
          <p:cNvCxnSpPr>
            <a:cxnSpLocks/>
          </p:cNvCxnSpPr>
          <p:nvPr/>
        </p:nvCxnSpPr>
        <p:spPr>
          <a:xfrm>
            <a:off x="4229865"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45973763-E389-7DDD-F374-EEB5FFDB6DBD}"/>
              </a:ext>
            </a:extLst>
          </p:cNvPr>
          <p:cNvCxnSpPr>
            <a:cxnSpLocks/>
          </p:cNvCxnSpPr>
          <p:nvPr/>
        </p:nvCxnSpPr>
        <p:spPr>
          <a:xfrm>
            <a:off x="2491503" y="2301021"/>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7C5C5DF3-E150-B0C1-6019-BA69DE7354D8}"/>
              </a:ext>
            </a:extLst>
          </p:cNvPr>
          <p:cNvCxnSpPr>
            <a:cxnSpLocks/>
          </p:cNvCxnSpPr>
          <p:nvPr/>
        </p:nvCxnSpPr>
        <p:spPr>
          <a:xfrm>
            <a:off x="9267361" y="2308007"/>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0" name="Inhaltsplatzhalter 3">
            <a:extLst>
              <a:ext uri="{FF2B5EF4-FFF2-40B4-BE49-F238E27FC236}">
                <a16:creationId xmlns:a16="http://schemas.microsoft.com/office/drawing/2014/main" id="{7842F492-5FB5-EE55-283C-A0F6952FF133}"/>
              </a:ext>
            </a:extLst>
          </p:cNvPr>
          <p:cNvSpPr txBox="1">
            <a:spLocks/>
          </p:cNvSpPr>
          <p:nvPr/>
        </p:nvSpPr>
        <p:spPr>
          <a:xfrm>
            <a:off x="3362944" y="3320506"/>
            <a:ext cx="177040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Pergamon</a:t>
            </a:r>
            <a:endParaRPr lang="de-CH" sz="3000" dirty="0"/>
          </a:p>
        </p:txBody>
      </p:sp>
      <p:sp>
        <p:nvSpPr>
          <p:cNvPr id="21" name="Inhaltsplatzhalter 3">
            <a:extLst>
              <a:ext uri="{FF2B5EF4-FFF2-40B4-BE49-F238E27FC236}">
                <a16:creationId xmlns:a16="http://schemas.microsoft.com/office/drawing/2014/main" id="{3BB0A9B9-C4B7-3227-90F4-B1E166CFC5C6}"/>
              </a:ext>
            </a:extLst>
          </p:cNvPr>
          <p:cNvSpPr txBox="1">
            <a:spLocks/>
          </p:cNvSpPr>
          <p:nvPr/>
        </p:nvSpPr>
        <p:spPr>
          <a:xfrm>
            <a:off x="10428129" y="3323266"/>
            <a:ext cx="1566812"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Laodizea</a:t>
            </a:r>
            <a:endParaRPr lang="de-CH" sz="3000" dirty="0"/>
          </a:p>
        </p:txBody>
      </p:sp>
      <p:cxnSp>
        <p:nvCxnSpPr>
          <p:cNvPr id="22" name="Gerade Verbindung mit Pfeil 21">
            <a:extLst>
              <a:ext uri="{FF2B5EF4-FFF2-40B4-BE49-F238E27FC236}">
                <a16:creationId xmlns:a16="http://schemas.microsoft.com/office/drawing/2014/main" id="{4720E2DA-8BAE-7302-D2A6-63B3D6874306}"/>
              </a:ext>
            </a:extLst>
          </p:cNvPr>
          <p:cNvCxnSpPr>
            <a:cxnSpLocks/>
          </p:cNvCxnSpPr>
          <p:nvPr/>
        </p:nvCxnSpPr>
        <p:spPr>
          <a:xfrm>
            <a:off x="5972478"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Inhaltsplatzhalter 3">
            <a:extLst>
              <a:ext uri="{FF2B5EF4-FFF2-40B4-BE49-F238E27FC236}">
                <a16:creationId xmlns:a16="http://schemas.microsoft.com/office/drawing/2014/main" id="{C7F29DD0-51C5-5AD8-F8D4-62615A350A0A}"/>
              </a:ext>
            </a:extLst>
          </p:cNvPr>
          <p:cNvSpPr txBox="1">
            <a:spLocks/>
          </p:cNvSpPr>
          <p:nvPr/>
        </p:nvSpPr>
        <p:spPr>
          <a:xfrm>
            <a:off x="3357917" y="1597143"/>
            <a:ext cx="1770399"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Jerobeam</a:t>
            </a:r>
            <a:endParaRPr lang="de-CH" sz="3000" dirty="0"/>
          </a:p>
        </p:txBody>
      </p:sp>
      <p:sp>
        <p:nvSpPr>
          <p:cNvPr id="26" name="Rechteck 25">
            <a:extLst>
              <a:ext uri="{FF2B5EF4-FFF2-40B4-BE49-F238E27FC236}">
                <a16:creationId xmlns:a16="http://schemas.microsoft.com/office/drawing/2014/main" id="{29CCF4EE-73A3-E652-6100-7DA9C8F8BCC4}"/>
              </a:ext>
            </a:extLst>
          </p:cNvPr>
          <p:cNvSpPr/>
          <p:nvPr/>
        </p:nvSpPr>
        <p:spPr>
          <a:xfrm>
            <a:off x="590200" y="4366330"/>
            <a:ext cx="10515600" cy="1015663"/>
          </a:xfrm>
          <a:prstGeom prst="rect">
            <a:avLst/>
          </a:prstGeom>
        </p:spPr>
        <p:txBody>
          <a:bodyPr wrap="square">
            <a:spAutoFit/>
          </a:bodyPr>
          <a:lstStyle/>
          <a:p>
            <a:r>
              <a:rPr lang="de-DE" sz="3000" dirty="0"/>
              <a:t>„Weil du das Wort meines Ausharrens bewahrt hast, werde auch ich dich bewahren vor der Stunde der Versuchung“ Offb 3,2b</a:t>
            </a:r>
            <a:endParaRPr lang="de-CH" sz="3000" dirty="0"/>
          </a:p>
        </p:txBody>
      </p:sp>
    </p:spTree>
    <p:extLst>
      <p:ext uri="{BB962C8B-B14F-4D97-AF65-F5344CB8AC3E}">
        <p14:creationId xmlns:p14="http://schemas.microsoft.com/office/powerpoint/2010/main" val="137664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3" name="Inhaltsplatzhalter 3">
            <a:extLst>
              <a:ext uri="{FF2B5EF4-FFF2-40B4-BE49-F238E27FC236}">
                <a16:creationId xmlns:a16="http://schemas.microsoft.com/office/drawing/2014/main" id="{3E28F4CF-094B-10A4-49AD-2BAB0B053AAD}"/>
              </a:ext>
            </a:extLst>
          </p:cNvPr>
          <p:cNvSpPr txBox="1">
            <a:spLocks/>
          </p:cNvSpPr>
          <p:nvPr/>
        </p:nvSpPr>
        <p:spPr>
          <a:xfrm>
            <a:off x="5309721" y="3325608"/>
            <a:ext cx="143443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Thyatira</a:t>
            </a:r>
            <a:endParaRPr lang="de-CH" sz="3000" dirty="0"/>
          </a:p>
        </p:txBody>
      </p:sp>
      <p:sp>
        <p:nvSpPr>
          <p:cNvPr id="5" name="Inhaltsplatzhalter 3">
            <a:extLst>
              <a:ext uri="{FF2B5EF4-FFF2-40B4-BE49-F238E27FC236}">
                <a16:creationId xmlns:a16="http://schemas.microsoft.com/office/drawing/2014/main" id="{582F88D3-1456-C4F9-44DA-302C35357AED}"/>
              </a:ext>
            </a:extLst>
          </p:cNvPr>
          <p:cNvSpPr txBox="1">
            <a:spLocks/>
          </p:cNvSpPr>
          <p:nvPr/>
        </p:nvSpPr>
        <p:spPr>
          <a:xfrm>
            <a:off x="1814134" y="3324759"/>
            <a:ext cx="13547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Smyrna</a:t>
            </a:r>
            <a:endParaRPr lang="de-CH" sz="3000" dirty="0"/>
          </a:p>
        </p:txBody>
      </p:sp>
      <p:sp>
        <p:nvSpPr>
          <p:cNvPr id="7" name="Inhaltsplatzhalter 3">
            <a:extLst>
              <a:ext uri="{FF2B5EF4-FFF2-40B4-BE49-F238E27FC236}">
                <a16:creationId xmlns:a16="http://schemas.microsoft.com/office/drawing/2014/main" id="{0DD5E49F-63AE-13DC-4A7D-BF3A3B3ACBF7}"/>
              </a:ext>
            </a:extLst>
          </p:cNvPr>
          <p:cNvSpPr txBox="1">
            <a:spLocks/>
          </p:cNvSpPr>
          <p:nvPr/>
        </p:nvSpPr>
        <p:spPr>
          <a:xfrm>
            <a:off x="0" y="3314760"/>
            <a:ext cx="168975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Ephesus</a:t>
            </a:r>
            <a:endParaRPr lang="de-CH" sz="3000" dirty="0"/>
          </a:p>
        </p:txBody>
      </p:sp>
      <p:sp>
        <p:nvSpPr>
          <p:cNvPr id="8" name="Inhaltsplatzhalter 3">
            <a:extLst>
              <a:ext uri="{FF2B5EF4-FFF2-40B4-BE49-F238E27FC236}">
                <a16:creationId xmlns:a16="http://schemas.microsoft.com/office/drawing/2014/main" id="{0BC9EF0B-8D4A-197C-3941-8466A53EE2D5}"/>
              </a:ext>
            </a:extLst>
          </p:cNvPr>
          <p:cNvSpPr txBox="1">
            <a:spLocks/>
          </p:cNvSpPr>
          <p:nvPr/>
        </p:nvSpPr>
        <p:spPr>
          <a:xfrm>
            <a:off x="8801173" y="1604878"/>
            <a:ext cx="932376"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Josia</a:t>
            </a:r>
            <a:endParaRPr lang="de-CH" sz="3000" dirty="0"/>
          </a:p>
        </p:txBody>
      </p:sp>
      <p:sp>
        <p:nvSpPr>
          <p:cNvPr id="9" name="Inhaltsplatzhalter 3">
            <a:extLst>
              <a:ext uri="{FF2B5EF4-FFF2-40B4-BE49-F238E27FC236}">
                <a16:creationId xmlns:a16="http://schemas.microsoft.com/office/drawing/2014/main" id="{86F44249-C9B8-9C27-B1D8-8173685B3174}"/>
              </a:ext>
            </a:extLst>
          </p:cNvPr>
          <p:cNvSpPr txBox="1">
            <a:spLocks/>
          </p:cNvSpPr>
          <p:nvPr/>
        </p:nvSpPr>
        <p:spPr>
          <a:xfrm>
            <a:off x="7059725" y="1578620"/>
            <a:ext cx="932376"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Jehu</a:t>
            </a:r>
            <a:endParaRPr lang="de-CH" sz="3000" dirty="0"/>
          </a:p>
        </p:txBody>
      </p:sp>
      <p:sp>
        <p:nvSpPr>
          <p:cNvPr id="10" name="Inhaltsplatzhalter 3">
            <a:extLst>
              <a:ext uri="{FF2B5EF4-FFF2-40B4-BE49-F238E27FC236}">
                <a16:creationId xmlns:a16="http://schemas.microsoft.com/office/drawing/2014/main" id="{6BEEEABC-762E-7724-5BF6-8406F91D513A}"/>
              </a:ext>
            </a:extLst>
          </p:cNvPr>
          <p:cNvSpPr txBox="1">
            <a:spLocks/>
          </p:cNvSpPr>
          <p:nvPr/>
        </p:nvSpPr>
        <p:spPr>
          <a:xfrm>
            <a:off x="5449262" y="1592022"/>
            <a:ext cx="115534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Isebel</a:t>
            </a:r>
            <a:endParaRPr lang="de-CH" sz="3000" dirty="0"/>
          </a:p>
        </p:txBody>
      </p:sp>
      <p:sp>
        <p:nvSpPr>
          <p:cNvPr id="11" name="Inhaltsplatzhalter 3">
            <a:extLst>
              <a:ext uri="{FF2B5EF4-FFF2-40B4-BE49-F238E27FC236}">
                <a16:creationId xmlns:a16="http://schemas.microsoft.com/office/drawing/2014/main" id="{56A002D3-CC89-3208-CE7B-AA78B8072FED}"/>
              </a:ext>
            </a:extLst>
          </p:cNvPr>
          <p:cNvSpPr txBox="1">
            <a:spLocks/>
          </p:cNvSpPr>
          <p:nvPr/>
        </p:nvSpPr>
        <p:spPr>
          <a:xfrm>
            <a:off x="1891575" y="1182256"/>
            <a:ext cx="1199855"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Hadad</a:t>
            </a:r>
          </a:p>
          <a:p>
            <a:pPr indent="0" algn="ctr">
              <a:buNone/>
            </a:pPr>
            <a:r>
              <a:rPr lang="de-DE" sz="3000" dirty="0"/>
              <a:t>Reson</a:t>
            </a:r>
            <a:endParaRPr lang="de-CH" sz="3000" dirty="0"/>
          </a:p>
        </p:txBody>
      </p:sp>
      <p:sp>
        <p:nvSpPr>
          <p:cNvPr id="12" name="Inhaltsplatzhalter 3">
            <a:extLst>
              <a:ext uri="{FF2B5EF4-FFF2-40B4-BE49-F238E27FC236}">
                <a16:creationId xmlns:a16="http://schemas.microsoft.com/office/drawing/2014/main" id="{BC15B7FC-008B-D570-E9A8-775C1CFE967F}"/>
              </a:ext>
            </a:extLst>
          </p:cNvPr>
          <p:cNvSpPr txBox="1">
            <a:spLocks/>
          </p:cNvSpPr>
          <p:nvPr/>
        </p:nvSpPr>
        <p:spPr>
          <a:xfrm>
            <a:off x="202925" y="1604130"/>
            <a:ext cx="1354733"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Salomo</a:t>
            </a:r>
            <a:endParaRPr lang="de-CH" sz="3000" dirty="0"/>
          </a:p>
        </p:txBody>
      </p:sp>
      <p:sp>
        <p:nvSpPr>
          <p:cNvPr id="13" name="Inhaltsplatzhalter 3">
            <a:extLst>
              <a:ext uri="{FF2B5EF4-FFF2-40B4-BE49-F238E27FC236}">
                <a16:creationId xmlns:a16="http://schemas.microsoft.com/office/drawing/2014/main" id="{63EFE352-80C7-0638-B4D8-2A1966A5632D}"/>
              </a:ext>
            </a:extLst>
          </p:cNvPr>
          <p:cNvSpPr txBox="1">
            <a:spLocks/>
          </p:cNvSpPr>
          <p:nvPr/>
        </p:nvSpPr>
        <p:spPr>
          <a:xfrm>
            <a:off x="8260422" y="3334407"/>
            <a:ext cx="211297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Philadelphia</a:t>
            </a:r>
            <a:endParaRPr lang="de-CH" sz="3000" dirty="0"/>
          </a:p>
        </p:txBody>
      </p:sp>
      <p:sp>
        <p:nvSpPr>
          <p:cNvPr id="14" name="Inhaltsplatzhalter 3">
            <a:extLst>
              <a:ext uri="{FF2B5EF4-FFF2-40B4-BE49-F238E27FC236}">
                <a16:creationId xmlns:a16="http://schemas.microsoft.com/office/drawing/2014/main" id="{406A1B8A-FA93-A600-104F-102C1FC37DEB}"/>
              </a:ext>
            </a:extLst>
          </p:cNvPr>
          <p:cNvSpPr txBox="1">
            <a:spLocks/>
          </p:cNvSpPr>
          <p:nvPr/>
        </p:nvSpPr>
        <p:spPr>
          <a:xfrm>
            <a:off x="6903744" y="3324759"/>
            <a:ext cx="12443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Sardes</a:t>
            </a:r>
            <a:endParaRPr lang="de-CH" sz="3000" dirty="0"/>
          </a:p>
        </p:txBody>
      </p:sp>
      <p:cxnSp>
        <p:nvCxnSpPr>
          <p:cNvPr id="15" name="Gerade Verbindung mit Pfeil 14">
            <a:extLst>
              <a:ext uri="{FF2B5EF4-FFF2-40B4-BE49-F238E27FC236}">
                <a16:creationId xmlns:a16="http://schemas.microsoft.com/office/drawing/2014/main" id="{EB359A6D-36D3-1955-AB53-44957BE92B08}"/>
              </a:ext>
            </a:extLst>
          </p:cNvPr>
          <p:cNvCxnSpPr>
            <a:cxnSpLocks/>
          </p:cNvCxnSpPr>
          <p:nvPr/>
        </p:nvCxnSpPr>
        <p:spPr>
          <a:xfrm>
            <a:off x="871740" y="2308008"/>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A43128D0-93D9-2408-75D5-E2E5141EC96C}"/>
              </a:ext>
            </a:extLst>
          </p:cNvPr>
          <p:cNvCxnSpPr>
            <a:cxnSpLocks/>
          </p:cNvCxnSpPr>
          <p:nvPr/>
        </p:nvCxnSpPr>
        <p:spPr>
          <a:xfrm>
            <a:off x="7527237"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343DACCB-4EED-BB1A-B265-03E9EA7EA5C3}"/>
              </a:ext>
            </a:extLst>
          </p:cNvPr>
          <p:cNvCxnSpPr>
            <a:cxnSpLocks/>
          </p:cNvCxnSpPr>
          <p:nvPr/>
        </p:nvCxnSpPr>
        <p:spPr>
          <a:xfrm>
            <a:off x="4229865"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45973763-E389-7DDD-F374-EEB5FFDB6DBD}"/>
              </a:ext>
            </a:extLst>
          </p:cNvPr>
          <p:cNvCxnSpPr>
            <a:cxnSpLocks/>
          </p:cNvCxnSpPr>
          <p:nvPr/>
        </p:nvCxnSpPr>
        <p:spPr>
          <a:xfrm>
            <a:off x="2491503" y="2301021"/>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7C5C5DF3-E150-B0C1-6019-BA69DE7354D8}"/>
              </a:ext>
            </a:extLst>
          </p:cNvPr>
          <p:cNvCxnSpPr>
            <a:cxnSpLocks/>
          </p:cNvCxnSpPr>
          <p:nvPr/>
        </p:nvCxnSpPr>
        <p:spPr>
          <a:xfrm>
            <a:off x="9267361" y="2308007"/>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0" name="Inhaltsplatzhalter 3">
            <a:extLst>
              <a:ext uri="{FF2B5EF4-FFF2-40B4-BE49-F238E27FC236}">
                <a16:creationId xmlns:a16="http://schemas.microsoft.com/office/drawing/2014/main" id="{7842F492-5FB5-EE55-283C-A0F6952FF133}"/>
              </a:ext>
            </a:extLst>
          </p:cNvPr>
          <p:cNvSpPr txBox="1">
            <a:spLocks/>
          </p:cNvSpPr>
          <p:nvPr/>
        </p:nvSpPr>
        <p:spPr>
          <a:xfrm>
            <a:off x="3362944" y="3320506"/>
            <a:ext cx="177040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Pergamon</a:t>
            </a:r>
            <a:endParaRPr lang="de-CH" sz="3000" dirty="0"/>
          </a:p>
        </p:txBody>
      </p:sp>
      <p:sp>
        <p:nvSpPr>
          <p:cNvPr id="21" name="Inhaltsplatzhalter 3">
            <a:extLst>
              <a:ext uri="{FF2B5EF4-FFF2-40B4-BE49-F238E27FC236}">
                <a16:creationId xmlns:a16="http://schemas.microsoft.com/office/drawing/2014/main" id="{3BB0A9B9-C4B7-3227-90F4-B1E166CFC5C6}"/>
              </a:ext>
            </a:extLst>
          </p:cNvPr>
          <p:cNvSpPr txBox="1">
            <a:spLocks/>
          </p:cNvSpPr>
          <p:nvPr/>
        </p:nvSpPr>
        <p:spPr>
          <a:xfrm>
            <a:off x="10428129" y="3323266"/>
            <a:ext cx="1566812"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Laodizea</a:t>
            </a:r>
            <a:endParaRPr lang="de-CH" sz="3000" dirty="0"/>
          </a:p>
        </p:txBody>
      </p:sp>
      <p:cxnSp>
        <p:nvCxnSpPr>
          <p:cNvPr id="22" name="Gerade Verbindung mit Pfeil 21">
            <a:extLst>
              <a:ext uri="{FF2B5EF4-FFF2-40B4-BE49-F238E27FC236}">
                <a16:creationId xmlns:a16="http://schemas.microsoft.com/office/drawing/2014/main" id="{4720E2DA-8BAE-7302-D2A6-63B3D6874306}"/>
              </a:ext>
            </a:extLst>
          </p:cNvPr>
          <p:cNvCxnSpPr>
            <a:cxnSpLocks/>
          </p:cNvCxnSpPr>
          <p:nvPr/>
        </p:nvCxnSpPr>
        <p:spPr>
          <a:xfrm>
            <a:off x="5972478"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22">
            <a:extLst>
              <a:ext uri="{FF2B5EF4-FFF2-40B4-BE49-F238E27FC236}">
                <a16:creationId xmlns:a16="http://schemas.microsoft.com/office/drawing/2014/main" id="{F455F8D4-FB78-59B7-2223-05596AD8FB5F}"/>
              </a:ext>
            </a:extLst>
          </p:cNvPr>
          <p:cNvCxnSpPr>
            <a:cxnSpLocks/>
          </p:cNvCxnSpPr>
          <p:nvPr/>
        </p:nvCxnSpPr>
        <p:spPr>
          <a:xfrm>
            <a:off x="11194033" y="2308008"/>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Inhaltsplatzhalter 3">
            <a:extLst>
              <a:ext uri="{FF2B5EF4-FFF2-40B4-BE49-F238E27FC236}">
                <a16:creationId xmlns:a16="http://schemas.microsoft.com/office/drawing/2014/main" id="{C7F29DD0-51C5-5AD8-F8D4-62615A350A0A}"/>
              </a:ext>
            </a:extLst>
          </p:cNvPr>
          <p:cNvSpPr txBox="1">
            <a:spLocks/>
          </p:cNvSpPr>
          <p:nvPr/>
        </p:nvSpPr>
        <p:spPr>
          <a:xfrm>
            <a:off x="3357917" y="1597143"/>
            <a:ext cx="1770399"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Jerobeam</a:t>
            </a:r>
            <a:endParaRPr lang="de-CH" sz="3000" dirty="0"/>
          </a:p>
        </p:txBody>
      </p:sp>
      <p:sp>
        <p:nvSpPr>
          <p:cNvPr id="25" name="Inhaltsplatzhalter 3">
            <a:extLst>
              <a:ext uri="{FF2B5EF4-FFF2-40B4-BE49-F238E27FC236}">
                <a16:creationId xmlns:a16="http://schemas.microsoft.com/office/drawing/2014/main" id="{CF981C1E-D3D2-999E-9867-39AA96C02929}"/>
              </a:ext>
            </a:extLst>
          </p:cNvPr>
          <p:cNvSpPr txBox="1">
            <a:spLocks/>
          </p:cNvSpPr>
          <p:nvPr/>
        </p:nvSpPr>
        <p:spPr>
          <a:xfrm>
            <a:off x="10500048" y="1599008"/>
            <a:ext cx="1387969"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Zedekia</a:t>
            </a:r>
            <a:endParaRPr lang="de-CH" sz="3000" dirty="0"/>
          </a:p>
        </p:txBody>
      </p:sp>
      <p:sp>
        <p:nvSpPr>
          <p:cNvPr id="26" name="Rechteck 25">
            <a:extLst>
              <a:ext uri="{FF2B5EF4-FFF2-40B4-BE49-F238E27FC236}">
                <a16:creationId xmlns:a16="http://schemas.microsoft.com/office/drawing/2014/main" id="{29CCF4EE-73A3-E652-6100-7DA9C8F8BCC4}"/>
              </a:ext>
            </a:extLst>
          </p:cNvPr>
          <p:cNvSpPr/>
          <p:nvPr/>
        </p:nvSpPr>
        <p:spPr>
          <a:xfrm>
            <a:off x="590200" y="4366330"/>
            <a:ext cx="10515600" cy="1015663"/>
          </a:xfrm>
          <a:prstGeom prst="rect">
            <a:avLst/>
          </a:prstGeom>
        </p:spPr>
        <p:txBody>
          <a:bodyPr wrap="square">
            <a:spAutoFit/>
          </a:bodyPr>
          <a:lstStyle/>
          <a:p>
            <a:r>
              <a:rPr lang="de-DE" sz="3000" dirty="0"/>
              <a:t>„und du weißt nicht, dass du der Elende und Jämmerliche und arm und blind und nackt bist“ Offb 3,17b</a:t>
            </a:r>
            <a:endParaRPr lang="de-CH" sz="3000" dirty="0"/>
          </a:p>
        </p:txBody>
      </p:sp>
    </p:spTree>
    <p:extLst>
      <p:ext uri="{BB962C8B-B14F-4D97-AF65-F5344CB8AC3E}">
        <p14:creationId xmlns:p14="http://schemas.microsoft.com/office/powerpoint/2010/main" val="118635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16"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720668" y="3592645"/>
            <a:ext cx="3963973" cy="1015663"/>
          </a:xfrm>
          <a:prstGeom prst="rect">
            <a:avLst/>
          </a:prstGeom>
        </p:spPr>
        <p:txBody>
          <a:bodyPr wrap="square">
            <a:spAutoFit/>
          </a:bodyPr>
          <a:lstStyle/>
          <a:p>
            <a:r>
              <a:rPr lang="de-DE" sz="3000" dirty="0"/>
              <a:t>Teuflische Imitation der Dreieinigkeit Gottes!</a:t>
            </a:r>
            <a:endParaRPr lang="de-CH" sz="3000" dirty="0"/>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2" name="Rechteck 1">
            <a:extLst>
              <a:ext uri="{FF2B5EF4-FFF2-40B4-BE49-F238E27FC236}">
                <a16:creationId xmlns:a16="http://schemas.microsoft.com/office/drawing/2014/main" id="{A8BB784A-40A0-E574-C306-EAAE7A181E12}"/>
              </a:ext>
            </a:extLst>
          </p:cNvPr>
          <p:cNvSpPr/>
          <p:nvPr/>
        </p:nvSpPr>
        <p:spPr>
          <a:xfrm>
            <a:off x="532002" y="1189406"/>
            <a:ext cx="4694339" cy="553998"/>
          </a:xfrm>
          <a:prstGeom prst="rect">
            <a:avLst/>
          </a:prstGeom>
        </p:spPr>
        <p:txBody>
          <a:bodyPr wrap="square">
            <a:spAutoFit/>
          </a:bodyPr>
          <a:lstStyle/>
          <a:p>
            <a:r>
              <a:rPr lang="de-CH" sz="3000" u="sng" dirty="0"/>
              <a:t>Baal</a:t>
            </a:r>
          </a:p>
        </p:txBody>
      </p:sp>
      <p:sp>
        <p:nvSpPr>
          <p:cNvPr id="3" name="Inhaltsplatzhalter 3">
            <a:extLst>
              <a:ext uri="{FF2B5EF4-FFF2-40B4-BE49-F238E27FC236}">
                <a16:creationId xmlns:a16="http://schemas.microsoft.com/office/drawing/2014/main" id="{D7E17CC3-E2C8-315F-814B-24760127D0A9}"/>
              </a:ext>
            </a:extLst>
          </p:cNvPr>
          <p:cNvSpPr txBox="1">
            <a:spLocks/>
          </p:cNvSpPr>
          <p:nvPr/>
        </p:nvSpPr>
        <p:spPr>
          <a:xfrm>
            <a:off x="4496237" y="1431953"/>
            <a:ext cx="635861" cy="6463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4000" dirty="0"/>
              <a:t>El</a:t>
            </a:r>
            <a:endParaRPr lang="de-CH" sz="4000" dirty="0"/>
          </a:p>
        </p:txBody>
      </p:sp>
      <p:sp>
        <p:nvSpPr>
          <p:cNvPr id="5" name="Inhaltsplatzhalter 3">
            <a:extLst>
              <a:ext uri="{FF2B5EF4-FFF2-40B4-BE49-F238E27FC236}">
                <a16:creationId xmlns:a16="http://schemas.microsoft.com/office/drawing/2014/main" id="{DD63B6D0-AFB1-559F-6B20-A0557C6385FB}"/>
              </a:ext>
            </a:extLst>
          </p:cNvPr>
          <p:cNvSpPr txBox="1">
            <a:spLocks/>
          </p:cNvSpPr>
          <p:nvPr/>
        </p:nvSpPr>
        <p:spPr>
          <a:xfrm>
            <a:off x="8950579" y="1431953"/>
            <a:ext cx="1904775" cy="6463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4000" dirty="0"/>
              <a:t>Aschera</a:t>
            </a:r>
            <a:endParaRPr lang="de-CH" sz="4000" dirty="0"/>
          </a:p>
        </p:txBody>
      </p:sp>
      <p:sp>
        <p:nvSpPr>
          <p:cNvPr id="7" name="Inhaltsplatzhalter 3">
            <a:extLst>
              <a:ext uri="{FF2B5EF4-FFF2-40B4-BE49-F238E27FC236}">
                <a16:creationId xmlns:a16="http://schemas.microsoft.com/office/drawing/2014/main" id="{03ED07D8-B506-04E3-7246-2E21C048C5ED}"/>
              </a:ext>
            </a:extLst>
          </p:cNvPr>
          <p:cNvSpPr txBox="1">
            <a:spLocks/>
          </p:cNvSpPr>
          <p:nvPr/>
        </p:nvSpPr>
        <p:spPr>
          <a:xfrm>
            <a:off x="6496516" y="3626864"/>
            <a:ext cx="1089643" cy="6463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4000" dirty="0"/>
              <a:t>Baal</a:t>
            </a:r>
            <a:endParaRPr lang="de-CH" sz="4000" dirty="0"/>
          </a:p>
        </p:txBody>
      </p:sp>
      <p:cxnSp>
        <p:nvCxnSpPr>
          <p:cNvPr id="8" name="Gerade Verbindung mit Pfeil 7">
            <a:extLst>
              <a:ext uri="{FF2B5EF4-FFF2-40B4-BE49-F238E27FC236}">
                <a16:creationId xmlns:a16="http://schemas.microsoft.com/office/drawing/2014/main" id="{536E7338-FD5B-B8F4-6A53-FECBCFAC1D60}"/>
              </a:ext>
            </a:extLst>
          </p:cNvPr>
          <p:cNvCxnSpPr>
            <a:cxnSpLocks/>
          </p:cNvCxnSpPr>
          <p:nvPr/>
        </p:nvCxnSpPr>
        <p:spPr>
          <a:xfrm>
            <a:off x="7041338" y="1745805"/>
            <a:ext cx="0" cy="18000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Gerader Verbinder 10">
            <a:extLst>
              <a:ext uri="{FF2B5EF4-FFF2-40B4-BE49-F238E27FC236}">
                <a16:creationId xmlns:a16="http://schemas.microsoft.com/office/drawing/2014/main" id="{AA38414E-B682-0EE1-35E5-5DDBD79B9E26}"/>
              </a:ext>
            </a:extLst>
          </p:cNvPr>
          <p:cNvCxnSpPr>
            <a:cxnSpLocks/>
          </p:cNvCxnSpPr>
          <p:nvPr/>
        </p:nvCxnSpPr>
        <p:spPr>
          <a:xfrm>
            <a:off x="5079535" y="1745805"/>
            <a:ext cx="37456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70511ECE-3FA0-07E4-C9D6-032BAEEEC6AC}"/>
              </a:ext>
            </a:extLst>
          </p:cNvPr>
          <p:cNvSpPr/>
          <p:nvPr/>
        </p:nvSpPr>
        <p:spPr>
          <a:xfrm>
            <a:off x="4026399" y="2115137"/>
            <a:ext cx="1575536" cy="553998"/>
          </a:xfrm>
          <a:prstGeom prst="rect">
            <a:avLst/>
          </a:prstGeom>
        </p:spPr>
        <p:txBody>
          <a:bodyPr wrap="square">
            <a:spAutoFit/>
          </a:bodyPr>
          <a:lstStyle/>
          <a:p>
            <a:r>
              <a:rPr lang="de-DE" sz="3000" dirty="0"/>
              <a:t>Schöpfer</a:t>
            </a:r>
            <a:endParaRPr lang="de-CH" sz="3000" dirty="0"/>
          </a:p>
        </p:txBody>
      </p:sp>
      <p:sp>
        <p:nvSpPr>
          <p:cNvPr id="17" name="Rechteck 16">
            <a:extLst>
              <a:ext uri="{FF2B5EF4-FFF2-40B4-BE49-F238E27FC236}">
                <a16:creationId xmlns:a16="http://schemas.microsoft.com/office/drawing/2014/main" id="{5BAFE06B-FCF2-62C5-4E6D-7C7746BA3529}"/>
              </a:ext>
            </a:extLst>
          </p:cNvPr>
          <p:cNvSpPr/>
          <p:nvPr/>
        </p:nvSpPr>
        <p:spPr>
          <a:xfrm>
            <a:off x="8976262" y="2115137"/>
            <a:ext cx="1853408" cy="553998"/>
          </a:xfrm>
          <a:prstGeom prst="rect">
            <a:avLst/>
          </a:prstGeom>
        </p:spPr>
        <p:txBody>
          <a:bodyPr wrap="square">
            <a:spAutoFit/>
          </a:bodyPr>
          <a:lstStyle/>
          <a:p>
            <a:r>
              <a:rPr lang="de-DE" sz="3000" dirty="0"/>
              <a:t>Schöpferin</a:t>
            </a:r>
            <a:endParaRPr lang="de-CH" sz="3000" dirty="0"/>
          </a:p>
        </p:txBody>
      </p:sp>
      <p:sp>
        <p:nvSpPr>
          <p:cNvPr id="18" name="Rechteck 17">
            <a:extLst>
              <a:ext uri="{FF2B5EF4-FFF2-40B4-BE49-F238E27FC236}">
                <a16:creationId xmlns:a16="http://schemas.microsoft.com/office/drawing/2014/main" id="{228DBB95-7C97-67AC-8851-5A8244A48605}"/>
              </a:ext>
            </a:extLst>
          </p:cNvPr>
          <p:cNvSpPr/>
          <p:nvPr/>
        </p:nvSpPr>
        <p:spPr>
          <a:xfrm>
            <a:off x="6232411" y="4273195"/>
            <a:ext cx="1777243" cy="553998"/>
          </a:xfrm>
          <a:prstGeom prst="rect">
            <a:avLst/>
          </a:prstGeom>
        </p:spPr>
        <p:txBody>
          <a:bodyPr wrap="square">
            <a:spAutoFit/>
          </a:bodyPr>
          <a:lstStyle/>
          <a:p>
            <a:r>
              <a:rPr lang="de-DE" sz="3000" dirty="0"/>
              <a:t>Berg-Gott</a:t>
            </a:r>
            <a:endParaRPr lang="de-CH" sz="3000" dirty="0"/>
          </a:p>
        </p:txBody>
      </p:sp>
      <p:sp>
        <p:nvSpPr>
          <p:cNvPr id="19" name="Rechteck 18">
            <a:extLst>
              <a:ext uri="{FF2B5EF4-FFF2-40B4-BE49-F238E27FC236}">
                <a16:creationId xmlns:a16="http://schemas.microsoft.com/office/drawing/2014/main" id="{9FAD57FA-D5BF-6248-BE0C-94516C5B3771}"/>
              </a:ext>
            </a:extLst>
          </p:cNvPr>
          <p:cNvSpPr/>
          <p:nvPr/>
        </p:nvSpPr>
        <p:spPr>
          <a:xfrm>
            <a:off x="4714003" y="4870793"/>
            <a:ext cx="4903976" cy="553998"/>
          </a:xfrm>
          <a:prstGeom prst="rect">
            <a:avLst/>
          </a:prstGeom>
        </p:spPr>
        <p:txBody>
          <a:bodyPr wrap="square">
            <a:spAutoFit/>
          </a:bodyPr>
          <a:lstStyle/>
          <a:p>
            <a:r>
              <a:rPr lang="de-DE" sz="3000" dirty="0"/>
              <a:t>Blitz, Regen- und Gewittergott</a:t>
            </a:r>
            <a:endParaRPr lang="de-CH" sz="3000" dirty="0"/>
          </a:p>
        </p:txBody>
      </p:sp>
    </p:spTree>
    <p:extLst>
      <p:ext uri="{BB962C8B-B14F-4D97-AF65-F5344CB8AC3E}">
        <p14:creationId xmlns:p14="http://schemas.microsoft.com/office/powerpoint/2010/main" val="272460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Effect transition="in" filter="fade">
                                      <p:cBhvr>
                                        <p:cTn id="50" dur="500"/>
                                        <p:tgtEl>
                                          <p:spTgt spid="7"/>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500" fill="hold"/>
                                        <p:tgtEl>
                                          <p:spTgt spid="18"/>
                                        </p:tgtEl>
                                        <p:attrNameLst>
                                          <p:attrName>ppt_w</p:attrName>
                                        </p:attrNameLst>
                                      </p:cBhvr>
                                      <p:tavLst>
                                        <p:tav tm="0">
                                          <p:val>
                                            <p:fltVal val="0"/>
                                          </p:val>
                                        </p:tav>
                                        <p:tav tm="100000">
                                          <p:val>
                                            <p:strVal val="#ppt_w"/>
                                          </p:val>
                                        </p:tav>
                                      </p:tavLst>
                                    </p:anim>
                                    <p:anim calcmode="lin" valueType="num">
                                      <p:cBhvr>
                                        <p:cTn id="54" dur="500" fill="hold"/>
                                        <p:tgtEl>
                                          <p:spTgt spid="18"/>
                                        </p:tgtEl>
                                        <p:attrNameLst>
                                          <p:attrName>ppt_h</p:attrName>
                                        </p:attrNameLst>
                                      </p:cBhvr>
                                      <p:tavLst>
                                        <p:tav tm="0">
                                          <p:val>
                                            <p:fltVal val="0"/>
                                          </p:val>
                                        </p:tav>
                                        <p:tav tm="100000">
                                          <p:val>
                                            <p:strVal val="#ppt_h"/>
                                          </p:val>
                                        </p:tav>
                                      </p:tavLst>
                                    </p:anim>
                                    <p:animEffect transition="in" filter="fade">
                                      <p:cBhvr>
                                        <p:cTn id="55" dur="500"/>
                                        <p:tgtEl>
                                          <p:spTgt spid="18"/>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p:cTn id="58" dur="500" fill="hold"/>
                                        <p:tgtEl>
                                          <p:spTgt spid="19"/>
                                        </p:tgtEl>
                                        <p:attrNameLst>
                                          <p:attrName>ppt_w</p:attrName>
                                        </p:attrNameLst>
                                      </p:cBhvr>
                                      <p:tavLst>
                                        <p:tav tm="0">
                                          <p:val>
                                            <p:fltVal val="0"/>
                                          </p:val>
                                        </p:tav>
                                        <p:tav tm="100000">
                                          <p:val>
                                            <p:strVal val="#ppt_w"/>
                                          </p:val>
                                        </p:tav>
                                      </p:tavLst>
                                    </p:anim>
                                    <p:anim calcmode="lin" valueType="num">
                                      <p:cBhvr>
                                        <p:cTn id="59" dur="500" fill="hold"/>
                                        <p:tgtEl>
                                          <p:spTgt spid="19"/>
                                        </p:tgtEl>
                                        <p:attrNameLst>
                                          <p:attrName>ppt_h</p:attrName>
                                        </p:attrNameLst>
                                      </p:cBhvr>
                                      <p:tavLst>
                                        <p:tav tm="0">
                                          <p:val>
                                            <p:fltVal val="0"/>
                                          </p:val>
                                        </p:tav>
                                        <p:tav tm="100000">
                                          <p:val>
                                            <p:strVal val="#ppt_h"/>
                                          </p:val>
                                        </p:tav>
                                      </p:tavLst>
                                    </p:anim>
                                    <p:animEffect transition="in" filter="fade">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anim calcmode="lin" valueType="num">
                                      <p:cBhvr>
                                        <p:cTn id="65" dur="500" fill="hold"/>
                                        <p:tgtEl>
                                          <p:spTgt spid="4"/>
                                        </p:tgtEl>
                                        <p:attrNameLst>
                                          <p:attrName>ppt_w</p:attrName>
                                        </p:attrNameLst>
                                      </p:cBhvr>
                                      <p:tavLst>
                                        <p:tav tm="0">
                                          <p:val>
                                            <p:fltVal val="0"/>
                                          </p:val>
                                        </p:tav>
                                        <p:tav tm="100000">
                                          <p:val>
                                            <p:strVal val="#ppt_w"/>
                                          </p:val>
                                        </p:tav>
                                      </p:tavLst>
                                    </p:anim>
                                    <p:anim calcmode="lin" valueType="num">
                                      <p:cBhvr>
                                        <p:cTn id="66" dur="500" fill="hold"/>
                                        <p:tgtEl>
                                          <p:spTgt spid="4"/>
                                        </p:tgtEl>
                                        <p:attrNameLst>
                                          <p:attrName>ppt_h</p:attrName>
                                        </p:attrNameLst>
                                      </p:cBhvr>
                                      <p:tavLst>
                                        <p:tav tm="0">
                                          <p:val>
                                            <p:fltVal val="0"/>
                                          </p:val>
                                        </p:tav>
                                        <p:tav tm="100000">
                                          <p:val>
                                            <p:strVal val="#ppt_h"/>
                                          </p:val>
                                        </p:tav>
                                      </p:tavLst>
                                    </p:anim>
                                    <p:animEffect transition="in" filter="fade">
                                      <p:cBhvr>
                                        <p:cTn id="6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5" grpId="0"/>
      <p:bldP spid="7" grpId="0"/>
      <p:bldP spid="16" grpId="0"/>
      <p:bldP spid="17"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graphicFrame>
        <p:nvGraphicFramePr>
          <p:cNvPr id="9" name="Tabelle 8">
            <a:extLst>
              <a:ext uri="{FF2B5EF4-FFF2-40B4-BE49-F238E27FC236}">
                <a16:creationId xmlns:a16="http://schemas.microsoft.com/office/drawing/2014/main" id="{1F49C85D-3335-15B2-5820-A6E131A7ED8A}"/>
              </a:ext>
            </a:extLst>
          </p:cNvPr>
          <p:cNvGraphicFramePr>
            <a:graphicFrameLocks noGrp="1"/>
          </p:cNvGraphicFramePr>
          <p:nvPr>
            <p:extLst>
              <p:ext uri="{D42A27DB-BD31-4B8C-83A1-F6EECF244321}">
                <p14:modId xmlns:p14="http://schemas.microsoft.com/office/powerpoint/2010/main" val="1089527171"/>
              </p:ext>
            </p:extLst>
          </p:nvPr>
        </p:nvGraphicFramePr>
        <p:xfrm>
          <a:off x="288721" y="1102127"/>
          <a:ext cx="11614558" cy="5590627"/>
        </p:xfrm>
        <a:graphic>
          <a:graphicData uri="http://schemas.openxmlformats.org/drawingml/2006/table">
            <a:tbl>
              <a:tblPr firstRow="1" firstCol="1" bandRow="1">
                <a:tableStyleId>{5C22544A-7EE6-4342-B048-85BDC9FD1C3A}</a:tableStyleId>
              </a:tblPr>
              <a:tblGrid>
                <a:gridCol w="2022446">
                  <a:extLst>
                    <a:ext uri="{9D8B030D-6E8A-4147-A177-3AD203B41FA5}">
                      <a16:colId xmlns:a16="http://schemas.microsoft.com/office/drawing/2014/main" val="2904210120"/>
                    </a:ext>
                  </a:extLst>
                </a:gridCol>
                <a:gridCol w="7398391">
                  <a:extLst>
                    <a:ext uri="{9D8B030D-6E8A-4147-A177-3AD203B41FA5}">
                      <a16:colId xmlns:a16="http://schemas.microsoft.com/office/drawing/2014/main" val="3033016693"/>
                    </a:ext>
                  </a:extLst>
                </a:gridCol>
                <a:gridCol w="2193721">
                  <a:extLst>
                    <a:ext uri="{9D8B030D-6E8A-4147-A177-3AD203B41FA5}">
                      <a16:colId xmlns:a16="http://schemas.microsoft.com/office/drawing/2014/main" val="591820850"/>
                    </a:ext>
                  </a:extLst>
                </a:gridCol>
              </a:tblGrid>
              <a:tr h="435118">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Baal</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Gott Israels</a:t>
                      </a:r>
                    </a:p>
                  </a:txBody>
                  <a:tcPr marL="126140" marR="126140" marT="0" marB="0" anchor="ctr">
                    <a:solidFill>
                      <a:srgbClr val="0070C0"/>
                    </a:solidFill>
                  </a:tcPr>
                </a:tc>
                <a:tc>
                  <a:txBody>
                    <a:bodyPr/>
                    <a:lstStyle/>
                    <a:p>
                      <a:pPr algn="ctr">
                        <a:spcAft>
                          <a:spcPts val="0"/>
                        </a:spcAft>
                      </a:pPr>
                      <a:r>
                        <a:rPr lang="de-CH" sz="2800" b="1" dirty="0">
                          <a:effectLst/>
                          <a:latin typeface="Calibri" panose="020F0502020204030204" pitchFamily="34" charset="0"/>
                          <a:ea typeface="Calibri" panose="020F0502020204030204" pitchFamily="34" charset="0"/>
                          <a:cs typeface="Times New Roman" panose="02020603050405020304" pitchFamily="18" charset="0"/>
                        </a:rPr>
                        <a:t>Bibelstelle</a:t>
                      </a:r>
                    </a:p>
                  </a:txBody>
                  <a:tcPr marL="126140" marR="126140" marT="0" marB="0" anchor="ctr">
                    <a:solidFill>
                      <a:srgbClr val="0070C0"/>
                    </a:solidFill>
                  </a:tcPr>
                </a:tc>
                <a:extLst>
                  <a:ext uri="{0D108BD9-81ED-4DB2-BD59-A6C34878D82A}">
                    <a16:rowId xmlns:a16="http://schemas.microsoft.com/office/drawing/2014/main" val="2432572606"/>
                  </a:ext>
                </a:extLst>
              </a:tr>
              <a:tr h="551614">
                <a:tc rowSpan="2">
                  <a:txBody>
                    <a:bodyPr/>
                    <a:lstStyle/>
                    <a:p>
                      <a:pPr algn="ctr">
                        <a:spcAft>
                          <a:spcPts val="0"/>
                        </a:spcAft>
                      </a:pPr>
                      <a:r>
                        <a:rPr lang="de-CH" sz="2400" b="0" kern="1200" dirty="0">
                          <a:solidFill>
                            <a:schemeClr val="tx1"/>
                          </a:solidFill>
                          <a:effectLst/>
                          <a:latin typeface="+mn-lt"/>
                          <a:ea typeface="+mn-ea"/>
                          <a:cs typeface="+mn-cs"/>
                        </a:rPr>
                        <a:t>Berg-Gott</a:t>
                      </a:r>
                    </a:p>
                  </a:txBody>
                  <a:tcPr marL="126140" marR="126140" marT="0" marB="0" anchor="ctr">
                    <a:solidFill>
                      <a:schemeClr val="bg1">
                        <a:lumMod val="85000"/>
                      </a:schemeClr>
                    </a:solidFill>
                  </a:tcPr>
                </a:tc>
                <a:tc>
                  <a:txBody>
                    <a:bodyPr/>
                    <a:lstStyle/>
                    <a:p>
                      <a:pPr algn="l">
                        <a:spcAft>
                          <a:spcPts val="0"/>
                        </a:spcAft>
                      </a:pPr>
                      <a:r>
                        <a:rPr lang="de-CH" sz="2400" b="0" kern="1200" dirty="0">
                          <a:solidFill>
                            <a:schemeClr val="tx1"/>
                          </a:solidFill>
                          <a:effectLst/>
                          <a:latin typeface="+mn-lt"/>
                          <a:ea typeface="+mn-ea"/>
                          <a:cs typeface="+mn-cs"/>
                        </a:rPr>
                        <a:t>Siegt über Baal auf dem </a:t>
                      </a:r>
                      <a:r>
                        <a:rPr lang="de-CH" sz="2400" b="0" u="sng" kern="1200" dirty="0">
                          <a:solidFill>
                            <a:schemeClr val="tx1"/>
                          </a:solidFill>
                          <a:effectLst/>
                          <a:latin typeface="+mn-lt"/>
                          <a:ea typeface="+mn-ea"/>
                          <a:cs typeface="+mn-cs"/>
                        </a:rPr>
                        <a:t>Berg</a:t>
                      </a:r>
                      <a:r>
                        <a:rPr lang="de-CH" sz="2400" b="0" kern="1200" dirty="0">
                          <a:solidFill>
                            <a:schemeClr val="tx1"/>
                          </a:solidFill>
                          <a:effectLst/>
                          <a:latin typeface="+mn-lt"/>
                          <a:ea typeface="+mn-ea"/>
                          <a:cs typeface="+mn-cs"/>
                        </a:rPr>
                        <a:t> Karmel (=Weinberg von El)</a:t>
                      </a:r>
                    </a:p>
                  </a:txBody>
                  <a:tcPr marL="126140" marR="126140" marT="0" marB="0" anchor="ctr">
                    <a:solidFill>
                      <a:schemeClr val="bg1">
                        <a:lumMod val="85000"/>
                      </a:schemeClr>
                    </a:solidFill>
                  </a:tcPr>
                </a:tc>
                <a:tc>
                  <a:txBody>
                    <a:bodyPr/>
                    <a:lstStyle/>
                    <a:p>
                      <a:pPr algn="ctr">
                        <a:spcAft>
                          <a:spcPts val="0"/>
                        </a:spcAft>
                      </a:pPr>
                      <a:r>
                        <a:rPr lang="de-CH" sz="2400" b="0" kern="1200" dirty="0">
                          <a:solidFill>
                            <a:schemeClr val="tx1"/>
                          </a:solidFill>
                          <a:effectLst/>
                          <a:latin typeface="+mn-lt"/>
                          <a:ea typeface="+mn-ea"/>
                          <a:cs typeface="+mn-cs"/>
                        </a:rPr>
                        <a:t>1Kö 18</a:t>
                      </a:r>
                    </a:p>
                  </a:txBody>
                  <a:tcPr marL="126140" marR="126140" marT="0" marB="0" anchor="ctr">
                    <a:solidFill>
                      <a:schemeClr val="bg1">
                        <a:lumMod val="85000"/>
                      </a:schemeClr>
                    </a:solidFill>
                  </a:tcPr>
                </a:tc>
                <a:extLst>
                  <a:ext uri="{0D108BD9-81ED-4DB2-BD59-A6C34878D82A}">
                    <a16:rowId xmlns:a16="http://schemas.microsoft.com/office/drawing/2014/main" val="3725247195"/>
                  </a:ext>
                </a:extLst>
              </a:tr>
              <a:tr h="830554">
                <a:tc vMerge="1">
                  <a:txBody>
                    <a:bodyPr/>
                    <a:lstStyle/>
                    <a:p>
                      <a:pPr marL="0" algn="l" defTabSz="914400" rtl="0" eaLnBrk="1" latinLnBrk="0" hangingPunct="1">
                        <a:spcAft>
                          <a:spcPts val="0"/>
                        </a:spcAft>
                      </a:pPr>
                      <a:endParaRPr lang="de-CH" sz="2800" b="0" kern="1200" dirty="0">
                        <a:solidFill>
                          <a:schemeClr val="tx1"/>
                        </a:solidFill>
                        <a:effectLst/>
                        <a:latin typeface="+mn-lt"/>
                        <a:ea typeface="+mn-ea"/>
                        <a:cs typeface="+mn-cs"/>
                      </a:endParaRPr>
                    </a:p>
                  </a:txBody>
                  <a:tcPr marL="126140" marR="126140" marT="0" marB="0" anchor="ctr">
                    <a:solidFill>
                      <a:schemeClr val="bg1">
                        <a:lumMod val="85000"/>
                      </a:schemeClr>
                    </a:solidFill>
                  </a:tcPr>
                </a:tc>
                <a:tc>
                  <a:txBody>
                    <a:bodyPr/>
                    <a:lstStyle/>
                    <a:p>
                      <a:pPr algn="l">
                        <a:spcAft>
                          <a:spcPts val="0"/>
                        </a:spcAft>
                      </a:pPr>
                      <a:r>
                        <a:rPr lang="de-CH" sz="2400" b="0" kern="1200" dirty="0">
                          <a:solidFill>
                            <a:schemeClr val="tx1"/>
                          </a:solidFill>
                          <a:effectLst/>
                          <a:latin typeface="+mn-lt"/>
                          <a:ea typeface="+mn-ea"/>
                          <a:cs typeface="+mn-cs"/>
                        </a:rPr>
                        <a:t>Spricht das Gericht über Ahab aus, weil er den Wein</a:t>
                      </a:r>
                      <a:r>
                        <a:rPr lang="de-CH" sz="2400" b="0" u="sng" kern="1200" dirty="0">
                          <a:solidFill>
                            <a:schemeClr val="tx1"/>
                          </a:solidFill>
                          <a:effectLst/>
                          <a:latin typeface="+mn-lt"/>
                          <a:ea typeface="+mn-ea"/>
                          <a:cs typeface="+mn-cs"/>
                        </a:rPr>
                        <a:t>berg</a:t>
                      </a:r>
                      <a:r>
                        <a:rPr lang="de-CH" sz="2400" b="0" kern="1200" dirty="0">
                          <a:solidFill>
                            <a:schemeClr val="tx1"/>
                          </a:solidFill>
                          <a:effectLst/>
                          <a:latin typeface="+mn-lt"/>
                          <a:ea typeface="+mn-ea"/>
                          <a:cs typeface="+mn-cs"/>
                        </a:rPr>
                        <a:t> Nabots raubte</a:t>
                      </a:r>
                    </a:p>
                  </a:txBody>
                  <a:tcPr marL="126140" marR="126140" marT="0" marB="0" anchor="ctr">
                    <a:solidFill>
                      <a:schemeClr val="bg1">
                        <a:lumMod val="85000"/>
                      </a:schemeClr>
                    </a:solidFill>
                  </a:tcPr>
                </a:tc>
                <a:tc>
                  <a:txBody>
                    <a:bodyPr/>
                    <a:lstStyle/>
                    <a:p>
                      <a:pPr algn="ctr">
                        <a:spcAft>
                          <a:spcPts val="0"/>
                        </a:spcAft>
                      </a:pPr>
                      <a:r>
                        <a:rPr lang="de-CH" sz="2400" b="0" kern="1200" dirty="0">
                          <a:solidFill>
                            <a:schemeClr val="tx1"/>
                          </a:solidFill>
                          <a:effectLst/>
                          <a:latin typeface="+mn-lt"/>
                          <a:ea typeface="+mn-ea"/>
                          <a:cs typeface="+mn-cs"/>
                        </a:rPr>
                        <a:t>1Kö 21,17-26</a:t>
                      </a:r>
                    </a:p>
                  </a:txBody>
                  <a:tcPr marL="126140" marR="126140" marT="0" marB="0" anchor="ctr">
                    <a:solidFill>
                      <a:schemeClr val="bg1">
                        <a:lumMod val="85000"/>
                      </a:schemeClr>
                    </a:solidFill>
                  </a:tcPr>
                </a:tc>
                <a:extLst>
                  <a:ext uri="{0D108BD9-81ED-4DB2-BD59-A6C34878D82A}">
                    <a16:rowId xmlns:a16="http://schemas.microsoft.com/office/drawing/2014/main" val="2339894992"/>
                  </a:ext>
                </a:extLst>
              </a:tr>
              <a:tr h="0">
                <a:tc rowSpan="2">
                  <a:txBody>
                    <a:bodyPr/>
                    <a:lstStyle/>
                    <a:p>
                      <a:pPr marL="0" algn="ctr" defTabSz="914400" rtl="0" eaLnBrk="1" latinLnBrk="0" hangingPunct="1">
                        <a:spcAft>
                          <a:spcPts val="0"/>
                        </a:spcAft>
                      </a:pPr>
                      <a:r>
                        <a:rPr lang="de-CH" sz="2400" b="0" kern="1200" dirty="0">
                          <a:solidFill>
                            <a:schemeClr val="tx1"/>
                          </a:solidFill>
                          <a:effectLst/>
                          <a:latin typeface="+mn-lt"/>
                          <a:ea typeface="+mn-ea"/>
                          <a:cs typeface="+mn-cs"/>
                        </a:rPr>
                        <a:t>Blitz- und Gewitter-Gott</a:t>
                      </a:r>
                    </a:p>
                  </a:txBody>
                  <a:tcPr marL="68580" marR="68580" marT="0" marB="0" anchor="ctr">
                    <a:solidFill>
                      <a:schemeClr val="bg1">
                        <a:lumMod val="85000"/>
                      </a:schemeClr>
                    </a:solidFill>
                  </a:tcPr>
                </a:tc>
                <a:tc>
                  <a:txBody>
                    <a:bodyPr/>
                    <a:lstStyle/>
                    <a:p>
                      <a:pPr algn="l">
                        <a:spcAft>
                          <a:spcPts val="0"/>
                        </a:spcAft>
                      </a:pPr>
                      <a:r>
                        <a:rPr lang="de-CH" sz="2400" b="0" kern="1200" dirty="0">
                          <a:solidFill>
                            <a:schemeClr val="tx1"/>
                          </a:solidFill>
                          <a:effectLst/>
                          <a:latin typeface="+mn-lt"/>
                          <a:ea typeface="+mn-ea"/>
                          <a:cs typeface="+mn-cs"/>
                        </a:rPr>
                        <a:t>Kann allein </a:t>
                      </a:r>
                      <a:r>
                        <a:rPr lang="de-CH" sz="2400" b="0" u="sng" kern="1200" dirty="0">
                          <a:solidFill>
                            <a:schemeClr val="tx1"/>
                          </a:solidFill>
                          <a:effectLst/>
                          <a:latin typeface="+mn-lt"/>
                          <a:ea typeface="+mn-ea"/>
                          <a:cs typeface="+mn-cs"/>
                        </a:rPr>
                        <a:t>Feuer vom Himmel</a:t>
                      </a:r>
                      <a:r>
                        <a:rPr lang="de-CH" sz="2400" b="0" kern="1200" dirty="0">
                          <a:solidFill>
                            <a:schemeClr val="tx1"/>
                          </a:solidFill>
                          <a:effectLst/>
                          <a:latin typeface="+mn-lt"/>
                          <a:ea typeface="+mn-ea"/>
                          <a:cs typeface="+mn-cs"/>
                        </a:rPr>
                        <a:t> senden</a:t>
                      </a:r>
                    </a:p>
                  </a:txBody>
                  <a:tcPr marL="126140" marR="126140" marT="0" marB="0" anchor="ctr">
                    <a:solidFill>
                      <a:schemeClr val="bg1">
                        <a:lumMod val="85000"/>
                      </a:schemeClr>
                    </a:solidFill>
                  </a:tcPr>
                </a:tc>
                <a:tc>
                  <a:txBody>
                    <a:bodyPr/>
                    <a:lstStyle/>
                    <a:p>
                      <a:pPr algn="ctr">
                        <a:spcAft>
                          <a:spcPts val="0"/>
                        </a:spcAft>
                      </a:pPr>
                      <a:r>
                        <a:rPr lang="de-CH" sz="2400" b="0" kern="1200" dirty="0">
                          <a:solidFill>
                            <a:schemeClr val="tx1"/>
                          </a:solidFill>
                          <a:effectLst/>
                          <a:latin typeface="+mn-lt"/>
                          <a:ea typeface="+mn-ea"/>
                          <a:cs typeface="+mn-cs"/>
                        </a:rPr>
                        <a:t>1Kö 18</a:t>
                      </a:r>
                    </a:p>
                    <a:p>
                      <a:pPr algn="ctr">
                        <a:spcAft>
                          <a:spcPts val="0"/>
                        </a:spcAft>
                      </a:pPr>
                      <a:r>
                        <a:rPr lang="de-CH" sz="2400" b="0" kern="1200" dirty="0">
                          <a:solidFill>
                            <a:schemeClr val="tx1"/>
                          </a:solidFill>
                          <a:effectLst/>
                          <a:latin typeface="+mn-lt"/>
                          <a:ea typeface="+mn-ea"/>
                          <a:cs typeface="+mn-cs"/>
                        </a:rPr>
                        <a:t>2Kö 1 (2x)</a:t>
                      </a:r>
                    </a:p>
                  </a:txBody>
                  <a:tcPr marL="126140" marR="126140" marT="0" marB="0" anchor="ctr">
                    <a:solidFill>
                      <a:schemeClr val="bg1">
                        <a:lumMod val="85000"/>
                      </a:schemeClr>
                    </a:solidFill>
                  </a:tcPr>
                </a:tc>
                <a:extLst>
                  <a:ext uri="{0D108BD9-81ED-4DB2-BD59-A6C34878D82A}">
                    <a16:rowId xmlns:a16="http://schemas.microsoft.com/office/drawing/2014/main" val="2240184378"/>
                  </a:ext>
                </a:extLst>
              </a:tr>
              <a:tr h="472256">
                <a:tc vMerge="1">
                  <a:txBody>
                    <a:bodyPr/>
                    <a:lstStyle/>
                    <a:p>
                      <a:pPr marL="0" algn="ctr" defTabSz="914400" rtl="0" eaLnBrk="1" latinLnBrk="0" hangingPunct="1">
                        <a:spcAft>
                          <a:spcPts val="0"/>
                        </a:spcAft>
                      </a:pPr>
                      <a:endParaRPr lang="de-CH" sz="2800" b="0" kern="1200" dirty="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algn="l">
                        <a:spcAft>
                          <a:spcPts val="0"/>
                        </a:spcAft>
                      </a:pPr>
                      <a:r>
                        <a:rPr lang="de-CH" sz="2400" b="0" kern="1200" dirty="0">
                          <a:solidFill>
                            <a:schemeClr val="tx1"/>
                          </a:solidFill>
                          <a:effectLst/>
                          <a:latin typeface="+mn-lt"/>
                          <a:ea typeface="+mn-ea"/>
                          <a:cs typeface="+mn-cs"/>
                        </a:rPr>
                        <a:t>Lässt Elia im </a:t>
                      </a:r>
                      <a:r>
                        <a:rPr lang="de-CH" sz="2400" b="0" u="sng" kern="1200" dirty="0">
                          <a:solidFill>
                            <a:schemeClr val="tx1"/>
                          </a:solidFill>
                          <a:effectLst/>
                          <a:latin typeface="+mn-lt"/>
                          <a:ea typeface="+mn-ea"/>
                          <a:cs typeface="+mn-cs"/>
                        </a:rPr>
                        <a:t>Sturmwind</a:t>
                      </a:r>
                      <a:r>
                        <a:rPr lang="de-CH" sz="2400" b="0" kern="1200" dirty="0">
                          <a:solidFill>
                            <a:schemeClr val="tx1"/>
                          </a:solidFill>
                          <a:effectLst/>
                          <a:latin typeface="+mn-lt"/>
                          <a:ea typeface="+mn-ea"/>
                          <a:cs typeface="+mn-cs"/>
                        </a:rPr>
                        <a:t> auffahren</a:t>
                      </a:r>
                    </a:p>
                  </a:txBody>
                  <a:tcPr marL="126140" marR="126140" marT="0" marB="0" anchor="ctr">
                    <a:solidFill>
                      <a:schemeClr val="bg1">
                        <a:lumMod val="85000"/>
                      </a:schemeClr>
                    </a:solidFill>
                  </a:tcPr>
                </a:tc>
                <a:tc>
                  <a:txBody>
                    <a:bodyPr/>
                    <a:lstStyle/>
                    <a:p>
                      <a:pPr algn="ctr">
                        <a:spcAft>
                          <a:spcPts val="0"/>
                        </a:spcAft>
                      </a:pPr>
                      <a:r>
                        <a:rPr lang="de-CH" sz="2400" b="0" kern="1200" dirty="0">
                          <a:solidFill>
                            <a:schemeClr val="tx1"/>
                          </a:solidFill>
                          <a:effectLst/>
                          <a:latin typeface="+mn-lt"/>
                          <a:ea typeface="+mn-ea"/>
                          <a:cs typeface="+mn-cs"/>
                        </a:rPr>
                        <a:t>2Kö 2</a:t>
                      </a:r>
                    </a:p>
                  </a:txBody>
                  <a:tcPr marL="126140" marR="126140" marT="0" marB="0" anchor="ctr">
                    <a:solidFill>
                      <a:schemeClr val="bg1">
                        <a:lumMod val="85000"/>
                      </a:schemeClr>
                    </a:solidFill>
                  </a:tcPr>
                </a:tc>
                <a:extLst>
                  <a:ext uri="{0D108BD9-81ED-4DB2-BD59-A6C34878D82A}">
                    <a16:rowId xmlns:a16="http://schemas.microsoft.com/office/drawing/2014/main" val="3684846134"/>
                  </a:ext>
                </a:extLst>
              </a:tr>
              <a:tr h="515085">
                <a:tc rowSpan="2">
                  <a:txBody>
                    <a:bodyPr/>
                    <a:lstStyle/>
                    <a:p>
                      <a:pPr algn="ctr">
                        <a:spcAft>
                          <a:spcPts val="0"/>
                        </a:spcAft>
                      </a:pPr>
                      <a:r>
                        <a:rPr lang="de-CH" sz="2400" b="0" kern="1200" dirty="0">
                          <a:solidFill>
                            <a:schemeClr val="tx1"/>
                          </a:solidFill>
                          <a:effectLst/>
                          <a:latin typeface="+mn-lt"/>
                          <a:ea typeface="+mn-ea"/>
                          <a:cs typeface="+mn-cs"/>
                        </a:rPr>
                        <a:t>Regen-Gott</a:t>
                      </a:r>
                    </a:p>
                  </a:txBody>
                  <a:tcPr marL="126140" marR="126140" marT="0" marB="0" anchor="ctr">
                    <a:solidFill>
                      <a:schemeClr val="bg1">
                        <a:lumMod val="85000"/>
                      </a:schemeClr>
                    </a:solidFill>
                  </a:tcPr>
                </a:tc>
                <a:tc>
                  <a:txBody>
                    <a:bodyPr/>
                    <a:lstStyle/>
                    <a:p>
                      <a:pPr algn="l">
                        <a:spcAft>
                          <a:spcPts val="0"/>
                        </a:spcAft>
                      </a:pPr>
                      <a:r>
                        <a:rPr lang="de-CH" sz="2400" b="0" kern="1200" dirty="0">
                          <a:solidFill>
                            <a:schemeClr val="tx1"/>
                          </a:solidFill>
                          <a:effectLst/>
                          <a:latin typeface="+mn-lt"/>
                          <a:ea typeface="+mn-ea"/>
                          <a:cs typeface="+mn-cs"/>
                        </a:rPr>
                        <a:t>Hält den </a:t>
                      </a:r>
                      <a:r>
                        <a:rPr lang="de-CH" sz="2400" b="0" u="sng" kern="1200" dirty="0">
                          <a:solidFill>
                            <a:schemeClr val="tx1"/>
                          </a:solidFill>
                          <a:effectLst/>
                          <a:latin typeface="+mn-lt"/>
                          <a:ea typeface="+mn-ea"/>
                          <a:cs typeface="+mn-cs"/>
                        </a:rPr>
                        <a:t>Regen</a:t>
                      </a:r>
                      <a:r>
                        <a:rPr lang="de-CH" sz="2400" b="0" kern="1200" dirty="0">
                          <a:solidFill>
                            <a:schemeClr val="tx1"/>
                          </a:solidFill>
                          <a:effectLst/>
                          <a:latin typeface="+mn-lt"/>
                          <a:ea typeface="+mn-ea"/>
                          <a:cs typeface="+mn-cs"/>
                        </a:rPr>
                        <a:t> zurück</a:t>
                      </a:r>
                    </a:p>
                  </a:txBody>
                  <a:tcPr marL="126140" marR="126140" marT="0" marB="0" anchor="ctr">
                    <a:solidFill>
                      <a:schemeClr val="bg1">
                        <a:lumMod val="85000"/>
                      </a:schemeClr>
                    </a:solidFill>
                  </a:tcPr>
                </a:tc>
                <a:tc>
                  <a:txBody>
                    <a:bodyPr/>
                    <a:lstStyle/>
                    <a:p>
                      <a:pPr algn="ctr">
                        <a:spcAft>
                          <a:spcPts val="0"/>
                        </a:spcAft>
                      </a:pPr>
                      <a:r>
                        <a:rPr lang="de-CH" sz="2400" b="0" kern="1200" dirty="0">
                          <a:solidFill>
                            <a:schemeClr val="tx1"/>
                          </a:solidFill>
                          <a:effectLst/>
                          <a:latin typeface="+mn-lt"/>
                          <a:ea typeface="+mn-ea"/>
                          <a:cs typeface="+mn-cs"/>
                        </a:rPr>
                        <a:t>1Kö 17,1</a:t>
                      </a:r>
                    </a:p>
                  </a:txBody>
                  <a:tcPr marL="126140" marR="126140" marT="0" marB="0" anchor="ctr">
                    <a:solidFill>
                      <a:schemeClr val="bg1">
                        <a:lumMod val="85000"/>
                      </a:schemeClr>
                    </a:solidFill>
                  </a:tcPr>
                </a:tc>
                <a:extLst>
                  <a:ext uri="{0D108BD9-81ED-4DB2-BD59-A6C34878D82A}">
                    <a16:rowId xmlns:a16="http://schemas.microsoft.com/office/drawing/2014/main" val="822529580"/>
                  </a:ext>
                </a:extLst>
              </a:tr>
              <a:tr h="513620">
                <a:tc vMerge="1">
                  <a:txBody>
                    <a:bodyPr/>
                    <a:lstStyle/>
                    <a:p>
                      <a:pPr algn="ctr">
                        <a:spcAft>
                          <a:spcPts val="0"/>
                        </a:spcAft>
                      </a:pPr>
                      <a:endParaRPr lang="de-CH" sz="2800" b="0" kern="1200" dirty="0">
                        <a:solidFill>
                          <a:schemeClr val="tx1"/>
                        </a:solidFill>
                        <a:effectLst/>
                        <a:latin typeface="+mn-lt"/>
                        <a:ea typeface="+mn-ea"/>
                        <a:cs typeface="+mn-cs"/>
                      </a:endParaRPr>
                    </a:p>
                  </a:txBody>
                  <a:tcPr marL="126140" marR="126140" marT="0" marB="0" anchor="ctr">
                    <a:solidFill>
                      <a:schemeClr val="bg1">
                        <a:lumMod val="85000"/>
                      </a:schemeClr>
                    </a:solidFill>
                  </a:tcPr>
                </a:tc>
                <a:tc>
                  <a:txBody>
                    <a:bodyPr/>
                    <a:lstStyle/>
                    <a:p>
                      <a:pPr algn="l">
                        <a:spcAft>
                          <a:spcPts val="0"/>
                        </a:spcAft>
                      </a:pPr>
                      <a:r>
                        <a:rPr lang="de-CH" sz="2400" b="0" kern="1200" dirty="0">
                          <a:solidFill>
                            <a:schemeClr val="tx1"/>
                          </a:solidFill>
                          <a:effectLst/>
                          <a:latin typeface="+mn-lt"/>
                          <a:ea typeface="+mn-ea"/>
                          <a:cs typeface="+mn-cs"/>
                        </a:rPr>
                        <a:t>Gibt wieder </a:t>
                      </a:r>
                      <a:r>
                        <a:rPr lang="de-CH" sz="2400" b="0" u="sng" kern="1200" dirty="0">
                          <a:solidFill>
                            <a:schemeClr val="tx1"/>
                          </a:solidFill>
                          <a:effectLst/>
                          <a:latin typeface="+mn-lt"/>
                          <a:ea typeface="+mn-ea"/>
                          <a:cs typeface="+mn-cs"/>
                        </a:rPr>
                        <a:t>Regen</a:t>
                      </a:r>
                    </a:p>
                  </a:txBody>
                  <a:tcPr marL="126140" marR="126140" marT="0" marB="0" anchor="ctr">
                    <a:solidFill>
                      <a:schemeClr val="bg1">
                        <a:lumMod val="85000"/>
                      </a:schemeClr>
                    </a:solidFill>
                  </a:tcPr>
                </a:tc>
                <a:tc>
                  <a:txBody>
                    <a:bodyPr/>
                    <a:lstStyle/>
                    <a:p>
                      <a:pPr algn="ctr">
                        <a:spcAft>
                          <a:spcPts val="0"/>
                        </a:spcAft>
                      </a:pPr>
                      <a:r>
                        <a:rPr lang="de-CH" sz="2400" b="0" kern="1200" dirty="0">
                          <a:solidFill>
                            <a:schemeClr val="tx1"/>
                          </a:solidFill>
                          <a:effectLst/>
                          <a:latin typeface="+mn-lt"/>
                          <a:ea typeface="+mn-ea"/>
                          <a:cs typeface="+mn-cs"/>
                        </a:rPr>
                        <a:t>1Kö 18,46</a:t>
                      </a:r>
                    </a:p>
                  </a:txBody>
                  <a:tcPr marL="126140" marR="126140" marT="0" marB="0" anchor="ctr">
                    <a:solidFill>
                      <a:schemeClr val="bg1">
                        <a:lumMod val="85000"/>
                      </a:schemeClr>
                    </a:solidFill>
                  </a:tcPr>
                </a:tc>
                <a:extLst>
                  <a:ext uri="{0D108BD9-81ED-4DB2-BD59-A6C34878D82A}">
                    <a16:rowId xmlns:a16="http://schemas.microsoft.com/office/drawing/2014/main" val="4144124285"/>
                  </a:ext>
                </a:extLst>
              </a:tr>
              <a:tr h="513620">
                <a:tc rowSpan="3">
                  <a:txBody>
                    <a:bodyPr/>
                    <a:lstStyle/>
                    <a:p>
                      <a:pPr algn="ctr">
                        <a:spcAft>
                          <a:spcPts val="0"/>
                        </a:spcAft>
                      </a:pPr>
                      <a:r>
                        <a:rPr lang="de-CH" sz="2400" b="0" kern="1200" dirty="0">
                          <a:solidFill>
                            <a:schemeClr val="tx1"/>
                          </a:solidFill>
                          <a:effectLst/>
                          <a:latin typeface="+mn-lt"/>
                          <a:ea typeface="+mn-ea"/>
                          <a:cs typeface="+mn-cs"/>
                        </a:rPr>
                        <a:t>Fruchtbarkeit (Wasser, Brot,</a:t>
                      </a:r>
                    </a:p>
                    <a:p>
                      <a:pPr algn="ctr">
                        <a:spcAft>
                          <a:spcPts val="0"/>
                        </a:spcAft>
                      </a:pPr>
                      <a:r>
                        <a:rPr lang="de-CH" sz="2400" b="0" kern="1200" dirty="0">
                          <a:solidFill>
                            <a:schemeClr val="tx1"/>
                          </a:solidFill>
                          <a:effectLst/>
                          <a:latin typeface="+mn-lt"/>
                          <a:ea typeface="+mn-ea"/>
                          <a:cs typeface="+mn-cs"/>
                        </a:rPr>
                        <a:t>Öl, Wein)</a:t>
                      </a:r>
                    </a:p>
                  </a:txBody>
                  <a:tcPr marL="126140" marR="126140" marT="0" marB="0" anchor="ctr">
                    <a:solidFill>
                      <a:schemeClr val="bg1">
                        <a:lumMod val="85000"/>
                      </a:schemeClr>
                    </a:solidFill>
                  </a:tcPr>
                </a:tc>
                <a:tc>
                  <a:txBody>
                    <a:bodyPr/>
                    <a:lstStyle/>
                    <a:p>
                      <a:pPr algn="l">
                        <a:spcAft>
                          <a:spcPts val="0"/>
                        </a:spcAft>
                      </a:pPr>
                      <a:r>
                        <a:rPr lang="de-CH" sz="2400" b="0" kern="1200" dirty="0">
                          <a:solidFill>
                            <a:schemeClr val="tx1"/>
                          </a:solidFill>
                          <a:effectLst/>
                          <a:latin typeface="+mn-lt"/>
                          <a:ea typeface="+mn-ea"/>
                          <a:cs typeface="+mn-cs"/>
                        </a:rPr>
                        <a:t>Gibt Elia </a:t>
                      </a:r>
                      <a:r>
                        <a:rPr lang="de-CH" sz="2400" b="0" u="sng" kern="1200" dirty="0">
                          <a:solidFill>
                            <a:schemeClr val="tx1"/>
                          </a:solidFill>
                          <a:effectLst/>
                          <a:latin typeface="+mn-lt"/>
                          <a:ea typeface="+mn-ea"/>
                          <a:cs typeface="+mn-cs"/>
                        </a:rPr>
                        <a:t>Brot</a:t>
                      </a:r>
                      <a:r>
                        <a:rPr lang="de-CH" sz="2400" b="0" kern="1200" dirty="0">
                          <a:solidFill>
                            <a:schemeClr val="tx1"/>
                          </a:solidFill>
                          <a:effectLst/>
                          <a:latin typeface="+mn-lt"/>
                          <a:ea typeface="+mn-ea"/>
                          <a:cs typeface="+mn-cs"/>
                        </a:rPr>
                        <a:t> und </a:t>
                      </a:r>
                      <a:r>
                        <a:rPr lang="de-CH" sz="2400" b="0" u="sng" kern="1200" dirty="0">
                          <a:solidFill>
                            <a:schemeClr val="tx1"/>
                          </a:solidFill>
                          <a:effectLst/>
                          <a:latin typeface="+mn-lt"/>
                          <a:ea typeface="+mn-ea"/>
                          <a:cs typeface="+mn-cs"/>
                        </a:rPr>
                        <a:t>Wasser</a:t>
                      </a:r>
                    </a:p>
                  </a:txBody>
                  <a:tcPr marL="126140" marR="126140" marT="0" marB="0" anchor="ctr">
                    <a:solidFill>
                      <a:schemeClr val="bg1">
                        <a:lumMod val="85000"/>
                      </a:schemeClr>
                    </a:solidFill>
                  </a:tcPr>
                </a:tc>
                <a:tc>
                  <a:txBody>
                    <a:bodyPr/>
                    <a:lstStyle/>
                    <a:p>
                      <a:pPr algn="ctr">
                        <a:spcAft>
                          <a:spcPts val="0"/>
                        </a:spcAft>
                      </a:pPr>
                      <a:r>
                        <a:rPr lang="de-CH" sz="2400" b="0" kern="1200" dirty="0">
                          <a:solidFill>
                            <a:schemeClr val="tx1"/>
                          </a:solidFill>
                          <a:effectLst/>
                          <a:latin typeface="+mn-lt"/>
                          <a:ea typeface="+mn-ea"/>
                          <a:cs typeface="+mn-cs"/>
                        </a:rPr>
                        <a:t>1Kö 17,6</a:t>
                      </a:r>
                    </a:p>
                  </a:txBody>
                  <a:tcPr marL="126140" marR="126140" marT="0" marB="0" anchor="ctr">
                    <a:solidFill>
                      <a:schemeClr val="bg1">
                        <a:lumMod val="85000"/>
                      </a:schemeClr>
                    </a:solidFill>
                  </a:tcPr>
                </a:tc>
                <a:extLst>
                  <a:ext uri="{0D108BD9-81ED-4DB2-BD59-A6C34878D82A}">
                    <a16:rowId xmlns:a16="http://schemas.microsoft.com/office/drawing/2014/main" val="3450380572"/>
                  </a:ext>
                </a:extLst>
              </a:tr>
              <a:tr h="513620">
                <a:tc vMerge="1">
                  <a:txBody>
                    <a:bodyPr/>
                    <a:lstStyle/>
                    <a:p>
                      <a:pPr algn="ctr">
                        <a:spcAft>
                          <a:spcPts val="0"/>
                        </a:spcAft>
                      </a:pPr>
                      <a:endParaRPr lang="de-CH" sz="2400" b="0" kern="1200" dirty="0">
                        <a:solidFill>
                          <a:schemeClr val="tx1"/>
                        </a:solidFill>
                        <a:effectLst/>
                        <a:latin typeface="+mn-lt"/>
                        <a:ea typeface="+mn-ea"/>
                        <a:cs typeface="+mn-cs"/>
                      </a:endParaRPr>
                    </a:p>
                  </a:txBody>
                  <a:tcPr marL="126140" marR="126140" marT="0" marB="0" anchor="ctr">
                    <a:solidFill>
                      <a:schemeClr val="bg1">
                        <a:lumMod val="85000"/>
                      </a:schemeClr>
                    </a:solidFill>
                  </a:tcPr>
                </a:tc>
                <a:tc>
                  <a:txBody>
                    <a:bodyPr/>
                    <a:lstStyle/>
                    <a:p>
                      <a:pPr algn="l">
                        <a:spcAft>
                          <a:spcPts val="0"/>
                        </a:spcAft>
                      </a:pPr>
                      <a:r>
                        <a:rPr lang="de-CH" sz="2400" b="0" kern="1200" dirty="0">
                          <a:solidFill>
                            <a:schemeClr val="tx1"/>
                          </a:solidFill>
                          <a:effectLst/>
                          <a:latin typeface="+mn-lt"/>
                          <a:ea typeface="+mn-ea"/>
                          <a:cs typeface="+mn-cs"/>
                        </a:rPr>
                        <a:t>Gibt der Witwe </a:t>
                      </a:r>
                      <a:r>
                        <a:rPr lang="de-CH" sz="2400" b="0" u="sng" kern="1200" dirty="0">
                          <a:solidFill>
                            <a:schemeClr val="tx1"/>
                          </a:solidFill>
                          <a:effectLst/>
                          <a:latin typeface="+mn-lt"/>
                          <a:ea typeface="+mn-ea"/>
                          <a:cs typeface="+mn-cs"/>
                        </a:rPr>
                        <a:t>Mehl</a:t>
                      </a:r>
                      <a:r>
                        <a:rPr lang="de-CH" sz="2400" b="0" kern="1200" dirty="0">
                          <a:solidFill>
                            <a:schemeClr val="tx1"/>
                          </a:solidFill>
                          <a:effectLst/>
                          <a:latin typeface="+mn-lt"/>
                          <a:ea typeface="+mn-ea"/>
                          <a:cs typeface="+mn-cs"/>
                        </a:rPr>
                        <a:t> und </a:t>
                      </a:r>
                      <a:r>
                        <a:rPr lang="de-CH" sz="2400" b="0" u="sng" kern="1200" dirty="0">
                          <a:solidFill>
                            <a:schemeClr val="tx1"/>
                          </a:solidFill>
                          <a:effectLst/>
                          <a:latin typeface="+mn-lt"/>
                          <a:ea typeface="+mn-ea"/>
                          <a:cs typeface="+mn-cs"/>
                        </a:rPr>
                        <a:t>Öl</a:t>
                      </a:r>
                    </a:p>
                  </a:txBody>
                  <a:tcPr marL="126140" marR="126140" marT="0" marB="0" anchor="ctr">
                    <a:solidFill>
                      <a:schemeClr val="bg1">
                        <a:lumMod val="85000"/>
                      </a:schemeClr>
                    </a:solidFill>
                  </a:tcPr>
                </a:tc>
                <a:tc>
                  <a:txBody>
                    <a:bodyPr/>
                    <a:lstStyle/>
                    <a:p>
                      <a:pPr algn="ctr">
                        <a:spcAft>
                          <a:spcPts val="0"/>
                        </a:spcAft>
                      </a:pPr>
                      <a:r>
                        <a:rPr lang="de-CH" sz="2400" b="0" kern="1200" dirty="0">
                          <a:solidFill>
                            <a:schemeClr val="tx1"/>
                          </a:solidFill>
                          <a:effectLst/>
                          <a:latin typeface="+mn-lt"/>
                          <a:ea typeface="+mn-ea"/>
                          <a:cs typeface="+mn-cs"/>
                        </a:rPr>
                        <a:t>1Kö 17,16</a:t>
                      </a:r>
                    </a:p>
                  </a:txBody>
                  <a:tcPr marL="126140" marR="126140" marT="0" marB="0" anchor="ctr">
                    <a:solidFill>
                      <a:schemeClr val="bg1">
                        <a:lumMod val="85000"/>
                      </a:schemeClr>
                    </a:solidFill>
                  </a:tcPr>
                </a:tc>
                <a:extLst>
                  <a:ext uri="{0D108BD9-81ED-4DB2-BD59-A6C34878D82A}">
                    <a16:rowId xmlns:a16="http://schemas.microsoft.com/office/drawing/2014/main" val="319614853"/>
                  </a:ext>
                </a:extLst>
              </a:tr>
              <a:tr h="513620">
                <a:tc vMerge="1">
                  <a:txBody>
                    <a:bodyPr/>
                    <a:lstStyle/>
                    <a:p>
                      <a:pPr algn="ctr">
                        <a:spcAft>
                          <a:spcPts val="0"/>
                        </a:spcAft>
                      </a:pPr>
                      <a:endParaRPr lang="de-CH" sz="2400" b="0" kern="1200" dirty="0">
                        <a:solidFill>
                          <a:schemeClr val="tx1"/>
                        </a:solidFill>
                        <a:effectLst/>
                        <a:latin typeface="+mn-lt"/>
                        <a:ea typeface="+mn-ea"/>
                        <a:cs typeface="+mn-cs"/>
                      </a:endParaRPr>
                    </a:p>
                  </a:txBody>
                  <a:tcPr marL="126140" marR="126140" marT="0" marB="0" anchor="ctr">
                    <a:solidFill>
                      <a:schemeClr val="bg1">
                        <a:lumMod val="85000"/>
                      </a:schemeClr>
                    </a:solidFill>
                  </a:tcPr>
                </a:tc>
                <a:tc>
                  <a:txBody>
                    <a:bodyPr/>
                    <a:lstStyle/>
                    <a:p>
                      <a:pPr algn="l">
                        <a:spcAft>
                          <a:spcPts val="0"/>
                        </a:spcAft>
                      </a:pPr>
                      <a:r>
                        <a:rPr lang="de-CH" sz="2400" b="0" kern="1200" dirty="0">
                          <a:solidFill>
                            <a:schemeClr val="tx1"/>
                          </a:solidFill>
                          <a:effectLst/>
                          <a:latin typeface="+mn-lt"/>
                          <a:ea typeface="+mn-ea"/>
                          <a:cs typeface="+mn-cs"/>
                        </a:rPr>
                        <a:t>Gibt Elia </a:t>
                      </a:r>
                      <a:r>
                        <a:rPr lang="de-CH" sz="2400" b="0" u="sng" kern="1200" dirty="0">
                          <a:solidFill>
                            <a:schemeClr val="tx1"/>
                          </a:solidFill>
                          <a:effectLst/>
                          <a:latin typeface="+mn-lt"/>
                          <a:ea typeface="+mn-ea"/>
                          <a:cs typeface="+mn-cs"/>
                        </a:rPr>
                        <a:t>Kuchen</a:t>
                      </a:r>
                      <a:r>
                        <a:rPr lang="de-CH" sz="2400" b="0" kern="1200" dirty="0">
                          <a:solidFill>
                            <a:schemeClr val="tx1"/>
                          </a:solidFill>
                          <a:effectLst/>
                          <a:latin typeface="+mn-lt"/>
                          <a:ea typeface="+mn-ea"/>
                          <a:cs typeface="+mn-cs"/>
                        </a:rPr>
                        <a:t> und </a:t>
                      </a:r>
                      <a:r>
                        <a:rPr lang="de-CH" sz="2400" b="0" u="sng" kern="1200" dirty="0">
                          <a:solidFill>
                            <a:schemeClr val="tx1"/>
                          </a:solidFill>
                          <a:effectLst/>
                          <a:latin typeface="+mn-lt"/>
                          <a:ea typeface="+mn-ea"/>
                          <a:cs typeface="+mn-cs"/>
                        </a:rPr>
                        <a:t>Wasser</a:t>
                      </a:r>
                    </a:p>
                  </a:txBody>
                  <a:tcPr marL="126140" marR="126140" marT="0" marB="0" anchor="ctr">
                    <a:solidFill>
                      <a:schemeClr val="bg1">
                        <a:lumMod val="85000"/>
                      </a:schemeClr>
                    </a:solidFill>
                  </a:tcPr>
                </a:tc>
                <a:tc>
                  <a:txBody>
                    <a:bodyPr/>
                    <a:lstStyle/>
                    <a:p>
                      <a:pPr algn="ctr">
                        <a:spcAft>
                          <a:spcPts val="0"/>
                        </a:spcAft>
                      </a:pPr>
                      <a:r>
                        <a:rPr lang="de-CH" sz="2400" b="0" kern="1200" dirty="0">
                          <a:solidFill>
                            <a:schemeClr val="tx1"/>
                          </a:solidFill>
                          <a:effectLst/>
                          <a:latin typeface="+mn-lt"/>
                          <a:ea typeface="+mn-ea"/>
                          <a:cs typeface="+mn-cs"/>
                        </a:rPr>
                        <a:t>1Kö 19,6</a:t>
                      </a:r>
                    </a:p>
                  </a:txBody>
                  <a:tcPr marL="126140" marR="126140" marT="0" marB="0" anchor="ctr">
                    <a:solidFill>
                      <a:schemeClr val="bg1">
                        <a:lumMod val="85000"/>
                      </a:schemeClr>
                    </a:solidFill>
                  </a:tcPr>
                </a:tc>
                <a:extLst>
                  <a:ext uri="{0D108BD9-81ED-4DB2-BD59-A6C34878D82A}">
                    <a16:rowId xmlns:a16="http://schemas.microsoft.com/office/drawing/2014/main" val="3152177818"/>
                  </a:ext>
                </a:extLst>
              </a:tr>
            </a:tbl>
          </a:graphicData>
        </a:graphic>
      </p:graphicFrame>
    </p:spTree>
    <p:extLst>
      <p:ext uri="{BB962C8B-B14F-4D97-AF65-F5344CB8AC3E}">
        <p14:creationId xmlns:p14="http://schemas.microsoft.com/office/powerpoint/2010/main" val="898472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90694" y="1269290"/>
            <a:ext cx="10890308" cy="3323987"/>
          </a:xfrm>
          <a:prstGeom prst="rect">
            <a:avLst/>
          </a:prstGeom>
        </p:spPr>
        <p:txBody>
          <a:bodyPr wrap="square">
            <a:spAutoFit/>
          </a:bodyPr>
          <a:lstStyle/>
          <a:p>
            <a:r>
              <a:rPr lang="de-DE" sz="3000" dirty="0"/>
              <a:t>„Da sandte er zu ihm einen Obersten über Fünfzig und seine Fünfzig. Und er ging zu ihm hinauf, und siehe, er saß auf dem Gipfel des Berges; und er sprach zu ihm: Mann Gottes, der König sagt: Komm herab! 10 Aber Elia antwortete und sprach zu dem Obersten über Fünfzig: Und wenn ich ein Mann Gottes bin, so fahre Feuer vom Himmel herab und fresse dich und deine Fünfzig! Da fuhr Feuer vom Himmel herab und fraß ihn und seine Fünfzig.“ 2Kö 1,9-10</a:t>
            </a:r>
            <a:endParaRPr lang="de-CH" sz="3000" dirty="0"/>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Feuer vom Himmel</a:t>
            </a:r>
          </a:p>
        </p:txBody>
      </p:sp>
      <p:sp>
        <p:nvSpPr>
          <p:cNvPr id="3" name="Rechteck 2">
            <a:extLst>
              <a:ext uri="{FF2B5EF4-FFF2-40B4-BE49-F238E27FC236}">
                <a16:creationId xmlns:a16="http://schemas.microsoft.com/office/drawing/2014/main" id="{CB2B91E8-642B-6C4D-34C4-7113BBC989AF}"/>
              </a:ext>
            </a:extLst>
          </p:cNvPr>
          <p:cNvSpPr/>
          <p:nvPr/>
        </p:nvSpPr>
        <p:spPr>
          <a:xfrm>
            <a:off x="690694" y="5000066"/>
            <a:ext cx="8205831" cy="1015663"/>
          </a:xfrm>
          <a:prstGeom prst="rect">
            <a:avLst/>
          </a:prstGeom>
        </p:spPr>
        <p:txBody>
          <a:bodyPr wrap="square">
            <a:spAutoFit/>
          </a:bodyPr>
          <a:lstStyle/>
          <a:p>
            <a:r>
              <a:rPr lang="de-DE" sz="3000" dirty="0"/>
              <a:t>„Da fuhr Feuer Gottes vom Himmel herab und fraß ihn und seine Fünfzig.“ 2Kö 1,12b</a:t>
            </a:r>
            <a:endParaRPr lang="de-CH" sz="3000" dirty="0"/>
          </a:p>
        </p:txBody>
      </p:sp>
    </p:spTree>
    <p:extLst>
      <p:ext uri="{BB962C8B-B14F-4D97-AF65-F5344CB8AC3E}">
        <p14:creationId xmlns:p14="http://schemas.microsoft.com/office/powerpoint/2010/main" val="216643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690693" y="1846925"/>
            <a:ext cx="10890308" cy="1938992"/>
          </a:xfrm>
          <a:prstGeom prst="rect">
            <a:avLst/>
          </a:prstGeom>
        </p:spPr>
        <p:txBody>
          <a:bodyPr wrap="square">
            <a:spAutoFit/>
          </a:bodyPr>
          <a:lstStyle/>
          <a:p>
            <a:r>
              <a:rPr lang="de-DE" sz="3000" dirty="0"/>
              <a:t>„</a:t>
            </a:r>
            <a:r>
              <a:rPr lang="de-DE" altLang="de-DE" sz="3000" dirty="0"/>
              <a:t>Als aber die Jünger Jakobus und Johannes es sahen, sprachen sie: Herr, willst du, dass wir sagen, Feuer solle vom Himmel herabfallen und sie verzehren, wie auch Elia tat? 55 Er wandte sich aber um und tadelte sie.</a:t>
            </a:r>
            <a:r>
              <a:rPr lang="de-DE" sz="3000" dirty="0"/>
              <a:t>“ </a:t>
            </a:r>
            <a:r>
              <a:rPr lang="de-DE" sz="3000" dirty="0" err="1"/>
              <a:t>Lk</a:t>
            </a:r>
            <a:r>
              <a:rPr lang="de-DE" sz="3000" dirty="0"/>
              <a:t> 9,54-55</a:t>
            </a:r>
            <a:endParaRPr lang="de-CH" sz="3000" dirty="0"/>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Feuer vom Himmel</a:t>
            </a:r>
          </a:p>
        </p:txBody>
      </p:sp>
      <p:sp>
        <p:nvSpPr>
          <p:cNvPr id="3" name="Rechteck 2">
            <a:extLst>
              <a:ext uri="{FF2B5EF4-FFF2-40B4-BE49-F238E27FC236}">
                <a16:creationId xmlns:a16="http://schemas.microsoft.com/office/drawing/2014/main" id="{CB2B91E8-642B-6C4D-34C4-7113BBC989AF}"/>
              </a:ext>
            </a:extLst>
          </p:cNvPr>
          <p:cNvSpPr/>
          <p:nvPr/>
        </p:nvSpPr>
        <p:spPr>
          <a:xfrm>
            <a:off x="2032932" y="4450587"/>
            <a:ext cx="8205831" cy="1015663"/>
          </a:xfrm>
          <a:prstGeom prst="rect">
            <a:avLst/>
          </a:prstGeom>
        </p:spPr>
        <p:txBody>
          <a:bodyPr wrap="square">
            <a:spAutoFit/>
          </a:bodyPr>
          <a:lstStyle/>
          <a:p>
            <a:r>
              <a:rPr lang="de-DE" sz="3000" dirty="0"/>
              <a:t>Elia:		Boten des Königs von Samaria (2Kö 1,3)</a:t>
            </a:r>
          </a:p>
          <a:p>
            <a:r>
              <a:rPr lang="de-DE" sz="3000" dirty="0"/>
              <a:t>Jesus:		Dorf der Samariter (</a:t>
            </a:r>
            <a:r>
              <a:rPr lang="de-DE" sz="3000" dirty="0" err="1"/>
              <a:t>Lk</a:t>
            </a:r>
            <a:r>
              <a:rPr lang="de-DE" sz="3000" dirty="0"/>
              <a:t> 9,52)</a:t>
            </a:r>
            <a:endParaRPr lang="de-CH" sz="3000" dirty="0"/>
          </a:p>
        </p:txBody>
      </p:sp>
    </p:spTree>
    <p:extLst>
      <p:ext uri="{BB962C8B-B14F-4D97-AF65-F5344CB8AC3E}">
        <p14:creationId xmlns:p14="http://schemas.microsoft.com/office/powerpoint/2010/main" val="425622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Übersicht</a:t>
            </a:r>
          </a:p>
        </p:txBody>
      </p:sp>
      <p:graphicFrame>
        <p:nvGraphicFramePr>
          <p:cNvPr id="5" name="Tabelle 4">
            <a:extLst>
              <a:ext uri="{FF2B5EF4-FFF2-40B4-BE49-F238E27FC236}">
                <a16:creationId xmlns:a16="http://schemas.microsoft.com/office/drawing/2014/main" id="{D77A4412-8F61-8A19-B16F-EB284A97645C}"/>
              </a:ext>
            </a:extLst>
          </p:cNvPr>
          <p:cNvGraphicFramePr>
            <a:graphicFrameLocks noGrp="1"/>
          </p:cNvGraphicFramePr>
          <p:nvPr>
            <p:extLst>
              <p:ext uri="{D42A27DB-BD31-4B8C-83A1-F6EECF244321}">
                <p14:modId xmlns:p14="http://schemas.microsoft.com/office/powerpoint/2010/main" val="1389665300"/>
              </p:ext>
            </p:extLst>
          </p:nvPr>
        </p:nvGraphicFramePr>
        <p:xfrm>
          <a:off x="1091967" y="1597494"/>
          <a:ext cx="10008066" cy="2513720"/>
        </p:xfrm>
        <a:graphic>
          <a:graphicData uri="http://schemas.openxmlformats.org/drawingml/2006/table">
            <a:tbl>
              <a:tblPr firstRow="1" firstCol="1" bandRow="1">
                <a:tableStyleId>{5C22544A-7EE6-4342-B048-85BDC9FD1C3A}</a:tableStyleId>
              </a:tblPr>
              <a:tblGrid>
                <a:gridCol w="1760567">
                  <a:extLst>
                    <a:ext uri="{9D8B030D-6E8A-4147-A177-3AD203B41FA5}">
                      <a16:colId xmlns:a16="http://schemas.microsoft.com/office/drawing/2014/main" val="20000"/>
                    </a:ext>
                  </a:extLst>
                </a:gridCol>
                <a:gridCol w="2251073">
                  <a:extLst>
                    <a:ext uri="{9D8B030D-6E8A-4147-A177-3AD203B41FA5}">
                      <a16:colId xmlns:a16="http://schemas.microsoft.com/office/drawing/2014/main" val="20002"/>
                    </a:ext>
                  </a:extLst>
                </a:gridCol>
                <a:gridCol w="1875965">
                  <a:extLst>
                    <a:ext uri="{9D8B030D-6E8A-4147-A177-3AD203B41FA5}">
                      <a16:colId xmlns:a16="http://schemas.microsoft.com/office/drawing/2014/main" val="2433284406"/>
                    </a:ext>
                  </a:extLst>
                </a:gridCol>
                <a:gridCol w="2189533">
                  <a:extLst>
                    <a:ext uri="{9D8B030D-6E8A-4147-A177-3AD203B41FA5}">
                      <a16:colId xmlns:a16="http://schemas.microsoft.com/office/drawing/2014/main" val="3712694191"/>
                    </a:ext>
                  </a:extLst>
                </a:gridCol>
                <a:gridCol w="1930928">
                  <a:extLst>
                    <a:ext uri="{9D8B030D-6E8A-4147-A177-3AD203B41FA5}">
                      <a16:colId xmlns:a16="http://schemas.microsoft.com/office/drawing/2014/main" val="494476577"/>
                    </a:ext>
                  </a:extLst>
                </a:gridCol>
              </a:tblGrid>
              <a:tr h="1256860">
                <a:tc>
                  <a:txBody>
                    <a:bodyPr/>
                    <a:lstStyle/>
                    <a:p>
                      <a:pPr algn="ctr">
                        <a:spcAft>
                          <a:spcPts val="0"/>
                        </a:spcAft>
                      </a:pPr>
                      <a:r>
                        <a:rPr lang="de-CH" sz="3000" b="1" dirty="0">
                          <a:effectLst/>
                        </a:rPr>
                        <a:t>Salomo</a:t>
                      </a:r>
                      <a:endParaRPr lang="de-CH" sz="3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Teilung</a:t>
                      </a:r>
                    </a:p>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des Reiches</a:t>
                      </a: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Elia</a:t>
                      </a:r>
                    </a:p>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Elisa</a:t>
                      </a: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Untergang</a:t>
                      </a:r>
                    </a:p>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Israels</a:t>
                      </a: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Untergang</a:t>
                      </a:r>
                    </a:p>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Judas</a:t>
                      </a:r>
                    </a:p>
                  </a:txBody>
                  <a:tcPr marL="126140" marR="126140" marT="0" marB="0" anchor="ctr">
                    <a:solidFill>
                      <a:srgbClr val="0070C0"/>
                    </a:solidFill>
                  </a:tcPr>
                </a:tc>
                <a:extLst>
                  <a:ext uri="{0D108BD9-81ED-4DB2-BD59-A6C34878D82A}">
                    <a16:rowId xmlns:a16="http://schemas.microsoft.com/office/drawing/2014/main" val="10000"/>
                  </a:ext>
                </a:extLst>
              </a:tr>
              <a:tr h="1256860">
                <a:tc>
                  <a:txBody>
                    <a:bodyPr/>
                    <a:lstStyle/>
                    <a:p>
                      <a:pPr algn="ctr">
                        <a:spcAft>
                          <a:spcPts val="0"/>
                        </a:spcAft>
                      </a:pPr>
                      <a:r>
                        <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1Kö 1-11</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1Kö 12-16</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1Kö 17 –</a:t>
                      </a:r>
                    </a:p>
                    <a:p>
                      <a:pPr>
                        <a:spcAft>
                          <a:spcPts val="0"/>
                        </a:spcAft>
                      </a:pPr>
                      <a:r>
                        <a:rPr lang="de-CH" sz="3000" b="0" kern="1200" dirty="0">
                          <a:solidFill>
                            <a:schemeClr val="tx1"/>
                          </a:solidFill>
                          <a:effectLst/>
                          <a:latin typeface="+mn-lt"/>
                          <a:ea typeface="+mn-ea"/>
                          <a:cs typeface="+mn-cs"/>
                        </a:rPr>
                        <a:t> 2Kö 8,15</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2Kö 8,16-17</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2Kö 18-25</a:t>
                      </a:r>
                    </a:p>
                  </a:txBody>
                  <a:tcPr marL="126140" marR="126140" marT="0" marB="0"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2" name="Rechteck 1">
            <a:extLst>
              <a:ext uri="{FF2B5EF4-FFF2-40B4-BE49-F238E27FC236}">
                <a16:creationId xmlns:a16="http://schemas.microsoft.com/office/drawing/2014/main" id="{ECA9F09D-F849-6381-CBD6-468DCD68D1A4}"/>
              </a:ext>
            </a:extLst>
          </p:cNvPr>
          <p:cNvSpPr/>
          <p:nvPr/>
        </p:nvSpPr>
        <p:spPr>
          <a:xfrm>
            <a:off x="1699820" y="4752674"/>
            <a:ext cx="9730180" cy="1015663"/>
          </a:xfrm>
          <a:prstGeom prst="rect">
            <a:avLst/>
          </a:prstGeom>
        </p:spPr>
        <p:txBody>
          <a:bodyPr wrap="square">
            <a:spAutoFit/>
          </a:bodyPr>
          <a:lstStyle/>
          <a:p>
            <a:r>
              <a:rPr lang="de-DE" sz="3000" dirty="0"/>
              <a:t>Elia/Elisa: 15 Kapitel (inkl. 2Kö 13) = 31,9%</a:t>
            </a:r>
          </a:p>
          <a:p>
            <a:r>
              <a:rPr lang="de-DE" sz="3000" dirty="0"/>
              <a:t>Prophet: 75 Erwähnungen (2. Platz hinter dem Buch Jeremia)</a:t>
            </a:r>
            <a:endParaRPr lang="de-CH" sz="3000" dirty="0"/>
          </a:p>
        </p:txBody>
      </p:sp>
    </p:spTree>
    <p:extLst>
      <p:ext uri="{BB962C8B-B14F-4D97-AF65-F5344CB8AC3E}">
        <p14:creationId xmlns:p14="http://schemas.microsoft.com/office/powerpoint/2010/main" val="355886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747319" y="5094948"/>
            <a:ext cx="8480571" cy="1015663"/>
          </a:xfrm>
          <a:prstGeom prst="rect">
            <a:avLst/>
          </a:prstGeom>
        </p:spPr>
        <p:txBody>
          <a:bodyPr wrap="square">
            <a:spAutoFit/>
          </a:bodyPr>
          <a:lstStyle/>
          <a:p>
            <a:r>
              <a:rPr lang="de-DE" sz="3000" dirty="0"/>
              <a:t>„</a:t>
            </a:r>
            <a:r>
              <a:rPr lang="de-DE" altLang="de-DE" sz="3000" dirty="0"/>
              <a:t>Auf mir liegt schwer dein Grimm, und mit allen deinen Wellen hast du mich niedergedrückt.</a:t>
            </a:r>
            <a:r>
              <a:rPr lang="de-DE" sz="3000" dirty="0"/>
              <a:t>“ Ps 88,8</a:t>
            </a:r>
            <a:endParaRPr lang="de-CH" sz="3000" dirty="0"/>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Feuer vom Himmel</a:t>
            </a:r>
          </a:p>
        </p:txBody>
      </p:sp>
      <p:sp>
        <p:nvSpPr>
          <p:cNvPr id="2" name="Inhaltsplatzhalter 3">
            <a:extLst>
              <a:ext uri="{FF2B5EF4-FFF2-40B4-BE49-F238E27FC236}">
                <a16:creationId xmlns:a16="http://schemas.microsoft.com/office/drawing/2014/main" id="{23D637F0-6A7F-1DA3-5603-B04AA2B7040E}"/>
              </a:ext>
            </a:extLst>
          </p:cNvPr>
          <p:cNvSpPr txBox="1">
            <a:spLocks/>
          </p:cNvSpPr>
          <p:nvPr/>
        </p:nvSpPr>
        <p:spPr>
          <a:xfrm>
            <a:off x="1726394" y="2992568"/>
            <a:ext cx="166632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Ein Opfer</a:t>
            </a:r>
            <a:endParaRPr lang="de-CH" sz="3000" dirty="0"/>
          </a:p>
        </p:txBody>
      </p:sp>
      <p:sp>
        <p:nvSpPr>
          <p:cNvPr id="5" name="Inhaltsplatzhalter 3">
            <a:extLst>
              <a:ext uri="{FF2B5EF4-FFF2-40B4-BE49-F238E27FC236}">
                <a16:creationId xmlns:a16="http://schemas.microsoft.com/office/drawing/2014/main" id="{D58AE4BD-A55B-F404-4270-320FEAF20F2B}"/>
              </a:ext>
            </a:extLst>
          </p:cNvPr>
          <p:cNvSpPr txBox="1">
            <a:spLocks/>
          </p:cNvSpPr>
          <p:nvPr/>
        </p:nvSpPr>
        <p:spPr>
          <a:xfrm>
            <a:off x="1891577" y="1834072"/>
            <a:ext cx="127729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Karmel</a:t>
            </a:r>
            <a:endParaRPr lang="de-CH" sz="3000" dirty="0"/>
          </a:p>
        </p:txBody>
      </p:sp>
      <p:cxnSp>
        <p:nvCxnSpPr>
          <p:cNvPr id="7" name="Gerade Verbindung mit Pfeil 6">
            <a:extLst>
              <a:ext uri="{FF2B5EF4-FFF2-40B4-BE49-F238E27FC236}">
                <a16:creationId xmlns:a16="http://schemas.microsoft.com/office/drawing/2014/main" id="{9F798500-04A2-4C83-AA1A-D2330687C4EF}"/>
              </a:ext>
            </a:extLst>
          </p:cNvPr>
          <p:cNvCxnSpPr>
            <a:cxnSpLocks/>
          </p:cNvCxnSpPr>
          <p:nvPr/>
        </p:nvCxnSpPr>
        <p:spPr>
          <a:xfrm>
            <a:off x="2559558" y="2389106"/>
            <a:ext cx="0" cy="4170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 name="Inhaltsplatzhalter 3">
            <a:extLst>
              <a:ext uri="{FF2B5EF4-FFF2-40B4-BE49-F238E27FC236}">
                <a16:creationId xmlns:a16="http://schemas.microsoft.com/office/drawing/2014/main" id="{649504B3-D19C-5922-CC48-08E558ABEF88}"/>
              </a:ext>
            </a:extLst>
          </p:cNvPr>
          <p:cNvSpPr txBox="1">
            <a:spLocks/>
          </p:cNvSpPr>
          <p:nvPr/>
        </p:nvSpPr>
        <p:spPr>
          <a:xfrm>
            <a:off x="4202328" y="1255222"/>
            <a:ext cx="3787343"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Feuer = Gericht Gottes</a:t>
            </a:r>
            <a:endParaRPr lang="de-CH" sz="3000" dirty="0"/>
          </a:p>
        </p:txBody>
      </p:sp>
      <p:cxnSp>
        <p:nvCxnSpPr>
          <p:cNvPr id="10" name="Gerade Verbindung mit Pfeil 9">
            <a:extLst>
              <a:ext uri="{FF2B5EF4-FFF2-40B4-BE49-F238E27FC236}">
                <a16:creationId xmlns:a16="http://schemas.microsoft.com/office/drawing/2014/main" id="{4FE0BA5B-2438-C231-EFE8-C1158C16BEC7}"/>
              </a:ext>
            </a:extLst>
          </p:cNvPr>
          <p:cNvCxnSpPr>
            <a:cxnSpLocks/>
          </p:cNvCxnSpPr>
          <p:nvPr/>
        </p:nvCxnSpPr>
        <p:spPr>
          <a:xfrm>
            <a:off x="2557676" y="3598518"/>
            <a:ext cx="0" cy="4170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Inhaltsplatzhalter 3">
            <a:extLst>
              <a:ext uri="{FF2B5EF4-FFF2-40B4-BE49-F238E27FC236}">
                <a16:creationId xmlns:a16="http://schemas.microsoft.com/office/drawing/2014/main" id="{B9D1B440-9B93-AC35-2029-E02EA6F91150}"/>
              </a:ext>
            </a:extLst>
          </p:cNvPr>
          <p:cNvSpPr txBox="1">
            <a:spLocks/>
          </p:cNvSpPr>
          <p:nvPr/>
        </p:nvSpPr>
        <p:spPr>
          <a:xfrm>
            <a:off x="1367980" y="4151064"/>
            <a:ext cx="262098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Jesus am Kreuz</a:t>
            </a:r>
            <a:endParaRPr lang="de-CH" sz="3000" dirty="0"/>
          </a:p>
        </p:txBody>
      </p:sp>
      <p:cxnSp>
        <p:nvCxnSpPr>
          <p:cNvPr id="17" name="Gerade Verbindung mit Pfeil 16">
            <a:extLst>
              <a:ext uri="{FF2B5EF4-FFF2-40B4-BE49-F238E27FC236}">
                <a16:creationId xmlns:a16="http://schemas.microsoft.com/office/drawing/2014/main" id="{929893D7-6D55-A5E9-D9E1-2391B46774A2}"/>
              </a:ext>
            </a:extLst>
          </p:cNvPr>
          <p:cNvCxnSpPr>
            <a:cxnSpLocks/>
          </p:cNvCxnSpPr>
          <p:nvPr/>
        </p:nvCxnSpPr>
        <p:spPr>
          <a:xfrm flipH="1">
            <a:off x="3392721" y="1624554"/>
            <a:ext cx="596243" cy="26402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00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8"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259359" y="4774892"/>
            <a:ext cx="11932641" cy="1938992"/>
          </a:xfrm>
          <a:prstGeom prst="rect">
            <a:avLst/>
          </a:prstGeom>
        </p:spPr>
        <p:txBody>
          <a:bodyPr wrap="square">
            <a:spAutoFit/>
          </a:bodyPr>
          <a:lstStyle/>
          <a:p>
            <a:r>
              <a:rPr lang="de-DE" sz="3000" dirty="0"/>
              <a:t>„Denn siehe, der Tag kommt, brennend wie ein Ofen; und alle Übermütigen und alle Täter der Gottlosigkeit werden zu Stoppeln werden; und der kommende Tag wird sie verbrennen, spricht der HERR der Heerscharen, so dass er ihnen weder Wurzel noch Zweig lassen wird.“ Mal 3,19</a:t>
            </a:r>
            <a:endParaRPr lang="de-CH" sz="3000" dirty="0"/>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Feuer vom Himmel</a:t>
            </a:r>
          </a:p>
        </p:txBody>
      </p:sp>
      <p:sp>
        <p:nvSpPr>
          <p:cNvPr id="2" name="Inhaltsplatzhalter 3">
            <a:extLst>
              <a:ext uri="{FF2B5EF4-FFF2-40B4-BE49-F238E27FC236}">
                <a16:creationId xmlns:a16="http://schemas.microsoft.com/office/drawing/2014/main" id="{23D637F0-6A7F-1DA3-5603-B04AA2B7040E}"/>
              </a:ext>
            </a:extLst>
          </p:cNvPr>
          <p:cNvSpPr txBox="1">
            <a:spLocks/>
          </p:cNvSpPr>
          <p:nvPr/>
        </p:nvSpPr>
        <p:spPr>
          <a:xfrm>
            <a:off x="1726394" y="2992568"/>
            <a:ext cx="166632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Ein Opfer</a:t>
            </a:r>
            <a:endParaRPr lang="de-CH" sz="3000" dirty="0"/>
          </a:p>
        </p:txBody>
      </p:sp>
      <p:sp>
        <p:nvSpPr>
          <p:cNvPr id="5" name="Inhaltsplatzhalter 3">
            <a:extLst>
              <a:ext uri="{FF2B5EF4-FFF2-40B4-BE49-F238E27FC236}">
                <a16:creationId xmlns:a16="http://schemas.microsoft.com/office/drawing/2014/main" id="{D58AE4BD-A55B-F404-4270-320FEAF20F2B}"/>
              </a:ext>
            </a:extLst>
          </p:cNvPr>
          <p:cNvSpPr txBox="1">
            <a:spLocks/>
          </p:cNvSpPr>
          <p:nvPr/>
        </p:nvSpPr>
        <p:spPr>
          <a:xfrm>
            <a:off x="1891577" y="1834072"/>
            <a:ext cx="127729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Karmel</a:t>
            </a:r>
            <a:endParaRPr lang="de-CH" sz="3000" dirty="0"/>
          </a:p>
        </p:txBody>
      </p:sp>
      <p:cxnSp>
        <p:nvCxnSpPr>
          <p:cNvPr id="7" name="Gerade Verbindung mit Pfeil 6">
            <a:extLst>
              <a:ext uri="{FF2B5EF4-FFF2-40B4-BE49-F238E27FC236}">
                <a16:creationId xmlns:a16="http://schemas.microsoft.com/office/drawing/2014/main" id="{9F798500-04A2-4C83-AA1A-D2330687C4EF}"/>
              </a:ext>
            </a:extLst>
          </p:cNvPr>
          <p:cNvCxnSpPr>
            <a:cxnSpLocks/>
          </p:cNvCxnSpPr>
          <p:nvPr/>
        </p:nvCxnSpPr>
        <p:spPr>
          <a:xfrm>
            <a:off x="2559558" y="2389106"/>
            <a:ext cx="0" cy="4170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 name="Inhaltsplatzhalter 3">
            <a:extLst>
              <a:ext uri="{FF2B5EF4-FFF2-40B4-BE49-F238E27FC236}">
                <a16:creationId xmlns:a16="http://schemas.microsoft.com/office/drawing/2014/main" id="{649504B3-D19C-5922-CC48-08E558ABEF88}"/>
              </a:ext>
            </a:extLst>
          </p:cNvPr>
          <p:cNvSpPr txBox="1">
            <a:spLocks/>
          </p:cNvSpPr>
          <p:nvPr/>
        </p:nvSpPr>
        <p:spPr>
          <a:xfrm>
            <a:off x="4202328" y="1255222"/>
            <a:ext cx="3787343"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Feuer = Gericht Gottes</a:t>
            </a:r>
            <a:endParaRPr lang="de-CH" sz="3000" dirty="0"/>
          </a:p>
        </p:txBody>
      </p:sp>
      <p:cxnSp>
        <p:nvCxnSpPr>
          <p:cNvPr id="10" name="Gerade Verbindung mit Pfeil 9">
            <a:extLst>
              <a:ext uri="{FF2B5EF4-FFF2-40B4-BE49-F238E27FC236}">
                <a16:creationId xmlns:a16="http://schemas.microsoft.com/office/drawing/2014/main" id="{4FE0BA5B-2438-C231-EFE8-C1158C16BEC7}"/>
              </a:ext>
            </a:extLst>
          </p:cNvPr>
          <p:cNvCxnSpPr>
            <a:cxnSpLocks/>
          </p:cNvCxnSpPr>
          <p:nvPr/>
        </p:nvCxnSpPr>
        <p:spPr>
          <a:xfrm>
            <a:off x="2557676" y="3598518"/>
            <a:ext cx="0" cy="4170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Inhaltsplatzhalter 3">
            <a:extLst>
              <a:ext uri="{FF2B5EF4-FFF2-40B4-BE49-F238E27FC236}">
                <a16:creationId xmlns:a16="http://schemas.microsoft.com/office/drawing/2014/main" id="{B9D1B440-9B93-AC35-2029-E02EA6F91150}"/>
              </a:ext>
            </a:extLst>
          </p:cNvPr>
          <p:cNvSpPr txBox="1">
            <a:spLocks/>
          </p:cNvSpPr>
          <p:nvPr/>
        </p:nvSpPr>
        <p:spPr>
          <a:xfrm>
            <a:off x="1367980" y="4151064"/>
            <a:ext cx="262098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Jesus am Kreuz</a:t>
            </a:r>
            <a:endParaRPr lang="de-CH" sz="3000" dirty="0"/>
          </a:p>
        </p:txBody>
      </p:sp>
      <p:sp>
        <p:nvSpPr>
          <p:cNvPr id="12" name="Inhaltsplatzhalter 3">
            <a:extLst>
              <a:ext uri="{FF2B5EF4-FFF2-40B4-BE49-F238E27FC236}">
                <a16:creationId xmlns:a16="http://schemas.microsoft.com/office/drawing/2014/main" id="{D42CD7C5-AA42-02DA-9A02-CD9CD600C527}"/>
              </a:ext>
            </a:extLst>
          </p:cNvPr>
          <p:cNvSpPr txBox="1">
            <a:spLocks/>
          </p:cNvSpPr>
          <p:nvPr/>
        </p:nvSpPr>
        <p:spPr>
          <a:xfrm>
            <a:off x="8379088" y="2974074"/>
            <a:ext cx="299438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Viele  Opfer (102)</a:t>
            </a:r>
            <a:endParaRPr lang="de-CH" sz="3000" dirty="0"/>
          </a:p>
        </p:txBody>
      </p:sp>
      <p:sp>
        <p:nvSpPr>
          <p:cNvPr id="13" name="Inhaltsplatzhalter 3">
            <a:extLst>
              <a:ext uri="{FF2B5EF4-FFF2-40B4-BE49-F238E27FC236}">
                <a16:creationId xmlns:a16="http://schemas.microsoft.com/office/drawing/2014/main" id="{DC9D2864-1371-E331-C497-8F0ADCD77A19}"/>
              </a:ext>
            </a:extLst>
          </p:cNvPr>
          <p:cNvSpPr txBox="1">
            <a:spLocks/>
          </p:cNvSpPr>
          <p:nvPr/>
        </p:nvSpPr>
        <p:spPr>
          <a:xfrm>
            <a:off x="8398763" y="1834072"/>
            <a:ext cx="295503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Berg um Samaria</a:t>
            </a:r>
            <a:endParaRPr lang="de-CH" sz="3000" dirty="0"/>
          </a:p>
        </p:txBody>
      </p:sp>
      <p:cxnSp>
        <p:nvCxnSpPr>
          <p:cNvPr id="14" name="Gerade Verbindung mit Pfeil 13">
            <a:extLst>
              <a:ext uri="{FF2B5EF4-FFF2-40B4-BE49-F238E27FC236}">
                <a16:creationId xmlns:a16="http://schemas.microsoft.com/office/drawing/2014/main" id="{07E473B6-3682-7C94-79A3-ACE5972D802C}"/>
              </a:ext>
            </a:extLst>
          </p:cNvPr>
          <p:cNvCxnSpPr>
            <a:cxnSpLocks/>
          </p:cNvCxnSpPr>
          <p:nvPr/>
        </p:nvCxnSpPr>
        <p:spPr>
          <a:xfrm>
            <a:off x="9878164" y="2392421"/>
            <a:ext cx="0" cy="4170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84C04DED-2061-0A04-3B90-01814D2E9527}"/>
              </a:ext>
            </a:extLst>
          </p:cNvPr>
          <p:cNvCxnSpPr>
            <a:cxnSpLocks/>
          </p:cNvCxnSpPr>
          <p:nvPr/>
        </p:nvCxnSpPr>
        <p:spPr>
          <a:xfrm>
            <a:off x="9876282" y="3601833"/>
            <a:ext cx="0" cy="4170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Inhaltsplatzhalter 3">
            <a:extLst>
              <a:ext uri="{FF2B5EF4-FFF2-40B4-BE49-F238E27FC236}">
                <a16:creationId xmlns:a16="http://schemas.microsoft.com/office/drawing/2014/main" id="{122F53AA-FC0C-A472-374B-EBA21C677CDB}"/>
              </a:ext>
            </a:extLst>
          </p:cNvPr>
          <p:cNvSpPr txBox="1">
            <a:spLocks/>
          </p:cNvSpPr>
          <p:nvPr/>
        </p:nvSpPr>
        <p:spPr>
          <a:xfrm>
            <a:off x="8877291" y="4130406"/>
            <a:ext cx="199797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Trübsalszeit</a:t>
            </a:r>
            <a:endParaRPr lang="de-CH" sz="3000" dirty="0"/>
          </a:p>
        </p:txBody>
      </p:sp>
      <p:cxnSp>
        <p:nvCxnSpPr>
          <p:cNvPr id="17" name="Gerade Verbindung mit Pfeil 16">
            <a:extLst>
              <a:ext uri="{FF2B5EF4-FFF2-40B4-BE49-F238E27FC236}">
                <a16:creationId xmlns:a16="http://schemas.microsoft.com/office/drawing/2014/main" id="{929893D7-6D55-A5E9-D9E1-2391B46774A2}"/>
              </a:ext>
            </a:extLst>
          </p:cNvPr>
          <p:cNvCxnSpPr>
            <a:cxnSpLocks/>
          </p:cNvCxnSpPr>
          <p:nvPr/>
        </p:nvCxnSpPr>
        <p:spPr>
          <a:xfrm flipH="1">
            <a:off x="3392721" y="1624554"/>
            <a:ext cx="596243" cy="26402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49737229-8A67-249C-5F9B-6B172DC9C216}"/>
              </a:ext>
            </a:extLst>
          </p:cNvPr>
          <p:cNvCxnSpPr>
            <a:cxnSpLocks/>
          </p:cNvCxnSpPr>
          <p:nvPr/>
        </p:nvCxnSpPr>
        <p:spPr>
          <a:xfrm>
            <a:off x="7913016" y="1592041"/>
            <a:ext cx="485747" cy="26096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85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Effect transition="in" filter="fade">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585832" y="5504360"/>
            <a:ext cx="8331666" cy="1015663"/>
          </a:xfrm>
          <a:prstGeom prst="rect">
            <a:avLst/>
          </a:prstGeom>
        </p:spPr>
        <p:txBody>
          <a:bodyPr wrap="square">
            <a:spAutoFit/>
          </a:bodyPr>
          <a:lstStyle/>
          <a:p>
            <a:r>
              <a:rPr lang="de-DE" sz="3000" dirty="0"/>
              <a:t>„auszurufen das Jahr des Wohlgefallens des HERRN und den Tag der Rache unseres Gottes“ </a:t>
            </a:r>
            <a:r>
              <a:rPr lang="de-DE" sz="3000" dirty="0" err="1"/>
              <a:t>Jes</a:t>
            </a:r>
            <a:r>
              <a:rPr lang="de-DE" sz="3000" dirty="0"/>
              <a:t> 61,2b</a:t>
            </a:r>
            <a:endParaRPr lang="de-CH" sz="3000" dirty="0"/>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Feuer vom Himmel</a:t>
            </a:r>
          </a:p>
        </p:txBody>
      </p:sp>
      <p:sp>
        <p:nvSpPr>
          <p:cNvPr id="3" name="Rechteck 2">
            <a:extLst>
              <a:ext uri="{FF2B5EF4-FFF2-40B4-BE49-F238E27FC236}">
                <a16:creationId xmlns:a16="http://schemas.microsoft.com/office/drawing/2014/main" id="{CB2B91E8-642B-6C4D-34C4-7113BBC989AF}"/>
              </a:ext>
            </a:extLst>
          </p:cNvPr>
          <p:cNvSpPr/>
          <p:nvPr/>
        </p:nvSpPr>
        <p:spPr>
          <a:xfrm>
            <a:off x="638262" y="1082096"/>
            <a:ext cx="10806418" cy="1938992"/>
          </a:xfrm>
          <a:prstGeom prst="rect">
            <a:avLst/>
          </a:prstGeom>
        </p:spPr>
        <p:txBody>
          <a:bodyPr wrap="square">
            <a:spAutoFit/>
          </a:bodyPr>
          <a:lstStyle/>
          <a:p>
            <a:r>
              <a:rPr lang="de-DE" sz="3000" dirty="0"/>
              <a:t>„Und der dritte Oberste über Fünfzig ging hinauf und kam und beugte seine Knie vor Elia, und er flehte ihn an und sprach zu ihm: Mann Gottes, möge doch mein Leben und das Leben deiner Knechte, dieser Fünfzig, teuer sein in deinen Augen!“ 2Kö 1,13b</a:t>
            </a:r>
            <a:endParaRPr lang="de-CH" sz="3000" dirty="0"/>
          </a:p>
        </p:txBody>
      </p:sp>
      <p:sp>
        <p:nvSpPr>
          <p:cNvPr id="2" name="Rechteck 1">
            <a:extLst>
              <a:ext uri="{FF2B5EF4-FFF2-40B4-BE49-F238E27FC236}">
                <a16:creationId xmlns:a16="http://schemas.microsoft.com/office/drawing/2014/main" id="{89C02429-78CB-BD22-5ADC-718338792631}"/>
              </a:ext>
            </a:extLst>
          </p:cNvPr>
          <p:cNvSpPr/>
          <p:nvPr/>
        </p:nvSpPr>
        <p:spPr>
          <a:xfrm>
            <a:off x="2137095" y="3173020"/>
            <a:ext cx="7804558" cy="553998"/>
          </a:xfrm>
          <a:prstGeom prst="rect">
            <a:avLst/>
          </a:prstGeom>
        </p:spPr>
        <p:txBody>
          <a:bodyPr wrap="square">
            <a:spAutoFit/>
          </a:bodyPr>
          <a:lstStyle/>
          <a:p>
            <a:r>
              <a:rPr lang="de-DE" sz="3000" dirty="0"/>
              <a:t>51 Überlebende und 102 Tote = 1/3 Überlebende</a:t>
            </a:r>
            <a:endParaRPr lang="de-CH" sz="3000" dirty="0"/>
          </a:p>
        </p:txBody>
      </p:sp>
      <p:sp>
        <p:nvSpPr>
          <p:cNvPr id="5" name="Rechteck 4">
            <a:extLst>
              <a:ext uri="{FF2B5EF4-FFF2-40B4-BE49-F238E27FC236}">
                <a16:creationId xmlns:a16="http://schemas.microsoft.com/office/drawing/2014/main" id="{6EDA4774-CDF2-1A0A-BC99-5DC0F43734CA}"/>
              </a:ext>
            </a:extLst>
          </p:cNvPr>
          <p:cNvSpPr/>
          <p:nvPr/>
        </p:nvSpPr>
        <p:spPr>
          <a:xfrm>
            <a:off x="636165" y="3877025"/>
            <a:ext cx="10806418" cy="1477328"/>
          </a:xfrm>
          <a:prstGeom prst="rect">
            <a:avLst/>
          </a:prstGeom>
        </p:spPr>
        <p:txBody>
          <a:bodyPr wrap="square">
            <a:spAutoFit/>
          </a:bodyPr>
          <a:lstStyle/>
          <a:p>
            <a:r>
              <a:rPr lang="de-DE" sz="3000" dirty="0"/>
              <a:t>„</a:t>
            </a:r>
            <a:r>
              <a:rPr lang="de-DE" altLang="de-DE" sz="3000" dirty="0"/>
              <a:t>Und es wird geschehen im ganzen Land, spricht der HERR: Zwei Teile davon werden ausgerottet werden und verscheiden, aber der dritte Teil davon wird übrig bleiben.</a:t>
            </a:r>
            <a:r>
              <a:rPr lang="de-DE" sz="3000" dirty="0"/>
              <a:t>“ </a:t>
            </a:r>
            <a:r>
              <a:rPr lang="de-DE" sz="3000" dirty="0" err="1"/>
              <a:t>Sach</a:t>
            </a:r>
            <a:r>
              <a:rPr lang="de-DE" sz="3000" dirty="0"/>
              <a:t> 13,8</a:t>
            </a:r>
            <a:endParaRPr lang="de-CH" sz="3000" dirty="0"/>
          </a:p>
        </p:txBody>
      </p:sp>
    </p:spTree>
    <p:extLst>
      <p:ext uri="{BB962C8B-B14F-4D97-AF65-F5344CB8AC3E}">
        <p14:creationId xmlns:p14="http://schemas.microsoft.com/office/powerpoint/2010/main" val="151977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2"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732639" y="1231538"/>
            <a:ext cx="10936447" cy="3785652"/>
          </a:xfrm>
          <a:prstGeom prst="rect">
            <a:avLst/>
          </a:prstGeom>
        </p:spPr>
        <p:txBody>
          <a:bodyPr wrap="square">
            <a:spAutoFit/>
          </a:bodyPr>
          <a:lstStyle/>
          <a:p>
            <a:r>
              <a:rPr lang="de-DE" sz="3000" dirty="0"/>
              <a:t>„</a:t>
            </a:r>
            <a:r>
              <a:rPr lang="de-DE" altLang="de-DE" sz="3000" dirty="0"/>
              <a:t>Nachdem Gott vielfältig und auf vielerlei Weise ehemals zu den Vätern geredet hat in den Propheten, 2 hat er am Ende dieser Tage zu uns geredet im Sohn, den er gesetzt hat zum Erben aller Dinge, durch den er auch die Welten gemacht hat; 3 welcher, die Ausstrahlung seiner Herrlichkeit und der Abdruck seines Wesens seiend und alle Dinge durch das Wort seiner Macht tragend, nachdem er durch sich selbst die Reinigung von den Sünden bewirkt, sich gesetzt hat zur Rechten der Majestät in der Höhe;</a:t>
            </a:r>
            <a:r>
              <a:rPr lang="de-DE" sz="3000" dirty="0"/>
              <a:t>“ </a:t>
            </a:r>
            <a:r>
              <a:rPr lang="de-DE" sz="3000" dirty="0" err="1"/>
              <a:t>Hebr</a:t>
            </a:r>
            <a:r>
              <a:rPr lang="de-DE" sz="3000" dirty="0"/>
              <a:t> 1,1-3</a:t>
            </a:r>
            <a:endParaRPr lang="de-CH" sz="3000" dirty="0"/>
          </a:p>
        </p:txBody>
      </p:sp>
    </p:spTree>
    <p:extLst>
      <p:ext uri="{BB962C8B-B14F-4D97-AF65-F5344CB8AC3E}">
        <p14:creationId xmlns:p14="http://schemas.microsoft.com/office/powerpoint/2010/main" val="513201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05E26F2C-C14E-A974-CFEB-D2BB2FB90F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99695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Einleitung</a:t>
            </a:r>
          </a:p>
        </p:txBody>
      </p:sp>
      <p:sp>
        <p:nvSpPr>
          <p:cNvPr id="3" name="Rechteck 2">
            <a:extLst>
              <a:ext uri="{FF2B5EF4-FFF2-40B4-BE49-F238E27FC236}">
                <a16:creationId xmlns:a16="http://schemas.microsoft.com/office/drawing/2014/main" id="{9C1DB404-A9B3-00F5-9B1F-DCA748D4CA69}"/>
              </a:ext>
            </a:extLst>
          </p:cNvPr>
          <p:cNvSpPr/>
          <p:nvPr/>
        </p:nvSpPr>
        <p:spPr>
          <a:xfrm>
            <a:off x="532002" y="1189406"/>
            <a:ext cx="4694339" cy="553998"/>
          </a:xfrm>
          <a:prstGeom prst="rect">
            <a:avLst/>
          </a:prstGeom>
        </p:spPr>
        <p:txBody>
          <a:bodyPr wrap="square">
            <a:spAutoFit/>
          </a:bodyPr>
          <a:lstStyle/>
          <a:p>
            <a:r>
              <a:rPr lang="de-CH" sz="3000" u="sng" dirty="0"/>
              <a:t>Die Funktion des Propheten</a:t>
            </a:r>
          </a:p>
        </p:txBody>
      </p:sp>
      <p:sp>
        <p:nvSpPr>
          <p:cNvPr id="4" name="Rechteck 3">
            <a:extLst>
              <a:ext uri="{FF2B5EF4-FFF2-40B4-BE49-F238E27FC236}">
                <a16:creationId xmlns:a16="http://schemas.microsoft.com/office/drawing/2014/main" id="{9F4F1044-F4CD-848C-CAEB-4E388F6247BB}"/>
              </a:ext>
            </a:extLst>
          </p:cNvPr>
          <p:cNvSpPr/>
          <p:nvPr/>
        </p:nvSpPr>
        <p:spPr>
          <a:xfrm>
            <a:off x="532002" y="2139194"/>
            <a:ext cx="9857763" cy="1938992"/>
          </a:xfrm>
          <a:prstGeom prst="rect">
            <a:avLst/>
          </a:prstGeom>
        </p:spPr>
        <p:txBody>
          <a:bodyPr wrap="square">
            <a:spAutoFit/>
          </a:bodyPr>
          <a:lstStyle/>
          <a:p>
            <a:r>
              <a:rPr lang="de-DE" sz="3000" dirty="0"/>
              <a:t>„Aber </a:t>
            </a:r>
            <a:r>
              <a:rPr lang="de-DE" sz="3000" dirty="0" err="1"/>
              <a:t>Josaphat</a:t>
            </a:r>
            <a:r>
              <a:rPr lang="de-DE" sz="3000" dirty="0"/>
              <a:t> sprach: Ist hier kein Prophet des HERRN mehr, dass wir durch ihn fragen? 8 Und der König von Israel sprach zu </a:t>
            </a:r>
            <a:r>
              <a:rPr lang="de-DE" sz="3000" dirty="0" err="1"/>
              <a:t>Josaphat</a:t>
            </a:r>
            <a:r>
              <a:rPr lang="de-DE" sz="3000" dirty="0"/>
              <a:t>: Es ist noch ein Mann da, um durch ihn den HERRN zu befragen;“ 1Kö 22,7-8a</a:t>
            </a:r>
            <a:endParaRPr lang="de-CH" sz="3000" dirty="0"/>
          </a:p>
        </p:txBody>
      </p:sp>
      <p:sp>
        <p:nvSpPr>
          <p:cNvPr id="5" name="Rechteck 4">
            <a:extLst>
              <a:ext uri="{FF2B5EF4-FFF2-40B4-BE49-F238E27FC236}">
                <a16:creationId xmlns:a16="http://schemas.microsoft.com/office/drawing/2014/main" id="{058B53DE-5E7B-8B73-D2D4-9288A7E7EC86}"/>
              </a:ext>
            </a:extLst>
          </p:cNvPr>
          <p:cNvSpPr/>
          <p:nvPr/>
        </p:nvSpPr>
        <p:spPr>
          <a:xfrm>
            <a:off x="532002" y="4473976"/>
            <a:ext cx="8339356" cy="1477328"/>
          </a:xfrm>
          <a:prstGeom prst="rect">
            <a:avLst/>
          </a:prstGeom>
        </p:spPr>
        <p:txBody>
          <a:bodyPr wrap="square">
            <a:spAutoFit/>
          </a:bodyPr>
          <a:lstStyle/>
          <a:p>
            <a:r>
              <a:rPr lang="de-DE" sz="3000" dirty="0"/>
              <a:t>„Denn der Herr, HERR, tut nichts, es sei denn, dass er sein Geheimnis seinen Knechten, den Propheten, offenbart habe.“ Amos 3,7</a:t>
            </a:r>
            <a:endParaRPr lang="de-CH" sz="3000" dirty="0"/>
          </a:p>
        </p:txBody>
      </p:sp>
    </p:spTree>
    <p:extLst>
      <p:ext uri="{BB962C8B-B14F-4D97-AF65-F5344CB8AC3E}">
        <p14:creationId xmlns:p14="http://schemas.microsoft.com/office/powerpoint/2010/main" val="293505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Einleitung</a:t>
            </a:r>
          </a:p>
        </p:txBody>
      </p:sp>
      <p:sp>
        <p:nvSpPr>
          <p:cNvPr id="3" name="Rechteck 2">
            <a:extLst>
              <a:ext uri="{FF2B5EF4-FFF2-40B4-BE49-F238E27FC236}">
                <a16:creationId xmlns:a16="http://schemas.microsoft.com/office/drawing/2014/main" id="{9C1DB404-A9B3-00F5-9B1F-DCA748D4CA69}"/>
              </a:ext>
            </a:extLst>
          </p:cNvPr>
          <p:cNvSpPr/>
          <p:nvPr/>
        </p:nvSpPr>
        <p:spPr>
          <a:xfrm>
            <a:off x="532002" y="1189406"/>
            <a:ext cx="4694339" cy="553998"/>
          </a:xfrm>
          <a:prstGeom prst="rect">
            <a:avLst/>
          </a:prstGeom>
        </p:spPr>
        <p:txBody>
          <a:bodyPr wrap="square">
            <a:spAutoFit/>
          </a:bodyPr>
          <a:lstStyle/>
          <a:p>
            <a:r>
              <a:rPr lang="de-CH" sz="3000" u="sng" dirty="0"/>
              <a:t>Der unvergleichliche Prophet</a:t>
            </a:r>
          </a:p>
        </p:txBody>
      </p:sp>
      <p:sp>
        <p:nvSpPr>
          <p:cNvPr id="4" name="Rechteck 3">
            <a:extLst>
              <a:ext uri="{FF2B5EF4-FFF2-40B4-BE49-F238E27FC236}">
                <a16:creationId xmlns:a16="http://schemas.microsoft.com/office/drawing/2014/main" id="{9F4F1044-F4CD-848C-CAEB-4E388F6247BB}"/>
              </a:ext>
            </a:extLst>
          </p:cNvPr>
          <p:cNvSpPr/>
          <p:nvPr/>
        </p:nvSpPr>
        <p:spPr>
          <a:xfrm>
            <a:off x="532002" y="2251234"/>
            <a:ext cx="10361103" cy="1477328"/>
          </a:xfrm>
          <a:prstGeom prst="rect">
            <a:avLst/>
          </a:prstGeom>
        </p:spPr>
        <p:txBody>
          <a:bodyPr wrap="square">
            <a:spAutoFit/>
          </a:bodyPr>
          <a:lstStyle/>
          <a:p>
            <a:r>
              <a:rPr lang="de-DE" sz="3000" dirty="0"/>
              <a:t>„Einen Propheten aus deiner Mitte, aus deinen Brüdern, gleich mir, wird der HERR, dein Gott, dir erwecken; auf ihn sollt ihr hören;“ </a:t>
            </a:r>
            <a:r>
              <a:rPr lang="de-DE" sz="3000" dirty="0" err="1"/>
              <a:t>Dt</a:t>
            </a:r>
            <a:r>
              <a:rPr lang="de-DE" sz="3000" dirty="0"/>
              <a:t> 18,15</a:t>
            </a:r>
            <a:endParaRPr lang="de-CH" sz="3000" dirty="0"/>
          </a:p>
        </p:txBody>
      </p:sp>
      <p:sp>
        <p:nvSpPr>
          <p:cNvPr id="5" name="Rechteck 4">
            <a:extLst>
              <a:ext uri="{FF2B5EF4-FFF2-40B4-BE49-F238E27FC236}">
                <a16:creationId xmlns:a16="http://schemas.microsoft.com/office/drawing/2014/main" id="{058B53DE-5E7B-8B73-D2D4-9288A7E7EC86}"/>
              </a:ext>
            </a:extLst>
          </p:cNvPr>
          <p:cNvSpPr/>
          <p:nvPr/>
        </p:nvSpPr>
        <p:spPr>
          <a:xfrm>
            <a:off x="532002" y="4328724"/>
            <a:ext cx="10033932" cy="1015663"/>
          </a:xfrm>
          <a:prstGeom prst="rect">
            <a:avLst/>
          </a:prstGeom>
        </p:spPr>
        <p:txBody>
          <a:bodyPr wrap="square">
            <a:spAutoFit/>
          </a:bodyPr>
          <a:lstStyle/>
          <a:p>
            <a:r>
              <a:rPr lang="de-DE" sz="3000" dirty="0"/>
              <a:t>„Warum taufst du denn, wenn du nicht der Christus bist noch Elia noch der Prophet?“ </a:t>
            </a:r>
            <a:r>
              <a:rPr lang="de-DE" sz="3000" dirty="0" err="1"/>
              <a:t>Joh</a:t>
            </a:r>
            <a:r>
              <a:rPr lang="de-DE" sz="3000" dirty="0"/>
              <a:t> 1,25b</a:t>
            </a:r>
            <a:endParaRPr lang="de-CH" sz="3000" dirty="0"/>
          </a:p>
        </p:txBody>
      </p:sp>
    </p:spTree>
    <p:extLst>
      <p:ext uri="{BB962C8B-B14F-4D97-AF65-F5344CB8AC3E}">
        <p14:creationId xmlns:p14="http://schemas.microsoft.com/office/powerpoint/2010/main" val="169776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Einleitung</a:t>
            </a:r>
          </a:p>
        </p:txBody>
      </p:sp>
      <p:sp>
        <p:nvSpPr>
          <p:cNvPr id="3" name="Rechteck 2">
            <a:extLst>
              <a:ext uri="{FF2B5EF4-FFF2-40B4-BE49-F238E27FC236}">
                <a16:creationId xmlns:a16="http://schemas.microsoft.com/office/drawing/2014/main" id="{9C1DB404-A9B3-00F5-9B1F-DCA748D4CA69}"/>
              </a:ext>
            </a:extLst>
          </p:cNvPr>
          <p:cNvSpPr/>
          <p:nvPr/>
        </p:nvSpPr>
        <p:spPr>
          <a:xfrm>
            <a:off x="532002" y="1189406"/>
            <a:ext cx="4694339" cy="553998"/>
          </a:xfrm>
          <a:prstGeom prst="rect">
            <a:avLst/>
          </a:prstGeom>
        </p:spPr>
        <p:txBody>
          <a:bodyPr wrap="square">
            <a:spAutoFit/>
          </a:bodyPr>
          <a:lstStyle/>
          <a:p>
            <a:r>
              <a:rPr lang="de-CH" sz="3000" u="sng" dirty="0"/>
              <a:t>Der unvergleichliche Prophet</a:t>
            </a:r>
          </a:p>
        </p:txBody>
      </p:sp>
      <p:sp>
        <p:nvSpPr>
          <p:cNvPr id="4" name="Rechteck 3">
            <a:extLst>
              <a:ext uri="{FF2B5EF4-FFF2-40B4-BE49-F238E27FC236}">
                <a16:creationId xmlns:a16="http://schemas.microsoft.com/office/drawing/2014/main" id="{9F4F1044-F4CD-848C-CAEB-4E388F6247BB}"/>
              </a:ext>
            </a:extLst>
          </p:cNvPr>
          <p:cNvSpPr/>
          <p:nvPr/>
        </p:nvSpPr>
        <p:spPr>
          <a:xfrm>
            <a:off x="532002" y="2005012"/>
            <a:ext cx="11262919" cy="1938992"/>
          </a:xfrm>
          <a:prstGeom prst="rect">
            <a:avLst/>
          </a:prstGeom>
        </p:spPr>
        <p:txBody>
          <a:bodyPr wrap="square">
            <a:spAutoFit/>
          </a:bodyPr>
          <a:lstStyle/>
          <a:p>
            <a:r>
              <a:rPr lang="de-DE" sz="3000" dirty="0"/>
              <a:t>„Nachdem Gott vielfältig und auf vielerlei Weise ehemals zu den Vätern geredet hat in den Propheten, 2 hat er am Ende dieser Tage zu uns geredet im Sohn […] </a:t>
            </a:r>
            <a:r>
              <a:rPr lang="de-DE" altLang="de-DE" sz="3000" dirty="0"/>
              <a:t>welcher, die Ausstrahlung seiner Herrlichkeit und der Abdruck seines Wesens seiend</a:t>
            </a:r>
            <a:r>
              <a:rPr lang="de-DE" sz="3000" dirty="0"/>
              <a:t>“ </a:t>
            </a:r>
            <a:r>
              <a:rPr lang="de-DE" sz="3000" dirty="0" err="1"/>
              <a:t>Hebr</a:t>
            </a:r>
            <a:r>
              <a:rPr lang="de-DE" sz="3000" dirty="0"/>
              <a:t> 1,1-2a.3a</a:t>
            </a:r>
            <a:endParaRPr lang="de-CH" sz="3000" dirty="0"/>
          </a:p>
        </p:txBody>
      </p:sp>
      <p:sp>
        <p:nvSpPr>
          <p:cNvPr id="5" name="Rechteck 4">
            <a:extLst>
              <a:ext uri="{FF2B5EF4-FFF2-40B4-BE49-F238E27FC236}">
                <a16:creationId xmlns:a16="http://schemas.microsoft.com/office/drawing/2014/main" id="{058B53DE-5E7B-8B73-D2D4-9288A7E7EC86}"/>
              </a:ext>
            </a:extLst>
          </p:cNvPr>
          <p:cNvSpPr/>
          <p:nvPr/>
        </p:nvSpPr>
        <p:spPr>
          <a:xfrm>
            <a:off x="532002" y="4366475"/>
            <a:ext cx="8628776" cy="1938992"/>
          </a:xfrm>
          <a:prstGeom prst="rect">
            <a:avLst/>
          </a:prstGeom>
        </p:spPr>
        <p:txBody>
          <a:bodyPr wrap="square">
            <a:spAutoFit/>
          </a:bodyPr>
          <a:lstStyle/>
          <a:p>
            <a:r>
              <a:rPr lang="de-DE" sz="3000" dirty="0"/>
              <a:t>„Glaubst du nicht, dass ich in dem Vater bin und der Vater in mir ist? Die Worte, die ich zu euch rede, rede ich nicht von mir selbst aus; der Vater aber, der in mir bleibt, er tut die Werke.“ </a:t>
            </a:r>
            <a:r>
              <a:rPr lang="de-DE" sz="3000" dirty="0" err="1"/>
              <a:t>Joh</a:t>
            </a:r>
            <a:r>
              <a:rPr lang="de-DE" sz="3000" dirty="0"/>
              <a:t> 14,10</a:t>
            </a:r>
            <a:endParaRPr lang="de-CH" sz="3000" dirty="0"/>
          </a:p>
        </p:txBody>
      </p:sp>
    </p:spTree>
    <p:extLst>
      <p:ext uri="{BB962C8B-B14F-4D97-AF65-F5344CB8AC3E}">
        <p14:creationId xmlns:p14="http://schemas.microsoft.com/office/powerpoint/2010/main" val="3319438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2155271" y="3241617"/>
            <a:ext cx="8372912" cy="1015663"/>
          </a:xfrm>
          <a:prstGeom prst="rect">
            <a:avLst/>
          </a:prstGeom>
        </p:spPr>
        <p:txBody>
          <a:bodyPr wrap="square">
            <a:spAutoFit/>
          </a:bodyPr>
          <a:lstStyle/>
          <a:p>
            <a:r>
              <a:rPr lang="de-DE" sz="3000" dirty="0"/>
              <a:t>„Elia war ein Mensch von gleichen Empfindungen wie wir; und er betete ernstlich“ Jak 5,17</a:t>
            </a:r>
            <a:endParaRPr lang="de-CH" sz="3000" dirty="0"/>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3" name="Rechteck 2">
            <a:extLst>
              <a:ext uri="{FF2B5EF4-FFF2-40B4-BE49-F238E27FC236}">
                <a16:creationId xmlns:a16="http://schemas.microsoft.com/office/drawing/2014/main" id="{D8C9EBBD-EB1D-C022-3724-4DC60F31EFE7}"/>
              </a:ext>
            </a:extLst>
          </p:cNvPr>
          <p:cNvSpPr/>
          <p:nvPr/>
        </p:nvSpPr>
        <p:spPr>
          <a:xfrm>
            <a:off x="532002" y="1954391"/>
            <a:ext cx="10033932" cy="553998"/>
          </a:xfrm>
          <a:prstGeom prst="rect">
            <a:avLst/>
          </a:prstGeom>
        </p:spPr>
        <p:txBody>
          <a:bodyPr wrap="square">
            <a:spAutoFit/>
          </a:bodyPr>
          <a:lstStyle/>
          <a:p>
            <a:pPr marL="457200" indent="-457200">
              <a:buFont typeface="Arial" panose="020B0604020202020204" pitchFamily="34" charset="0"/>
              <a:buChar char="•"/>
            </a:pPr>
            <a:r>
              <a:rPr lang="de-DE" sz="3000" dirty="0"/>
              <a:t>Ein Prophet, aber ein Mensch wie jeder andere</a:t>
            </a:r>
            <a:endParaRPr lang="de-CH" sz="3000" dirty="0"/>
          </a:p>
        </p:txBody>
      </p:sp>
      <p:sp>
        <p:nvSpPr>
          <p:cNvPr id="5" name="Rechteck 4">
            <a:extLst>
              <a:ext uri="{FF2B5EF4-FFF2-40B4-BE49-F238E27FC236}">
                <a16:creationId xmlns:a16="http://schemas.microsoft.com/office/drawing/2014/main" id="{DC16B06E-89B0-E58E-D203-4996A3DAD393}"/>
              </a:ext>
            </a:extLst>
          </p:cNvPr>
          <p:cNvSpPr/>
          <p:nvPr/>
        </p:nvSpPr>
        <p:spPr>
          <a:xfrm>
            <a:off x="532002" y="1189406"/>
            <a:ext cx="4694339" cy="553998"/>
          </a:xfrm>
          <a:prstGeom prst="rect">
            <a:avLst/>
          </a:prstGeom>
        </p:spPr>
        <p:txBody>
          <a:bodyPr wrap="square">
            <a:spAutoFit/>
          </a:bodyPr>
          <a:lstStyle/>
          <a:p>
            <a:r>
              <a:rPr lang="de-CH" sz="3000" u="sng" dirty="0"/>
              <a:t>Elia (mein Gott ist Jahwe)</a:t>
            </a:r>
          </a:p>
        </p:txBody>
      </p:sp>
    </p:spTree>
    <p:extLst>
      <p:ext uri="{BB962C8B-B14F-4D97-AF65-F5344CB8AC3E}">
        <p14:creationId xmlns:p14="http://schemas.microsoft.com/office/powerpoint/2010/main" val="130935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2" name="Rechteck 1">
            <a:extLst>
              <a:ext uri="{FF2B5EF4-FFF2-40B4-BE49-F238E27FC236}">
                <a16:creationId xmlns:a16="http://schemas.microsoft.com/office/drawing/2014/main" id="{A8BB784A-40A0-E574-C306-EAAE7A181E12}"/>
              </a:ext>
            </a:extLst>
          </p:cNvPr>
          <p:cNvSpPr/>
          <p:nvPr/>
        </p:nvSpPr>
        <p:spPr>
          <a:xfrm>
            <a:off x="532002" y="1189406"/>
            <a:ext cx="4694339" cy="553998"/>
          </a:xfrm>
          <a:prstGeom prst="rect">
            <a:avLst/>
          </a:prstGeom>
        </p:spPr>
        <p:txBody>
          <a:bodyPr wrap="square">
            <a:spAutoFit/>
          </a:bodyPr>
          <a:lstStyle/>
          <a:p>
            <a:r>
              <a:rPr lang="de-CH" sz="3000" u="sng" dirty="0"/>
              <a:t>Elia (mein Gott ist Jahwe)</a:t>
            </a:r>
          </a:p>
        </p:txBody>
      </p:sp>
      <p:sp>
        <p:nvSpPr>
          <p:cNvPr id="3" name="Rechteck 2">
            <a:extLst>
              <a:ext uri="{FF2B5EF4-FFF2-40B4-BE49-F238E27FC236}">
                <a16:creationId xmlns:a16="http://schemas.microsoft.com/office/drawing/2014/main" id="{D8C9EBBD-EB1D-C022-3724-4DC60F31EFE7}"/>
              </a:ext>
            </a:extLst>
          </p:cNvPr>
          <p:cNvSpPr/>
          <p:nvPr/>
        </p:nvSpPr>
        <p:spPr>
          <a:xfrm>
            <a:off x="532002" y="1954391"/>
            <a:ext cx="10033932" cy="3323987"/>
          </a:xfrm>
          <a:prstGeom prst="rect">
            <a:avLst/>
          </a:prstGeom>
        </p:spPr>
        <p:txBody>
          <a:bodyPr wrap="square">
            <a:spAutoFit/>
          </a:bodyPr>
          <a:lstStyle/>
          <a:p>
            <a:pPr marL="457200" indent="-457200">
              <a:buFont typeface="Arial" panose="020B0604020202020204" pitchFamily="34" charset="0"/>
              <a:buChar char="•"/>
            </a:pPr>
            <a:r>
              <a:rPr lang="de-DE" sz="3000" dirty="0"/>
              <a:t>Ein Prophet, aber ein Mensch wie jeder andere</a:t>
            </a:r>
          </a:p>
          <a:p>
            <a:pPr marL="457200" indent="-457200">
              <a:buFont typeface="Arial" panose="020B0604020202020204" pitchFamily="34" charset="0"/>
              <a:buChar char="•"/>
            </a:pPr>
            <a:r>
              <a:rPr lang="de-DE" sz="3000" dirty="0"/>
              <a:t>Sieben Wunder</a:t>
            </a:r>
          </a:p>
          <a:p>
            <a:pPr marL="457200" indent="-457200">
              <a:buFont typeface="Arial" panose="020B0604020202020204" pitchFamily="34" charset="0"/>
              <a:buChar char="•"/>
            </a:pPr>
            <a:r>
              <a:rPr lang="de-DE" sz="3000" dirty="0"/>
              <a:t>Einziger Prophet mit einem direkten Nachfolger</a:t>
            </a:r>
          </a:p>
          <a:p>
            <a:pPr marL="457200" indent="-457200">
              <a:buFont typeface="Arial" panose="020B0604020202020204" pitchFamily="34" charset="0"/>
              <a:buChar char="•"/>
            </a:pPr>
            <a:r>
              <a:rPr lang="de-DE" sz="3000" dirty="0"/>
              <a:t>Er wurde in den Himmel entrückt</a:t>
            </a:r>
          </a:p>
          <a:p>
            <a:pPr marL="457200" indent="-457200">
              <a:buFont typeface="Arial" panose="020B0604020202020204" pitchFamily="34" charset="0"/>
              <a:buChar char="•"/>
            </a:pPr>
            <a:r>
              <a:rPr lang="de-DE" sz="3000" dirty="0"/>
              <a:t>Johannes der Täufer als Nachfolger in seinem Geist</a:t>
            </a:r>
          </a:p>
          <a:p>
            <a:pPr marL="457200" indent="-457200">
              <a:buFont typeface="Arial" panose="020B0604020202020204" pitchFamily="34" charset="0"/>
              <a:buChar char="•"/>
            </a:pPr>
            <a:r>
              <a:rPr lang="de-DE" sz="3000" dirty="0"/>
              <a:t>Zusammen mit Mose bei der Verklärung Jesu</a:t>
            </a:r>
          </a:p>
          <a:p>
            <a:pPr marL="457200" indent="-457200">
              <a:buFont typeface="Arial" panose="020B0604020202020204" pitchFamily="34" charset="0"/>
              <a:buChar char="•"/>
            </a:pPr>
            <a:r>
              <a:rPr lang="de-DE" sz="3000" dirty="0"/>
              <a:t>Mit ihm begründet Paulus die Lehre des jüdischen Überrests</a:t>
            </a:r>
            <a:endParaRPr lang="de-CH" sz="3000" dirty="0"/>
          </a:p>
        </p:txBody>
      </p:sp>
      <p:sp>
        <p:nvSpPr>
          <p:cNvPr id="5" name="Rechteck 4">
            <a:extLst>
              <a:ext uri="{FF2B5EF4-FFF2-40B4-BE49-F238E27FC236}">
                <a16:creationId xmlns:a16="http://schemas.microsoft.com/office/drawing/2014/main" id="{30E93238-DD41-C9B6-0943-DB79723F52AD}"/>
              </a:ext>
            </a:extLst>
          </p:cNvPr>
          <p:cNvSpPr/>
          <p:nvPr/>
        </p:nvSpPr>
        <p:spPr>
          <a:xfrm>
            <a:off x="2704752" y="5477211"/>
            <a:ext cx="7278147" cy="1015663"/>
          </a:xfrm>
          <a:prstGeom prst="rect">
            <a:avLst/>
          </a:prstGeom>
        </p:spPr>
        <p:txBody>
          <a:bodyPr wrap="square">
            <a:spAutoFit/>
          </a:bodyPr>
          <a:lstStyle/>
          <a:p>
            <a:r>
              <a:rPr lang="de-DE" sz="3000" dirty="0"/>
              <a:t>„</a:t>
            </a:r>
            <a:r>
              <a:rPr lang="de-DE" altLang="de-DE" sz="3000" dirty="0"/>
              <a:t>Oder wisst ihr nicht, was die Schrift in der Geschichte Elias sagt?</a:t>
            </a:r>
            <a:r>
              <a:rPr lang="de-DE" sz="3000" dirty="0"/>
              <a:t>“ Röm 11,2b</a:t>
            </a:r>
            <a:endParaRPr lang="de-CH" sz="3000" dirty="0"/>
          </a:p>
        </p:txBody>
      </p:sp>
    </p:spTree>
    <p:extLst>
      <p:ext uri="{BB962C8B-B14F-4D97-AF65-F5344CB8AC3E}">
        <p14:creationId xmlns:p14="http://schemas.microsoft.com/office/powerpoint/2010/main" val="208767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Effect transition="in" filter="fade">
                                      <p:cBhvr>
                                        <p:cTn id="5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532001" y="2154328"/>
            <a:ext cx="10515599" cy="2862322"/>
          </a:xfrm>
          <a:prstGeom prst="rect">
            <a:avLst/>
          </a:prstGeom>
        </p:spPr>
        <p:txBody>
          <a:bodyPr wrap="square">
            <a:spAutoFit/>
          </a:bodyPr>
          <a:lstStyle/>
          <a:p>
            <a:r>
              <a:rPr lang="de-DE" sz="3000" dirty="0"/>
              <a:t>„Und Ahab, der Sohn </a:t>
            </a:r>
            <a:r>
              <a:rPr lang="de-DE" sz="3000" dirty="0" err="1"/>
              <a:t>Omris</a:t>
            </a:r>
            <a:r>
              <a:rPr lang="de-DE" sz="3000" dirty="0"/>
              <a:t>, tat, was böse war in den Augen des HERRN, mehr als alle, die vor ihm gewesen waren. 31 Und es geschah – war es zu wenig, dass er in den Sünden </a:t>
            </a:r>
            <a:r>
              <a:rPr lang="de-DE" sz="3000" dirty="0" err="1"/>
              <a:t>Jerobeams</a:t>
            </a:r>
            <a:r>
              <a:rPr lang="de-DE" sz="3000" dirty="0"/>
              <a:t>, des Sohnes </a:t>
            </a:r>
            <a:r>
              <a:rPr lang="de-DE" sz="3000" dirty="0" err="1"/>
              <a:t>Nebats</a:t>
            </a:r>
            <a:r>
              <a:rPr lang="de-DE" sz="3000" dirty="0"/>
              <a:t>, wandelte? –, dass er Isebel, die Tochter </a:t>
            </a:r>
            <a:r>
              <a:rPr lang="de-DE" sz="3000" dirty="0" err="1"/>
              <a:t>Etbaals</a:t>
            </a:r>
            <a:r>
              <a:rPr lang="de-DE" sz="3000" dirty="0"/>
              <a:t>, des Königs der Sidonier, zur Frau nahm; und er ging hin und diente dem Baal und beugte sich vor ihm nieder.“ 1Kö 16,30-31</a:t>
            </a:r>
            <a:endParaRPr lang="de-CH" sz="3000" dirty="0"/>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2" name="Rechteck 1">
            <a:extLst>
              <a:ext uri="{FF2B5EF4-FFF2-40B4-BE49-F238E27FC236}">
                <a16:creationId xmlns:a16="http://schemas.microsoft.com/office/drawing/2014/main" id="{A8BB784A-40A0-E574-C306-EAAE7A181E12}"/>
              </a:ext>
            </a:extLst>
          </p:cNvPr>
          <p:cNvSpPr/>
          <p:nvPr/>
        </p:nvSpPr>
        <p:spPr>
          <a:xfrm>
            <a:off x="532002" y="1189406"/>
            <a:ext cx="4694339" cy="553998"/>
          </a:xfrm>
          <a:prstGeom prst="rect">
            <a:avLst/>
          </a:prstGeom>
        </p:spPr>
        <p:txBody>
          <a:bodyPr wrap="square">
            <a:spAutoFit/>
          </a:bodyPr>
          <a:lstStyle/>
          <a:p>
            <a:r>
              <a:rPr lang="de-CH" sz="3000" u="sng" dirty="0"/>
              <a:t>Ahab und Isebel</a:t>
            </a:r>
          </a:p>
        </p:txBody>
      </p:sp>
    </p:spTree>
    <p:extLst>
      <p:ext uri="{BB962C8B-B14F-4D97-AF65-F5344CB8AC3E}">
        <p14:creationId xmlns:p14="http://schemas.microsoft.com/office/powerpoint/2010/main" val="279856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Die Hauptakteure</a:t>
            </a:r>
          </a:p>
        </p:txBody>
      </p:sp>
      <p:sp>
        <p:nvSpPr>
          <p:cNvPr id="3" name="Inhaltsplatzhalter 3">
            <a:extLst>
              <a:ext uri="{FF2B5EF4-FFF2-40B4-BE49-F238E27FC236}">
                <a16:creationId xmlns:a16="http://schemas.microsoft.com/office/drawing/2014/main" id="{3E28F4CF-094B-10A4-49AD-2BAB0B053AAD}"/>
              </a:ext>
            </a:extLst>
          </p:cNvPr>
          <p:cNvSpPr txBox="1">
            <a:spLocks/>
          </p:cNvSpPr>
          <p:nvPr/>
        </p:nvSpPr>
        <p:spPr>
          <a:xfrm>
            <a:off x="5309721" y="3325608"/>
            <a:ext cx="1434430"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Thyatira</a:t>
            </a:r>
            <a:endParaRPr lang="de-CH" sz="3000" dirty="0"/>
          </a:p>
        </p:txBody>
      </p:sp>
      <p:sp>
        <p:nvSpPr>
          <p:cNvPr id="10" name="Inhaltsplatzhalter 3">
            <a:extLst>
              <a:ext uri="{FF2B5EF4-FFF2-40B4-BE49-F238E27FC236}">
                <a16:creationId xmlns:a16="http://schemas.microsoft.com/office/drawing/2014/main" id="{6BEEEABC-762E-7724-5BF6-8406F91D513A}"/>
              </a:ext>
            </a:extLst>
          </p:cNvPr>
          <p:cNvSpPr txBox="1">
            <a:spLocks/>
          </p:cNvSpPr>
          <p:nvPr/>
        </p:nvSpPr>
        <p:spPr>
          <a:xfrm>
            <a:off x="5449262" y="1592022"/>
            <a:ext cx="115534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Isebel</a:t>
            </a:r>
            <a:endParaRPr lang="de-CH" sz="3000" dirty="0"/>
          </a:p>
        </p:txBody>
      </p:sp>
      <p:cxnSp>
        <p:nvCxnSpPr>
          <p:cNvPr id="22" name="Gerade Verbindung mit Pfeil 21">
            <a:extLst>
              <a:ext uri="{FF2B5EF4-FFF2-40B4-BE49-F238E27FC236}">
                <a16:creationId xmlns:a16="http://schemas.microsoft.com/office/drawing/2014/main" id="{4720E2DA-8BAE-7302-D2A6-63B3D6874306}"/>
              </a:ext>
            </a:extLst>
          </p:cNvPr>
          <p:cNvCxnSpPr>
            <a:cxnSpLocks/>
          </p:cNvCxnSpPr>
          <p:nvPr/>
        </p:nvCxnSpPr>
        <p:spPr>
          <a:xfrm>
            <a:off x="5972478" y="2301022"/>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6" name="Rechteck 25">
            <a:extLst>
              <a:ext uri="{FF2B5EF4-FFF2-40B4-BE49-F238E27FC236}">
                <a16:creationId xmlns:a16="http://schemas.microsoft.com/office/drawing/2014/main" id="{29CCF4EE-73A3-E652-6100-7DA9C8F8BCC4}"/>
              </a:ext>
            </a:extLst>
          </p:cNvPr>
          <p:cNvSpPr/>
          <p:nvPr/>
        </p:nvSpPr>
        <p:spPr>
          <a:xfrm>
            <a:off x="590200" y="4366330"/>
            <a:ext cx="11011600" cy="1477328"/>
          </a:xfrm>
          <a:prstGeom prst="rect">
            <a:avLst/>
          </a:prstGeom>
        </p:spPr>
        <p:txBody>
          <a:bodyPr wrap="square">
            <a:spAutoFit/>
          </a:bodyPr>
          <a:lstStyle/>
          <a:p>
            <a:r>
              <a:rPr lang="de-DE" sz="3000" dirty="0"/>
              <a:t>„Aber ich habe gegen dich, dass du die Frau Isebel duldest, die sich eine Prophetin nennt, und sie lehrt und verführt meine Knechte, Hurerei zu treiben und Götzenopfer zu essen.“ Offb 2,20</a:t>
            </a:r>
            <a:endParaRPr lang="de-CH" sz="3000" dirty="0"/>
          </a:p>
        </p:txBody>
      </p:sp>
    </p:spTree>
    <p:extLst>
      <p:ext uri="{BB962C8B-B14F-4D97-AF65-F5344CB8AC3E}">
        <p14:creationId xmlns:p14="http://schemas.microsoft.com/office/powerpoint/2010/main" val="155515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26"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1428</Words>
  <Application>Microsoft Office PowerPoint</Application>
  <PresentationFormat>Breitbild</PresentationFormat>
  <Paragraphs>225</Paragraphs>
  <Slides>24</Slides>
  <Notes>22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24</vt:i4>
      </vt:variant>
    </vt:vector>
  </HeadingPairs>
  <TitlesOfParts>
    <vt:vector size="28" baseType="lpstr">
      <vt:lpstr>Arial</vt:lpstr>
      <vt:lpstr>Calibri</vt:lpstr>
      <vt:lpstr>Calibri Light</vt:lpstr>
      <vt:lpstr>Office</vt:lpstr>
      <vt:lpstr>PowerPoint-Präsentation</vt:lpstr>
      <vt:lpstr>Übersicht</vt:lpstr>
      <vt:lpstr>Einleitung</vt:lpstr>
      <vt:lpstr>Einleitung</vt:lpstr>
      <vt:lpstr>Einleitung</vt:lpstr>
      <vt:lpstr>Die Hauptakteure</vt:lpstr>
      <vt:lpstr>Die Hauptakteure</vt:lpstr>
      <vt:lpstr>Die Hauptakteure</vt:lpstr>
      <vt:lpstr>Die Hauptakteure</vt:lpstr>
      <vt:lpstr>Die Hauptakteure</vt:lpstr>
      <vt:lpstr>Die Hauptakteure</vt:lpstr>
      <vt:lpstr>Die Hauptakteure</vt:lpstr>
      <vt:lpstr>Die Hauptakteure</vt:lpstr>
      <vt:lpstr>Die Hauptakteure</vt:lpstr>
      <vt:lpstr>Die Hauptakteure</vt:lpstr>
      <vt:lpstr>Die Hauptakteure</vt:lpstr>
      <vt:lpstr>Die Hauptakteure</vt:lpstr>
      <vt:lpstr>Feuer vom Himmel</vt:lpstr>
      <vt:lpstr>Feuer vom Himmel</vt:lpstr>
      <vt:lpstr>Feuer vom Himmel</vt:lpstr>
      <vt:lpstr>Feuer vom Himmel</vt:lpstr>
      <vt:lpstr>Feuer vom Himmel</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Könige Teil 3</dc:title>
  <dc:creator>Mike</dc:creator>
  <cp:keywords>Könige, Bibel</cp:keywords>
  <cp:lastModifiedBy>Briggeler Michael</cp:lastModifiedBy>
  <cp:revision>1151</cp:revision>
  <cp:lastPrinted>2019-08-13T14:18:40Z</cp:lastPrinted>
  <dcterms:created xsi:type="dcterms:W3CDTF">2018-08-12T05:46:28Z</dcterms:created>
  <dcterms:modified xsi:type="dcterms:W3CDTF">2024-01-17T04:43:21Z</dcterms:modified>
</cp:coreProperties>
</file>