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653" r:id="rId2"/>
    <p:sldId id="850" r:id="rId3"/>
    <p:sldId id="823" r:id="rId4"/>
    <p:sldId id="827" r:id="rId5"/>
    <p:sldId id="829" r:id="rId6"/>
    <p:sldId id="830" r:id="rId7"/>
    <p:sldId id="741" r:id="rId8"/>
    <p:sldId id="834" r:id="rId9"/>
    <p:sldId id="848" r:id="rId10"/>
    <p:sldId id="835" r:id="rId11"/>
    <p:sldId id="836" r:id="rId12"/>
    <p:sldId id="837" r:id="rId13"/>
    <p:sldId id="838" r:id="rId14"/>
    <p:sldId id="839" r:id="rId15"/>
    <p:sldId id="840" r:id="rId16"/>
    <p:sldId id="841" r:id="rId17"/>
    <p:sldId id="842" r:id="rId18"/>
    <p:sldId id="844" r:id="rId19"/>
    <p:sldId id="849" r:id="rId20"/>
    <p:sldId id="846" r:id="rId21"/>
    <p:sldId id="847" r:id="rId22"/>
    <p:sldId id="824" r:id="rId23"/>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A3"/>
    <a:srgbClr val="D5F7FF"/>
    <a:srgbClr val="FAE9CD"/>
    <a:srgbClr val="FFFFFF"/>
    <a:srgbClr val="FFFF00"/>
    <a:srgbClr val="A4EDFE"/>
    <a:srgbClr val="000000"/>
    <a:srgbClr val="FFFBB3"/>
    <a:srgbClr val="3B3838"/>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112" d="100"/>
          <a:sy n="112" d="100"/>
        </p:scale>
        <p:origin x="68" y="868"/>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377469CB-D146-4A8B-8DD8-8603CDDCA31F}" type="datetimeFigureOut">
              <a:rPr lang="de-CH" smtClean="0"/>
              <a:t>09.02.2024</a:t>
            </a:fld>
            <a:endParaRPr lang="de-CH"/>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E7824923-CBAD-4009-B21A-CD2C1100E2A5}" type="slidenum">
              <a:rPr lang="de-CH" smtClean="0"/>
              <a:t>‹Nr.›</a:t>
            </a:fld>
            <a:endParaRPr lang="de-CH"/>
          </a:p>
        </p:txBody>
      </p:sp>
    </p:spTree>
    <p:extLst>
      <p:ext uri="{BB962C8B-B14F-4D97-AF65-F5344CB8AC3E}">
        <p14:creationId xmlns:p14="http://schemas.microsoft.com/office/powerpoint/2010/main" val="1882292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09.02.2024</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09.02.2024</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09.02.2024</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09.02.2024</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09.02.2024</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09.02.2024</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09.02.2024</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09.02.2024</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09.02.2024</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09.02.2024</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09.02.2024</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09.02.2024</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09.02.2024</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46DBD84-B470-9AC1-DBB3-823020757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AutoShape 2">
            <a:extLst>
              <a:ext uri="{FF2B5EF4-FFF2-40B4-BE49-F238E27FC236}">
                <a16:creationId xmlns:a16="http://schemas.microsoft.com/office/drawing/2014/main" id="{F527BBBE-6FAC-1931-FDF2-98715627DA5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4" name="AutoShape 4">
            <a:extLst>
              <a:ext uri="{FF2B5EF4-FFF2-40B4-BE49-F238E27FC236}">
                <a16:creationId xmlns:a16="http://schemas.microsoft.com/office/drawing/2014/main" id="{CC8E016F-20CC-3613-2A39-F861C554266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6" name="Grafik 5">
            <a:extLst>
              <a:ext uri="{FF2B5EF4-FFF2-40B4-BE49-F238E27FC236}">
                <a16:creationId xmlns:a16="http://schemas.microsoft.com/office/drawing/2014/main" id="{C6EB267B-EDF5-6AB8-891A-5B2545058BFB}"/>
              </a:ext>
            </a:extLst>
          </p:cNvPr>
          <p:cNvPicPr>
            <a:picLocks noChangeAspect="1"/>
          </p:cNvPicPr>
          <p:nvPr/>
        </p:nvPicPr>
        <p:blipFill>
          <a:blip r:embed="rId3"/>
          <a:stretch>
            <a:fillRect/>
          </a:stretch>
        </p:blipFill>
        <p:spPr>
          <a:xfrm>
            <a:off x="0" y="0"/>
            <a:ext cx="12192000" cy="6858000"/>
          </a:xfrm>
          <a:prstGeom prst="rect">
            <a:avLst/>
          </a:prstGeom>
        </p:spPr>
      </p:pic>
      <p:pic>
        <p:nvPicPr>
          <p:cNvPr id="8" name="Grafik 7">
            <a:extLst>
              <a:ext uri="{FF2B5EF4-FFF2-40B4-BE49-F238E27FC236}">
                <a16:creationId xmlns:a16="http://schemas.microsoft.com/office/drawing/2014/main" id="{6E436427-12ED-DBD0-5F2A-3B836F2FB264}"/>
              </a:ext>
            </a:extLst>
          </p:cNvPr>
          <p:cNvPicPr>
            <a:picLocks noChangeAspect="1"/>
          </p:cNvPicPr>
          <p:nvPr/>
        </p:nvPicPr>
        <p:blipFill>
          <a:blip r:embed="rId4"/>
          <a:stretch>
            <a:fillRect/>
          </a:stretch>
        </p:blipFill>
        <p:spPr>
          <a:xfrm>
            <a:off x="0" y="0"/>
            <a:ext cx="12192000" cy="6858000"/>
          </a:xfrm>
          <a:prstGeom prst="rect">
            <a:avLst/>
          </a:prstGeom>
        </p:spPr>
      </p:pic>
      <p:pic>
        <p:nvPicPr>
          <p:cNvPr id="7" name="Grafik 6">
            <a:extLst>
              <a:ext uri="{FF2B5EF4-FFF2-40B4-BE49-F238E27FC236}">
                <a16:creationId xmlns:a16="http://schemas.microsoft.com/office/drawing/2014/main" id="{48F3FE51-55F7-A5B9-0872-8CDAE266CAD5}"/>
              </a:ext>
            </a:extLst>
          </p:cNvPr>
          <p:cNvPicPr>
            <a:picLocks noChangeAspect="1"/>
          </p:cNvPicPr>
          <p:nvPr/>
        </p:nvPicPr>
        <p:blipFill>
          <a:blip r:embed="rId5"/>
          <a:stretch>
            <a:fillRect/>
          </a:stretch>
        </p:blipFill>
        <p:spPr>
          <a:xfrm>
            <a:off x="0" y="0"/>
            <a:ext cx="12192000" cy="6858000"/>
          </a:xfrm>
          <a:prstGeom prst="rect">
            <a:avLst/>
          </a:prstGeom>
        </p:spPr>
      </p:pic>
      <p:pic>
        <p:nvPicPr>
          <p:cNvPr id="9" name="Grafik 8">
            <a:extLst>
              <a:ext uri="{FF2B5EF4-FFF2-40B4-BE49-F238E27FC236}">
                <a16:creationId xmlns:a16="http://schemas.microsoft.com/office/drawing/2014/main" id="{B3092F5C-2D21-1338-FB74-FD0A31DB48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071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4B4A2CC-0C2F-DD7A-EFBA-FFBFF2F18A69}"/>
              </a:ext>
            </a:extLst>
          </p:cNvPr>
          <p:cNvSpPr txBox="1"/>
          <p:nvPr/>
        </p:nvSpPr>
        <p:spPr>
          <a:xfrm>
            <a:off x="750088" y="595727"/>
            <a:ext cx="10691823"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Vermehrung von Öl einer Witwe | Heiliger Geist </a:t>
            </a:r>
          </a:p>
        </p:txBody>
      </p:sp>
      <p:sp>
        <p:nvSpPr>
          <p:cNvPr id="5" name="Textfeld 4">
            <a:extLst>
              <a:ext uri="{FF2B5EF4-FFF2-40B4-BE49-F238E27FC236}">
                <a16:creationId xmlns:a16="http://schemas.microsoft.com/office/drawing/2014/main" id="{27AD2BDA-AFDB-B068-B418-5460B7F55C10}"/>
              </a:ext>
            </a:extLst>
          </p:cNvPr>
          <p:cNvSpPr txBox="1"/>
          <p:nvPr/>
        </p:nvSpPr>
        <p:spPr>
          <a:xfrm>
            <a:off x="541936" y="1299665"/>
            <a:ext cx="10122855" cy="1477328"/>
          </a:xfrm>
          <a:prstGeom prst="rect">
            <a:avLst/>
          </a:prstGeom>
          <a:noFill/>
        </p:spPr>
        <p:txBody>
          <a:bodyPr wrap="square">
            <a:spAutoFit/>
          </a:bodyPr>
          <a:lstStyle/>
          <a:p>
            <a:r>
              <a:rPr lang="de-DE" sz="3000" dirty="0"/>
              <a:t>"Und sie kam und berichtete es dem Mann Gottes; und er sprach: Geh hin, verkaufe das Öl und bezahle deine Schuld; du aber und deine Söhne, lebt vom Übrigen.</a:t>
            </a:r>
            <a:r>
              <a:rPr lang="de-CH" sz="3000" dirty="0">
                <a:effectLst/>
                <a:latin typeface="Calibri" panose="020F0502020204030204" pitchFamily="34" charset="0"/>
                <a:ea typeface="Calibri" panose="020F0502020204030204" pitchFamily="34" charset="0"/>
              </a:rPr>
              <a:t>" </a:t>
            </a:r>
            <a:r>
              <a:rPr lang="de-CH" sz="3000" b="1" dirty="0">
                <a:effectLst/>
                <a:latin typeface="Calibri" panose="020F0502020204030204" pitchFamily="34" charset="0"/>
                <a:ea typeface="Calibri" panose="020F0502020204030204" pitchFamily="34" charset="0"/>
              </a:rPr>
              <a:t>(</a:t>
            </a:r>
            <a:r>
              <a:rPr lang="de-CH" sz="3000" b="1" dirty="0">
                <a:latin typeface="Calibri" panose="020F0502020204030204" pitchFamily="34" charset="0"/>
                <a:ea typeface="Calibri" panose="020F0502020204030204" pitchFamily="34" charset="0"/>
              </a:rPr>
              <a:t>4,7</a:t>
            </a:r>
            <a:r>
              <a:rPr lang="de-CH" sz="3000" b="1" dirty="0">
                <a:effectLst/>
                <a:latin typeface="Calibri" panose="020F0502020204030204" pitchFamily="34" charset="0"/>
                <a:ea typeface="Calibri" panose="020F0502020204030204" pitchFamily="34" charset="0"/>
              </a:rPr>
              <a:t>)</a:t>
            </a:r>
            <a:endParaRPr lang="de-DE" sz="3000" b="1" dirty="0"/>
          </a:p>
        </p:txBody>
      </p:sp>
    </p:spTree>
    <p:extLst>
      <p:ext uri="{BB962C8B-B14F-4D97-AF65-F5344CB8AC3E}">
        <p14:creationId xmlns:p14="http://schemas.microsoft.com/office/powerpoint/2010/main" val="2564006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4B4A2CC-0C2F-DD7A-EFBA-FFBFF2F18A69}"/>
              </a:ext>
            </a:extLst>
          </p:cNvPr>
          <p:cNvSpPr txBox="1"/>
          <p:nvPr/>
        </p:nvSpPr>
        <p:spPr>
          <a:xfrm>
            <a:off x="750088" y="595727"/>
            <a:ext cx="10691823"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Auferweckung eines Jungen | Gebet</a:t>
            </a:r>
          </a:p>
        </p:txBody>
      </p:sp>
      <p:sp>
        <p:nvSpPr>
          <p:cNvPr id="5" name="Textfeld 4">
            <a:extLst>
              <a:ext uri="{FF2B5EF4-FFF2-40B4-BE49-F238E27FC236}">
                <a16:creationId xmlns:a16="http://schemas.microsoft.com/office/drawing/2014/main" id="{27AD2BDA-AFDB-B068-B418-5460B7F55C10}"/>
              </a:ext>
            </a:extLst>
          </p:cNvPr>
          <p:cNvSpPr txBox="1"/>
          <p:nvPr/>
        </p:nvSpPr>
        <p:spPr>
          <a:xfrm>
            <a:off x="541936" y="1299665"/>
            <a:ext cx="10315361" cy="1477328"/>
          </a:xfrm>
          <a:prstGeom prst="rect">
            <a:avLst/>
          </a:prstGeom>
          <a:noFill/>
        </p:spPr>
        <p:txBody>
          <a:bodyPr wrap="square">
            <a:spAutoFit/>
          </a:bodyPr>
          <a:lstStyle/>
          <a:p>
            <a:r>
              <a:rPr lang="de-DE" sz="3000" dirty="0"/>
              <a:t>"Und als Elisa in das Haus kam, siehe, da war der Knabe tot, hingelegt auf sein Bett. 33 Und er ging hinein und schloss die Tür hinter ihnen beiden zu und betete zu dem HERRN.</a:t>
            </a:r>
            <a:r>
              <a:rPr lang="de-CH" sz="3000" dirty="0">
                <a:effectLst/>
                <a:latin typeface="Calibri" panose="020F0502020204030204" pitchFamily="34" charset="0"/>
                <a:ea typeface="Calibri" panose="020F0502020204030204" pitchFamily="34" charset="0"/>
              </a:rPr>
              <a:t>" </a:t>
            </a:r>
            <a:r>
              <a:rPr lang="de-CH" sz="3000" b="1" dirty="0">
                <a:effectLst/>
                <a:latin typeface="Calibri" panose="020F0502020204030204" pitchFamily="34" charset="0"/>
                <a:ea typeface="Calibri" panose="020F0502020204030204" pitchFamily="34" charset="0"/>
              </a:rPr>
              <a:t>(4,32-33)</a:t>
            </a:r>
            <a:endParaRPr lang="de-DE" sz="3000" b="1" dirty="0"/>
          </a:p>
        </p:txBody>
      </p:sp>
    </p:spTree>
    <p:extLst>
      <p:ext uri="{BB962C8B-B14F-4D97-AF65-F5344CB8AC3E}">
        <p14:creationId xmlns:p14="http://schemas.microsoft.com/office/powerpoint/2010/main" val="339129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4B4A2CC-0C2F-DD7A-EFBA-FFBFF2F18A69}"/>
              </a:ext>
            </a:extLst>
          </p:cNvPr>
          <p:cNvSpPr txBox="1"/>
          <p:nvPr/>
        </p:nvSpPr>
        <p:spPr>
          <a:xfrm>
            <a:off x="750088" y="595727"/>
            <a:ext cx="10691823"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Giftiges Essen wird geniessbar |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Gesunde Lehre</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27AD2BDA-AFDB-B068-B418-5460B7F55C10}"/>
              </a:ext>
            </a:extLst>
          </p:cNvPr>
          <p:cNvSpPr txBox="1"/>
          <p:nvPr/>
        </p:nvSpPr>
        <p:spPr>
          <a:xfrm>
            <a:off x="541935" y="1290039"/>
            <a:ext cx="9776347" cy="3785652"/>
          </a:xfrm>
          <a:prstGeom prst="rect">
            <a:avLst/>
          </a:prstGeom>
          <a:noFill/>
        </p:spPr>
        <p:txBody>
          <a:bodyPr wrap="square">
            <a:spAutoFit/>
          </a:bodyPr>
          <a:lstStyle/>
          <a:p>
            <a:r>
              <a:rPr lang="de-DE" sz="3000" dirty="0"/>
              <a:t>"</a:t>
            </a:r>
            <a:r>
              <a:rPr lang="de-CH" sz="3000" dirty="0">
                <a:effectLst/>
                <a:latin typeface="Calibri" panose="020F0502020204030204" pitchFamily="34" charset="0"/>
                <a:ea typeface="Calibri" panose="020F0502020204030204" pitchFamily="34" charset="0"/>
                <a:cs typeface="Times New Roman" panose="02020603050405020304" pitchFamily="18" charset="0"/>
              </a:rPr>
              <a:t>Elisa aber kehrte nach Gilgal zurück. Und es war Hungersnot im Land. Und die Söhne der Propheten saßen vor ihm. Und er sprach zu seinem Knaben: Setze den großen Topf auf und koche ein Gericht für die Söhne der Propheten. 39 Da ging einer auf das Feld hinaus, um Kräuter zu lesen, und er fand eine wilde Ranke und las davon wilde Koloquinten, sein Gewand voll, und er kam und zerschnitt sie in den Kochtopf, denn sie kannten sie nicht.</a:t>
            </a:r>
            <a:r>
              <a:rPr lang="de-CH" sz="3000" dirty="0">
                <a:effectLst/>
                <a:latin typeface="Calibri" panose="020F0502020204030204" pitchFamily="34" charset="0"/>
                <a:ea typeface="Calibri" panose="020F0502020204030204" pitchFamily="34" charset="0"/>
              </a:rPr>
              <a:t>" </a:t>
            </a:r>
            <a:r>
              <a:rPr lang="de-CH" sz="3000" b="1" dirty="0">
                <a:effectLst/>
                <a:latin typeface="Calibri" panose="020F0502020204030204" pitchFamily="34" charset="0"/>
                <a:ea typeface="Calibri" panose="020F0502020204030204" pitchFamily="34" charset="0"/>
              </a:rPr>
              <a:t>(4,38-39)</a:t>
            </a:r>
            <a:endParaRPr lang="de-DE" sz="3000" b="1" dirty="0"/>
          </a:p>
        </p:txBody>
      </p:sp>
    </p:spTree>
    <p:extLst>
      <p:ext uri="{BB962C8B-B14F-4D97-AF65-F5344CB8AC3E}">
        <p14:creationId xmlns:p14="http://schemas.microsoft.com/office/powerpoint/2010/main" val="2882566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4B4A2CC-0C2F-DD7A-EFBA-FFBFF2F18A69}"/>
              </a:ext>
            </a:extLst>
          </p:cNvPr>
          <p:cNvSpPr txBox="1"/>
          <p:nvPr/>
        </p:nvSpPr>
        <p:spPr>
          <a:xfrm>
            <a:off x="750088" y="595727"/>
            <a:ext cx="10691823"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Speisung der 100 |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Jesus gibt im Überfluss</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7B42FAC-8C3B-9B8F-E0C4-F9F1837F0C18}"/>
              </a:ext>
            </a:extLst>
          </p:cNvPr>
          <p:cNvSpPr>
            <a:spLocks noChangeArrowheads="1"/>
          </p:cNvSpPr>
          <p:nvPr/>
        </p:nvSpPr>
        <p:spPr bwMode="auto">
          <a:xfrm>
            <a:off x="541935" y="1160112"/>
            <a:ext cx="10478991"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3000" dirty="0"/>
              <a:t>"</a:t>
            </a:r>
            <a:r>
              <a:rPr kumimoji="0" lang="de-DE" altLang="de-DE" sz="3000" b="0" i="0" u="none" strike="noStrike" cap="none" normalizeH="0" baseline="0" dirty="0">
                <a:ln>
                  <a:noFill/>
                </a:ln>
                <a:solidFill>
                  <a:schemeClr val="tx1"/>
                </a:solidFill>
                <a:effectLst/>
              </a:rPr>
              <a:t>Und sein Diener sprach: Wie soll ich dies hundert Männern vorsetzen? Und er sprach: Gib es den Leuten, damit sie essen! Denn so spricht der HERR: Man wird essen und übrig lassen. 44 Und er setzte es ihnen vor; und sie aßen und ließen übrig, nach dem Wort des HERRN." </a:t>
            </a:r>
            <a:r>
              <a:rPr kumimoji="0" lang="de-DE" altLang="de-DE" sz="3000" b="1" i="0" u="none" strike="noStrike" cap="none" normalizeH="0" baseline="0" dirty="0">
                <a:ln>
                  <a:noFill/>
                </a:ln>
                <a:solidFill>
                  <a:schemeClr val="tx1"/>
                </a:solidFill>
                <a:effectLst/>
              </a:rPr>
              <a:t>(4,43-44)</a:t>
            </a:r>
            <a:endParaRPr kumimoji="0" lang="de-DE" altLang="de-DE" sz="3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018892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4B4A2CC-0C2F-DD7A-EFBA-FFBFF2F18A69}"/>
              </a:ext>
            </a:extLst>
          </p:cNvPr>
          <p:cNvSpPr txBox="1"/>
          <p:nvPr/>
        </p:nvSpPr>
        <p:spPr>
          <a:xfrm>
            <a:off x="750088" y="595727"/>
            <a:ext cx="11251412"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Naaman wird von Aussatz geheilt | Jesus, HERR über den Tod (Segen)</a:t>
            </a:r>
          </a:p>
        </p:txBody>
      </p:sp>
      <p:sp>
        <p:nvSpPr>
          <p:cNvPr id="3" name="Rectangle 1">
            <a:extLst>
              <a:ext uri="{FF2B5EF4-FFF2-40B4-BE49-F238E27FC236}">
                <a16:creationId xmlns:a16="http://schemas.microsoft.com/office/drawing/2014/main" id="{B0902164-847A-ACBA-4ADB-AD9AAF12E6CC}"/>
              </a:ext>
            </a:extLst>
          </p:cNvPr>
          <p:cNvSpPr>
            <a:spLocks noChangeArrowheads="1"/>
          </p:cNvSpPr>
          <p:nvPr/>
        </p:nvSpPr>
        <p:spPr bwMode="auto">
          <a:xfrm>
            <a:off x="541934" y="1206278"/>
            <a:ext cx="954534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000" b="0" i="0" u="none" strike="noStrike" cap="none" normalizeH="0" baseline="0" dirty="0">
                <a:ln>
                  <a:noFill/>
                </a:ln>
                <a:solidFill>
                  <a:schemeClr val="tx1"/>
                </a:solidFill>
                <a:effectLst/>
              </a:rPr>
              <a:t>"Und Naaman, der Heeroberste des Königs von Syrien, war ein großer Mann vor seinem Herrn und angesehen; denn durch ihn hatte der HERR den Syrern Sieg gegeben; und der Mann war ein Kriegsheld, aber aussätzig." </a:t>
            </a:r>
            <a:r>
              <a:rPr kumimoji="0" lang="de-DE" altLang="de-DE" sz="3000" b="1" i="0" u="none" strike="noStrike" cap="none" normalizeH="0" baseline="0" dirty="0">
                <a:ln>
                  <a:noFill/>
                </a:ln>
                <a:solidFill>
                  <a:schemeClr val="tx1"/>
                </a:solidFill>
                <a:effectLst/>
              </a:rPr>
              <a:t>(5,1)</a:t>
            </a:r>
            <a:endParaRPr kumimoji="0" lang="de-DE" altLang="de-DE" sz="3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532950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4B4A2CC-0C2F-DD7A-EFBA-FFBFF2F18A69}"/>
              </a:ext>
            </a:extLst>
          </p:cNvPr>
          <p:cNvSpPr txBox="1"/>
          <p:nvPr/>
        </p:nvSpPr>
        <p:spPr>
          <a:xfrm>
            <a:off x="750088" y="595727"/>
            <a:ext cx="10691823"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Gehasi wird mit Aussatz geschlagen | Gericht </a:t>
            </a:r>
          </a:p>
        </p:txBody>
      </p:sp>
      <p:sp>
        <p:nvSpPr>
          <p:cNvPr id="5" name="Textfeld 4">
            <a:extLst>
              <a:ext uri="{FF2B5EF4-FFF2-40B4-BE49-F238E27FC236}">
                <a16:creationId xmlns:a16="http://schemas.microsoft.com/office/drawing/2014/main" id="{86B8CD9E-AF44-7F83-9123-F04BA129DDD8}"/>
              </a:ext>
            </a:extLst>
          </p:cNvPr>
          <p:cNvSpPr txBox="1"/>
          <p:nvPr/>
        </p:nvSpPr>
        <p:spPr>
          <a:xfrm>
            <a:off x="541934" y="1206278"/>
            <a:ext cx="10209486" cy="3323987"/>
          </a:xfrm>
          <a:prstGeom prst="rect">
            <a:avLst/>
          </a:prstGeom>
          <a:noFill/>
        </p:spPr>
        <p:txBody>
          <a:bodyPr wrap="square">
            <a:spAutoFit/>
          </a:bodyPr>
          <a:lstStyle/>
          <a:p>
            <a:r>
              <a:rPr lang="de-DE" sz="3000" dirty="0"/>
              <a:t>"Und er sprach zu ihm: Ging mein Herz nicht mit, als der Mann sich von seinem Wagen herab dir entgegenwandte? Ist es Zeit, Silber zu nehmen und Kleider zu nehmen und Olivenbäume und Weinberge und Kleinvieh und Rinder und Knechte und Mägde? 27 So wird der Aussatz Naamans an dir haften und an deinen Nachkommen auf ewig. Und er ging von ihm hinaus, aussätzig wie Schnee." </a:t>
            </a:r>
            <a:r>
              <a:rPr lang="de-DE" sz="3000" b="1" dirty="0"/>
              <a:t>(5,26-27)</a:t>
            </a:r>
            <a:endParaRPr lang="de-DE" sz="3000" dirty="0"/>
          </a:p>
        </p:txBody>
      </p:sp>
    </p:spTree>
    <p:extLst>
      <p:ext uri="{BB962C8B-B14F-4D97-AF65-F5344CB8AC3E}">
        <p14:creationId xmlns:p14="http://schemas.microsoft.com/office/powerpoint/2010/main" val="1159789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4B4A2CC-0C2F-DD7A-EFBA-FFBFF2F18A69}"/>
              </a:ext>
            </a:extLst>
          </p:cNvPr>
          <p:cNvSpPr txBox="1"/>
          <p:nvPr/>
        </p:nvSpPr>
        <p:spPr>
          <a:xfrm>
            <a:off x="750088" y="595727"/>
            <a:ext cx="10691823"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Das schwimmende Eisen |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Jesus, HERR über die Naturgesetze</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86B8CD9E-AF44-7F83-9123-F04BA129DDD8}"/>
              </a:ext>
            </a:extLst>
          </p:cNvPr>
          <p:cNvSpPr txBox="1"/>
          <p:nvPr/>
        </p:nvSpPr>
        <p:spPr>
          <a:xfrm>
            <a:off x="541933" y="1160112"/>
            <a:ext cx="10209486" cy="2400657"/>
          </a:xfrm>
          <a:prstGeom prst="rect">
            <a:avLst/>
          </a:prstGeom>
          <a:noFill/>
        </p:spPr>
        <p:txBody>
          <a:bodyPr wrap="square">
            <a:spAutoFit/>
          </a:bodyPr>
          <a:lstStyle/>
          <a:p>
            <a:r>
              <a:rPr lang="de-DE" sz="3000" dirty="0"/>
              <a:t>"Und die Söhne der Propheten sprachen zu Elisa: Sieh doch, der Ort, wo wir vor dir wohnen, ist uns zu eng; 2 lass uns doch an den Jordan gehen und von dort jeder einen Balken holen und uns dort einen Ort herrichten, um dort zu wohnen. Und er sprach: Geht hin." </a:t>
            </a:r>
            <a:r>
              <a:rPr lang="de-DE" sz="3000" b="1" dirty="0"/>
              <a:t>(6,1-2)</a:t>
            </a:r>
            <a:endParaRPr lang="de-DE" sz="3000" dirty="0"/>
          </a:p>
        </p:txBody>
      </p:sp>
    </p:spTree>
    <p:extLst>
      <p:ext uri="{BB962C8B-B14F-4D97-AF65-F5344CB8AC3E}">
        <p14:creationId xmlns:p14="http://schemas.microsoft.com/office/powerpoint/2010/main" val="1271230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4B4A2CC-0C2F-DD7A-EFBA-FFBFF2F18A69}"/>
              </a:ext>
            </a:extLst>
          </p:cNvPr>
          <p:cNvSpPr txBox="1"/>
          <p:nvPr/>
        </p:nvSpPr>
        <p:spPr>
          <a:xfrm>
            <a:off x="750088" y="595727"/>
            <a:ext cx="10691823"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Blinde und geöffnete Augen | </a:t>
            </a:r>
            <a:r>
              <a:rPr lang="de-CH" sz="3000" b="1" dirty="0">
                <a:latin typeface="Calibri" panose="020F0502020204030204" pitchFamily="34" charset="0"/>
                <a:ea typeface="Calibri" panose="020F0502020204030204" pitchFamily="34" charset="0"/>
                <a:cs typeface="Times New Roman" panose="02020603050405020304" pitchFamily="18" charset="0"/>
              </a:rPr>
              <a:t>Jesus bewahrt die Seinen</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86B8CD9E-AF44-7F83-9123-F04BA129DDD8}"/>
              </a:ext>
            </a:extLst>
          </p:cNvPr>
          <p:cNvSpPr txBox="1"/>
          <p:nvPr/>
        </p:nvSpPr>
        <p:spPr>
          <a:xfrm>
            <a:off x="541933" y="1160112"/>
            <a:ext cx="10209486" cy="378565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sz="3000" dirty="0"/>
              <a:t>"</a:t>
            </a:r>
            <a:r>
              <a:rPr kumimoji="0" lang="de-DE" altLang="de-DE" sz="3000" b="0" i="0" u="none" strike="noStrike" cap="none" normalizeH="0" baseline="0" dirty="0">
                <a:ln>
                  <a:noFill/>
                </a:ln>
                <a:solidFill>
                  <a:schemeClr val="tx1"/>
                </a:solidFill>
                <a:effectLst/>
              </a:rPr>
              <a:t>Aber er sprach: Fürchte dich nicht! Denn mehr sind die, die bei uns, als die bei ihnen sind. 17 Und Elisa betete und sprach: HERR, tu doch seine Augen auf, dass er sehe! Da tat der HERR die Augen des Knaben auf; und er sah: Und siehe, der Berg war voll feuriger Pferde und Wagen, rings um Elisa her.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000" b="0" i="0" u="none" strike="noStrike" cap="none" normalizeH="0" baseline="0" dirty="0">
                <a:ln>
                  <a:noFill/>
                </a:ln>
                <a:solidFill>
                  <a:schemeClr val="tx1"/>
                </a:solidFill>
                <a:effectLst/>
              </a:rPr>
              <a:t>18 Und sie kamen zu ihm herab; und Elisa betete zu dem HERRN und sprach: Schlage doch dieses Volk mit Blindheit! Und er schlug sie mit Blindheit nach dem Wort Elisas. </a:t>
            </a:r>
            <a:r>
              <a:rPr lang="de-DE" sz="3000" dirty="0"/>
              <a:t>" </a:t>
            </a:r>
            <a:r>
              <a:rPr lang="de-DE" sz="3000" b="1" dirty="0"/>
              <a:t>(6,16-18)</a:t>
            </a:r>
            <a:endParaRPr lang="de-DE" sz="3000" dirty="0"/>
          </a:p>
        </p:txBody>
      </p:sp>
    </p:spTree>
    <p:extLst>
      <p:ext uri="{BB962C8B-B14F-4D97-AF65-F5344CB8AC3E}">
        <p14:creationId xmlns:p14="http://schemas.microsoft.com/office/powerpoint/2010/main" val="683988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4B4A2CC-0C2F-DD7A-EFBA-FFBFF2F18A69}"/>
              </a:ext>
            </a:extLst>
          </p:cNvPr>
          <p:cNvSpPr txBox="1"/>
          <p:nvPr/>
        </p:nvSpPr>
        <p:spPr>
          <a:xfrm>
            <a:off x="750088" y="595727"/>
            <a:ext cx="10691823" cy="1058367"/>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Wendung der Hungersnot in Samaria |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Gnade (dem Glaubenden) und Gericht (dem Ungläubigen)</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B60BFED-7B9D-1C8B-86E9-15DB0906E9FB}"/>
              </a:ext>
            </a:extLst>
          </p:cNvPr>
          <p:cNvSpPr>
            <a:spLocks noChangeArrowheads="1"/>
          </p:cNvSpPr>
          <p:nvPr/>
        </p:nvSpPr>
        <p:spPr bwMode="auto">
          <a:xfrm>
            <a:off x="646010" y="1898150"/>
            <a:ext cx="1089997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000" b="0" i="0" u="none" strike="noStrike" cap="none" normalizeH="0" baseline="0" dirty="0">
                <a:ln>
                  <a:noFill/>
                </a:ln>
                <a:solidFill>
                  <a:schemeClr val="tx1"/>
                </a:solidFill>
                <a:effectLst/>
              </a:rPr>
              <a:t>"Da sprach Elisa: Hört das Wort des HERRN! So spricht der HERR: Morgen um diese Zeit wird ein Maß Feinmehl einen Sekel wert sein, und zwei Maß Gerste einen Sekel im Tor von Samaria. 2 Da antwortete der Anführer, auf dessen Hand der König sich stützte, dem Mann Gottes und sprach: Siehe, wenn der HERR Fenster am Himmel machte, würde dies wohl geschehen? Und er sprach: Siehe, du wirst es mit deinen Augen sehen, aber du wirst nicht davon essen." </a:t>
            </a:r>
            <a:r>
              <a:rPr kumimoji="0" lang="de-DE" altLang="de-DE" sz="3000" b="1" i="0" u="none" strike="noStrike" cap="none" normalizeH="0" baseline="0" dirty="0">
                <a:ln>
                  <a:noFill/>
                </a:ln>
                <a:solidFill>
                  <a:schemeClr val="tx1"/>
                </a:solidFill>
                <a:effectLst/>
              </a:rPr>
              <a:t>(7,1-2)</a:t>
            </a:r>
            <a:endParaRPr kumimoji="0" lang="de-DE" altLang="de-DE" sz="3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124242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40B30-FD81-1883-6700-6A8F07A31DDE}"/>
            </a:ext>
          </a:extLst>
        </p:cNvPr>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209B7CA8-6FC6-0A3D-5637-5BAEA44C9374}"/>
              </a:ext>
            </a:extLst>
          </p:cNvPr>
          <p:cNvGraphicFramePr>
            <a:graphicFrameLocks noGrp="1"/>
          </p:cNvGraphicFramePr>
          <p:nvPr>
            <p:extLst>
              <p:ext uri="{D42A27DB-BD31-4B8C-83A1-F6EECF244321}">
                <p14:modId xmlns:p14="http://schemas.microsoft.com/office/powerpoint/2010/main" val="2516703099"/>
              </p:ext>
            </p:extLst>
          </p:nvPr>
        </p:nvGraphicFramePr>
        <p:xfrm>
          <a:off x="334192" y="275433"/>
          <a:ext cx="11324407" cy="6400800"/>
        </p:xfrm>
        <a:graphic>
          <a:graphicData uri="http://schemas.openxmlformats.org/drawingml/2006/table">
            <a:tbl>
              <a:tblPr firstRow="1" firstCol="1" bandRow="1"/>
              <a:tblGrid>
                <a:gridCol w="11324407">
                  <a:extLst>
                    <a:ext uri="{9D8B030D-6E8A-4147-A177-3AD203B41FA5}">
                      <a16:colId xmlns:a16="http://schemas.microsoft.com/office/drawing/2014/main" val="3328711863"/>
                    </a:ext>
                  </a:extLst>
                </a:gridCol>
              </a:tblGrid>
              <a:tr h="288935">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Teilung des Jordan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-&gt; Durch den Tod ins Leben | Mit dem HERRN unterwegs</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175" marR="54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600901"/>
                  </a:ext>
                </a:extLst>
              </a:tr>
              <a:tr h="288935">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Jericho | Bitteres Wasser wird gesund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-&gt;</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Gnade</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175" marR="54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2413884"/>
                  </a:ext>
                </a:extLst>
              </a:tr>
              <a:tr h="288935">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Bethel | 42 Kinder werden von zwei Bärinnen zerrissen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-&gt;</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r>
                        <a:rPr lang="de-CH" sz="28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Gericht</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175" marR="54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3321981"/>
                  </a:ext>
                </a:extLst>
              </a:tr>
              <a:tr h="288935">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Gruben füllen sich mit Wasser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-&gt;</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Wort Gottes</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175" marR="54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8178349"/>
                  </a:ext>
                </a:extLst>
              </a:tr>
              <a:tr h="361789">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Vermehrung des Öls einer Witwe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-&gt;</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r>
                        <a:rPr lang="de-CH"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Heilige Geist</a:t>
                      </a:r>
                    </a:p>
                  </a:txBody>
                  <a:tcPr marL="54175" marR="54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6698765"/>
                  </a:ext>
                </a:extLst>
              </a:tr>
              <a:tr h="288935">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Auferweckung eines Jungen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-&gt;</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Gebet</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175" marR="54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3140914"/>
                  </a:ext>
                </a:extLst>
              </a:tr>
              <a:tr h="288935">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Giftiges Essen wird geniessbar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-&gt;</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Gesunde Lehre</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175" marR="54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7426646"/>
                  </a:ext>
                </a:extLst>
              </a:tr>
              <a:tr h="288935">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Speisung der 100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-&gt;</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Jesus gibt im Überfluss</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175" marR="54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1773346"/>
                  </a:ext>
                </a:extLst>
              </a:tr>
              <a:tr h="288935">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Naaman wird von Aussatz geheilt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-&gt;</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Jesus, HERR über den Tod | Segen</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175" marR="54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5159535"/>
                  </a:ext>
                </a:extLst>
              </a:tr>
              <a:tr h="288935">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Gehasi wird mit Aussatz geschlagen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-&gt;</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r>
                        <a:rPr lang="de-CH" sz="28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Gericht</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175" marR="54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9831999"/>
                  </a:ext>
                </a:extLst>
              </a:tr>
              <a:tr h="288935">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Das schwimmende Eisen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-&gt;</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Jesus, HERR über die Naturgesetze </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175" marR="54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2531879"/>
                  </a:ext>
                </a:extLst>
              </a:tr>
              <a:tr h="433403">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Blinde und wieder geöffnete Augen des syrischen Heeres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-&gt;</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Jesus bewahrt die Seinen</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175" marR="54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894289"/>
                  </a:ext>
                </a:extLst>
              </a:tr>
              <a:tr h="288935">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Wendung einer Hungersnot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-&gt;</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r>
                        <a:rPr lang="de-CH" sz="28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Gnade oder Gericht</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175" marR="54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5745691"/>
                  </a:ext>
                </a:extLst>
              </a:tr>
              <a:tr h="288935">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Totenauferweckung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-&gt;</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Jesus, der Auferstandene</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4175" marR="54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2875426"/>
                  </a:ext>
                </a:extLst>
              </a:tr>
            </a:tbl>
          </a:graphicData>
        </a:graphic>
      </p:graphicFrame>
    </p:spTree>
    <p:extLst>
      <p:ext uri="{BB962C8B-B14F-4D97-AF65-F5344CB8AC3E}">
        <p14:creationId xmlns:p14="http://schemas.microsoft.com/office/powerpoint/2010/main" val="2739653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B6A8FFE-3C4A-F5E5-1063-065171DAC9DC}"/>
              </a:ext>
            </a:extLst>
          </p:cNvPr>
          <p:cNvSpPr txBox="1"/>
          <p:nvPr/>
        </p:nvSpPr>
        <p:spPr>
          <a:xfrm>
            <a:off x="628649" y="453509"/>
            <a:ext cx="11220451" cy="6093976"/>
          </a:xfrm>
          <a:prstGeom prst="rect">
            <a:avLst/>
          </a:prstGeom>
          <a:noFill/>
        </p:spPr>
        <p:txBody>
          <a:bodyPr wrap="square">
            <a:spAutoFit/>
          </a:bodyPr>
          <a:lstStyle/>
          <a:p>
            <a:r>
              <a:rPr lang="de-CH" sz="3000" b="1" kern="0" dirty="0">
                <a:effectLst/>
                <a:highlight>
                  <a:srgbClr val="FF00FF"/>
                </a:highlight>
                <a:latin typeface="Calibri" panose="020F0502020204030204" pitchFamily="34" charset="0"/>
                <a:ea typeface="Times New Roman" panose="02020603050405020304" pitchFamily="18" charset="0"/>
                <a:cs typeface="Times New Roman" panose="02020603050405020304" pitchFamily="18" charset="0"/>
              </a:rPr>
              <a:t>A</a:t>
            </a:r>
            <a:r>
              <a:rPr lang="de-CH" sz="2400" b="1" kern="0" dirty="0">
                <a:latin typeface="Calibri" panose="020F0502020204030204" pitchFamily="34" charset="0"/>
                <a:ea typeface="Times New Roman" panose="02020603050405020304" pitchFamily="18" charset="0"/>
                <a:cs typeface="Times New Roman" panose="02020603050405020304" pitchFamily="18" charset="0"/>
              </a:rPr>
              <a:t>   Ein </a:t>
            </a:r>
            <a:r>
              <a:rPr lang="de-CH" sz="2400" b="1" kern="0" dirty="0">
                <a:effectLst/>
                <a:latin typeface="Calibri" panose="020F0502020204030204" pitchFamily="34" charset="0"/>
                <a:ea typeface="Times New Roman" panose="02020603050405020304" pitchFamily="18" charset="0"/>
                <a:cs typeface="Times New Roman" panose="02020603050405020304" pitchFamily="18" charset="0"/>
              </a:rPr>
              <a:t>Reich – Tempel wird gebaut und eingeweiht unter Salomo (1Kö 1-11)</a:t>
            </a:r>
          </a:p>
          <a:p>
            <a:r>
              <a:rPr lang="de-CH" sz="2400" b="1" kern="0" dirty="0">
                <a:latin typeface="Calibri" panose="020F0502020204030204" pitchFamily="34" charset="0"/>
                <a:ea typeface="Times New Roman" panose="02020603050405020304" pitchFamily="18" charset="0"/>
                <a:cs typeface="Times New Roman" panose="02020603050405020304" pitchFamily="18" charset="0"/>
              </a:rPr>
              <a:t>   </a:t>
            </a:r>
            <a:r>
              <a:rPr lang="de-CH" sz="3000" b="1" kern="0" dirty="0">
                <a:highlight>
                  <a:srgbClr val="00FF00"/>
                </a:highlight>
                <a:latin typeface="Calibri" panose="020F0502020204030204" pitchFamily="34" charset="0"/>
                <a:ea typeface="Times New Roman" panose="02020603050405020304" pitchFamily="18" charset="0"/>
                <a:cs typeface="Times New Roman" panose="02020603050405020304" pitchFamily="18" charset="0"/>
              </a:rPr>
              <a:t>B</a:t>
            </a:r>
            <a:r>
              <a:rPr lang="de-CH" sz="2400" b="1" kern="0" dirty="0">
                <a:latin typeface="Calibri" panose="020F0502020204030204" pitchFamily="34" charset="0"/>
                <a:ea typeface="Times New Roman" panose="02020603050405020304" pitchFamily="18" charset="0"/>
                <a:cs typeface="Times New Roman" panose="02020603050405020304" pitchFamily="18" charset="0"/>
              </a:rPr>
              <a:t>   Nordreich beginnt (1Kö 12,1-25)</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a:p>
            <a:r>
              <a:rPr lang="de-CH" sz="3000" b="1" kern="0" dirty="0">
                <a:latin typeface="Calibri" panose="020F0502020204030204" pitchFamily="34" charset="0"/>
                <a:cs typeface="Times New Roman" panose="02020603050405020304" pitchFamily="18" charset="0"/>
              </a:rPr>
              <a:t>    </a:t>
            </a:r>
            <a:r>
              <a:rPr lang="de-CH" sz="3000" b="1" kern="0" dirty="0">
                <a:highlight>
                  <a:srgbClr val="D5F7FF"/>
                </a:highlight>
                <a:latin typeface="Calibri" panose="020F0502020204030204" pitchFamily="34" charset="0"/>
                <a:cs typeface="Times New Roman" panose="02020603050405020304" pitchFamily="18" charset="0"/>
              </a:rPr>
              <a:t>C</a:t>
            </a:r>
            <a:r>
              <a:rPr lang="de-CH" sz="2400" b="1" kern="0" dirty="0">
                <a:latin typeface="Calibri" panose="020F0502020204030204" pitchFamily="34" charset="0"/>
                <a:cs typeface="Times New Roman" panose="02020603050405020304" pitchFamily="18" charset="0"/>
              </a:rPr>
              <a:t>   Jerobeam – Altar für Götzenkälber in Dan und Bethel (1Kö 12,26-14,20)</a:t>
            </a:r>
            <a:endParaRPr lang="de-CH" sz="3000" b="1" kern="0" dirty="0">
              <a:latin typeface="Calibri" panose="020F0502020204030204" pitchFamily="34" charset="0"/>
              <a:cs typeface="Times New Roman" panose="02020603050405020304" pitchFamily="18" charset="0"/>
            </a:endParaRPr>
          </a:p>
          <a:p>
            <a:r>
              <a:rPr lang="de-CH" sz="3000" b="1" kern="0" dirty="0">
                <a:latin typeface="Calibri" panose="020F0502020204030204" pitchFamily="34" charset="0"/>
                <a:cs typeface="Times New Roman" panose="02020603050405020304" pitchFamily="18" charset="0"/>
              </a:rPr>
              <a:t>      </a:t>
            </a:r>
            <a:r>
              <a:rPr lang="de-CH" sz="3000" b="1" kern="0" dirty="0">
                <a:highlight>
                  <a:srgbClr val="808000"/>
                </a:highlight>
                <a:latin typeface="Calibri" panose="020F0502020204030204" pitchFamily="34" charset="0"/>
                <a:cs typeface="Times New Roman" panose="02020603050405020304" pitchFamily="18" charset="0"/>
              </a:rPr>
              <a:t>D</a:t>
            </a:r>
            <a:r>
              <a:rPr lang="de-CH" sz="2400" b="1" kern="0" dirty="0">
                <a:latin typeface="Calibri" panose="020F0502020204030204" pitchFamily="34" charset="0"/>
                <a:cs typeface="Times New Roman" panose="02020603050405020304" pitchFamily="18" charset="0"/>
              </a:rPr>
              <a:t>   Geteiltes Reich – Verschwörungen und Ermordungen (1Kö 14,21-16,20)</a:t>
            </a:r>
            <a:endParaRPr lang="de-CH" sz="3000" b="1" kern="0" dirty="0">
              <a:latin typeface="Calibri" panose="020F0502020204030204" pitchFamily="34" charset="0"/>
              <a:cs typeface="Times New Roman" panose="02020603050405020304" pitchFamily="18" charset="0"/>
            </a:endParaRPr>
          </a:p>
          <a:p>
            <a:r>
              <a:rPr lang="de-CH" sz="3000" b="1" kern="0" dirty="0">
                <a:latin typeface="Calibri" panose="020F0502020204030204" pitchFamily="34" charset="0"/>
                <a:cs typeface="Times New Roman" panose="02020603050405020304" pitchFamily="18" charset="0"/>
              </a:rPr>
              <a:t>        </a:t>
            </a:r>
            <a:r>
              <a:rPr lang="de-CH" sz="3000" b="1" kern="0" dirty="0">
                <a:highlight>
                  <a:srgbClr val="FFFBA3"/>
                </a:highlight>
                <a:latin typeface="Calibri" panose="020F0502020204030204" pitchFamily="34" charset="0"/>
                <a:cs typeface="Times New Roman" panose="02020603050405020304" pitchFamily="18" charset="0"/>
              </a:rPr>
              <a:t>E</a:t>
            </a:r>
            <a:r>
              <a:rPr lang="de-CH" sz="2400" b="1" kern="0" dirty="0">
                <a:latin typeface="Calibri" panose="020F0502020204030204" pitchFamily="34" charset="0"/>
                <a:cs typeface="Times New Roman" panose="02020603050405020304" pitchFamily="18" charset="0"/>
              </a:rPr>
              <a:t>   Dynastie von Omri beginnt (1Kö 16,21-34)</a:t>
            </a:r>
            <a:endParaRPr lang="de-CH" sz="3000" b="1" kern="0" dirty="0">
              <a:latin typeface="Calibri" panose="020F0502020204030204" pitchFamily="34" charset="0"/>
              <a:cs typeface="Times New Roman" panose="02020603050405020304" pitchFamily="18" charset="0"/>
            </a:endParaRPr>
          </a:p>
          <a:p>
            <a:r>
              <a:rPr lang="de-CH" sz="3000" b="1" kern="0" dirty="0">
                <a:latin typeface="Calibri" panose="020F0502020204030204" pitchFamily="34" charset="0"/>
                <a:cs typeface="Times New Roman" panose="02020603050405020304" pitchFamily="18" charset="0"/>
              </a:rPr>
              <a:t>          </a:t>
            </a:r>
            <a:r>
              <a:rPr lang="de-CH" sz="3000" b="1" kern="0" dirty="0">
                <a:highlight>
                  <a:srgbClr val="808080"/>
                </a:highlight>
                <a:latin typeface="Calibri" panose="020F0502020204030204" pitchFamily="34" charset="0"/>
                <a:cs typeface="Times New Roman" panose="02020603050405020304" pitchFamily="18" charset="0"/>
              </a:rPr>
              <a:t>F</a:t>
            </a:r>
            <a:r>
              <a:rPr lang="de-CH" sz="2400" b="1" kern="0" dirty="0">
                <a:highlight>
                  <a:srgbClr val="808080"/>
                </a:highlight>
                <a:latin typeface="Calibri" panose="020F0502020204030204" pitchFamily="34" charset="0"/>
                <a:cs typeface="Times New Roman" panose="02020603050405020304" pitchFamily="18" charset="0"/>
              </a:rPr>
              <a:t>   Ahab heiratet Isebel von Sidon (1Kö 16,31)</a:t>
            </a:r>
            <a:endParaRPr lang="de-CH" sz="3000" b="1" kern="0" dirty="0">
              <a:highlight>
                <a:srgbClr val="808080"/>
              </a:highlight>
              <a:latin typeface="Calibri" panose="020F0502020204030204" pitchFamily="34" charset="0"/>
              <a:cs typeface="Times New Roman" panose="02020603050405020304" pitchFamily="18" charset="0"/>
            </a:endParaRPr>
          </a:p>
          <a:p>
            <a:r>
              <a:rPr lang="de-CH" sz="3000" b="1" kern="0" dirty="0">
                <a:latin typeface="Calibri" panose="020F0502020204030204" pitchFamily="34" charset="0"/>
                <a:cs typeface="Times New Roman" panose="02020603050405020304" pitchFamily="18" charset="0"/>
              </a:rPr>
              <a:t>            </a:t>
            </a:r>
            <a:r>
              <a:rPr lang="de-CH" sz="3000" b="1" kern="0" dirty="0">
                <a:highlight>
                  <a:srgbClr val="FFFF00"/>
                </a:highlight>
                <a:latin typeface="Calibri" panose="020F0502020204030204" pitchFamily="34" charset="0"/>
                <a:cs typeface="Times New Roman" panose="02020603050405020304" pitchFamily="18" charset="0"/>
              </a:rPr>
              <a:t>G   Wirken der Propheten Elia und Elisa</a:t>
            </a:r>
            <a:r>
              <a:rPr lang="de-CH" sz="2400" b="1" kern="0" dirty="0">
                <a:highlight>
                  <a:srgbClr val="FFFF00"/>
                </a:highlight>
                <a:latin typeface="Calibri" panose="020F0502020204030204" pitchFamily="34" charset="0"/>
                <a:cs typeface="Times New Roman" panose="02020603050405020304" pitchFamily="18" charset="0"/>
              </a:rPr>
              <a:t> (1Kö 17 – 2Kö 8,15)</a:t>
            </a:r>
            <a:endParaRPr lang="de-CH" sz="3000" b="1" kern="0" dirty="0">
              <a:highlight>
                <a:srgbClr val="FFFF00"/>
              </a:highlight>
              <a:latin typeface="Calibri" panose="020F0502020204030204" pitchFamily="34" charset="0"/>
              <a:cs typeface="Times New Roman" panose="02020603050405020304" pitchFamily="18" charset="0"/>
            </a:endParaRPr>
          </a:p>
          <a:p>
            <a:r>
              <a:rPr lang="de-CH" sz="3000" b="1" kern="0" dirty="0">
                <a:latin typeface="Calibri" panose="020F0502020204030204" pitchFamily="34" charset="0"/>
                <a:cs typeface="Times New Roman" panose="02020603050405020304" pitchFamily="18" charset="0"/>
              </a:rPr>
              <a:t>          </a:t>
            </a:r>
            <a:r>
              <a:rPr lang="de-CH" sz="3000" b="1" kern="0" dirty="0">
                <a:highlight>
                  <a:srgbClr val="808080"/>
                </a:highlight>
                <a:latin typeface="Calibri" panose="020F0502020204030204" pitchFamily="34" charset="0"/>
                <a:cs typeface="Times New Roman" panose="02020603050405020304" pitchFamily="18" charset="0"/>
              </a:rPr>
              <a:t>F'</a:t>
            </a:r>
            <a:r>
              <a:rPr lang="de-CH" sz="2400" b="1" kern="0" dirty="0">
                <a:highlight>
                  <a:srgbClr val="808080"/>
                </a:highlight>
                <a:latin typeface="Calibri" panose="020F0502020204030204" pitchFamily="34" charset="0"/>
                <a:cs typeface="Times New Roman" panose="02020603050405020304" pitchFamily="18" charset="0"/>
              </a:rPr>
              <a:t>  Joram heiratet die Tochter von Ahab und Isebel (Athalja) (2Kö 8,16-29)</a:t>
            </a:r>
            <a:endParaRPr lang="de-CH" sz="3000" b="1" kern="0" dirty="0">
              <a:highlight>
                <a:srgbClr val="808080"/>
              </a:highlight>
              <a:latin typeface="Calibri" panose="020F0502020204030204" pitchFamily="34" charset="0"/>
              <a:cs typeface="Times New Roman" panose="02020603050405020304" pitchFamily="18" charset="0"/>
            </a:endParaRPr>
          </a:p>
          <a:p>
            <a:r>
              <a:rPr lang="de-CH" sz="3000" b="1" kern="0" dirty="0">
                <a:latin typeface="Calibri" panose="020F0502020204030204" pitchFamily="34" charset="0"/>
                <a:cs typeface="Times New Roman" panose="02020603050405020304" pitchFamily="18" charset="0"/>
              </a:rPr>
              <a:t>        </a:t>
            </a:r>
            <a:r>
              <a:rPr lang="de-CH" sz="3000" b="1" kern="0" dirty="0">
                <a:highlight>
                  <a:srgbClr val="FFFBA3"/>
                </a:highlight>
                <a:latin typeface="Calibri" panose="020F0502020204030204" pitchFamily="34" charset="0"/>
                <a:cs typeface="Times New Roman" panose="02020603050405020304" pitchFamily="18" charset="0"/>
              </a:rPr>
              <a:t>E'</a:t>
            </a:r>
            <a:r>
              <a:rPr lang="de-CH" sz="2400" b="1" kern="0" dirty="0">
                <a:latin typeface="Calibri" panose="020F0502020204030204" pitchFamily="34" charset="0"/>
                <a:cs typeface="Times New Roman" panose="02020603050405020304" pitchFamily="18" charset="0"/>
              </a:rPr>
              <a:t>  Dynastie von Omri endet (2Kö 9-11) </a:t>
            </a:r>
            <a:endParaRPr lang="de-CH" sz="3000" b="1" kern="0" dirty="0">
              <a:latin typeface="Calibri" panose="020F0502020204030204" pitchFamily="34" charset="0"/>
              <a:cs typeface="Times New Roman" panose="02020603050405020304" pitchFamily="18" charset="0"/>
            </a:endParaRPr>
          </a:p>
          <a:p>
            <a:r>
              <a:rPr lang="de-CH" sz="3000" b="1" kern="0" dirty="0">
                <a:latin typeface="Calibri" panose="020F0502020204030204" pitchFamily="34" charset="0"/>
                <a:cs typeface="Times New Roman" panose="02020603050405020304" pitchFamily="18" charset="0"/>
              </a:rPr>
              <a:t>      </a:t>
            </a:r>
            <a:r>
              <a:rPr lang="de-CH" sz="3000" b="1" kern="0" dirty="0">
                <a:highlight>
                  <a:srgbClr val="808000"/>
                </a:highlight>
                <a:latin typeface="Calibri" panose="020F0502020204030204" pitchFamily="34" charset="0"/>
                <a:cs typeface="Times New Roman" panose="02020603050405020304" pitchFamily="18" charset="0"/>
              </a:rPr>
              <a:t>D'</a:t>
            </a:r>
            <a:r>
              <a:rPr lang="de-CH" sz="2400" b="1" kern="0" dirty="0">
                <a:latin typeface="Calibri" panose="020F0502020204030204" pitchFamily="34" charset="0"/>
                <a:cs typeface="Times New Roman" panose="02020603050405020304" pitchFamily="18" charset="0"/>
              </a:rPr>
              <a:t>  Geteiltes Reich – Verschwörungen und Ermordungen (2Kö 12-15)</a:t>
            </a:r>
            <a:endParaRPr lang="de-CH" sz="3000" b="1" kern="0" dirty="0">
              <a:latin typeface="Calibri" panose="020F0502020204030204" pitchFamily="34" charset="0"/>
              <a:cs typeface="Times New Roman" panose="02020603050405020304" pitchFamily="18" charset="0"/>
            </a:endParaRPr>
          </a:p>
          <a:p>
            <a:r>
              <a:rPr lang="de-CH" sz="3000" b="1" kern="0" dirty="0">
                <a:latin typeface="Calibri" panose="020F0502020204030204" pitchFamily="34" charset="0"/>
                <a:cs typeface="Times New Roman" panose="02020603050405020304" pitchFamily="18" charset="0"/>
              </a:rPr>
              <a:t>    </a:t>
            </a:r>
            <a:r>
              <a:rPr lang="de-CH" sz="3000" b="1" kern="0" dirty="0">
                <a:highlight>
                  <a:srgbClr val="D5F7FF"/>
                </a:highlight>
                <a:latin typeface="Calibri" panose="020F0502020204030204" pitchFamily="34" charset="0"/>
                <a:cs typeface="Times New Roman" panose="02020603050405020304" pitchFamily="18" charset="0"/>
              </a:rPr>
              <a:t>C'</a:t>
            </a:r>
            <a:r>
              <a:rPr lang="de-CH" sz="2400" b="1" kern="0" dirty="0">
                <a:latin typeface="Calibri" panose="020F0502020204030204" pitchFamily="34" charset="0"/>
                <a:cs typeface="Times New Roman" panose="02020603050405020304" pitchFamily="18" charset="0"/>
              </a:rPr>
              <a:t>   </a:t>
            </a:r>
            <a:r>
              <a:rPr lang="de-CH" sz="2400" b="1" kern="0" dirty="0" err="1">
                <a:latin typeface="Calibri" panose="020F0502020204030204" pitchFamily="34" charset="0"/>
                <a:cs typeface="Times New Roman" panose="02020603050405020304" pitchFamily="18" charset="0"/>
              </a:rPr>
              <a:t>Ahas</a:t>
            </a:r>
            <a:r>
              <a:rPr lang="de-CH" sz="2400" b="1" kern="0" dirty="0">
                <a:latin typeface="Calibri" panose="020F0502020204030204" pitchFamily="34" charset="0"/>
                <a:cs typeface="Times New Roman" panose="02020603050405020304" pitchFamily="18" charset="0"/>
              </a:rPr>
              <a:t> – Altar aus Damaskus wird im Tempel aufgestellt (2Kö 16)</a:t>
            </a:r>
            <a:endParaRPr lang="de-CH" sz="3000" b="1" kern="0" dirty="0">
              <a:latin typeface="Calibri" panose="020F0502020204030204" pitchFamily="34" charset="0"/>
              <a:cs typeface="Times New Roman" panose="02020603050405020304" pitchFamily="18" charset="0"/>
            </a:endParaRPr>
          </a:p>
          <a:p>
            <a:r>
              <a:rPr lang="de-CH" sz="3000" b="1" kern="0" dirty="0">
                <a:latin typeface="Calibri" panose="020F0502020204030204" pitchFamily="34" charset="0"/>
                <a:cs typeface="Times New Roman" panose="02020603050405020304" pitchFamily="18" charset="0"/>
              </a:rPr>
              <a:t>   </a:t>
            </a:r>
            <a:r>
              <a:rPr lang="de-CH" sz="3000" b="1" kern="0" dirty="0">
                <a:highlight>
                  <a:srgbClr val="00FF00"/>
                </a:highlight>
                <a:latin typeface="Calibri" panose="020F0502020204030204" pitchFamily="34" charset="0"/>
                <a:cs typeface="Times New Roman" panose="02020603050405020304" pitchFamily="18" charset="0"/>
              </a:rPr>
              <a:t>B'</a:t>
            </a:r>
            <a:r>
              <a:rPr lang="de-CH" sz="2400" b="1" kern="0" dirty="0">
                <a:latin typeface="Calibri" panose="020F0502020204030204" pitchFamily="34" charset="0"/>
                <a:cs typeface="Times New Roman" panose="02020603050405020304" pitchFamily="18" charset="0"/>
              </a:rPr>
              <a:t>  Nordreich endet (2Kö 17)</a:t>
            </a:r>
            <a:endParaRPr lang="de-CH" sz="3000" b="1" kern="0" dirty="0">
              <a:latin typeface="Calibri" panose="020F0502020204030204" pitchFamily="34" charset="0"/>
              <a:cs typeface="Times New Roman" panose="02020603050405020304" pitchFamily="18" charset="0"/>
            </a:endParaRPr>
          </a:p>
          <a:p>
            <a:r>
              <a:rPr lang="de-CH" sz="3000" b="1" kern="0" dirty="0">
                <a:highlight>
                  <a:srgbClr val="FF00FF"/>
                </a:highlight>
                <a:latin typeface="Calibri" panose="020F0502020204030204" pitchFamily="34" charset="0"/>
                <a:cs typeface="Times New Roman" panose="02020603050405020304" pitchFamily="18" charset="0"/>
              </a:rPr>
              <a:t>A'</a:t>
            </a:r>
            <a:r>
              <a:rPr lang="de-CH" sz="2400" b="1" kern="0" dirty="0">
                <a:latin typeface="Calibri" panose="020F0502020204030204" pitchFamily="34" charset="0"/>
                <a:cs typeface="Times New Roman" panose="02020603050405020304" pitchFamily="18" charset="0"/>
              </a:rPr>
              <a:t>   Ein Reich – Tempel wird wieder eingeweiht (Hiskia) und dann zerstört (2Kö 18-25)</a:t>
            </a:r>
            <a:endParaRPr lang="de-CH" sz="3000" dirty="0"/>
          </a:p>
        </p:txBody>
      </p:sp>
    </p:spTree>
    <p:extLst>
      <p:ext uri="{BB962C8B-B14F-4D97-AF65-F5344CB8AC3E}">
        <p14:creationId xmlns:p14="http://schemas.microsoft.com/office/powerpoint/2010/main" val="189512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p:cTn id="3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4B4A2CC-0C2F-DD7A-EFBA-FFBFF2F18A69}"/>
              </a:ext>
            </a:extLst>
          </p:cNvPr>
          <p:cNvSpPr txBox="1"/>
          <p:nvPr/>
        </p:nvSpPr>
        <p:spPr>
          <a:xfrm>
            <a:off x="750088" y="595727"/>
            <a:ext cx="10691823"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Totenauferweckung |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Jesus, der Auferstandene</a:t>
            </a: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2" name="Rectangle 1">
            <a:extLst>
              <a:ext uri="{FF2B5EF4-FFF2-40B4-BE49-F238E27FC236}">
                <a16:creationId xmlns:a16="http://schemas.microsoft.com/office/drawing/2014/main" id="{8B60BFED-7B9D-1C8B-86E9-15DB0906E9FB}"/>
              </a:ext>
            </a:extLst>
          </p:cNvPr>
          <p:cNvSpPr>
            <a:spLocks noChangeArrowheads="1"/>
          </p:cNvSpPr>
          <p:nvPr/>
        </p:nvSpPr>
        <p:spPr bwMode="auto">
          <a:xfrm>
            <a:off x="541933" y="1352094"/>
            <a:ext cx="1089997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de-DE" altLang="de-DE" sz="3000" b="0" i="0" u="none" strike="noStrike" cap="none" normalizeH="0" baseline="0" dirty="0">
                <a:ln>
                  <a:noFill/>
                </a:ln>
                <a:solidFill>
                  <a:schemeClr val="tx1"/>
                </a:solidFill>
                <a:effectLst/>
              </a:rPr>
              <a:t>"</a:t>
            </a:r>
            <a:r>
              <a:rPr lang="de-DE" sz="3000" dirty="0"/>
              <a:t>Und Elisa starb, und man begrub ihn. Und es kamen Streifscharen der Moabiter ins Land, als das Jahr anfing. 21 Und es geschah, als sie einen Mann begruben, siehe, da sahen sie die Streifschar, und sie warfen den Mann in das Grab Elisas; und als der Mann hineinkam und die Gebeine Elisas berührte, da wurde er lebendig und erhob sich auf seine Füße.</a:t>
            </a:r>
            <a:r>
              <a:rPr kumimoji="0" lang="de-DE" altLang="de-DE" sz="3000" b="0" i="0" u="none" strike="noStrike" cap="none" normalizeH="0" baseline="0" dirty="0">
                <a:ln>
                  <a:noFill/>
                </a:ln>
                <a:solidFill>
                  <a:schemeClr val="tx1"/>
                </a:solidFill>
                <a:effectLst/>
              </a:rPr>
              <a:t>" </a:t>
            </a:r>
            <a:r>
              <a:rPr kumimoji="0" lang="de-DE" altLang="de-DE" sz="3000" b="1" i="0" u="none" strike="noStrike" cap="none" normalizeH="0" baseline="0" dirty="0">
                <a:ln>
                  <a:noFill/>
                </a:ln>
                <a:solidFill>
                  <a:schemeClr val="tx1"/>
                </a:solidFill>
                <a:effectLst/>
              </a:rPr>
              <a:t>(13,20-21)</a:t>
            </a:r>
            <a:endParaRPr kumimoji="0" lang="de-DE" altLang="de-DE" sz="3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292133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45C1EF1-C450-A53B-7F43-158C2CA3CD06}"/>
              </a:ext>
            </a:extLst>
          </p:cNvPr>
          <p:cNvSpPr txBox="1"/>
          <p:nvPr/>
        </p:nvSpPr>
        <p:spPr>
          <a:xfrm>
            <a:off x="2156584" y="2157234"/>
            <a:ext cx="7654491" cy="2400657"/>
          </a:xfrm>
          <a:prstGeom prst="rect">
            <a:avLst/>
          </a:prstGeom>
          <a:noFill/>
        </p:spPr>
        <p:txBody>
          <a:bodyPr wrap="square">
            <a:spAutoFit/>
          </a:bodyPr>
          <a:lstStyle/>
          <a:p>
            <a:r>
              <a:rPr lang="de-CH" sz="3000" dirty="0">
                <a:effectLst/>
                <a:ea typeface="Calibri" panose="020F0502020204030204" pitchFamily="34" charset="0"/>
                <a:cs typeface="Times New Roman" panose="02020603050405020304" pitchFamily="18" charset="0"/>
              </a:rPr>
              <a:t>"Und nicht mehr lebe ich, sondern Christus lebt in mir; was ich aber jetzt lebe im Fleisch, lebe ich durch Glauben, durch den an den Sohn Gottes, der mich geliebt und sich selbst für mich hingegeben hat" </a:t>
            </a:r>
            <a:r>
              <a:rPr lang="de-CH" sz="3000" b="1" dirty="0">
                <a:effectLst/>
                <a:ea typeface="Calibri" panose="020F0502020204030204" pitchFamily="34" charset="0"/>
                <a:cs typeface="Times New Roman" panose="02020603050405020304" pitchFamily="18" charset="0"/>
              </a:rPr>
              <a:t>(Gal 2,20)</a:t>
            </a:r>
            <a:endParaRPr lang="de-CH" sz="3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2264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46DBD84-B470-9AC1-DBB3-823020757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AutoShape 2">
            <a:extLst>
              <a:ext uri="{FF2B5EF4-FFF2-40B4-BE49-F238E27FC236}">
                <a16:creationId xmlns:a16="http://schemas.microsoft.com/office/drawing/2014/main" id="{F527BBBE-6FAC-1931-FDF2-98715627DA5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4" name="AutoShape 4">
            <a:extLst>
              <a:ext uri="{FF2B5EF4-FFF2-40B4-BE49-F238E27FC236}">
                <a16:creationId xmlns:a16="http://schemas.microsoft.com/office/drawing/2014/main" id="{CC8E016F-20CC-3613-2A39-F861C554266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6" name="Grafik 5">
            <a:extLst>
              <a:ext uri="{FF2B5EF4-FFF2-40B4-BE49-F238E27FC236}">
                <a16:creationId xmlns:a16="http://schemas.microsoft.com/office/drawing/2014/main" id="{C6EB267B-EDF5-6AB8-891A-5B2545058BFB}"/>
              </a:ext>
            </a:extLst>
          </p:cNvPr>
          <p:cNvPicPr>
            <a:picLocks noChangeAspect="1"/>
          </p:cNvPicPr>
          <p:nvPr/>
        </p:nvPicPr>
        <p:blipFill>
          <a:blip r:embed="rId3"/>
          <a:stretch>
            <a:fillRect/>
          </a:stretch>
        </p:blipFill>
        <p:spPr>
          <a:xfrm>
            <a:off x="0" y="0"/>
            <a:ext cx="12192000" cy="6858000"/>
          </a:xfrm>
          <a:prstGeom prst="rect">
            <a:avLst/>
          </a:prstGeom>
        </p:spPr>
      </p:pic>
      <p:pic>
        <p:nvPicPr>
          <p:cNvPr id="8" name="Grafik 7">
            <a:extLst>
              <a:ext uri="{FF2B5EF4-FFF2-40B4-BE49-F238E27FC236}">
                <a16:creationId xmlns:a16="http://schemas.microsoft.com/office/drawing/2014/main" id="{6E436427-12ED-DBD0-5F2A-3B836F2FB264}"/>
              </a:ext>
            </a:extLst>
          </p:cNvPr>
          <p:cNvPicPr>
            <a:picLocks noChangeAspect="1"/>
          </p:cNvPicPr>
          <p:nvPr/>
        </p:nvPicPr>
        <p:blipFill>
          <a:blip r:embed="rId4"/>
          <a:stretch>
            <a:fillRect/>
          </a:stretch>
        </p:blipFill>
        <p:spPr>
          <a:xfrm>
            <a:off x="0" y="0"/>
            <a:ext cx="12192000" cy="6858000"/>
          </a:xfrm>
          <a:prstGeom prst="rect">
            <a:avLst/>
          </a:prstGeom>
        </p:spPr>
      </p:pic>
      <p:pic>
        <p:nvPicPr>
          <p:cNvPr id="7" name="Grafik 6">
            <a:extLst>
              <a:ext uri="{FF2B5EF4-FFF2-40B4-BE49-F238E27FC236}">
                <a16:creationId xmlns:a16="http://schemas.microsoft.com/office/drawing/2014/main" id="{48F3FE51-55F7-A5B9-0872-8CDAE266CAD5}"/>
              </a:ext>
            </a:extLst>
          </p:cNvPr>
          <p:cNvPicPr>
            <a:picLocks noChangeAspect="1"/>
          </p:cNvPicPr>
          <p:nvPr/>
        </p:nvPicPr>
        <p:blipFill>
          <a:blip r:embed="rId5"/>
          <a:stretch>
            <a:fillRect/>
          </a:stretch>
        </p:blipFill>
        <p:spPr>
          <a:xfrm>
            <a:off x="0" y="0"/>
            <a:ext cx="12192000" cy="6858000"/>
          </a:xfrm>
          <a:prstGeom prst="rect">
            <a:avLst/>
          </a:prstGeom>
        </p:spPr>
      </p:pic>
      <p:pic>
        <p:nvPicPr>
          <p:cNvPr id="9" name="Grafik 8">
            <a:extLst>
              <a:ext uri="{FF2B5EF4-FFF2-40B4-BE49-F238E27FC236}">
                <a16:creationId xmlns:a16="http://schemas.microsoft.com/office/drawing/2014/main" id="{B3092F5C-2D21-1338-FB74-FD0A31DB48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7141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4B4A2CC-0C2F-DD7A-EFBA-FFBFF2F18A69}"/>
              </a:ext>
            </a:extLst>
          </p:cNvPr>
          <p:cNvSpPr txBox="1"/>
          <p:nvPr/>
        </p:nvSpPr>
        <p:spPr>
          <a:xfrm>
            <a:off x="786302" y="595727"/>
            <a:ext cx="10691823"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Elia (mein Gott ist Jahwe) und Elisa (Gott hat geholfen / gerettet)</a:t>
            </a:r>
          </a:p>
        </p:txBody>
      </p:sp>
      <p:sp>
        <p:nvSpPr>
          <p:cNvPr id="6" name="Textfeld 5">
            <a:extLst>
              <a:ext uri="{FF2B5EF4-FFF2-40B4-BE49-F238E27FC236}">
                <a16:creationId xmlns:a16="http://schemas.microsoft.com/office/drawing/2014/main" id="{1BC30141-2140-19CD-CBD0-6E6D3AEEEE3C}"/>
              </a:ext>
            </a:extLst>
          </p:cNvPr>
          <p:cNvSpPr txBox="1"/>
          <p:nvPr/>
        </p:nvSpPr>
        <p:spPr>
          <a:xfrm>
            <a:off x="541939" y="1299665"/>
            <a:ext cx="10936186" cy="3323987"/>
          </a:xfrm>
          <a:prstGeom prst="rect">
            <a:avLst/>
          </a:prstGeom>
          <a:noFill/>
        </p:spPr>
        <p:txBody>
          <a:bodyPr wrap="square">
            <a:spAutoFit/>
          </a:bodyPr>
          <a:lstStyle/>
          <a:p>
            <a:r>
              <a:rPr lang="de-CH" sz="3000" dirty="0">
                <a:solidFill>
                  <a:srgbClr val="000000"/>
                </a:solidFill>
                <a:effectLst/>
                <a:latin typeface="Calibri" panose="020F0502020204030204" pitchFamily="34" charset="0"/>
                <a:ea typeface="Times New Roman" panose="02020603050405020304" pitchFamily="18" charset="0"/>
              </a:rPr>
              <a:t>"Und er ging von dort weg und fand Elisa, den Sohn Saphats, der gerade mit zwölf Joch Rindern vor sich her pflügte, und er war beim zwölften; und Elia ging zu ihm hin und warf seinen Mantel über ihn. … 21 Und er kehrte von ihm zurück und nahm das Joch Rinder und schlachtete es, und mit dem Geschirr der Rinder kochte er ihr Fleisch und gab es den Leuten, und sie aßen; </a:t>
            </a:r>
            <a:r>
              <a:rPr lang="de-CH" sz="3000" b="1" dirty="0">
                <a:solidFill>
                  <a:srgbClr val="000000"/>
                </a:solidFill>
                <a:effectLst/>
                <a:latin typeface="Calibri" panose="020F0502020204030204" pitchFamily="34" charset="0"/>
                <a:ea typeface="Times New Roman" panose="02020603050405020304" pitchFamily="18" charset="0"/>
              </a:rPr>
              <a:t>und er machte sich auf und folgte Elia nach und diente ihm</a:t>
            </a:r>
            <a:r>
              <a:rPr lang="de-CH" sz="3000" dirty="0">
                <a:solidFill>
                  <a:srgbClr val="000000"/>
                </a:solidFill>
                <a:effectLst/>
                <a:latin typeface="Calibri" panose="020F0502020204030204" pitchFamily="34" charset="0"/>
                <a:ea typeface="Times New Roman" panose="02020603050405020304" pitchFamily="18" charset="0"/>
              </a:rPr>
              <a:t>." </a:t>
            </a:r>
            <a:r>
              <a:rPr lang="de-CH" sz="3000" b="1" dirty="0">
                <a:solidFill>
                  <a:srgbClr val="000000"/>
                </a:solidFill>
                <a:effectLst/>
                <a:latin typeface="Calibri" panose="020F0502020204030204" pitchFamily="34" charset="0"/>
                <a:ea typeface="Times New Roman" panose="02020603050405020304" pitchFamily="18" charset="0"/>
              </a:rPr>
              <a:t>(1Kö 19,19.21)</a:t>
            </a:r>
            <a:endParaRPr lang="de-CH" sz="3000" dirty="0">
              <a:solidFill>
                <a:srgbClr val="000000"/>
              </a:solidFill>
              <a:effectLst/>
              <a:latin typeface="Times New Roman" panose="02020603050405020304" pitchFamily="18" charset="0"/>
              <a:ea typeface="Times New Roman" panose="02020603050405020304" pitchFamily="18" charset="0"/>
            </a:endParaRPr>
          </a:p>
        </p:txBody>
      </p:sp>
      <p:sp>
        <p:nvSpPr>
          <p:cNvPr id="3" name="Textfeld 2">
            <a:extLst>
              <a:ext uri="{FF2B5EF4-FFF2-40B4-BE49-F238E27FC236}">
                <a16:creationId xmlns:a16="http://schemas.microsoft.com/office/drawing/2014/main" id="{C3BF63D7-D260-21DE-5871-D83D8BD41ED8}"/>
              </a:ext>
            </a:extLst>
          </p:cNvPr>
          <p:cNvSpPr txBox="1"/>
          <p:nvPr/>
        </p:nvSpPr>
        <p:spPr>
          <a:xfrm>
            <a:off x="541939" y="4938215"/>
            <a:ext cx="9689883" cy="1015663"/>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"Elisa ist hier, der Sohn des Saphats, der Wasser über Elias Hände goss."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(2Kö 3,11b)</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946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4B4A2CC-0C2F-DD7A-EFBA-FFBFF2F18A69}"/>
              </a:ext>
            </a:extLst>
          </p:cNvPr>
          <p:cNvSpPr txBox="1"/>
          <p:nvPr/>
        </p:nvSpPr>
        <p:spPr>
          <a:xfrm>
            <a:off x="786302" y="595727"/>
            <a:ext cx="10691823"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Elia (mein Gott ist Jahwe) und Elisa (Gott hat geholfen / gerettet)</a:t>
            </a:r>
          </a:p>
        </p:txBody>
      </p:sp>
      <p:graphicFrame>
        <p:nvGraphicFramePr>
          <p:cNvPr id="2" name="Tabelle 1">
            <a:extLst>
              <a:ext uri="{FF2B5EF4-FFF2-40B4-BE49-F238E27FC236}">
                <a16:creationId xmlns:a16="http://schemas.microsoft.com/office/drawing/2014/main" id="{20EF82C5-F3B3-70ED-1B36-B9F10A706459}"/>
              </a:ext>
            </a:extLst>
          </p:cNvPr>
          <p:cNvGraphicFramePr>
            <a:graphicFrameLocks noGrp="1"/>
          </p:cNvGraphicFramePr>
          <p:nvPr>
            <p:extLst>
              <p:ext uri="{D42A27DB-BD31-4B8C-83A1-F6EECF244321}">
                <p14:modId xmlns:p14="http://schemas.microsoft.com/office/powerpoint/2010/main" val="3202996306"/>
              </p:ext>
            </p:extLst>
          </p:nvPr>
        </p:nvGraphicFramePr>
        <p:xfrm>
          <a:off x="245763" y="1339201"/>
          <a:ext cx="11772899" cy="5169712"/>
        </p:xfrm>
        <a:graphic>
          <a:graphicData uri="http://schemas.openxmlformats.org/drawingml/2006/table">
            <a:tbl>
              <a:tblPr firstRow="1" firstCol="1" bandRow="1"/>
              <a:tblGrid>
                <a:gridCol w="1357313">
                  <a:extLst>
                    <a:ext uri="{9D8B030D-6E8A-4147-A177-3AD203B41FA5}">
                      <a16:colId xmlns:a16="http://schemas.microsoft.com/office/drawing/2014/main" val="2249475356"/>
                    </a:ext>
                  </a:extLst>
                </a:gridCol>
                <a:gridCol w="3893344">
                  <a:extLst>
                    <a:ext uri="{9D8B030D-6E8A-4147-A177-3AD203B41FA5}">
                      <a16:colId xmlns:a16="http://schemas.microsoft.com/office/drawing/2014/main" val="2770487131"/>
                    </a:ext>
                  </a:extLst>
                </a:gridCol>
                <a:gridCol w="3579017">
                  <a:extLst>
                    <a:ext uri="{9D8B030D-6E8A-4147-A177-3AD203B41FA5}">
                      <a16:colId xmlns:a16="http://schemas.microsoft.com/office/drawing/2014/main" val="2475305956"/>
                    </a:ext>
                  </a:extLst>
                </a:gridCol>
                <a:gridCol w="2943225">
                  <a:extLst>
                    <a:ext uri="{9D8B030D-6E8A-4147-A177-3AD203B41FA5}">
                      <a16:colId xmlns:a16="http://schemas.microsoft.com/office/drawing/2014/main" val="53308794"/>
                    </a:ext>
                  </a:extLst>
                </a:gridCol>
              </a:tblGrid>
              <a:tr h="414832">
                <a:tc>
                  <a:txBody>
                    <a:bodyPr/>
                    <a:lstStyle/>
                    <a:p>
                      <a:r>
                        <a:rPr lang="de-CH"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2Kö 2,1-7</a:t>
                      </a:r>
                      <a:endParaRPr lang="de-CH"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r>
                        <a:rPr lang="de-CH"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Elia</a:t>
                      </a:r>
                      <a:endParaRPr lang="de-CH"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r>
                        <a:rPr lang="de-CH" sz="2400" b="1">
                          <a:solidFill>
                            <a:srgbClr val="000000"/>
                          </a:solidFill>
                          <a:effectLst/>
                          <a:latin typeface="Calibri" panose="020F0502020204030204" pitchFamily="34" charset="0"/>
                          <a:ea typeface="Calibri" panose="020F0502020204030204" pitchFamily="34" charset="0"/>
                          <a:cs typeface="Calibri" panose="020F0502020204030204" pitchFamily="34" charset="0"/>
                        </a:rPr>
                        <a:t>Elisa</a:t>
                      </a:r>
                      <a:endPar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r>
                        <a:rPr lang="de-CH"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Unterwegs</a:t>
                      </a:r>
                      <a:endParaRPr lang="de-CH"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535288709"/>
                  </a:ext>
                </a:extLst>
              </a:tr>
              <a:tr h="1237337">
                <a:tc>
                  <a:txBody>
                    <a:bodyPr/>
                    <a:lstStyle/>
                    <a:p>
                      <a:r>
                        <a:rPr lang="de-CH"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Bethel (2-3)</a:t>
                      </a:r>
                      <a:endParaRPr lang="de-CH"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"Und Elia sprach zu Elisa: Bleib doch hier; denn der HERR hat mich bis nach Bethel gesandt."</a:t>
                      </a:r>
                      <a:endParaRPr lang="de-CH"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"Und Elisa sprach: So wahr der HERR lebt und deine Seele lebt, wenn ich dich verlasse!"</a:t>
                      </a:r>
                      <a:endPar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"Und sie gingen nach Bethel hinab."</a:t>
                      </a:r>
                      <a:endPar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1094493"/>
                  </a:ext>
                </a:extLst>
              </a:tr>
              <a:tr h="1263612">
                <a:tc>
                  <a:txBody>
                    <a:bodyPr/>
                    <a:lstStyle/>
                    <a:p>
                      <a:r>
                        <a:rPr lang="de-CH" sz="2400" b="1">
                          <a:solidFill>
                            <a:srgbClr val="000000"/>
                          </a:solidFill>
                          <a:effectLst/>
                          <a:latin typeface="Calibri" panose="020F0502020204030204" pitchFamily="34" charset="0"/>
                          <a:ea typeface="Calibri" panose="020F0502020204030204" pitchFamily="34" charset="0"/>
                          <a:cs typeface="Calibri" panose="020F0502020204030204" pitchFamily="34" charset="0"/>
                        </a:rPr>
                        <a:t>Jericho (4-5)</a:t>
                      </a:r>
                      <a:endPar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de-CH"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"Und Elia sprach zu ihm: Elisa, bleib doch hier; denn der HERR hat mich nach Jericho gesandt."</a:t>
                      </a:r>
                    </a:p>
                    <a:p>
                      <a:r>
                        <a:rPr lang="de-CH"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e-CH"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de-CH"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"Aber er sprach: So wahr der HERR lebt und deine Seele lebt, wenn ich dich verlasse!"</a:t>
                      </a:r>
                      <a:endParaRPr lang="de-CH"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de-CH"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"Und sie kamen nach Jericho."</a:t>
                      </a:r>
                      <a:endPar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023721486"/>
                  </a:ext>
                </a:extLst>
              </a:tr>
              <a:tr h="1319463">
                <a:tc>
                  <a:txBody>
                    <a:bodyPr/>
                    <a:lstStyle/>
                    <a:p>
                      <a:r>
                        <a:rPr lang="de-CH" sz="2400" b="1">
                          <a:solidFill>
                            <a:srgbClr val="000000"/>
                          </a:solidFill>
                          <a:effectLst/>
                          <a:latin typeface="Calibri" panose="020F0502020204030204" pitchFamily="34" charset="0"/>
                          <a:ea typeface="Calibri" panose="020F0502020204030204" pitchFamily="34" charset="0"/>
                          <a:cs typeface="Calibri" panose="020F0502020204030204" pitchFamily="34" charset="0"/>
                        </a:rPr>
                        <a:t>Jordan (6-7)</a:t>
                      </a:r>
                      <a:endPar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"Und Elia sprach zu ihm: Bleib doch hier; denn der HERR hat mich an den Jordan gesandt."</a:t>
                      </a:r>
                      <a:endPar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"Aber er sprach: So wahr der HERR lebt und deine Seele lebt, wenn ich dich verlasse!"</a:t>
                      </a:r>
                      <a:endParaRPr lang="de-CH"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"Und so gingen sie </a:t>
                      </a:r>
                      <a:r>
                        <a:rPr lang="de-CH"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beide miteinander</a:t>
                      </a:r>
                      <a:r>
                        <a:rPr lang="de-CH"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de-CH"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2730430"/>
                  </a:ext>
                </a:extLst>
              </a:tr>
            </a:tbl>
          </a:graphicData>
        </a:graphic>
      </p:graphicFrame>
    </p:spTree>
    <p:extLst>
      <p:ext uri="{BB962C8B-B14F-4D97-AF65-F5344CB8AC3E}">
        <p14:creationId xmlns:p14="http://schemas.microsoft.com/office/powerpoint/2010/main" val="4144327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4B4A2CC-0C2F-DD7A-EFBA-FFBFF2F18A69}"/>
              </a:ext>
            </a:extLst>
          </p:cNvPr>
          <p:cNvSpPr txBox="1"/>
          <p:nvPr/>
        </p:nvSpPr>
        <p:spPr>
          <a:xfrm>
            <a:off x="786302" y="595727"/>
            <a:ext cx="10691823"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Elia (mein Gott ist Jahwe) und Elisa (Gott hat geholfen / gerettet)</a:t>
            </a:r>
          </a:p>
        </p:txBody>
      </p:sp>
      <p:sp>
        <p:nvSpPr>
          <p:cNvPr id="5" name="Textfeld 4">
            <a:extLst>
              <a:ext uri="{FF2B5EF4-FFF2-40B4-BE49-F238E27FC236}">
                <a16:creationId xmlns:a16="http://schemas.microsoft.com/office/drawing/2014/main" id="{1AB40DC5-0A34-7AB5-CAA2-CAF4B9BB9216}"/>
              </a:ext>
            </a:extLst>
          </p:cNvPr>
          <p:cNvSpPr txBox="1"/>
          <p:nvPr/>
        </p:nvSpPr>
        <p:spPr>
          <a:xfrm>
            <a:off x="541938" y="1299665"/>
            <a:ext cx="9492814" cy="1477328"/>
          </a:xfrm>
          <a:prstGeom prst="rect">
            <a:avLst/>
          </a:prstGeom>
          <a:noFill/>
        </p:spPr>
        <p:txBody>
          <a:bodyPr wrap="square">
            <a:spAutoFit/>
          </a:bodyPr>
          <a:lstStyle/>
          <a:p>
            <a:r>
              <a:rPr lang="de-CH" sz="3000" dirty="0">
                <a:solidFill>
                  <a:srgbClr val="000000"/>
                </a:solidFill>
                <a:effectLst/>
                <a:latin typeface="Calibri" panose="020F0502020204030204" pitchFamily="34" charset="0"/>
                <a:ea typeface="Times New Roman" panose="02020603050405020304" pitchFamily="18" charset="0"/>
              </a:rPr>
              <a:t>"Und es geschah, als sie hinübergegangen waren, da sprach Elia zu Elisa: Erbitte, was ich dir tun soll, ehe ich von dir genommen werde." </a:t>
            </a:r>
            <a:r>
              <a:rPr lang="de-CH" sz="3000" b="1" dirty="0">
                <a:solidFill>
                  <a:srgbClr val="000000"/>
                </a:solidFill>
                <a:effectLst/>
                <a:latin typeface="Calibri" panose="020F0502020204030204" pitchFamily="34" charset="0"/>
                <a:ea typeface="Times New Roman" panose="02020603050405020304" pitchFamily="18" charset="0"/>
              </a:rPr>
              <a:t>(9a)</a:t>
            </a:r>
            <a:endParaRPr lang="de-CH" sz="3000" dirty="0">
              <a:solidFill>
                <a:srgbClr val="000000"/>
              </a:solidFill>
              <a:effectLst/>
              <a:latin typeface="Times New Roman" panose="02020603050405020304" pitchFamily="18" charset="0"/>
              <a:ea typeface="Times New Roman" panose="02020603050405020304" pitchFamily="18" charset="0"/>
            </a:endParaRPr>
          </a:p>
        </p:txBody>
      </p:sp>
      <p:sp>
        <p:nvSpPr>
          <p:cNvPr id="7" name="Textfeld 6">
            <a:extLst>
              <a:ext uri="{FF2B5EF4-FFF2-40B4-BE49-F238E27FC236}">
                <a16:creationId xmlns:a16="http://schemas.microsoft.com/office/drawing/2014/main" id="{9331D073-3C18-35EB-0F2B-C06F4BB97D96}"/>
              </a:ext>
            </a:extLst>
          </p:cNvPr>
          <p:cNvSpPr txBox="1"/>
          <p:nvPr/>
        </p:nvSpPr>
        <p:spPr>
          <a:xfrm>
            <a:off x="541938" y="3105834"/>
            <a:ext cx="9492814" cy="1015663"/>
          </a:xfrm>
          <a:prstGeom prst="rect">
            <a:avLst/>
          </a:prstGeom>
          <a:noFill/>
        </p:spPr>
        <p:txBody>
          <a:bodyPr wrap="square">
            <a:spAutoFit/>
          </a:bodyPr>
          <a:lstStyle/>
          <a:p>
            <a:r>
              <a:rPr lang="de-CH" sz="3000" dirty="0">
                <a:solidFill>
                  <a:srgbClr val="000000"/>
                </a:solidFill>
                <a:effectLst/>
                <a:latin typeface="Calibri" panose="020F0502020204030204" pitchFamily="34" charset="0"/>
                <a:ea typeface="Times New Roman" panose="02020603050405020304" pitchFamily="18" charset="0"/>
              </a:rPr>
              <a:t>"Und Elisa sprach: So möge mir doch ein zweifaches Teil von deinem Geist werden!" </a:t>
            </a:r>
            <a:r>
              <a:rPr lang="de-CH" sz="3000" b="1" dirty="0">
                <a:solidFill>
                  <a:srgbClr val="000000"/>
                </a:solidFill>
                <a:effectLst/>
                <a:latin typeface="Calibri" panose="020F0502020204030204" pitchFamily="34" charset="0"/>
                <a:ea typeface="Times New Roman" panose="02020603050405020304" pitchFamily="18" charset="0"/>
              </a:rPr>
              <a:t>(9b)</a:t>
            </a:r>
            <a:endParaRPr lang="de-CH" sz="30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3411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4B4A2CC-0C2F-DD7A-EFBA-FFBFF2F18A69}"/>
              </a:ext>
            </a:extLst>
          </p:cNvPr>
          <p:cNvSpPr txBox="1"/>
          <p:nvPr/>
        </p:nvSpPr>
        <p:spPr>
          <a:xfrm>
            <a:off x="786302" y="595727"/>
            <a:ext cx="10691823"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Elisa (Gott hat geholfen / gerettet)</a:t>
            </a:r>
          </a:p>
        </p:txBody>
      </p:sp>
      <p:sp>
        <p:nvSpPr>
          <p:cNvPr id="3" name="Textfeld 2">
            <a:extLst>
              <a:ext uri="{FF2B5EF4-FFF2-40B4-BE49-F238E27FC236}">
                <a16:creationId xmlns:a16="http://schemas.microsoft.com/office/drawing/2014/main" id="{11689508-D746-7E15-2D19-8C99BAD62F2B}"/>
              </a:ext>
            </a:extLst>
          </p:cNvPr>
          <p:cNvSpPr txBox="1"/>
          <p:nvPr/>
        </p:nvSpPr>
        <p:spPr>
          <a:xfrm>
            <a:off x="541937" y="1299665"/>
            <a:ext cx="9216917" cy="5170646"/>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Er will ein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Lernender</a:t>
            </a:r>
            <a:r>
              <a:rPr lang="de-CH" sz="3000" dirty="0">
                <a:effectLst/>
                <a:latin typeface="Calibri" panose="020F0502020204030204" pitchFamily="34" charset="0"/>
                <a:ea typeface="Calibri" panose="020F0502020204030204" pitchFamily="34" charset="0"/>
                <a:cs typeface="Times New Roman" panose="02020603050405020304" pitchFamily="18" charset="0"/>
              </a:rPr>
              <a:t> sein der in Worten und Taten dem HERRN nachfolgt. Dies sehen wir eindrücklich im Wort Gottes wo der Lebenswandel und sein Vertrauen auf den HERRN aufgeschrieben ist. </a:t>
            </a: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Er ist ein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Nachfolger</a:t>
            </a:r>
            <a:r>
              <a:rPr lang="de-CH" sz="3000" dirty="0">
                <a:effectLst/>
                <a:latin typeface="Calibri" panose="020F0502020204030204" pitchFamily="34" charset="0"/>
                <a:ea typeface="Calibri" panose="020F0502020204030204" pitchFamily="34" charset="0"/>
                <a:cs typeface="Times New Roman" panose="02020603050405020304" pitchFamily="18" charset="0"/>
              </a:rPr>
              <a:t> der Leiterschaft in allem. Auch wenn er weiss, dass Elia zum HERRN gehen wird, er begleitet ihn.</a:t>
            </a: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Er ist ein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Abhängiger</a:t>
            </a:r>
            <a:r>
              <a:rPr lang="de-CH" sz="3000" dirty="0">
                <a:effectLst/>
                <a:latin typeface="Calibri" panose="020F0502020204030204" pitchFamily="34" charset="0"/>
                <a:ea typeface="Calibri" panose="020F0502020204030204" pitchFamily="34" charset="0"/>
                <a:cs typeface="Times New Roman" panose="02020603050405020304" pitchFamily="18" charset="0"/>
              </a:rPr>
              <a:t> vom HERRN seinem Gott. Immer wieder fragt er den HERRN.</a:t>
            </a: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Er ist ein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Liebender</a:t>
            </a:r>
            <a:r>
              <a:rPr lang="de-CH" sz="3000" dirty="0">
                <a:effectLst/>
                <a:latin typeface="Calibri" panose="020F0502020204030204" pitchFamily="34" charset="0"/>
                <a:ea typeface="Calibri" panose="020F0502020204030204" pitchFamily="34" charset="0"/>
                <a:cs typeface="Times New Roman" panose="02020603050405020304" pitchFamily="18" charset="0"/>
              </a:rPr>
              <a:t> in seiner Beziehung zu Elia als sein geistlicher Vater und zu seinem Volk. </a:t>
            </a:r>
            <a:endParaRPr lang="de-CH" sz="3000" dirty="0"/>
          </a:p>
        </p:txBody>
      </p:sp>
    </p:spTree>
    <p:extLst>
      <p:ext uri="{BB962C8B-B14F-4D97-AF65-F5344CB8AC3E}">
        <p14:creationId xmlns:p14="http://schemas.microsoft.com/office/powerpoint/2010/main" val="401743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1E8A973-B5DB-173B-A53B-5C5EBFEDFBA1}"/>
              </a:ext>
            </a:extLst>
          </p:cNvPr>
          <p:cNvPicPr>
            <a:picLocks noChangeAspect="1"/>
          </p:cNvPicPr>
          <p:nvPr/>
        </p:nvPicPr>
        <p:blipFill>
          <a:blip r:embed="rId2"/>
          <a:stretch>
            <a:fillRect/>
          </a:stretch>
        </p:blipFill>
        <p:spPr>
          <a:xfrm>
            <a:off x="5159435" y="0"/>
            <a:ext cx="5950323" cy="6858000"/>
          </a:xfrm>
          <a:prstGeom prst="rect">
            <a:avLst/>
          </a:prstGeom>
          <a:ln>
            <a:noFill/>
          </a:ln>
          <a:effectLst>
            <a:softEdge rad="112500"/>
          </a:effectLst>
        </p:spPr>
      </p:pic>
      <p:sp>
        <p:nvSpPr>
          <p:cNvPr id="8" name="Kreis: nicht ausgefüllt 7">
            <a:extLst>
              <a:ext uri="{FF2B5EF4-FFF2-40B4-BE49-F238E27FC236}">
                <a16:creationId xmlns:a16="http://schemas.microsoft.com/office/drawing/2014/main" id="{E4F630F8-59B8-1E1D-D852-84043EABBD8E}"/>
              </a:ext>
            </a:extLst>
          </p:cNvPr>
          <p:cNvSpPr/>
          <p:nvPr/>
        </p:nvSpPr>
        <p:spPr>
          <a:xfrm>
            <a:off x="6313714" y="2121725"/>
            <a:ext cx="193964" cy="193963"/>
          </a:xfrm>
          <a:prstGeom prst="donut">
            <a:avLst>
              <a:gd name="adj" fmla="val 1275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9" name="Kreis: nicht ausgefüllt 8">
            <a:extLst>
              <a:ext uri="{FF2B5EF4-FFF2-40B4-BE49-F238E27FC236}">
                <a16:creationId xmlns:a16="http://schemas.microsoft.com/office/drawing/2014/main" id="{CCB9B177-5F44-EC67-1E1A-1F06C4D0F830}"/>
              </a:ext>
            </a:extLst>
          </p:cNvPr>
          <p:cNvSpPr/>
          <p:nvPr/>
        </p:nvSpPr>
        <p:spPr>
          <a:xfrm>
            <a:off x="8690758" y="2943102"/>
            <a:ext cx="193964" cy="193963"/>
          </a:xfrm>
          <a:prstGeom prst="donut">
            <a:avLst>
              <a:gd name="adj" fmla="val 1275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10" name="Pfeil: nach rechts gekrümmt 9">
            <a:extLst>
              <a:ext uri="{FF2B5EF4-FFF2-40B4-BE49-F238E27FC236}">
                <a16:creationId xmlns:a16="http://schemas.microsoft.com/office/drawing/2014/main" id="{29AB28D5-2A1B-2651-3E98-2837B4EFD776}"/>
              </a:ext>
            </a:extLst>
          </p:cNvPr>
          <p:cNvSpPr/>
          <p:nvPr/>
        </p:nvSpPr>
        <p:spPr>
          <a:xfrm rot="15862165" flipH="1">
            <a:off x="9256892" y="2588257"/>
            <a:ext cx="157163" cy="736470"/>
          </a:xfrm>
          <a:prstGeom prst="curvedRightArrow">
            <a:avLst>
              <a:gd name="adj1" fmla="val 29092"/>
              <a:gd name="adj2" fmla="val 60071"/>
              <a:gd name="adj3" fmla="val 25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11" name="Pfeil: nach rechts gekrümmt 10">
            <a:extLst>
              <a:ext uri="{FF2B5EF4-FFF2-40B4-BE49-F238E27FC236}">
                <a16:creationId xmlns:a16="http://schemas.microsoft.com/office/drawing/2014/main" id="{7C0C227D-2E69-33CC-483C-7869B9F9E801}"/>
              </a:ext>
            </a:extLst>
          </p:cNvPr>
          <p:cNvSpPr/>
          <p:nvPr/>
        </p:nvSpPr>
        <p:spPr>
          <a:xfrm rot="4834382" flipH="1">
            <a:off x="9166392" y="2768830"/>
            <a:ext cx="157163" cy="736470"/>
          </a:xfrm>
          <a:prstGeom prst="curvedRightArrow">
            <a:avLst>
              <a:gd name="adj1" fmla="val 29092"/>
              <a:gd name="adj2" fmla="val 60071"/>
              <a:gd name="adj3" fmla="val 2500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12" name="Kreis: nicht ausgefüllt 11">
            <a:extLst>
              <a:ext uri="{FF2B5EF4-FFF2-40B4-BE49-F238E27FC236}">
                <a16:creationId xmlns:a16="http://schemas.microsoft.com/office/drawing/2014/main" id="{2CBEFC66-9676-CB0E-2D3F-250806DAA25F}"/>
              </a:ext>
            </a:extLst>
          </p:cNvPr>
          <p:cNvSpPr/>
          <p:nvPr/>
        </p:nvSpPr>
        <p:spPr>
          <a:xfrm>
            <a:off x="6507678" y="2121724"/>
            <a:ext cx="193964" cy="193963"/>
          </a:xfrm>
          <a:prstGeom prst="donut">
            <a:avLst>
              <a:gd name="adj" fmla="val 12756"/>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13" name="Kreis: nicht ausgefüllt 12">
            <a:extLst>
              <a:ext uri="{FF2B5EF4-FFF2-40B4-BE49-F238E27FC236}">
                <a16:creationId xmlns:a16="http://schemas.microsoft.com/office/drawing/2014/main" id="{61EBB807-DB39-FDB9-5F21-6434CC5A5880}"/>
              </a:ext>
            </a:extLst>
          </p:cNvPr>
          <p:cNvSpPr/>
          <p:nvPr/>
        </p:nvSpPr>
        <p:spPr>
          <a:xfrm>
            <a:off x="8496794" y="2976284"/>
            <a:ext cx="193964" cy="193963"/>
          </a:xfrm>
          <a:prstGeom prst="donut">
            <a:avLst>
              <a:gd name="adj" fmla="val 12756"/>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cxnSp>
        <p:nvCxnSpPr>
          <p:cNvPr id="15" name="Gerade Verbindung mit Pfeil 14">
            <a:extLst>
              <a:ext uri="{FF2B5EF4-FFF2-40B4-BE49-F238E27FC236}">
                <a16:creationId xmlns:a16="http://schemas.microsoft.com/office/drawing/2014/main" id="{13A9C811-D45D-594F-9198-D34FFA559B01}"/>
              </a:ext>
            </a:extLst>
          </p:cNvPr>
          <p:cNvCxnSpPr>
            <a:cxnSpLocks/>
          </p:cNvCxnSpPr>
          <p:nvPr/>
        </p:nvCxnSpPr>
        <p:spPr>
          <a:xfrm flipH="1" flipV="1">
            <a:off x="6452260" y="478971"/>
            <a:ext cx="106878" cy="1226127"/>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E8FBBA02-4E94-DA0D-6C07-8E21571BB0A8}"/>
              </a:ext>
            </a:extLst>
          </p:cNvPr>
          <p:cNvSpPr txBox="1"/>
          <p:nvPr/>
        </p:nvSpPr>
        <p:spPr>
          <a:xfrm>
            <a:off x="1347118" y="1277421"/>
            <a:ext cx="2263266" cy="3785652"/>
          </a:xfrm>
          <a:prstGeom prst="rect">
            <a:avLst/>
          </a:prstGeom>
          <a:noFill/>
        </p:spPr>
        <p:txBody>
          <a:bodyPr wrap="square">
            <a:spAutoFit/>
          </a:bodyPr>
          <a:lstStyle/>
          <a:p>
            <a:r>
              <a:rPr lang="de-CH" sz="3000" b="1" dirty="0"/>
              <a:t>Gilgal</a:t>
            </a:r>
          </a:p>
          <a:p>
            <a:r>
              <a:rPr lang="de-CH" sz="3000" b="1" dirty="0"/>
              <a:t>Bethel</a:t>
            </a:r>
          </a:p>
          <a:p>
            <a:r>
              <a:rPr lang="de-CH" sz="3000" b="1" dirty="0"/>
              <a:t>Jericho</a:t>
            </a:r>
          </a:p>
          <a:p>
            <a:r>
              <a:rPr lang="de-CH" sz="3000" b="1" dirty="0"/>
              <a:t>Jordan</a:t>
            </a:r>
          </a:p>
          <a:p>
            <a:r>
              <a:rPr lang="de-CH" sz="3000" b="1" dirty="0"/>
              <a:t>Jericho</a:t>
            </a:r>
          </a:p>
          <a:p>
            <a:r>
              <a:rPr lang="de-CH" sz="3000" b="1" dirty="0"/>
              <a:t>Bethel</a:t>
            </a:r>
          </a:p>
          <a:p>
            <a:r>
              <a:rPr lang="de-CH" sz="3000" b="1" dirty="0"/>
              <a:t>Berg </a:t>
            </a:r>
            <a:r>
              <a:rPr lang="de-CH" sz="3000" b="1" dirty="0" err="1"/>
              <a:t>Karmel</a:t>
            </a:r>
            <a:endParaRPr lang="de-CH" sz="3000" b="1" dirty="0"/>
          </a:p>
          <a:p>
            <a:r>
              <a:rPr lang="de-CH" sz="3000" b="1" dirty="0"/>
              <a:t>Samaria</a:t>
            </a:r>
            <a:endParaRPr lang="de-CH" sz="3000" dirty="0"/>
          </a:p>
        </p:txBody>
      </p:sp>
    </p:spTree>
    <p:extLst>
      <p:ext uri="{BB962C8B-B14F-4D97-AF65-F5344CB8AC3E}">
        <p14:creationId xmlns:p14="http://schemas.microsoft.com/office/powerpoint/2010/main" val="252514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4B4A2CC-0C2F-DD7A-EFBA-FFBFF2F18A69}"/>
              </a:ext>
            </a:extLst>
          </p:cNvPr>
          <p:cNvSpPr txBox="1"/>
          <p:nvPr/>
        </p:nvSpPr>
        <p:spPr>
          <a:xfrm>
            <a:off x="750088" y="595727"/>
            <a:ext cx="10691823"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Gruben füllen sich mit Wasser</a:t>
            </a:r>
            <a:r>
              <a:rPr lang="de-CH" sz="3000" b="1" kern="0" dirty="0">
                <a:latin typeface="Calibri" panose="020F0502020204030204" pitchFamily="34" charset="0"/>
                <a:ea typeface="Times New Roman" panose="02020603050405020304" pitchFamily="18" charset="0"/>
                <a:cs typeface="Times New Roman" panose="02020603050405020304" pitchFamily="18" charset="0"/>
              </a:rPr>
              <a:t> | </a:t>
            </a:r>
            <a:r>
              <a:rPr lang="de-CH" sz="3000" b="1" dirty="0">
                <a:latin typeface="Calibri" panose="020F0502020204030204" pitchFamily="34" charset="0"/>
                <a:ea typeface="Calibri" panose="020F0502020204030204" pitchFamily="34" charset="0"/>
                <a:cs typeface="Times New Roman" panose="02020603050405020304" pitchFamily="18" charset="0"/>
              </a:rPr>
              <a:t>Wort Gottes</a:t>
            </a:r>
            <a:endParaRPr lang="de-CH" sz="3000" dirty="0"/>
          </a:p>
        </p:txBody>
      </p:sp>
      <p:sp>
        <p:nvSpPr>
          <p:cNvPr id="5" name="Textfeld 4">
            <a:extLst>
              <a:ext uri="{FF2B5EF4-FFF2-40B4-BE49-F238E27FC236}">
                <a16:creationId xmlns:a16="http://schemas.microsoft.com/office/drawing/2014/main" id="{27AD2BDA-AFDB-B068-B418-5460B7F55C10}"/>
              </a:ext>
            </a:extLst>
          </p:cNvPr>
          <p:cNvSpPr txBox="1"/>
          <p:nvPr/>
        </p:nvSpPr>
        <p:spPr>
          <a:xfrm>
            <a:off x="541936" y="1299665"/>
            <a:ext cx="10122855" cy="2400657"/>
          </a:xfrm>
          <a:prstGeom prst="rect">
            <a:avLst/>
          </a:prstGeom>
          <a:noFill/>
        </p:spPr>
        <p:txBody>
          <a:bodyPr wrap="square">
            <a:spAutoFit/>
          </a:bodyPr>
          <a:lstStyle/>
          <a:p>
            <a:r>
              <a:rPr lang="de-CH" sz="3000" dirty="0">
                <a:effectLst/>
                <a:ea typeface="Calibri" panose="020F0502020204030204" pitchFamily="34" charset="0"/>
              </a:rPr>
              <a:t>"Und er sprach: So spricht der HERR: Macht in diesem Tal Grube an Grube. 17 Denn so spricht der HERR: Ihr werdet keinen Wind sehen und keinen Regen sehen, und doch wird dieses Tal sich mit Wasser füllen, so dass ihr trinken werdet, ihr und eure Herden und euer Vieh." </a:t>
            </a:r>
            <a:r>
              <a:rPr lang="de-CH" sz="3000" b="1" dirty="0">
                <a:effectLst/>
                <a:ea typeface="Calibri" panose="020F0502020204030204" pitchFamily="34" charset="0"/>
              </a:rPr>
              <a:t>(3,16-17)</a:t>
            </a:r>
            <a:endParaRPr lang="de-DE" sz="3000" b="1" dirty="0"/>
          </a:p>
        </p:txBody>
      </p:sp>
      <p:grpSp>
        <p:nvGrpSpPr>
          <p:cNvPr id="11" name="Gruppieren 10">
            <a:extLst>
              <a:ext uri="{FF2B5EF4-FFF2-40B4-BE49-F238E27FC236}">
                <a16:creationId xmlns:a16="http://schemas.microsoft.com/office/drawing/2014/main" id="{A7D1D039-A24D-5D18-AF4E-965CF6E31991}"/>
              </a:ext>
            </a:extLst>
          </p:cNvPr>
          <p:cNvGrpSpPr/>
          <p:nvPr/>
        </p:nvGrpSpPr>
        <p:grpSpPr>
          <a:xfrm>
            <a:off x="-452239" y="4530489"/>
            <a:ext cx="14413917" cy="1367896"/>
            <a:chOff x="-452239" y="4530489"/>
            <a:chExt cx="14413917" cy="1367896"/>
          </a:xfrm>
        </p:grpSpPr>
        <p:pic>
          <p:nvPicPr>
            <p:cNvPr id="1026" name="Picture 2" descr="Loch in Lehmboden graben • bunte-garten.de">
              <a:extLst>
                <a:ext uri="{FF2B5EF4-FFF2-40B4-BE49-F238E27FC236}">
                  <a16:creationId xmlns:a16="http://schemas.microsoft.com/office/drawing/2014/main" id="{2B1131F8-181B-497B-9FA7-DC241DE00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3416" y="4530489"/>
              <a:ext cx="2059131" cy="1367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Loch in Lehmboden graben • bunte-garten.de">
              <a:extLst>
                <a:ext uri="{FF2B5EF4-FFF2-40B4-BE49-F238E27FC236}">
                  <a16:creationId xmlns:a16="http://schemas.microsoft.com/office/drawing/2014/main" id="{790EBD41-2A04-2351-D632-70ED047E2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4285" y="4530489"/>
              <a:ext cx="2059131" cy="13678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ch in Lehmboden graben • bunte-garten.de">
              <a:extLst>
                <a:ext uri="{FF2B5EF4-FFF2-40B4-BE49-F238E27FC236}">
                  <a16:creationId xmlns:a16="http://schemas.microsoft.com/office/drawing/2014/main" id="{44AB3ED6-9481-A389-9102-B4DC569DE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5154" y="4530489"/>
              <a:ext cx="2059131" cy="13678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och in Lehmboden graben • bunte-garten.de">
              <a:extLst>
                <a:ext uri="{FF2B5EF4-FFF2-40B4-BE49-F238E27FC236}">
                  <a16:creationId xmlns:a16="http://schemas.microsoft.com/office/drawing/2014/main" id="{9335FD44-FB90-4056-64DD-499586D11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6023" y="4530489"/>
              <a:ext cx="2059131" cy="13678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ch in Lehmboden graben • bunte-garten.de">
              <a:extLst>
                <a:ext uri="{FF2B5EF4-FFF2-40B4-BE49-F238E27FC236}">
                  <a16:creationId xmlns:a16="http://schemas.microsoft.com/office/drawing/2014/main" id="{33420BEF-A9C3-C770-F5B0-EBB23932E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892" y="4530489"/>
              <a:ext cx="2059131" cy="13678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och in Lehmboden graben • bunte-garten.de">
              <a:extLst>
                <a:ext uri="{FF2B5EF4-FFF2-40B4-BE49-F238E27FC236}">
                  <a16:creationId xmlns:a16="http://schemas.microsoft.com/office/drawing/2014/main" id="{EFA77689-D13B-FBAF-7F7B-4D21762C7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39" y="4530489"/>
              <a:ext cx="2059131" cy="13678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och in Lehmboden graben • bunte-garten.de">
              <a:extLst>
                <a:ext uri="{FF2B5EF4-FFF2-40B4-BE49-F238E27FC236}">
                  <a16:creationId xmlns:a16="http://schemas.microsoft.com/office/drawing/2014/main" id="{2BC4AC1D-83EB-12D5-BC36-EBEA62CC8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2547" y="4530489"/>
              <a:ext cx="2059131" cy="13678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9754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1500" fill="hold"/>
                                        <p:tgtEl>
                                          <p:spTgt spid="11"/>
                                        </p:tgtEl>
                                        <p:attrNameLst>
                                          <p:attrName>ppt_w</p:attrName>
                                        </p:attrNameLst>
                                      </p:cBhvr>
                                      <p:tavLst>
                                        <p:tav tm="0">
                                          <p:val>
                                            <p:fltVal val="0"/>
                                          </p:val>
                                        </p:tav>
                                        <p:tav tm="100000">
                                          <p:val>
                                            <p:strVal val="#ppt_w"/>
                                          </p:val>
                                        </p:tav>
                                      </p:tavLst>
                                    </p:anim>
                                    <p:anim calcmode="lin" valueType="num">
                                      <p:cBhvr>
                                        <p:cTn id="8" dur="1500" fill="hold"/>
                                        <p:tgtEl>
                                          <p:spTgt spid="11"/>
                                        </p:tgtEl>
                                        <p:attrNameLst>
                                          <p:attrName>ppt_h</p:attrName>
                                        </p:attrNameLst>
                                      </p:cBhvr>
                                      <p:tavLst>
                                        <p:tav tm="0">
                                          <p:val>
                                            <p:fltVal val="0"/>
                                          </p:val>
                                        </p:tav>
                                        <p:tav tm="100000">
                                          <p:val>
                                            <p:strVal val="#ppt_h"/>
                                          </p:val>
                                        </p:tav>
                                      </p:tavLst>
                                    </p:anim>
                                    <p:animEffect transition="in" filter="fade">
                                      <p:cBhvr>
                                        <p:cTn id="9"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80619-3836-0D22-F3EB-520ACDD9606F}"/>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46D9C41B-604F-3492-B10F-27CB1648C37A}"/>
              </a:ext>
            </a:extLst>
          </p:cNvPr>
          <p:cNvSpPr txBox="1"/>
          <p:nvPr/>
        </p:nvSpPr>
        <p:spPr>
          <a:xfrm>
            <a:off x="750088" y="595727"/>
            <a:ext cx="10691823" cy="564385"/>
          </a:xfrm>
          <a:prstGeom prst="rect">
            <a:avLst/>
          </a:prstGeom>
          <a:noFill/>
        </p:spPr>
        <p:txBody>
          <a:bodyPr wrap="square">
            <a:spAutoFit/>
          </a:bodyPr>
          <a:lstStyle/>
          <a:p>
            <a:pPr>
              <a:lnSpc>
                <a:spcPct val="107000"/>
              </a:lnSpc>
              <a:spcBef>
                <a:spcPts val="1200"/>
              </a:spcBef>
            </a:pPr>
            <a:r>
              <a:rPr lang="de-CH" sz="3000" b="1" kern="0" dirty="0">
                <a:latin typeface="Calibri" panose="020F0502020204030204" pitchFamily="34" charset="0"/>
                <a:ea typeface="Times New Roman" panose="02020603050405020304" pitchFamily="18" charset="0"/>
                <a:cs typeface="Times New Roman" panose="02020603050405020304" pitchFamily="18" charset="0"/>
              </a:rPr>
              <a:t>Gruben füllen sich mit Wasser | </a:t>
            </a:r>
            <a:r>
              <a:rPr lang="de-CH" sz="3000" b="1" dirty="0">
                <a:latin typeface="Calibri" panose="020F0502020204030204" pitchFamily="34" charset="0"/>
                <a:ea typeface="Calibri" panose="020F0502020204030204" pitchFamily="34" charset="0"/>
                <a:cs typeface="Times New Roman" panose="02020603050405020304" pitchFamily="18" charset="0"/>
              </a:rPr>
              <a:t>Wort Gottes</a:t>
            </a:r>
            <a:endParaRPr lang="de-CH" sz="3000" dirty="0"/>
          </a:p>
        </p:txBody>
      </p:sp>
      <p:sp>
        <p:nvSpPr>
          <p:cNvPr id="5" name="Textfeld 4">
            <a:extLst>
              <a:ext uri="{FF2B5EF4-FFF2-40B4-BE49-F238E27FC236}">
                <a16:creationId xmlns:a16="http://schemas.microsoft.com/office/drawing/2014/main" id="{B6492E78-13F0-454D-C586-074C14948A24}"/>
              </a:ext>
            </a:extLst>
          </p:cNvPr>
          <p:cNvSpPr txBox="1"/>
          <p:nvPr/>
        </p:nvSpPr>
        <p:spPr>
          <a:xfrm>
            <a:off x="541936" y="1299665"/>
            <a:ext cx="10122855" cy="1477328"/>
          </a:xfrm>
          <a:prstGeom prst="rect">
            <a:avLst/>
          </a:prstGeom>
          <a:noFill/>
        </p:spPr>
        <p:txBody>
          <a:bodyPr wrap="square">
            <a:spAutoFit/>
          </a:bodyPr>
          <a:lstStyle/>
          <a:p>
            <a:r>
              <a:rPr lang="de-DE" sz="3000" dirty="0"/>
              <a:t>"U</a:t>
            </a:r>
            <a:r>
              <a:rPr lang="de-CH" sz="3000" dirty="0" err="1">
                <a:effectLst/>
                <a:latin typeface="Calibri" panose="020F0502020204030204" pitchFamily="34" charset="0"/>
                <a:ea typeface="Calibri" panose="020F0502020204030204" pitchFamily="34" charset="0"/>
              </a:rPr>
              <a:t>nd</a:t>
            </a:r>
            <a:r>
              <a:rPr lang="de-CH" sz="3000" dirty="0">
                <a:effectLst/>
                <a:latin typeface="Calibri" panose="020F0502020204030204" pitchFamily="34" charset="0"/>
                <a:ea typeface="Calibri" panose="020F0502020204030204" pitchFamily="34" charset="0"/>
              </a:rPr>
              <a:t> es geschah am Morgen, zur Zeit, da man das Speisopfer opfert, siehe, da kam Wasser den Weg von Edom her, und das Land füllte sich mit Wasser." </a:t>
            </a:r>
            <a:r>
              <a:rPr lang="de-CH" sz="3000" b="1" dirty="0">
                <a:effectLst/>
                <a:latin typeface="Calibri" panose="020F0502020204030204" pitchFamily="34" charset="0"/>
                <a:ea typeface="Calibri" panose="020F0502020204030204" pitchFamily="34" charset="0"/>
              </a:rPr>
              <a:t>(3,20)</a:t>
            </a:r>
            <a:endParaRPr lang="de-DE" sz="3000" b="1" dirty="0"/>
          </a:p>
        </p:txBody>
      </p:sp>
      <p:sp>
        <p:nvSpPr>
          <p:cNvPr id="3" name="Textfeld 2">
            <a:extLst>
              <a:ext uri="{FF2B5EF4-FFF2-40B4-BE49-F238E27FC236}">
                <a16:creationId xmlns:a16="http://schemas.microsoft.com/office/drawing/2014/main" id="{6AEBC897-9BAD-F60E-7ADA-B7FE553CEB65}"/>
              </a:ext>
            </a:extLst>
          </p:cNvPr>
          <p:cNvSpPr txBox="1"/>
          <p:nvPr/>
        </p:nvSpPr>
        <p:spPr>
          <a:xfrm>
            <a:off x="541936" y="3005502"/>
            <a:ext cx="10691822" cy="2400657"/>
          </a:xfrm>
          <a:prstGeom prst="rect">
            <a:avLst/>
          </a:prstGeom>
          <a:noFill/>
        </p:spPr>
        <p:txBody>
          <a:bodyPr wrap="square">
            <a:spAutoFit/>
          </a:bodyPr>
          <a:lstStyle/>
          <a:p>
            <a:r>
              <a:rPr lang="de-CH" sz="3000" dirty="0">
                <a:effectLst/>
                <a:ea typeface="Calibri" panose="020F0502020204030204" pitchFamily="34" charset="0"/>
              </a:rPr>
              <a:t>"Und das ist noch gering in den Augen des HERRN; er wird auch Moab in eure Hand geben. 19 Und ihr werdet alle festen Städte und alle auserlesenen Städte schlagen und werdet alle guten Bäume fällen und alle Wasserquellen verstopfen und alle guten Feldstücke mit Steinen verderben." </a:t>
            </a:r>
            <a:r>
              <a:rPr lang="de-CH" sz="3000" b="1" dirty="0">
                <a:effectLst/>
                <a:ea typeface="Calibri" panose="020F0502020204030204" pitchFamily="34" charset="0"/>
              </a:rPr>
              <a:t>(3,18-19)</a:t>
            </a:r>
            <a:endParaRPr lang="de-CH" sz="3000" dirty="0"/>
          </a:p>
        </p:txBody>
      </p:sp>
    </p:spTree>
    <p:extLst>
      <p:ext uri="{BB962C8B-B14F-4D97-AF65-F5344CB8AC3E}">
        <p14:creationId xmlns:p14="http://schemas.microsoft.com/office/powerpoint/2010/main" val="122331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1826</Words>
  <Application>Microsoft Office PowerPoint</Application>
  <PresentationFormat>Breitbild</PresentationFormat>
  <Paragraphs>91</Paragraphs>
  <Slides>22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Calibri</vt:lpstr>
      <vt:lpstr>Calibri Light</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Mätthu</dc:creator>
  <cp:keywords>Bibel, Altes Testament, Könige, Elia, Elisa</cp:keywords>
  <cp:lastModifiedBy>David Briggeler</cp:lastModifiedBy>
  <cp:revision>71</cp:revision>
  <dcterms:created xsi:type="dcterms:W3CDTF">2022-09-08T15:42:11Z</dcterms:created>
  <dcterms:modified xsi:type="dcterms:W3CDTF">2024-02-09T07:31:23Z</dcterms:modified>
</cp:coreProperties>
</file>