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53" r:id="rId2"/>
    <p:sldId id="701" r:id="rId3"/>
    <p:sldId id="741" r:id="rId4"/>
    <p:sldId id="827" r:id="rId5"/>
    <p:sldId id="828" r:id="rId6"/>
    <p:sldId id="829" r:id="rId7"/>
    <p:sldId id="830" r:id="rId8"/>
    <p:sldId id="831" r:id="rId9"/>
    <p:sldId id="825" r:id="rId10"/>
    <p:sldId id="832" r:id="rId11"/>
    <p:sldId id="833" r:id="rId12"/>
    <p:sldId id="834" r:id="rId13"/>
    <p:sldId id="835" r:id="rId14"/>
    <p:sldId id="836" r:id="rId15"/>
    <p:sldId id="837" r:id="rId16"/>
    <p:sldId id="838" r:id="rId17"/>
    <p:sldId id="839" r:id="rId18"/>
    <p:sldId id="840" r:id="rId19"/>
    <p:sldId id="843" r:id="rId20"/>
    <p:sldId id="844" r:id="rId21"/>
    <p:sldId id="845" r:id="rId22"/>
    <p:sldId id="846" r:id="rId23"/>
    <p:sldId id="847" r:id="rId24"/>
    <p:sldId id="842" r:id="rId25"/>
    <p:sldId id="841" r:id="rId26"/>
    <p:sldId id="824" r:id="rId27"/>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9CD"/>
    <a:srgbClr val="FFFFFF"/>
    <a:srgbClr val="FFFF00"/>
    <a:srgbClr val="FFFBA3"/>
    <a:srgbClr val="D5F7FF"/>
    <a:srgbClr val="A4EDFE"/>
    <a:srgbClr val="000000"/>
    <a:srgbClr val="FFFBB3"/>
    <a:srgbClr val="3B383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2" d="100"/>
          <a:sy n="112" d="100"/>
        </p:scale>
        <p:origin x="68" y="86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9CC0A8CF-4C22-40E8-9F7B-146889B56135}" type="datetimeFigureOut">
              <a:rPr lang="de-CH" smtClean="0"/>
              <a:t>17.02.2024</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4F6CDAA9-6798-4F21-BDE0-34536906A7F9}" type="slidenum">
              <a:rPr lang="de-CH" smtClean="0"/>
              <a:t>‹Nr.›</a:t>
            </a:fld>
            <a:endParaRPr lang="de-CH"/>
          </a:p>
        </p:txBody>
      </p:sp>
    </p:spTree>
    <p:extLst>
      <p:ext uri="{BB962C8B-B14F-4D97-AF65-F5344CB8AC3E}">
        <p14:creationId xmlns:p14="http://schemas.microsoft.com/office/powerpoint/2010/main" val="1753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a:t>
            </a:fld>
            <a:endParaRPr lang="de-CH"/>
          </a:p>
        </p:txBody>
      </p:sp>
    </p:spTree>
    <p:extLst>
      <p:ext uri="{BB962C8B-B14F-4D97-AF65-F5344CB8AC3E}">
        <p14:creationId xmlns:p14="http://schemas.microsoft.com/office/powerpoint/2010/main" val="402501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9</a:t>
            </a:fld>
            <a:endParaRPr lang="de-CH"/>
          </a:p>
        </p:txBody>
      </p:sp>
    </p:spTree>
    <p:extLst>
      <p:ext uri="{BB962C8B-B14F-4D97-AF65-F5344CB8AC3E}">
        <p14:creationId xmlns:p14="http://schemas.microsoft.com/office/powerpoint/2010/main" val="402501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17.02.2024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17.02.2024</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17.02.2024</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pic>
        <p:nvPicPr>
          <p:cNvPr id="9" name="Grafik 8">
            <a:extLst>
              <a:ext uri="{FF2B5EF4-FFF2-40B4-BE49-F238E27FC236}">
                <a16:creationId xmlns:a16="http://schemas.microsoft.com/office/drawing/2014/main" id="{B3092F5C-2D21-1338-FB74-FD0A31DB4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fik 10">
            <a:extLst>
              <a:ext uri="{FF2B5EF4-FFF2-40B4-BE49-F238E27FC236}">
                <a16:creationId xmlns:a16="http://schemas.microsoft.com/office/drawing/2014/main" id="{4918F4C6-EDC1-A025-9A3D-D2C22B30D9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6EED-51EE-BFFC-A204-57DC2BBF2C7E}"/>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F6B5E5F8-7AF0-50BB-E0A0-D9533279BD4D}"/>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Nordreich - Samariter</a:t>
            </a:r>
          </a:p>
        </p:txBody>
      </p:sp>
      <p:sp>
        <p:nvSpPr>
          <p:cNvPr id="2" name="Textfeld 1">
            <a:extLst>
              <a:ext uri="{FF2B5EF4-FFF2-40B4-BE49-F238E27FC236}">
                <a16:creationId xmlns:a16="http://schemas.microsoft.com/office/drawing/2014/main" id="{EA294823-0411-D1A5-C67D-3F5D5B357A1D}"/>
              </a:ext>
            </a:extLst>
          </p:cNvPr>
          <p:cNvSpPr txBox="1"/>
          <p:nvPr/>
        </p:nvSpPr>
        <p:spPr>
          <a:xfrm>
            <a:off x="546125" y="1238995"/>
            <a:ext cx="11441336" cy="1477328"/>
          </a:xfrm>
          <a:prstGeom prst="rect">
            <a:avLst/>
          </a:prstGeom>
          <a:noFill/>
        </p:spPr>
        <p:txBody>
          <a:bodyPr wrap="square">
            <a:spAutoFit/>
          </a:bodyPr>
          <a:lstStyle/>
          <a:p>
            <a:r>
              <a:rPr lang="de-CH" sz="3000" dirty="0"/>
              <a:t>"Im neunten Jahr </a:t>
            </a:r>
            <a:r>
              <a:rPr lang="de-CH" sz="3000" dirty="0" err="1"/>
              <a:t>Hoseas</a:t>
            </a:r>
            <a:r>
              <a:rPr lang="de-CH" sz="3000" dirty="0"/>
              <a:t> nahm der König von Assyrien Samaria ein und führte Israel nach Assyrien weg; und er ließ sie wohnen in </a:t>
            </a:r>
            <a:r>
              <a:rPr lang="de-CH" sz="3000" b="1" dirty="0" err="1"/>
              <a:t>Halach</a:t>
            </a:r>
            <a:r>
              <a:rPr lang="de-CH" sz="3000" dirty="0"/>
              <a:t> und am </a:t>
            </a:r>
            <a:r>
              <a:rPr lang="de-CH" sz="3000" b="1" dirty="0" err="1"/>
              <a:t>Habor</a:t>
            </a:r>
            <a:r>
              <a:rPr lang="de-CH" sz="3000" dirty="0"/>
              <a:t>, dem </a:t>
            </a:r>
            <a:r>
              <a:rPr lang="de-CH" sz="3000" b="1" dirty="0"/>
              <a:t>Strom </a:t>
            </a:r>
            <a:r>
              <a:rPr lang="de-CH" sz="3000" b="1" dirty="0" err="1"/>
              <a:t>Gosans</a:t>
            </a:r>
            <a:r>
              <a:rPr lang="de-CH" sz="3000" dirty="0"/>
              <a:t>, und in den </a:t>
            </a:r>
            <a:r>
              <a:rPr lang="de-CH" sz="3000" b="1" dirty="0"/>
              <a:t>Städten </a:t>
            </a:r>
            <a:r>
              <a:rPr lang="de-CH" sz="3000" b="1" dirty="0" err="1"/>
              <a:t>Mediens</a:t>
            </a:r>
            <a:r>
              <a:rPr lang="de-CH" sz="3000" dirty="0"/>
              <a:t>." </a:t>
            </a:r>
            <a:r>
              <a:rPr lang="de-CH" sz="3000" b="1" dirty="0"/>
              <a:t>(17,6)</a:t>
            </a:r>
            <a:endParaRPr lang="de-CH" sz="3000" dirty="0"/>
          </a:p>
        </p:txBody>
      </p:sp>
      <p:sp>
        <p:nvSpPr>
          <p:cNvPr id="5" name="Textfeld 4">
            <a:extLst>
              <a:ext uri="{FF2B5EF4-FFF2-40B4-BE49-F238E27FC236}">
                <a16:creationId xmlns:a16="http://schemas.microsoft.com/office/drawing/2014/main" id="{704BC52F-C03B-597E-9706-42B9A464ECE4}"/>
              </a:ext>
            </a:extLst>
          </p:cNvPr>
          <p:cNvSpPr txBox="1"/>
          <p:nvPr/>
        </p:nvSpPr>
        <p:spPr>
          <a:xfrm>
            <a:off x="485278" y="2795206"/>
            <a:ext cx="5781515"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Calibri" panose="020F0502020204030204" pitchFamily="34"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Und der König von Assyrien brachte Leute aus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Babel</a:t>
            </a:r>
            <a:r>
              <a:rPr lang="de-CH" sz="3000" dirty="0">
                <a:effectLst/>
                <a:latin typeface="Calibri" panose="020F0502020204030204" pitchFamily="34" charset="0"/>
                <a:ea typeface="Calibri" panose="020F0502020204030204" pitchFamily="34" charset="0"/>
                <a:cs typeface="Times New Roman" panose="02020603050405020304" pitchFamily="18" charset="0"/>
              </a:rPr>
              <a:t> und aus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Kuta</a:t>
            </a:r>
            <a:r>
              <a:rPr lang="de-CH" sz="3000" dirty="0">
                <a:effectLst/>
                <a:latin typeface="Calibri" panose="020F0502020204030204" pitchFamily="34" charset="0"/>
                <a:ea typeface="Calibri" panose="020F0502020204030204" pitchFamily="34" charset="0"/>
                <a:cs typeface="Times New Roman" panose="02020603050405020304" pitchFamily="18" charset="0"/>
              </a:rPr>
              <a:t> und aus </a:t>
            </a:r>
            <a:r>
              <a:rPr lang="de-CH" sz="3000" b="1" dirty="0" err="1">
                <a:effectLst/>
                <a:latin typeface="Calibri" panose="020F0502020204030204" pitchFamily="34" charset="0"/>
                <a:ea typeface="Calibri" panose="020F0502020204030204" pitchFamily="34" charset="0"/>
                <a:cs typeface="Times New Roman" panose="02020603050405020304" pitchFamily="18" charset="0"/>
              </a:rPr>
              <a:t>Awa</a:t>
            </a:r>
            <a:r>
              <a:rPr lang="de-CH" sz="3000" dirty="0">
                <a:effectLst/>
                <a:latin typeface="Calibri" panose="020F0502020204030204" pitchFamily="34" charset="0"/>
                <a:ea typeface="Calibri" panose="020F0502020204030204" pitchFamily="34" charset="0"/>
                <a:cs typeface="Times New Roman" panose="02020603050405020304" pitchFamily="18" charset="0"/>
              </a:rPr>
              <a:t> und aus </a:t>
            </a:r>
            <a:r>
              <a:rPr lang="de-CH" sz="3000" b="1" dirty="0" err="1">
                <a:effectLst/>
                <a:latin typeface="Calibri" panose="020F0502020204030204" pitchFamily="34" charset="0"/>
                <a:ea typeface="Calibri" panose="020F0502020204030204" pitchFamily="34" charset="0"/>
                <a:cs typeface="Times New Roman" panose="02020603050405020304" pitchFamily="18" charset="0"/>
              </a:rPr>
              <a:t>Hamat</a:t>
            </a:r>
            <a:r>
              <a:rPr lang="de-CH" sz="3000" dirty="0">
                <a:effectLst/>
                <a:latin typeface="Calibri" panose="020F0502020204030204" pitchFamily="34" charset="0"/>
                <a:ea typeface="Calibri" panose="020F0502020204030204" pitchFamily="34" charset="0"/>
                <a:cs typeface="Times New Roman" panose="02020603050405020304" pitchFamily="18" charset="0"/>
              </a:rPr>
              <a:t> und aus </a:t>
            </a:r>
            <a:r>
              <a:rPr lang="de-CH" sz="3000" b="1" dirty="0" err="1">
                <a:effectLst/>
                <a:latin typeface="Calibri" panose="020F0502020204030204" pitchFamily="34" charset="0"/>
                <a:ea typeface="Calibri" panose="020F0502020204030204" pitchFamily="34" charset="0"/>
                <a:cs typeface="Times New Roman" panose="02020603050405020304" pitchFamily="18" charset="0"/>
              </a:rPr>
              <a:t>Sepharwaim</a:t>
            </a:r>
            <a:r>
              <a:rPr lang="de-CH" sz="3000" dirty="0">
                <a:effectLst/>
                <a:latin typeface="Calibri" panose="020F0502020204030204" pitchFamily="34" charset="0"/>
                <a:ea typeface="Calibri" panose="020F0502020204030204" pitchFamily="34" charset="0"/>
                <a:cs typeface="Times New Roman" panose="02020603050405020304" pitchFamily="18" charset="0"/>
              </a:rPr>
              <a:t> und ließ sie anstelle der Kinder Israel in den Städten Samarias wohnen; und sie nahmen Samaria in Besitz und wohnten in seinen Städten."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(17,24)</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hteck 6">
            <a:extLst>
              <a:ext uri="{FF2B5EF4-FFF2-40B4-BE49-F238E27FC236}">
                <a16:creationId xmlns:a16="http://schemas.microsoft.com/office/drawing/2014/main" id="{35C1B14A-CF74-2A17-DCC5-FC518E354C5B}"/>
              </a:ext>
            </a:extLst>
          </p:cNvPr>
          <p:cNvSpPr/>
          <p:nvPr/>
        </p:nvSpPr>
        <p:spPr>
          <a:xfrm>
            <a:off x="10673255" y="2881861"/>
            <a:ext cx="1518745" cy="10201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a:extLst>
              <a:ext uri="{FF2B5EF4-FFF2-40B4-BE49-F238E27FC236}">
                <a16:creationId xmlns:a16="http://schemas.microsoft.com/office/drawing/2014/main" id="{2E369E34-B307-5AB9-C6D1-0CD207A634E5}"/>
              </a:ext>
            </a:extLst>
          </p:cNvPr>
          <p:cNvPicPr>
            <a:picLocks noChangeAspect="1"/>
          </p:cNvPicPr>
          <p:nvPr/>
        </p:nvPicPr>
        <p:blipFill>
          <a:blip r:embed="rId2"/>
          <a:stretch>
            <a:fillRect/>
          </a:stretch>
        </p:blipFill>
        <p:spPr>
          <a:xfrm rot="171261">
            <a:off x="5923462" y="2934873"/>
            <a:ext cx="6526843" cy="3322897"/>
          </a:xfrm>
          <a:prstGeom prst="rect">
            <a:avLst/>
          </a:prstGeom>
          <a:ln>
            <a:noFill/>
          </a:ln>
          <a:effectLst>
            <a:softEdge rad="112500"/>
          </a:effectLst>
        </p:spPr>
      </p:pic>
    </p:spTree>
    <p:extLst>
      <p:ext uri="{BB962C8B-B14F-4D97-AF65-F5344CB8AC3E}">
        <p14:creationId xmlns:p14="http://schemas.microsoft.com/office/powerpoint/2010/main" val="29274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C825-8400-748E-42F7-C4D40C84B0AF}"/>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D9CED34F-D9EE-AAA3-08D5-9FB8D87D5BE8}"/>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Nordreich - Samariter</a:t>
            </a:r>
          </a:p>
        </p:txBody>
      </p:sp>
      <p:sp>
        <p:nvSpPr>
          <p:cNvPr id="2" name="Textfeld 1">
            <a:extLst>
              <a:ext uri="{FF2B5EF4-FFF2-40B4-BE49-F238E27FC236}">
                <a16:creationId xmlns:a16="http://schemas.microsoft.com/office/drawing/2014/main" id="{B0FE0FEB-B70E-97D8-FE47-EB16D249C22C}"/>
              </a:ext>
            </a:extLst>
          </p:cNvPr>
          <p:cNvSpPr txBox="1"/>
          <p:nvPr/>
        </p:nvSpPr>
        <p:spPr>
          <a:xfrm>
            <a:off x="540458" y="1404533"/>
            <a:ext cx="6829922" cy="4247317"/>
          </a:xfrm>
          <a:prstGeom prst="rect">
            <a:avLst/>
          </a:prstGeom>
          <a:noFill/>
        </p:spPr>
        <p:txBody>
          <a:bodyPr wrap="square">
            <a:spAutoFit/>
          </a:bodyPr>
          <a:lstStyle/>
          <a:p>
            <a:r>
              <a:rPr lang="de-CH" sz="3000" dirty="0"/>
              <a:t>"Und es kam einer der Priester, die man aus Samaria weggeführt hatte, und wohnte in Bethel; und er lehrte sie, wie sie den HERRN fürchten sollten. 29 Und sie machten sich, Nation für Nation, ihre Götter, und stellten sie in die Höhenhäuser, die die </a:t>
            </a:r>
            <a:r>
              <a:rPr lang="de-CH" sz="3000" b="1" dirty="0"/>
              <a:t>Samariter</a:t>
            </a:r>
            <a:r>
              <a:rPr lang="de-CH" sz="3000" dirty="0"/>
              <a:t> gemacht hatten, Nation für Nation in ihren Städten, in denen sie wohnten." </a:t>
            </a:r>
            <a:r>
              <a:rPr lang="de-CH" sz="3000" b="1" dirty="0"/>
              <a:t>(17,28-29)</a:t>
            </a:r>
            <a:endParaRPr lang="de-CH" sz="3000" dirty="0"/>
          </a:p>
        </p:txBody>
      </p:sp>
      <p:pic>
        <p:nvPicPr>
          <p:cNvPr id="5" name="Grafik 4">
            <a:extLst>
              <a:ext uri="{FF2B5EF4-FFF2-40B4-BE49-F238E27FC236}">
                <a16:creationId xmlns:a16="http://schemas.microsoft.com/office/drawing/2014/main" id="{6090AD00-6A02-E7FC-7BE5-4FF35A0388C7}"/>
              </a:ext>
            </a:extLst>
          </p:cNvPr>
          <p:cNvPicPr>
            <a:picLocks noChangeAspect="1"/>
          </p:cNvPicPr>
          <p:nvPr/>
        </p:nvPicPr>
        <p:blipFill>
          <a:blip r:embed="rId2"/>
          <a:stretch>
            <a:fillRect/>
          </a:stretch>
        </p:blipFill>
        <p:spPr>
          <a:xfrm>
            <a:off x="7370380" y="1827128"/>
            <a:ext cx="4247851" cy="3402126"/>
          </a:xfrm>
          <a:prstGeom prst="rect">
            <a:avLst/>
          </a:prstGeom>
        </p:spPr>
      </p:pic>
    </p:spTree>
    <p:extLst>
      <p:ext uri="{BB962C8B-B14F-4D97-AF65-F5344CB8AC3E}">
        <p14:creationId xmlns:p14="http://schemas.microsoft.com/office/powerpoint/2010/main" val="92740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168F-9D55-0AEE-9308-00BFBFE3530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AF0E954A-9CEE-B26C-F442-AC6BE7A1600F}"/>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Gnade ist da</a:t>
            </a:r>
          </a:p>
        </p:txBody>
      </p:sp>
      <p:sp>
        <p:nvSpPr>
          <p:cNvPr id="2" name="Textfeld 1">
            <a:extLst>
              <a:ext uri="{FF2B5EF4-FFF2-40B4-BE49-F238E27FC236}">
                <a16:creationId xmlns:a16="http://schemas.microsoft.com/office/drawing/2014/main" id="{162F0B5B-0400-8EA5-6781-78270153B043}"/>
              </a:ext>
            </a:extLst>
          </p:cNvPr>
          <p:cNvSpPr txBox="1"/>
          <p:nvPr/>
        </p:nvSpPr>
        <p:spPr>
          <a:xfrm>
            <a:off x="540455" y="1302057"/>
            <a:ext cx="10700357" cy="2862322"/>
          </a:xfrm>
          <a:prstGeom prst="rect">
            <a:avLst/>
          </a:prstGeom>
          <a:noFill/>
        </p:spPr>
        <p:txBody>
          <a:bodyPr wrap="square">
            <a:spAutoFit/>
          </a:bodyPr>
          <a:lstStyle/>
          <a:p>
            <a:r>
              <a:rPr lang="de-CH" sz="3000" dirty="0"/>
              <a:t>"Und ihnen folgten aus allen Stämmen Israels die, die ihr Herz darauf richteten, den HERRN, den Gott Israels, zu suchen; sie kamen nach Jerusalem, um dem HERRN, dem Gott ihrer Väter, zu opfern. Und sie stärkten das Königreich Juda und befestigten Rehabeam, den Sohn Salomos, drei Jahre lang; denn drei Jahre lang wandelten sie auf dem Weg Davids und Salomos" </a:t>
            </a:r>
            <a:r>
              <a:rPr lang="de-CH" sz="3000" b="1" dirty="0"/>
              <a:t>(2Chr 11,16)</a:t>
            </a:r>
            <a:endParaRPr lang="de-CH" sz="3000" dirty="0"/>
          </a:p>
        </p:txBody>
      </p:sp>
      <p:sp>
        <p:nvSpPr>
          <p:cNvPr id="5" name="Textfeld 4">
            <a:extLst>
              <a:ext uri="{FF2B5EF4-FFF2-40B4-BE49-F238E27FC236}">
                <a16:creationId xmlns:a16="http://schemas.microsoft.com/office/drawing/2014/main" id="{472F63E4-CC75-B3AB-4498-6710C5D93C7E}"/>
              </a:ext>
            </a:extLst>
          </p:cNvPr>
          <p:cNvSpPr txBox="1"/>
          <p:nvPr/>
        </p:nvSpPr>
        <p:spPr>
          <a:xfrm>
            <a:off x="540455" y="4306324"/>
            <a:ext cx="10700357" cy="240065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die Läufer zogen von Stadt zu Stadt durch das Land Ephraim und Manasse und bis nach Sebulon; aber man lachte sie aus und verspottete sie. Doch einige Männer von Aser und Manasse und von Sebulon demütigten sich und kamen nach Jerusalem"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(2Chr 30,10-11)</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968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6A95D-3CDF-4A3D-0592-3E029D1C417B}"/>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84D32E42-700A-0A8C-3505-2D7702C4732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Falsche Allianzen eingehen</a:t>
            </a:r>
          </a:p>
        </p:txBody>
      </p:sp>
      <p:sp>
        <p:nvSpPr>
          <p:cNvPr id="2" name="Textfeld 1">
            <a:extLst>
              <a:ext uri="{FF2B5EF4-FFF2-40B4-BE49-F238E27FC236}">
                <a16:creationId xmlns:a16="http://schemas.microsoft.com/office/drawing/2014/main" id="{F2E35F15-0E04-2915-849F-70E2239783B4}"/>
              </a:ext>
            </a:extLst>
          </p:cNvPr>
          <p:cNvSpPr txBox="1"/>
          <p:nvPr/>
        </p:nvSpPr>
        <p:spPr>
          <a:xfrm>
            <a:off x="540456" y="1302057"/>
            <a:ext cx="10526938" cy="3323987"/>
          </a:xfrm>
          <a:prstGeom prst="rect">
            <a:avLst/>
          </a:prstGeom>
          <a:noFill/>
        </p:spPr>
        <p:txBody>
          <a:bodyPr wrap="square">
            <a:spAutoFit/>
          </a:bodyPr>
          <a:lstStyle/>
          <a:p>
            <a:r>
              <a:rPr lang="de-CH" sz="3000" dirty="0"/>
              <a:t>"Und er (Joram) ging hin und sandte zu Josaphat, dem König von Juda, und ließ ihm sagen: Der König von Moab ist von mir abgefallen; willst du mit mir gegen Moab in den Kampf ziehen? Und er sprach: Ich will hinaufziehen; ich will sein wie du, mein Volk wie dein Volk, meine Pferde wie deine Pferde. 8 Und er sprach: Auf welchem Weg wollen wir hinaufziehen? Und er sprach: Auf dem Weg der Wüste Edom." </a:t>
            </a:r>
            <a:r>
              <a:rPr lang="de-CH" sz="3000" b="1" dirty="0"/>
              <a:t>(3,7-8)</a:t>
            </a:r>
            <a:endParaRPr lang="de-CH" sz="3000" dirty="0"/>
          </a:p>
        </p:txBody>
      </p:sp>
    </p:spTree>
    <p:extLst>
      <p:ext uri="{BB962C8B-B14F-4D97-AF65-F5344CB8AC3E}">
        <p14:creationId xmlns:p14="http://schemas.microsoft.com/office/powerpoint/2010/main" val="402955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10714-03C4-C4E7-06AE-582822CEE780}"/>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160426A1-8735-FEF7-7B31-B1A13E9F0E62}"/>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Falsche Allianzen eingehen</a:t>
            </a:r>
          </a:p>
        </p:txBody>
      </p:sp>
      <p:sp>
        <p:nvSpPr>
          <p:cNvPr id="5" name="Textfeld 4">
            <a:extLst>
              <a:ext uri="{FF2B5EF4-FFF2-40B4-BE49-F238E27FC236}">
                <a16:creationId xmlns:a16="http://schemas.microsoft.com/office/drawing/2014/main" id="{735C004C-E224-FBE1-3EFA-3093ECF772DA}"/>
              </a:ext>
            </a:extLst>
          </p:cNvPr>
          <p:cNvSpPr txBox="1"/>
          <p:nvPr/>
        </p:nvSpPr>
        <p:spPr>
          <a:xfrm>
            <a:off x="540456" y="1302057"/>
            <a:ext cx="10992020" cy="240065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Allianzen mit speziellen biblischen Lehrmeinungen</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Schlechte Allianzen führen zum Verlust des Wortes Gottes (sie hatten kein Wasser mehr). </a:t>
            </a:r>
          </a:p>
          <a:p>
            <a:pPr lvl="0"/>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Es öffnet Türen für andere Lehren. </a:t>
            </a:r>
          </a:p>
        </p:txBody>
      </p:sp>
    </p:spTree>
    <p:extLst>
      <p:ext uri="{BB962C8B-B14F-4D97-AF65-F5344CB8AC3E}">
        <p14:creationId xmlns:p14="http://schemas.microsoft.com/office/powerpoint/2010/main" val="8931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629E-5C53-81B4-0710-F8CBCE7D910B}"/>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A9E90948-94E6-D718-6603-54A7F58AA65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Falsche Allianzen eingehen</a:t>
            </a:r>
          </a:p>
        </p:txBody>
      </p:sp>
      <p:sp>
        <p:nvSpPr>
          <p:cNvPr id="5" name="Textfeld 4">
            <a:extLst>
              <a:ext uri="{FF2B5EF4-FFF2-40B4-BE49-F238E27FC236}">
                <a16:creationId xmlns:a16="http://schemas.microsoft.com/office/drawing/2014/main" id="{18073BF2-10D0-F894-AA5C-77E38FD8D1F1}"/>
              </a:ext>
            </a:extLst>
          </p:cNvPr>
          <p:cNvSpPr txBox="1"/>
          <p:nvPr/>
        </p:nvSpPr>
        <p:spPr>
          <a:xfrm>
            <a:off x="540456" y="1302057"/>
            <a:ext cx="10992020"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Allianzen in unserem Leben</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Calibri" panose="020F0502020204030204" pitchFamily="34" charset="0"/>
              </a:rPr>
              <a:t> Moab ist ein Bild auf unser Fleisch (unser sündiger Mensch, der immer wieder aufbegehrt und sich gegen das Wort Gottes stellen will), dass uns immer wieder vom HERRN wegziehen will. Es will uns immer wieder Angst machen und trübt unseren Blick. Wir müssen unser Fleisch immer wieder züchtigen, uns bewusst sein, dass es sich immer wieder auflehnen will und uns geistlich faul werden lässt. </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24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A1C7F-CEDB-E530-B1FA-34136FEB54F0}"/>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EF1938A1-14E3-C0D2-F7B0-56BD50A2F5D0}"/>
              </a:ext>
            </a:extLst>
          </p:cNvPr>
          <p:cNvSpPr txBox="1"/>
          <p:nvPr/>
        </p:nvSpPr>
        <p:spPr>
          <a:xfrm>
            <a:off x="786303" y="595727"/>
            <a:ext cx="6686552"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Sich der Leiterschaft unterordnen</a:t>
            </a:r>
          </a:p>
        </p:txBody>
      </p:sp>
      <p:sp>
        <p:nvSpPr>
          <p:cNvPr id="2" name="Textfeld 1">
            <a:extLst>
              <a:ext uri="{FF2B5EF4-FFF2-40B4-BE49-F238E27FC236}">
                <a16:creationId xmlns:a16="http://schemas.microsoft.com/office/drawing/2014/main" id="{FD4611A5-652E-9BDC-DD9D-264F46FE8D1E}"/>
              </a:ext>
            </a:extLst>
          </p:cNvPr>
          <p:cNvSpPr txBox="1"/>
          <p:nvPr/>
        </p:nvSpPr>
        <p:spPr>
          <a:xfrm>
            <a:off x="540457" y="1404533"/>
            <a:ext cx="10345633" cy="4708981"/>
          </a:xfrm>
          <a:prstGeom prst="rect">
            <a:avLst/>
          </a:prstGeom>
          <a:noFill/>
        </p:spPr>
        <p:txBody>
          <a:bodyPr wrap="square">
            <a:spAutoFit/>
          </a:bodyPr>
          <a:lstStyle/>
          <a:p>
            <a:r>
              <a:rPr lang="de-CH" sz="3000" dirty="0"/>
              <a:t>"Und Elisa hatte zu der Frau, deren Sohn er lebendig gemacht hatte, geredet und gesagt: Mach dich auf und geh hin, du und dein Haus, und halte dich auf, wo du bleiben kannst; denn der HERR hat eine Hungersnot herbeigerufen, und sie kommt auch ins Land sieben Jahre lang. 2 Und die Frau machte sich auf und tat nach dem Wort des Mannes Gottes: Sie ging hin, sie und ihr Haus, und hielt sich im Land der Philister sieben Jahre auf. 3 Und es geschah am Ende von sieben Jahren, da kehrte die Frau aus dem Land der Philister zurück; und sie ging aus, um den König anzurufen wegen ihres Hauses und wegen ihrer Felder." </a:t>
            </a:r>
            <a:r>
              <a:rPr lang="de-CH" sz="3000" b="1" dirty="0"/>
              <a:t>(8,1-3)</a:t>
            </a:r>
            <a:endParaRPr lang="de-CH" sz="3000" dirty="0"/>
          </a:p>
        </p:txBody>
      </p:sp>
    </p:spTree>
    <p:extLst>
      <p:ext uri="{BB962C8B-B14F-4D97-AF65-F5344CB8AC3E}">
        <p14:creationId xmlns:p14="http://schemas.microsoft.com/office/powerpoint/2010/main" val="113049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1C380-225B-A521-A7FC-D2440BF91613}"/>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50AE75F9-D904-B861-46B0-0EEB11A969CA}"/>
              </a:ext>
            </a:extLst>
          </p:cNvPr>
          <p:cNvSpPr txBox="1"/>
          <p:nvPr/>
        </p:nvSpPr>
        <p:spPr>
          <a:xfrm>
            <a:off x="786303" y="595727"/>
            <a:ext cx="6686552"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Sich der Leiterschaft unterordnen</a:t>
            </a:r>
          </a:p>
        </p:txBody>
      </p:sp>
      <p:sp>
        <p:nvSpPr>
          <p:cNvPr id="2" name="Textfeld 1">
            <a:extLst>
              <a:ext uri="{FF2B5EF4-FFF2-40B4-BE49-F238E27FC236}">
                <a16:creationId xmlns:a16="http://schemas.microsoft.com/office/drawing/2014/main" id="{B3FC1406-391B-5983-FB1C-78948D64F113}"/>
              </a:ext>
            </a:extLst>
          </p:cNvPr>
          <p:cNvSpPr txBox="1"/>
          <p:nvPr/>
        </p:nvSpPr>
        <p:spPr>
          <a:xfrm>
            <a:off x="540457" y="1404533"/>
            <a:ext cx="6175653" cy="2400657"/>
          </a:xfrm>
          <a:prstGeom prst="rect">
            <a:avLst/>
          </a:prstGeom>
          <a:noFill/>
        </p:spPr>
        <p:txBody>
          <a:bodyPr wrap="square">
            <a:spAutoFit/>
          </a:bodyPr>
          <a:lstStyle/>
          <a:p>
            <a:r>
              <a:rPr lang="de-CH" sz="3000" dirty="0"/>
              <a:t>"Und das Volk schwieg still und antwortete ihm kein Wort; denn es war das Gebot des Königs, der gesagt hatte: Ihr sollt ihm nicht antworten!" </a:t>
            </a:r>
            <a:r>
              <a:rPr lang="de-CH" sz="3000" b="1" dirty="0"/>
              <a:t>(18,36)</a:t>
            </a:r>
            <a:endParaRPr lang="de-CH" sz="3000" dirty="0"/>
          </a:p>
        </p:txBody>
      </p:sp>
      <p:pic>
        <p:nvPicPr>
          <p:cNvPr id="1026" name="Picture 2" descr="L'Assyrien Rabshakeh exigeant la reddition de Jérusalem.">
            <a:extLst>
              <a:ext uri="{FF2B5EF4-FFF2-40B4-BE49-F238E27FC236}">
                <a16:creationId xmlns:a16="http://schemas.microsoft.com/office/drawing/2014/main" id="{F37682F9-E770-1960-1C7E-CE5BBDD9C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110" y="338432"/>
            <a:ext cx="4424090" cy="618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4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D26DE31-321F-6A12-DF49-9DC480B6968C}"/>
              </a:ext>
            </a:extLst>
          </p:cNvPr>
          <p:cNvGraphicFramePr>
            <a:graphicFrameLocks noGrp="1"/>
          </p:cNvGraphicFramePr>
          <p:nvPr>
            <p:extLst>
              <p:ext uri="{D42A27DB-BD31-4B8C-83A1-F6EECF244321}">
                <p14:modId xmlns:p14="http://schemas.microsoft.com/office/powerpoint/2010/main" val="1352895587"/>
              </p:ext>
            </p:extLst>
          </p:nvPr>
        </p:nvGraphicFramePr>
        <p:xfrm>
          <a:off x="307428" y="1213950"/>
          <a:ext cx="11445765" cy="5024662"/>
        </p:xfrm>
        <a:graphic>
          <a:graphicData uri="http://schemas.openxmlformats.org/drawingml/2006/table">
            <a:tbl>
              <a:tblPr firstRow="1" firstCol="1" bandRow="1"/>
              <a:tblGrid>
                <a:gridCol w="4989786">
                  <a:extLst>
                    <a:ext uri="{9D8B030D-6E8A-4147-A177-3AD203B41FA5}">
                      <a16:colId xmlns:a16="http://schemas.microsoft.com/office/drawing/2014/main" val="2248135154"/>
                    </a:ext>
                  </a:extLst>
                </a:gridCol>
                <a:gridCol w="6455979">
                  <a:extLst>
                    <a:ext uri="{9D8B030D-6E8A-4147-A177-3AD203B41FA5}">
                      <a16:colId xmlns:a16="http://schemas.microsoft.com/office/drawing/2014/main" val="2711080459"/>
                    </a:ext>
                  </a:extLst>
                </a:gridCol>
              </a:tblGrid>
              <a:tr h="312354">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Entscheidung oder Handlung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 Entscheidung</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30504375"/>
                  </a:ext>
                </a:extLst>
              </a:tr>
              <a:tr h="808766">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Elisa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Diener</a:t>
                      </a: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r>
                        <a:rPr lang="de-CH" sz="2400">
                          <a:effectLst/>
                          <a:latin typeface="Calibri" panose="020F0502020204030204" pitchFamily="34" charset="0"/>
                          <a:ea typeface="Calibri" panose="020F0502020204030204" pitchFamily="34" charset="0"/>
                          <a:cs typeface="Times New Roman" panose="02020603050405020304" pitchFamily="18" charset="0"/>
                        </a:rPr>
                        <a:t>von Elia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Josaphat (von Juda) und Joram (von Israel) machten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ungute Allianz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014272"/>
                  </a:ext>
                </a:extLst>
              </a:tr>
              <a:tr h="83340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Witwe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gegenüber einem Gläubiger.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Mescha von Moab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beim König von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5063"/>
                  </a:ext>
                </a:extLst>
              </a:tr>
              <a:tr h="6247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Naaman wurde vom </a:t>
                      </a:r>
                      <a:r>
                        <a:rPr lang="de-CH" sz="2400" b="1">
                          <a:effectLst/>
                          <a:latin typeface="Calibri" panose="020F0502020204030204" pitchFamily="34" charset="0"/>
                          <a:ea typeface="Calibri" panose="020F0502020204030204" pitchFamily="34" charset="0"/>
                          <a:cs typeface="Times New Roman" panose="02020603050405020304" pitchFamily="18" charset="0"/>
                        </a:rPr>
                        <a:t>Aussatz</a:t>
                      </a:r>
                      <a:r>
                        <a:rPr lang="de-CH" sz="2400">
                          <a:effectLst/>
                          <a:latin typeface="Calibri" panose="020F0502020204030204" pitchFamily="34" charset="0"/>
                          <a:ea typeface="Calibri" panose="020F0502020204030204" pitchFamily="34" charset="0"/>
                          <a:cs typeface="Times New Roman" panose="02020603050405020304" pitchFamily="18" charset="0"/>
                        </a:rPr>
                        <a:t> geheilt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Gehasi wurde wegen seiner Habgier mit dem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Aussatz</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Naaman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709839"/>
                  </a:ext>
                </a:extLst>
              </a:tr>
              <a:tr h="400256">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Geöffnete Augen</a:t>
                      </a:r>
                      <a:r>
                        <a:rPr lang="de-CH" sz="2400">
                          <a:effectLst/>
                          <a:latin typeface="Calibri" panose="020F0502020204030204" pitchFamily="34" charset="0"/>
                          <a:ea typeface="Calibri" panose="020F0502020204030204" pitchFamily="34" charset="0"/>
                          <a:cs typeface="Times New Roman" panose="02020603050405020304" pitchFamily="18" charset="0"/>
                        </a:rPr>
                        <a:t> des Dieners von Elisa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Das syrische Heer wurde mit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Blindheit</a:t>
                      </a:r>
                      <a:r>
                        <a:rPr lang="de-CH" sz="2400" dirty="0">
                          <a:effectLst/>
                          <a:latin typeface="Calibri" panose="020F0502020204030204" pitchFamily="34" charset="0"/>
                          <a:ea typeface="Calibri" panose="020F0502020204030204" pitchFamily="34" charset="0"/>
                          <a:cs typeface="Times New Roman" panose="02020603050405020304" pitchFamily="18" charset="0"/>
                        </a:rPr>
                        <a:t>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833342"/>
                  </a:ext>
                </a:extLst>
              </a:tr>
              <a:tr h="385659">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50 Soldaten suchten Elia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50 Prophetenjünger folgen Elisa 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662611"/>
                  </a:ext>
                </a:extLst>
              </a:tr>
              <a:tr h="40202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Athalja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Böse</a:t>
                      </a:r>
                      <a:r>
                        <a:rPr lang="de-CH" sz="2400" dirty="0">
                          <a:effectLst/>
                          <a:latin typeface="Calibri" panose="020F0502020204030204" pitchFamily="34" charset="0"/>
                          <a:ea typeface="Calibri" panose="020F0502020204030204" pitchFamily="34" charset="0"/>
                          <a:cs typeface="Times New Roman" panose="02020603050405020304" pitchFamily="18" charset="0"/>
                        </a:rPr>
                        <a:t> Königin in 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Joscheba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Beschützerin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923941"/>
                  </a:ext>
                </a:extLst>
              </a:tr>
              <a:tr h="93706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Ben-Hadad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Syrien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krank und schickte seine Boten zu Elisa, der in Damaskus weilte.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Ahasja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Israel </a:t>
                      </a:r>
                      <a:r>
                        <a:rPr lang="de-CH" sz="2400" dirty="0">
                          <a:effectLst/>
                          <a:latin typeface="Calibri" panose="020F0502020204030204" pitchFamily="34" charset="0"/>
                          <a:ea typeface="Calibri" panose="020F0502020204030204" pitchFamily="34" charset="0"/>
                          <a:cs typeface="Times New Roman" panose="02020603050405020304" pitchFamily="18" charset="0"/>
                        </a:rPr>
                        <a:t>sandte seine Diener hin, um den Götzen Baal-Sebub zu befragen, ob er von seiner Krankheit wieder gesund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8306264"/>
                  </a:ext>
                </a:extLst>
              </a:tr>
            </a:tbl>
          </a:graphicData>
        </a:graphic>
      </p:graphicFrame>
      <p:sp>
        <p:nvSpPr>
          <p:cNvPr id="3" name="Textfeld 2">
            <a:extLst>
              <a:ext uri="{FF2B5EF4-FFF2-40B4-BE49-F238E27FC236}">
                <a16:creationId xmlns:a16="http://schemas.microsoft.com/office/drawing/2014/main" id="{09809FD3-A6C1-1185-D675-2418C24AA606}"/>
              </a:ext>
            </a:extLst>
          </p:cNvPr>
          <p:cNvSpPr txBox="1"/>
          <p:nvPr/>
        </p:nvSpPr>
        <p:spPr>
          <a:xfrm>
            <a:off x="778419" y="543910"/>
            <a:ext cx="1009978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Jeremia zeigt dem Volk viele Gegensätze auf </a:t>
            </a:r>
          </a:p>
        </p:txBody>
      </p:sp>
      <p:sp>
        <p:nvSpPr>
          <p:cNvPr id="4" name="Rechteck 3">
            <a:extLst>
              <a:ext uri="{FF2B5EF4-FFF2-40B4-BE49-F238E27FC236}">
                <a16:creationId xmlns:a16="http://schemas.microsoft.com/office/drawing/2014/main" id="{C92B4F58-1775-1835-A469-FB258CD175AA}"/>
              </a:ext>
            </a:extLst>
          </p:cNvPr>
          <p:cNvSpPr/>
          <p:nvPr/>
        </p:nvSpPr>
        <p:spPr>
          <a:xfrm>
            <a:off x="231006" y="2396690"/>
            <a:ext cx="11653566" cy="4235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1668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D94B8-4028-5208-E371-A8B928BEEC2C}"/>
            </a:ext>
          </a:extLst>
        </p:cNvPr>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29A43B7D-4DC6-148A-04BF-EF76F463DF60}"/>
              </a:ext>
            </a:extLst>
          </p:cNvPr>
          <p:cNvGraphicFramePr>
            <a:graphicFrameLocks noGrp="1"/>
          </p:cNvGraphicFramePr>
          <p:nvPr>
            <p:extLst>
              <p:ext uri="{D42A27DB-BD31-4B8C-83A1-F6EECF244321}">
                <p14:modId xmlns:p14="http://schemas.microsoft.com/office/powerpoint/2010/main" val="3157674339"/>
              </p:ext>
            </p:extLst>
          </p:nvPr>
        </p:nvGraphicFramePr>
        <p:xfrm>
          <a:off x="307428" y="1213950"/>
          <a:ext cx="11445765" cy="5024662"/>
        </p:xfrm>
        <a:graphic>
          <a:graphicData uri="http://schemas.openxmlformats.org/drawingml/2006/table">
            <a:tbl>
              <a:tblPr firstRow="1" firstCol="1" bandRow="1"/>
              <a:tblGrid>
                <a:gridCol w="4989786">
                  <a:extLst>
                    <a:ext uri="{9D8B030D-6E8A-4147-A177-3AD203B41FA5}">
                      <a16:colId xmlns:a16="http://schemas.microsoft.com/office/drawing/2014/main" val="2248135154"/>
                    </a:ext>
                  </a:extLst>
                </a:gridCol>
                <a:gridCol w="6455979">
                  <a:extLst>
                    <a:ext uri="{9D8B030D-6E8A-4147-A177-3AD203B41FA5}">
                      <a16:colId xmlns:a16="http://schemas.microsoft.com/office/drawing/2014/main" val="2711080459"/>
                    </a:ext>
                  </a:extLst>
                </a:gridCol>
              </a:tblGrid>
              <a:tr h="312354">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Entscheidung oder Handlung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 Entscheidung</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30504375"/>
                  </a:ext>
                </a:extLst>
              </a:tr>
              <a:tr h="80876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Elisa war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Diener</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Elia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Josaphat (von Juda) und Joram (von Israel) machten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ungute Allianz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014272"/>
                  </a:ext>
                </a:extLst>
              </a:tr>
              <a:tr h="83340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Witwe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gegenüber einem Gläubiger.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Mescha von Moab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beim König von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5063"/>
                  </a:ext>
                </a:extLst>
              </a:tr>
              <a:tr h="6247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Naaman wurde vom </a:t>
                      </a:r>
                      <a:r>
                        <a:rPr lang="de-CH" sz="2400" b="1">
                          <a:effectLst/>
                          <a:latin typeface="Calibri" panose="020F0502020204030204" pitchFamily="34" charset="0"/>
                          <a:ea typeface="Calibri" panose="020F0502020204030204" pitchFamily="34" charset="0"/>
                          <a:cs typeface="Times New Roman" panose="02020603050405020304" pitchFamily="18" charset="0"/>
                        </a:rPr>
                        <a:t>Aussatz</a:t>
                      </a:r>
                      <a:r>
                        <a:rPr lang="de-CH" sz="2400">
                          <a:effectLst/>
                          <a:latin typeface="Calibri" panose="020F0502020204030204" pitchFamily="34" charset="0"/>
                          <a:ea typeface="Calibri" panose="020F0502020204030204" pitchFamily="34" charset="0"/>
                          <a:cs typeface="Times New Roman" panose="02020603050405020304" pitchFamily="18" charset="0"/>
                        </a:rPr>
                        <a:t> geheilt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Gehasi wurde wegen seiner Habgier mit dem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Aussatz</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Naaman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709839"/>
                  </a:ext>
                </a:extLst>
              </a:tr>
              <a:tr h="400256">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Geöffnete Augen</a:t>
                      </a:r>
                      <a:r>
                        <a:rPr lang="de-CH" sz="2400">
                          <a:effectLst/>
                          <a:latin typeface="Calibri" panose="020F0502020204030204" pitchFamily="34" charset="0"/>
                          <a:ea typeface="Calibri" panose="020F0502020204030204" pitchFamily="34" charset="0"/>
                          <a:cs typeface="Times New Roman" panose="02020603050405020304" pitchFamily="18" charset="0"/>
                        </a:rPr>
                        <a:t> des Dieners von Elisa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Das syrische Heer wurde mit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Blindheit</a:t>
                      </a:r>
                      <a:r>
                        <a:rPr lang="de-CH" sz="2400" dirty="0">
                          <a:effectLst/>
                          <a:latin typeface="Calibri" panose="020F0502020204030204" pitchFamily="34" charset="0"/>
                          <a:ea typeface="Calibri" panose="020F0502020204030204" pitchFamily="34" charset="0"/>
                          <a:cs typeface="Times New Roman" panose="02020603050405020304" pitchFamily="18" charset="0"/>
                        </a:rPr>
                        <a:t>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833342"/>
                  </a:ext>
                </a:extLst>
              </a:tr>
              <a:tr h="385659">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50 Soldaten suchten Elia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50 Prophetenjünger folgen Elisa 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662611"/>
                  </a:ext>
                </a:extLst>
              </a:tr>
              <a:tr h="40202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Athalja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Böse</a:t>
                      </a:r>
                      <a:r>
                        <a:rPr lang="de-CH" sz="2400" dirty="0">
                          <a:effectLst/>
                          <a:latin typeface="Calibri" panose="020F0502020204030204" pitchFamily="34" charset="0"/>
                          <a:ea typeface="Calibri" panose="020F0502020204030204" pitchFamily="34" charset="0"/>
                          <a:cs typeface="Times New Roman" panose="02020603050405020304" pitchFamily="18" charset="0"/>
                        </a:rPr>
                        <a:t> Königin in 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Joscheba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Beschützerin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923941"/>
                  </a:ext>
                </a:extLst>
              </a:tr>
              <a:tr h="93706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Ben-Hadad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Syrien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krank und schickte seine Boten zu Elisa, der in Damaskus weilte.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Ahasja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Israel </a:t>
                      </a:r>
                      <a:r>
                        <a:rPr lang="de-CH" sz="2400" dirty="0">
                          <a:effectLst/>
                          <a:latin typeface="Calibri" panose="020F0502020204030204" pitchFamily="34" charset="0"/>
                          <a:ea typeface="Calibri" panose="020F0502020204030204" pitchFamily="34" charset="0"/>
                          <a:cs typeface="Times New Roman" panose="02020603050405020304" pitchFamily="18" charset="0"/>
                        </a:rPr>
                        <a:t>sandte seine Diener hin, um den Götzen Baal-Sebub zu befragen, ob er von seiner Krankheit wieder gesund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8306264"/>
                  </a:ext>
                </a:extLst>
              </a:tr>
            </a:tbl>
          </a:graphicData>
        </a:graphic>
      </p:graphicFrame>
      <p:sp>
        <p:nvSpPr>
          <p:cNvPr id="3" name="Textfeld 2">
            <a:extLst>
              <a:ext uri="{FF2B5EF4-FFF2-40B4-BE49-F238E27FC236}">
                <a16:creationId xmlns:a16="http://schemas.microsoft.com/office/drawing/2014/main" id="{9C2F4727-E168-0981-625A-3D260F5DE669}"/>
              </a:ext>
            </a:extLst>
          </p:cNvPr>
          <p:cNvSpPr txBox="1"/>
          <p:nvPr/>
        </p:nvSpPr>
        <p:spPr>
          <a:xfrm>
            <a:off x="778419" y="543910"/>
            <a:ext cx="1009978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Jeremia zeigt dem Volk viele Gegensätze auf </a:t>
            </a:r>
          </a:p>
        </p:txBody>
      </p:sp>
      <p:sp>
        <p:nvSpPr>
          <p:cNvPr id="4" name="Rechteck 3">
            <a:extLst>
              <a:ext uri="{FF2B5EF4-FFF2-40B4-BE49-F238E27FC236}">
                <a16:creationId xmlns:a16="http://schemas.microsoft.com/office/drawing/2014/main" id="{AA94FFAE-2E7B-7B85-F2C0-38337B0DAB87}"/>
              </a:ext>
            </a:extLst>
          </p:cNvPr>
          <p:cNvSpPr/>
          <p:nvPr/>
        </p:nvSpPr>
        <p:spPr>
          <a:xfrm>
            <a:off x="231006" y="3234087"/>
            <a:ext cx="11653566" cy="3426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2773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Einteilung des Könige Buches</a:t>
            </a:r>
          </a:p>
        </p:txBody>
      </p:sp>
      <p:graphicFrame>
        <p:nvGraphicFramePr>
          <p:cNvPr id="5" name="Tabelle 4">
            <a:extLst>
              <a:ext uri="{FF2B5EF4-FFF2-40B4-BE49-F238E27FC236}">
                <a16:creationId xmlns:a16="http://schemas.microsoft.com/office/drawing/2014/main" id="{D77A4412-8F61-8A19-B16F-EB284A97645C}"/>
              </a:ext>
            </a:extLst>
          </p:cNvPr>
          <p:cNvGraphicFramePr>
            <a:graphicFrameLocks noGrp="1"/>
          </p:cNvGraphicFramePr>
          <p:nvPr>
            <p:extLst>
              <p:ext uri="{D42A27DB-BD31-4B8C-83A1-F6EECF244321}">
                <p14:modId xmlns:p14="http://schemas.microsoft.com/office/powerpoint/2010/main" val="636723604"/>
              </p:ext>
            </p:extLst>
          </p:nvPr>
        </p:nvGraphicFramePr>
        <p:xfrm>
          <a:off x="965081" y="1240762"/>
          <a:ext cx="10261834" cy="2167336"/>
        </p:xfrm>
        <a:graphic>
          <a:graphicData uri="http://schemas.openxmlformats.org/drawingml/2006/table">
            <a:tbl>
              <a:tblPr firstRow="1" firstCol="1" bandRow="1">
                <a:tableStyleId>{5C22544A-7EE6-4342-B048-85BDC9FD1C3A}</a:tableStyleId>
              </a:tblPr>
              <a:tblGrid>
                <a:gridCol w="1805208">
                  <a:extLst>
                    <a:ext uri="{9D8B030D-6E8A-4147-A177-3AD203B41FA5}">
                      <a16:colId xmlns:a16="http://schemas.microsoft.com/office/drawing/2014/main" val="20000"/>
                    </a:ext>
                  </a:extLst>
                </a:gridCol>
                <a:gridCol w="2308152">
                  <a:extLst>
                    <a:ext uri="{9D8B030D-6E8A-4147-A177-3AD203B41FA5}">
                      <a16:colId xmlns:a16="http://schemas.microsoft.com/office/drawing/2014/main" val="20002"/>
                    </a:ext>
                  </a:extLst>
                </a:gridCol>
                <a:gridCol w="1923533">
                  <a:extLst>
                    <a:ext uri="{9D8B030D-6E8A-4147-A177-3AD203B41FA5}">
                      <a16:colId xmlns:a16="http://schemas.microsoft.com/office/drawing/2014/main" val="2433284406"/>
                    </a:ext>
                  </a:extLst>
                </a:gridCol>
                <a:gridCol w="2245052">
                  <a:extLst>
                    <a:ext uri="{9D8B030D-6E8A-4147-A177-3AD203B41FA5}">
                      <a16:colId xmlns:a16="http://schemas.microsoft.com/office/drawing/2014/main" val="3712694191"/>
                    </a:ext>
                  </a:extLst>
                </a:gridCol>
                <a:gridCol w="1979889">
                  <a:extLst>
                    <a:ext uri="{9D8B030D-6E8A-4147-A177-3AD203B41FA5}">
                      <a16:colId xmlns:a16="http://schemas.microsoft.com/office/drawing/2014/main" val="494476577"/>
                    </a:ext>
                  </a:extLst>
                </a:gridCol>
              </a:tblGrid>
              <a:tr h="1083668">
                <a:tc>
                  <a:txBody>
                    <a:bodyPr/>
                    <a:lstStyle/>
                    <a:p>
                      <a:pPr algn="ctr">
                        <a:spcAft>
                          <a:spcPts val="0"/>
                        </a:spcAft>
                      </a:pPr>
                      <a:r>
                        <a:rPr lang="de-CH" sz="3000" b="1" dirty="0">
                          <a:effectLst/>
                        </a:rPr>
                        <a:t>Salomo</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Teilung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des Reiches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Elia</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Elisa</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Israels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Judas</a:t>
                      </a:r>
                    </a:p>
                  </a:txBody>
                  <a:tcPr marL="126140" marR="126140" marT="0" marB="0" anchor="ctr">
                    <a:solidFill>
                      <a:srgbClr val="0070C0"/>
                    </a:solidFill>
                  </a:tcPr>
                </a:tc>
                <a:extLst>
                  <a:ext uri="{0D108BD9-81ED-4DB2-BD59-A6C34878D82A}">
                    <a16:rowId xmlns:a16="http://schemas.microsoft.com/office/drawing/2014/main" val="10000"/>
                  </a:ext>
                </a:extLst>
              </a:tr>
              <a:tr h="1083668">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1Kö 1-11</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12-16</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17 –</a:t>
                      </a:r>
                    </a:p>
                    <a:p>
                      <a:pPr>
                        <a:spcAft>
                          <a:spcPts val="0"/>
                        </a:spcAft>
                      </a:pPr>
                      <a:r>
                        <a:rPr lang="de-CH" sz="3000" b="0" kern="1200" dirty="0">
                          <a:solidFill>
                            <a:schemeClr val="tx1"/>
                          </a:solidFill>
                          <a:effectLst/>
                          <a:latin typeface="+mn-lt"/>
                          <a:ea typeface="+mn-ea"/>
                          <a:cs typeface="+mn-cs"/>
                        </a:rPr>
                        <a:t> 2Kö 8,15</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8,16-17</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18-25</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3" name="Grafik 2">
            <a:extLst>
              <a:ext uri="{FF2B5EF4-FFF2-40B4-BE49-F238E27FC236}">
                <a16:creationId xmlns:a16="http://schemas.microsoft.com/office/drawing/2014/main" id="{5F4E63AD-F39B-B5E5-990A-2302565573B9}"/>
              </a:ext>
            </a:extLst>
          </p:cNvPr>
          <p:cNvPicPr>
            <a:picLocks noChangeAspect="1"/>
          </p:cNvPicPr>
          <p:nvPr/>
        </p:nvPicPr>
        <p:blipFill rotWithShape="1">
          <a:blip r:embed="rId3"/>
          <a:srcRect t="2450" b="17381"/>
          <a:stretch/>
        </p:blipFill>
        <p:spPr>
          <a:xfrm>
            <a:off x="0" y="3927199"/>
            <a:ext cx="11817957" cy="2464064"/>
          </a:xfrm>
          <a:prstGeom prst="rect">
            <a:avLst/>
          </a:prstGeom>
        </p:spPr>
      </p:pic>
    </p:spTree>
    <p:extLst>
      <p:ext uri="{BB962C8B-B14F-4D97-AF65-F5344CB8AC3E}">
        <p14:creationId xmlns:p14="http://schemas.microsoft.com/office/powerpoint/2010/main" val="35588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38AA-E71E-ADFB-FAE5-DCF273C9A6D0}"/>
            </a:ext>
          </a:extLst>
        </p:cNvPr>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BA002954-2BF9-CFB5-C0FC-4ED81353B966}"/>
              </a:ext>
            </a:extLst>
          </p:cNvPr>
          <p:cNvGraphicFramePr>
            <a:graphicFrameLocks noGrp="1"/>
          </p:cNvGraphicFramePr>
          <p:nvPr>
            <p:extLst>
              <p:ext uri="{D42A27DB-BD31-4B8C-83A1-F6EECF244321}">
                <p14:modId xmlns:p14="http://schemas.microsoft.com/office/powerpoint/2010/main" val="671472500"/>
              </p:ext>
            </p:extLst>
          </p:nvPr>
        </p:nvGraphicFramePr>
        <p:xfrm>
          <a:off x="307428" y="1213950"/>
          <a:ext cx="11445765" cy="5024662"/>
        </p:xfrm>
        <a:graphic>
          <a:graphicData uri="http://schemas.openxmlformats.org/drawingml/2006/table">
            <a:tbl>
              <a:tblPr firstRow="1" firstCol="1" bandRow="1"/>
              <a:tblGrid>
                <a:gridCol w="4989786">
                  <a:extLst>
                    <a:ext uri="{9D8B030D-6E8A-4147-A177-3AD203B41FA5}">
                      <a16:colId xmlns:a16="http://schemas.microsoft.com/office/drawing/2014/main" val="2248135154"/>
                    </a:ext>
                  </a:extLst>
                </a:gridCol>
                <a:gridCol w="6455979">
                  <a:extLst>
                    <a:ext uri="{9D8B030D-6E8A-4147-A177-3AD203B41FA5}">
                      <a16:colId xmlns:a16="http://schemas.microsoft.com/office/drawing/2014/main" val="2711080459"/>
                    </a:ext>
                  </a:extLst>
                </a:gridCol>
              </a:tblGrid>
              <a:tr h="312354">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Entscheidung oder Handlung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 Entscheidung</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30504375"/>
                  </a:ext>
                </a:extLst>
              </a:tr>
              <a:tr h="80876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Elisa war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Diener</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Elia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Josaphat (von Juda) und Joram (von Israel) machten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ungute Allianz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014272"/>
                  </a:ext>
                </a:extLst>
              </a:tr>
              <a:tr h="83340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Witwe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gegenüber einem Gläubiger.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Mescha von Moab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beim König von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5063"/>
                  </a:ext>
                </a:extLst>
              </a:tr>
              <a:tr h="6247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Naaman wurde vom </a:t>
                      </a:r>
                      <a:r>
                        <a:rPr lang="de-CH" sz="2400" b="1">
                          <a:effectLst/>
                          <a:latin typeface="Calibri" panose="020F0502020204030204" pitchFamily="34" charset="0"/>
                          <a:ea typeface="Calibri" panose="020F0502020204030204" pitchFamily="34" charset="0"/>
                          <a:cs typeface="Times New Roman" panose="02020603050405020304" pitchFamily="18" charset="0"/>
                        </a:rPr>
                        <a:t>Aussatz</a:t>
                      </a:r>
                      <a:r>
                        <a:rPr lang="de-CH" sz="2400">
                          <a:effectLst/>
                          <a:latin typeface="Calibri" panose="020F0502020204030204" pitchFamily="34" charset="0"/>
                          <a:ea typeface="Calibri" panose="020F0502020204030204" pitchFamily="34" charset="0"/>
                          <a:cs typeface="Times New Roman" panose="02020603050405020304" pitchFamily="18" charset="0"/>
                        </a:rPr>
                        <a:t> geheilt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Gehasi wurde wegen seiner Habgier mit dem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Aussatz</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Naaman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709839"/>
                  </a:ext>
                </a:extLst>
              </a:tr>
              <a:tr h="400256">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Geöffnete Augen</a:t>
                      </a:r>
                      <a:r>
                        <a:rPr lang="de-CH" sz="2400">
                          <a:effectLst/>
                          <a:latin typeface="Calibri" panose="020F0502020204030204" pitchFamily="34" charset="0"/>
                          <a:ea typeface="Calibri" panose="020F0502020204030204" pitchFamily="34" charset="0"/>
                          <a:cs typeface="Times New Roman" panose="02020603050405020304" pitchFamily="18" charset="0"/>
                        </a:rPr>
                        <a:t> des Dieners von Elisa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Das syrische Heer wurde mit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Blindheit</a:t>
                      </a:r>
                      <a:r>
                        <a:rPr lang="de-CH" sz="2400" dirty="0">
                          <a:effectLst/>
                          <a:latin typeface="Calibri" panose="020F0502020204030204" pitchFamily="34" charset="0"/>
                          <a:ea typeface="Calibri" panose="020F0502020204030204" pitchFamily="34" charset="0"/>
                          <a:cs typeface="Times New Roman" panose="02020603050405020304" pitchFamily="18" charset="0"/>
                        </a:rPr>
                        <a:t>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833342"/>
                  </a:ext>
                </a:extLst>
              </a:tr>
              <a:tr h="385659">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50 Soldaten suchten Elia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50 Prophetenjünger folgen Elisa 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662611"/>
                  </a:ext>
                </a:extLst>
              </a:tr>
              <a:tr h="40202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Athalja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Böse</a:t>
                      </a:r>
                      <a:r>
                        <a:rPr lang="de-CH" sz="2400" dirty="0">
                          <a:effectLst/>
                          <a:latin typeface="Calibri" panose="020F0502020204030204" pitchFamily="34" charset="0"/>
                          <a:ea typeface="Calibri" panose="020F0502020204030204" pitchFamily="34" charset="0"/>
                          <a:cs typeface="Times New Roman" panose="02020603050405020304" pitchFamily="18" charset="0"/>
                        </a:rPr>
                        <a:t> Königin in 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Joscheba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Beschützerin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923941"/>
                  </a:ext>
                </a:extLst>
              </a:tr>
              <a:tr h="93706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Ben-Hadad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Syrien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krank und schickte seine Boten zu Elisa, der in Damaskus weilte.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Ahasja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Israel </a:t>
                      </a:r>
                      <a:r>
                        <a:rPr lang="de-CH" sz="2400" dirty="0">
                          <a:effectLst/>
                          <a:latin typeface="Calibri" panose="020F0502020204030204" pitchFamily="34" charset="0"/>
                          <a:ea typeface="Calibri" panose="020F0502020204030204" pitchFamily="34" charset="0"/>
                          <a:cs typeface="Times New Roman" panose="02020603050405020304" pitchFamily="18" charset="0"/>
                        </a:rPr>
                        <a:t>sandte seine Diener hin, um den Götzen Baal-Sebub zu befragen, ob er von seiner Krankheit wieder gesund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8306264"/>
                  </a:ext>
                </a:extLst>
              </a:tr>
            </a:tbl>
          </a:graphicData>
        </a:graphic>
      </p:graphicFrame>
      <p:sp>
        <p:nvSpPr>
          <p:cNvPr id="3" name="Textfeld 2">
            <a:extLst>
              <a:ext uri="{FF2B5EF4-FFF2-40B4-BE49-F238E27FC236}">
                <a16:creationId xmlns:a16="http://schemas.microsoft.com/office/drawing/2014/main" id="{F9BA9937-5768-60BF-9C40-ECFBF9415DDE}"/>
              </a:ext>
            </a:extLst>
          </p:cNvPr>
          <p:cNvSpPr txBox="1"/>
          <p:nvPr/>
        </p:nvSpPr>
        <p:spPr>
          <a:xfrm>
            <a:off x="778419" y="543910"/>
            <a:ext cx="1009978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Jeremia zeigt dem Volk viele Gegensätze auf </a:t>
            </a:r>
          </a:p>
        </p:txBody>
      </p:sp>
      <p:sp>
        <p:nvSpPr>
          <p:cNvPr id="4" name="Rechteck 3">
            <a:extLst>
              <a:ext uri="{FF2B5EF4-FFF2-40B4-BE49-F238E27FC236}">
                <a16:creationId xmlns:a16="http://schemas.microsoft.com/office/drawing/2014/main" id="{02E2C367-89B9-AB45-5EEF-C5F52FFA8E45}"/>
              </a:ext>
            </a:extLst>
          </p:cNvPr>
          <p:cNvSpPr/>
          <p:nvPr/>
        </p:nvSpPr>
        <p:spPr>
          <a:xfrm>
            <a:off x="231006" y="3965609"/>
            <a:ext cx="11653566" cy="2656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8726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3740D-5C1F-D389-1EFE-FF29BFD90B9D}"/>
            </a:ext>
          </a:extLst>
        </p:cNvPr>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756563C1-A8AC-ABEB-55DA-22FBE9AFD855}"/>
              </a:ext>
            </a:extLst>
          </p:cNvPr>
          <p:cNvGraphicFramePr>
            <a:graphicFrameLocks noGrp="1"/>
          </p:cNvGraphicFramePr>
          <p:nvPr>
            <p:extLst>
              <p:ext uri="{D42A27DB-BD31-4B8C-83A1-F6EECF244321}">
                <p14:modId xmlns:p14="http://schemas.microsoft.com/office/powerpoint/2010/main" val="4009823546"/>
              </p:ext>
            </p:extLst>
          </p:nvPr>
        </p:nvGraphicFramePr>
        <p:xfrm>
          <a:off x="307428" y="1213950"/>
          <a:ext cx="11445765" cy="5024662"/>
        </p:xfrm>
        <a:graphic>
          <a:graphicData uri="http://schemas.openxmlformats.org/drawingml/2006/table">
            <a:tbl>
              <a:tblPr firstRow="1" firstCol="1" bandRow="1"/>
              <a:tblGrid>
                <a:gridCol w="4989786">
                  <a:extLst>
                    <a:ext uri="{9D8B030D-6E8A-4147-A177-3AD203B41FA5}">
                      <a16:colId xmlns:a16="http://schemas.microsoft.com/office/drawing/2014/main" val="2248135154"/>
                    </a:ext>
                  </a:extLst>
                </a:gridCol>
                <a:gridCol w="6455979">
                  <a:extLst>
                    <a:ext uri="{9D8B030D-6E8A-4147-A177-3AD203B41FA5}">
                      <a16:colId xmlns:a16="http://schemas.microsoft.com/office/drawing/2014/main" val="2711080459"/>
                    </a:ext>
                  </a:extLst>
                </a:gridCol>
              </a:tblGrid>
              <a:tr h="312354">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Entscheidung oder Handlung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 Entscheidung</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30504375"/>
                  </a:ext>
                </a:extLst>
              </a:tr>
              <a:tr h="80876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Elisa war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Diener</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Elia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Josaphat (von Juda) und Joram (von Israel) machten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ungute Allianz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014272"/>
                  </a:ext>
                </a:extLst>
              </a:tr>
              <a:tr h="83340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Witwe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gegenüber einem Gläubiger.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Mescha von Moab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beim König von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5063"/>
                  </a:ext>
                </a:extLst>
              </a:tr>
              <a:tr h="6247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Naaman wurde vom </a:t>
                      </a:r>
                      <a:r>
                        <a:rPr lang="de-CH" sz="2400" b="1">
                          <a:effectLst/>
                          <a:latin typeface="Calibri" panose="020F0502020204030204" pitchFamily="34" charset="0"/>
                          <a:ea typeface="Calibri" panose="020F0502020204030204" pitchFamily="34" charset="0"/>
                          <a:cs typeface="Times New Roman" panose="02020603050405020304" pitchFamily="18" charset="0"/>
                        </a:rPr>
                        <a:t>Aussatz</a:t>
                      </a:r>
                      <a:r>
                        <a:rPr lang="de-CH" sz="2400">
                          <a:effectLst/>
                          <a:latin typeface="Calibri" panose="020F0502020204030204" pitchFamily="34" charset="0"/>
                          <a:ea typeface="Calibri" panose="020F0502020204030204" pitchFamily="34" charset="0"/>
                          <a:cs typeface="Times New Roman" panose="02020603050405020304" pitchFamily="18" charset="0"/>
                        </a:rPr>
                        <a:t> geheilt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Gehasi wurde wegen seiner Habgier mit dem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Aussatz</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Naaman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709839"/>
                  </a:ext>
                </a:extLst>
              </a:tr>
              <a:tr h="400256">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Geöffnete Augen</a:t>
                      </a:r>
                      <a:r>
                        <a:rPr lang="de-CH" sz="2400">
                          <a:effectLst/>
                          <a:latin typeface="Calibri" panose="020F0502020204030204" pitchFamily="34" charset="0"/>
                          <a:ea typeface="Calibri" panose="020F0502020204030204" pitchFamily="34" charset="0"/>
                          <a:cs typeface="Times New Roman" panose="02020603050405020304" pitchFamily="18" charset="0"/>
                        </a:rPr>
                        <a:t> des Dieners von Elisa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Das syrische Heer wurde mit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Blindheit</a:t>
                      </a:r>
                      <a:r>
                        <a:rPr lang="de-CH" sz="2400" dirty="0">
                          <a:effectLst/>
                          <a:latin typeface="Calibri" panose="020F0502020204030204" pitchFamily="34" charset="0"/>
                          <a:ea typeface="Calibri" panose="020F0502020204030204" pitchFamily="34" charset="0"/>
                          <a:cs typeface="Times New Roman" panose="02020603050405020304" pitchFamily="18" charset="0"/>
                        </a:rPr>
                        <a:t>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833342"/>
                  </a:ext>
                </a:extLst>
              </a:tr>
              <a:tr h="385659">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50 Soldaten suchten Elia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50 Prophetenjünger folgen Elisa 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662611"/>
                  </a:ext>
                </a:extLst>
              </a:tr>
              <a:tr h="40202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Athalja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Böse</a:t>
                      </a:r>
                      <a:r>
                        <a:rPr lang="de-CH" sz="2400" dirty="0">
                          <a:effectLst/>
                          <a:latin typeface="Calibri" panose="020F0502020204030204" pitchFamily="34" charset="0"/>
                          <a:ea typeface="Calibri" panose="020F0502020204030204" pitchFamily="34" charset="0"/>
                          <a:cs typeface="Times New Roman" panose="02020603050405020304" pitchFamily="18" charset="0"/>
                        </a:rPr>
                        <a:t> Königin in 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Joscheba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Beschützerin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923941"/>
                  </a:ext>
                </a:extLst>
              </a:tr>
              <a:tr h="93706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Ben-Hadad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Syrien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krank und schickte seine Boten zu Elisa, der in Damaskus weilte.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Ahasja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Israel </a:t>
                      </a:r>
                      <a:r>
                        <a:rPr lang="de-CH" sz="2400" dirty="0">
                          <a:effectLst/>
                          <a:latin typeface="Calibri" panose="020F0502020204030204" pitchFamily="34" charset="0"/>
                          <a:ea typeface="Calibri" panose="020F0502020204030204" pitchFamily="34" charset="0"/>
                          <a:cs typeface="Times New Roman" panose="02020603050405020304" pitchFamily="18" charset="0"/>
                        </a:rPr>
                        <a:t>sandte seine Diener hin, um den Götzen Baal-Sebub zu befragen, ob er von seiner Krankheit wieder gesund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8306264"/>
                  </a:ext>
                </a:extLst>
              </a:tr>
            </a:tbl>
          </a:graphicData>
        </a:graphic>
      </p:graphicFrame>
      <p:sp>
        <p:nvSpPr>
          <p:cNvPr id="3" name="Textfeld 2">
            <a:extLst>
              <a:ext uri="{FF2B5EF4-FFF2-40B4-BE49-F238E27FC236}">
                <a16:creationId xmlns:a16="http://schemas.microsoft.com/office/drawing/2014/main" id="{C26FE81B-29C3-5EBB-20D2-90ABF428BA4E}"/>
              </a:ext>
            </a:extLst>
          </p:cNvPr>
          <p:cNvSpPr txBox="1"/>
          <p:nvPr/>
        </p:nvSpPr>
        <p:spPr>
          <a:xfrm>
            <a:off x="778419" y="543910"/>
            <a:ext cx="1009978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Jeremia zeigt dem Volk viele Gegensätze auf </a:t>
            </a:r>
          </a:p>
        </p:txBody>
      </p:sp>
      <p:sp>
        <p:nvSpPr>
          <p:cNvPr id="4" name="Rechteck 3">
            <a:extLst>
              <a:ext uri="{FF2B5EF4-FFF2-40B4-BE49-F238E27FC236}">
                <a16:creationId xmlns:a16="http://schemas.microsoft.com/office/drawing/2014/main" id="{880C7957-31A4-AF60-8E04-E7E68C02C1D2}"/>
              </a:ext>
            </a:extLst>
          </p:cNvPr>
          <p:cNvSpPr/>
          <p:nvPr/>
        </p:nvSpPr>
        <p:spPr>
          <a:xfrm>
            <a:off x="231006" y="4360245"/>
            <a:ext cx="11653566" cy="2242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8398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A8A3A-1BE6-1159-C837-A6D2E41BCB37}"/>
            </a:ext>
          </a:extLst>
        </p:cNvPr>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97B44898-67AB-3FAC-9E1F-59007D17FCB4}"/>
              </a:ext>
            </a:extLst>
          </p:cNvPr>
          <p:cNvGraphicFramePr>
            <a:graphicFrameLocks noGrp="1"/>
          </p:cNvGraphicFramePr>
          <p:nvPr>
            <p:extLst>
              <p:ext uri="{D42A27DB-BD31-4B8C-83A1-F6EECF244321}">
                <p14:modId xmlns:p14="http://schemas.microsoft.com/office/powerpoint/2010/main" val="3736802350"/>
              </p:ext>
            </p:extLst>
          </p:nvPr>
        </p:nvGraphicFramePr>
        <p:xfrm>
          <a:off x="307428" y="1213950"/>
          <a:ext cx="11445765" cy="5024662"/>
        </p:xfrm>
        <a:graphic>
          <a:graphicData uri="http://schemas.openxmlformats.org/drawingml/2006/table">
            <a:tbl>
              <a:tblPr firstRow="1" firstCol="1" bandRow="1"/>
              <a:tblGrid>
                <a:gridCol w="4989786">
                  <a:extLst>
                    <a:ext uri="{9D8B030D-6E8A-4147-A177-3AD203B41FA5}">
                      <a16:colId xmlns:a16="http://schemas.microsoft.com/office/drawing/2014/main" val="2248135154"/>
                    </a:ext>
                  </a:extLst>
                </a:gridCol>
                <a:gridCol w="6455979">
                  <a:extLst>
                    <a:ext uri="{9D8B030D-6E8A-4147-A177-3AD203B41FA5}">
                      <a16:colId xmlns:a16="http://schemas.microsoft.com/office/drawing/2014/main" val="2711080459"/>
                    </a:ext>
                  </a:extLst>
                </a:gridCol>
              </a:tblGrid>
              <a:tr h="312354">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Entscheidung oder Handlung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 Entscheidung</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30504375"/>
                  </a:ext>
                </a:extLst>
              </a:tr>
              <a:tr h="80876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Elisa war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Diener</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Elia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Josaphat (von Juda) und Joram (von Israel) machten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ungute Allianz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014272"/>
                  </a:ext>
                </a:extLst>
              </a:tr>
              <a:tr h="83340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Witwe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gegenüber einem Gläubiger.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Mescha von Moab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beim König von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5063"/>
                  </a:ext>
                </a:extLst>
              </a:tr>
              <a:tr h="6247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Naaman wurde vom </a:t>
                      </a:r>
                      <a:r>
                        <a:rPr lang="de-CH" sz="2400" b="1">
                          <a:effectLst/>
                          <a:latin typeface="Calibri" panose="020F0502020204030204" pitchFamily="34" charset="0"/>
                          <a:ea typeface="Calibri" panose="020F0502020204030204" pitchFamily="34" charset="0"/>
                          <a:cs typeface="Times New Roman" panose="02020603050405020304" pitchFamily="18" charset="0"/>
                        </a:rPr>
                        <a:t>Aussatz</a:t>
                      </a:r>
                      <a:r>
                        <a:rPr lang="de-CH" sz="2400">
                          <a:effectLst/>
                          <a:latin typeface="Calibri" panose="020F0502020204030204" pitchFamily="34" charset="0"/>
                          <a:ea typeface="Calibri" panose="020F0502020204030204" pitchFamily="34" charset="0"/>
                          <a:cs typeface="Times New Roman" panose="02020603050405020304" pitchFamily="18" charset="0"/>
                        </a:rPr>
                        <a:t> geheilt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Gehasi wurde wegen seiner Habgier mit dem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Aussatz</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Naaman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709839"/>
                  </a:ext>
                </a:extLst>
              </a:tr>
              <a:tr h="400256">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Geöffnete Augen</a:t>
                      </a:r>
                      <a:r>
                        <a:rPr lang="de-CH" sz="2400">
                          <a:effectLst/>
                          <a:latin typeface="Calibri" panose="020F0502020204030204" pitchFamily="34" charset="0"/>
                          <a:ea typeface="Calibri" panose="020F0502020204030204" pitchFamily="34" charset="0"/>
                          <a:cs typeface="Times New Roman" panose="02020603050405020304" pitchFamily="18" charset="0"/>
                        </a:rPr>
                        <a:t> des Dieners von Elisa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Das syrische Heer wurde mit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Blindheit</a:t>
                      </a:r>
                      <a:r>
                        <a:rPr lang="de-CH" sz="2400" dirty="0">
                          <a:effectLst/>
                          <a:latin typeface="Calibri" panose="020F0502020204030204" pitchFamily="34" charset="0"/>
                          <a:ea typeface="Calibri" panose="020F0502020204030204" pitchFamily="34" charset="0"/>
                          <a:cs typeface="Times New Roman" panose="02020603050405020304" pitchFamily="18" charset="0"/>
                        </a:rPr>
                        <a:t>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833342"/>
                  </a:ext>
                </a:extLst>
              </a:tr>
              <a:tr h="385659">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50 Prophetenjünger folgten Elisa 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50 Soldaten suchten Elia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662611"/>
                  </a:ext>
                </a:extLst>
              </a:tr>
              <a:tr h="40202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Athalja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Böse</a:t>
                      </a:r>
                      <a:r>
                        <a:rPr lang="de-CH" sz="2400" dirty="0">
                          <a:effectLst/>
                          <a:latin typeface="Calibri" panose="020F0502020204030204" pitchFamily="34" charset="0"/>
                          <a:ea typeface="Calibri" panose="020F0502020204030204" pitchFamily="34" charset="0"/>
                          <a:cs typeface="Times New Roman" panose="02020603050405020304" pitchFamily="18" charset="0"/>
                        </a:rPr>
                        <a:t> Königin in 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Joscheba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Beschützerin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923941"/>
                  </a:ext>
                </a:extLst>
              </a:tr>
              <a:tr h="93706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Ben-Hadad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Syrien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krank und schickte seine Boten zu Elisa, der in Damaskus weilte.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Ahasja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Israel </a:t>
                      </a:r>
                      <a:r>
                        <a:rPr lang="de-CH" sz="2400" dirty="0">
                          <a:effectLst/>
                          <a:latin typeface="Calibri" panose="020F0502020204030204" pitchFamily="34" charset="0"/>
                          <a:ea typeface="Calibri" panose="020F0502020204030204" pitchFamily="34" charset="0"/>
                          <a:cs typeface="Times New Roman" panose="02020603050405020304" pitchFamily="18" charset="0"/>
                        </a:rPr>
                        <a:t>sandte seine Diener hin, um den Götzen Baal-Sebub zu befragen, ob er von seiner Krankheit wieder gesund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8306264"/>
                  </a:ext>
                </a:extLst>
              </a:tr>
            </a:tbl>
          </a:graphicData>
        </a:graphic>
      </p:graphicFrame>
      <p:sp>
        <p:nvSpPr>
          <p:cNvPr id="3" name="Textfeld 2">
            <a:extLst>
              <a:ext uri="{FF2B5EF4-FFF2-40B4-BE49-F238E27FC236}">
                <a16:creationId xmlns:a16="http://schemas.microsoft.com/office/drawing/2014/main" id="{4E13FF18-21CB-2B84-18A8-31CBAA68B80A}"/>
              </a:ext>
            </a:extLst>
          </p:cNvPr>
          <p:cNvSpPr txBox="1"/>
          <p:nvPr/>
        </p:nvSpPr>
        <p:spPr>
          <a:xfrm>
            <a:off x="778419" y="543910"/>
            <a:ext cx="1009978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Jeremia zeigt dem Volk viele Gegensätze auf </a:t>
            </a:r>
          </a:p>
        </p:txBody>
      </p:sp>
      <p:sp>
        <p:nvSpPr>
          <p:cNvPr id="4" name="Rechteck 3">
            <a:extLst>
              <a:ext uri="{FF2B5EF4-FFF2-40B4-BE49-F238E27FC236}">
                <a16:creationId xmlns:a16="http://schemas.microsoft.com/office/drawing/2014/main" id="{6E65C584-6C72-FEC5-1598-513D235ED2A8}"/>
              </a:ext>
            </a:extLst>
          </p:cNvPr>
          <p:cNvSpPr/>
          <p:nvPr/>
        </p:nvSpPr>
        <p:spPr>
          <a:xfrm>
            <a:off x="231006" y="4754881"/>
            <a:ext cx="11653566" cy="1828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895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D487-AFAB-C157-B7BE-A1052987A226}"/>
            </a:ext>
          </a:extLst>
        </p:cNvPr>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7A75181E-3B8A-F6D0-322C-BFCA58B79B0A}"/>
              </a:ext>
            </a:extLst>
          </p:cNvPr>
          <p:cNvGraphicFramePr>
            <a:graphicFrameLocks noGrp="1"/>
          </p:cNvGraphicFramePr>
          <p:nvPr>
            <p:extLst>
              <p:ext uri="{D42A27DB-BD31-4B8C-83A1-F6EECF244321}">
                <p14:modId xmlns:p14="http://schemas.microsoft.com/office/powerpoint/2010/main" val="963061469"/>
              </p:ext>
            </p:extLst>
          </p:nvPr>
        </p:nvGraphicFramePr>
        <p:xfrm>
          <a:off x="307428" y="1213950"/>
          <a:ext cx="11445765" cy="5024662"/>
        </p:xfrm>
        <a:graphic>
          <a:graphicData uri="http://schemas.openxmlformats.org/drawingml/2006/table">
            <a:tbl>
              <a:tblPr firstRow="1" firstCol="1" bandRow="1"/>
              <a:tblGrid>
                <a:gridCol w="4989786">
                  <a:extLst>
                    <a:ext uri="{9D8B030D-6E8A-4147-A177-3AD203B41FA5}">
                      <a16:colId xmlns:a16="http://schemas.microsoft.com/office/drawing/2014/main" val="2248135154"/>
                    </a:ext>
                  </a:extLst>
                </a:gridCol>
                <a:gridCol w="6455979">
                  <a:extLst>
                    <a:ext uri="{9D8B030D-6E8A-4147-A177-3AD203B41FA5}">
                      <a16:colId xmlns:a16="http://schemas.microsoft.com/office/drawing/2014/main" val="2711080459"/>
                    </a:ext>
                  </a:extLst>
                </a:gridCol>
              </a:tblGrid>
              <a:tr h="312354">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Entscheidung oder Handlung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 Entscheidung</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30504375"/>
                  </a:ext>
                </a:extLst>
              </a:tr>
              <a:tr h="80876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Elisa war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Diener</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Elia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Josaphat (von Juda) und Joram (von Israel) machten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ungute Allianz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014272"/>
                  </a:ext>
                </a:extLst>
              </a:tr>
              <a:tr h="83340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Witwe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gegenüber einem Gläubiger.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Mescha von Moab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beim König von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5063"/>
                  </a:ext>
                </a:extLst>
              </a:tr>
              <a:tr h="6247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Naaman wurde vom </a:t>
                      </a:r>
                      <a:r>
                        <a:rPr lang="de-CH" sz="2400" b="1">
                          <a:effectLst/>
                          <a:latin typeface="Calibri" panose="020F0502020204030204" pitchFamily="34" charset="0"/>
                          <a:ea typeface="Calibri" panose="020F0502020204030204" pitchFamily="34" charset="0"/>
                          <a:cs typeface="Times New Roman" panose="02020603050405020304" pitchFamily="18" charset="0"/>
                        </a:rPr>
                        <a:t>Aussatz</a:t>
                      </a:r>
                      <a:r>
                        <a:rPr lang="de-CH" sz="2400">
                          <a:effectLst/>
                          <a:latin typeface="Calibri" panose="020F0502020204030204" pitchFamily="34" charset="0"/>
                          <a:ea typeface="Calibri" panose="020F0502020204030204" pitchFamily="34" charset="0"/>
                          <a:cs typeface="Times New Roman" panose="02020603050405020304" pitchFamily="18" charset="0"/>
                        </a:rPr>
                        <a:t> geheilt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Gehasi wurde wegen seiner Habgier mit dem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Aussatz</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Naaman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709839"/>
                  </a:ext>
                </a:extLst>
              </a:tr>
              <a:tr h="400256">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Geöffnete Augen</a:t>
                      </a:r>
                      <a:r>
                        <a:rPr lang="de-CH" sz="2400">
                          <a:effectLst/>
                          <a:latin typeface="Calibri" panose="020F0502020204030204" pitchFamily="34" charset="0"/>
                          <a:ea typeface="Calibri" panose="020F0502020204030204" pitchFamily="34" charset="0"/>
                          <a:cs typeface="Times New Roman" panose="02020603050405020304" pitchFamily="18" charset="0"/>
                        </a:rPr>
                        <a:t> des Dieners von Elisa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Das syrische Heer wurde mit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Blindheit</a:t>
                      </a:r>
                      <a:r>
                        <a:rPr lang="de-CH" sz="2400" dirty="0">
                          <a:effectLst/>
                          <a:latin typeface="Calibri" panose="020F0502020204030204" pitchFamily="34" charset="0"/>
                          <a:ea typeface="Calibri" panose="020F0502020204030204" pitchFamily="34" charset="0"/>
                          <a:cs typeface="Times New Roman" panose="02020603050405020304" pitchFamily="18" charset="0"/>
                        </a:rPr>
                        <a:t>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833342"/>
                  </a:ext>
                </a:extLst>
              </a:tr>
              <a:tr h="385659">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50 Prophetenjünger folgen Elisa 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50 Soldaten suchten Elia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662611"/>
                  </a:ext>
                </a:extLst>
              </a:tr>
              <a:tr h="40202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Joscheba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Beschützerin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Athalja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Böse</a:t>
                      </a:r>
                      <a:r>
                        <a:rPr lang="de-CH" sz="2400" dirty="0">
                          <a:effectLst/>
                          <a:latin typeface="Calibri" panose="020F0502020204030204" pitchFamily="34" charset="0"/>
                          <a:ea typeface="Calibri" panose="020F0502020204030204" pitchFamily="34" charset="0"/>
                          <a:cs typeface="Times New Roman" panose="02020603050405020304" pitchFamily="18" charset="0"/>
                        </a:rPr>
                        <a:t> Königin in 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923941"/>
                  </a:ext>
                </a:extLst>
              </a:tr>
              <a:tr h="93706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Ben-Hadad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Syrien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krank und schickte seine Boten zu Elisa, der in Damaskus weilte.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Ahasja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Israel </a:t>
                      </a:r>
                      <a:r>
                        <a:rPr lang="de-CH" sz="2400" dirty="0">
                          <a:effectLst/>
                          <a:latin typeface="Calibri" panose="020F0502020204030204" pitchFamily="34" charset="0"/>
                          <a:ea typeface="Calibri" panose="020F0502020204030204" pitchFamily="34" charset="0"/>
                          <a:cs typeface="Times New Roman" panose="02020603050405020304" pitchFamily="18" charset="0"/>
                        </a:rPr>
                        <a:t>sandte seine Diener hin, um den Götzen Baal-Sebub zu befragen, ob er von seiner Krankheit wieder gesund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8306264"/>
                  </a:ext>
                </a:extLst>
              </a:tr>
            </a:tbl>
          </a:graphicData>
        </a:graphic>
      </p:graphicFrame>
      <p:sp>
        <p:nvSpPr>
          <p:cNvPr id="3" name="Textfeld 2">
            <a:extLst>
              <a:ext uri="{FF2B5EF4-FFF2-40B4-BE49-F238E27FC236}">
                <a16:creationId xmlns:a16="http://schemas.microsoft.com/office/drawing/2014/main" id="{607F1396-2A7C-3CDB-7576-F283871514BF}"/>
              </a:ext>
            </a:extLst>
          </p:cNvPr>
          <p:cNvSpPr txBox="1"/>
          <p:nvPr/>
        </p:nvSpPr>
        <p:spPr>
          <a:xfrm>
            <a:off x="778419" y="543910"/>
            <a:ext cx="1009978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Jeremia zeigt dem Volk viele Gegensätze auf </a:t>
            </a:r>
          </a:p>
        </p:txBody>
      </p:sp>
      <p:sp>
        <p:nvSpPr>
          <p:cNvPr id="4" name="Rechteck 3">
            <a:extLst>
              <a:ext uri="{FF2B5EF4-FFF2-40B4-BE49-F238E27FC236}">
                <a16:creationId xmlns:a16="http://schemas.microsoft.com/office/drawing/2014/main" id="{4A1D7039-8D48-B5EF-3D35-C5C266478F2D}"/>
              </a:ext>
            </a:extLst>
          </p:cNvPr>
          <p:cNvSpPr/>
          <p:nvPr/>
        </p:nvSpPr>
        <p:spPr>
          <a:xfrm>
            <a:off x="205995" y="5143802"/>
            <a:ext cx="11653566" cy="1424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6766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7679A-4EE3-FAF9-27CD-E85E7CE27A78}"/>
            </a:ext>
          </a:extLst>
        </p:cNvPr>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B271DDA7-0DF2-F4D0-C053-7FE7B5548B52}"/>
              </a:ext>
            </a:extLst>
          </p:cNvPr>
          <p:cNvGraphicFramePr>
            <a:graphicFrameLocks noGrp="1"/>
          </p:cNvGraphicFramePr>
          <p:nvPr>
            <p:extLst>
              <p:ext uri="{D42A27DB-BD31-4B8C-83A1-F6EECF244321}">
                <p14:modId xmlns:p14="http://schemas.microsoft.com/office/powerpoint/2010/main" val="1064350501"/>
              </p:ext>
            </p:extLst>
          </p:nvPr>
        </p:nvGraphicFramePr>
        <p:xfrm>
          <a:off x="307428" y="1213950"/>
          <a:ext cx="11445765" cy="5024662"/>
        </p:xfrm>
        <a:graphic>
          <a:graphicData uri="http://schemas.openxmlformats.org/drawingml/2006/table">
            <a:tbl>
              <a:tblPr firstRow="1" firstCol="1" bandRow="1"/>
              <a:tblGrid>
                <a:gridCol w="4989786">
                  <a:extLst>
                    <a:ext uri="{9D8B030D-6E8A-4147-A177-3AD203B41FA5}">
                      <a16:colId xmlns:a16="http://schemas.microsoft.com/office/drawing/2014/main" val="2248135154"/>
                    </a:ext>
                  </a:extLst>
                </a:gridCol>
                <a:gridCol w="6455979">
                  <a:extLst>
                    <a:ext uri="{9D8B030D-6E8A-4147-A177-3AD203B41FA5}">
                      <a16:colId xmlns:a16="http://schemas.microsoft.com/office/drawing/2014/main" val="2711080459"/>
                    </a:ext>
                  </a:extLst>
                </a:gridCol>
              </a:tblGrid>
              <a:tr h="312354">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Entscheidung oder Handlung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 Entscheidung</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30504375"/>
                  </a:ext>
                </a:extLst>
              </a:tr>
              <a:tr h="808766">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Elisa war der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Diener</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Elia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Josaphat (von Juda) und Joram (von Israel) machten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ungute Allianz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014272"/>
                  </a:ext>
                </a:extLst>
              </a:tr>
              <a:tr h="83340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Die Witwe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gegenüber einem Gläubiger.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Mescha von Moab hatte eine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Schuld</a:t>
                      </a:r>
                      <a:r>
                        <a:rPr lang="de-CH" sz="2400" dirty="0">
                          <a:effectLst/>
                          <a:latin typeface="Calibri" panose="020F0502020204030204" pitchFamily="34" charset="0"/>
                          <a:ea typeface="Calibri" panose="020F0502020204030204" pitchFamily="34" charset="0"/>
                          <a:cs typeface="Times New Roman" panose="02020603050405020304" pitchFamily="18" charset="0"/>
                        </a:rPr>
                        <a:t> beim König von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5063"/>
                  </a:ext>
                </a:extLst>
              </a:tr>
              <a:tr h="6247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Naaman wurde vom </a:t>
                      </a:r>
                      <a:r>
                        <a:rPr lang="de-CH" sz="2400" b="1">
                          <a:effectLst/>
                          <a:latin typeface="Calibri" panose="020F0502020204030204" pitchFamily="34" charset="0"/>
                          <a:ea typeface="Calibri" panose="020F0502020204030204" pitchFamily="34" charset="0"/>
                          <a:cs typeface="Times New Roman" panose="02020603050405020304" pitchFamily="18" charset="0"/>
                        </a:rPr>
                        <a:t>Aussatz</a:t>
                      </a:r>
                      <a:r>
                        <a:rPr lang="de-CH" sz="2400">
                          <a:effectLst/>
                          <a:latin typeface="Calibri" panose="020F0502020204030204" pitchFamily="34" charset="0"/>
                          <a:ea typeface="Calibri" panose="020F0502020204030204" pitchFamily="34" charset="0"/>
                          <a:cs typeface="Times New Roman" panose="02020603050405020304" pitchFamily="18" charset="0"/>
                        </a:rPr>
                        <a:t> geheilt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Gehasi wurde wegen seiner Habgier mit dem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Aussatz</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Naaman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709839"/>
                  </a:ext>
                </a:extLst>
              </a:tr>
              <a:tr h="400256">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Geöffnete Augen</a:t>
                      </a:r>
                      <a:r>
                        <a:rPr lang="de-CH" sz="2400">
                          <a:effectLst/>
                          <a:latin typeface="Calibri" panose="020F0502020204030204" pitchFamily="34" charset="0"/>
                          <a:ea typeface="Calibri" panose="020F0502020204030204" pitchFamily="34" charset="0"/>
                          <a:cs typeface="Times New Roman" panose="02020603050405020304" pitchFamily="18" charset="0"/>
                        </a:rPr>
                        <a:t> des Dieners von Elisa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Das syrische Heer wurde mit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Blindheit</a:t>
                      </a:r>
                      <a:r>
                        <a:rPr lang="de-CH" sz="2400" dirty="0">
                          <a:effectLst/>
                          <a:latin typeface="Calibri" panose="020F0502020204030204" pitchFamily="34" charset="0"/>
                          <a:ea typeface="Calibri" panose="020F0502020204030204" pitchFamily="34" charset="0"/>
                          <a:cs typeface="Times New Roman" panose="02020603050405020304" pitchFamily="18" charset="0"/>
                        </a:rPr>
                        <a:t> geschlagen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833342"/>
                  </a:ext>
                </a:extLst>
              </a:tr>
              <a:tr h="385659">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50 Prophetenjünger folgen Elisa 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50 Soldaten suchten Elia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662611"/>
                  </a:ext>
                </a:extLst>
              </a:tr>
              <a:tr h="40202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Joscheba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Beschützerin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Athalja die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böse</a:t>
                      </a:r>
                      <a:r>
                        <a:rPr lang="de-CH" sz="2400" dirty="0">
                          <a:effectLst/>
                          <a:latin typeface="Calibri" panose="020F0502020204030204" pitchFamily="34" charset="0"/>
                          <a:ea typeface="Calibri" panose="020F0502020204030204" pitchFamily="34" charset="0"/>
                          <a:cs typeface="Times New Roman" panose="02020603050405020304" pitchFamily="18" charset="0"/>
                        </a:rPr>
                        <a:t> Königin in 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923941"/>
                  </a:ext>
                </a:extLst>
              </a:tr>
              <a:tr h="93706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Ben-Hadad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Syrien </a:t>
                      </a:r>
                      <a:r>
                        <a:rPr lang="de-CH" sz="2400" dirty="0">
                          <a:effectLst/>
                          <a:latin typeface="Calibri" panose="020F0502020204030204" pitchFamily="34" charset="0"/>
                          <a:ea typeface="Calibri" panose="020F0502020204030204" pitchFamily="34" charset="0"/>
                          <a:cs typeface="Times New Roman" panose="02020603050405020304" pitchFamily="18" charset="0"/>
                        </a:rPr>
                        <a:t>war krank und schickte seine Boten zu Elisa, der in Damaskus weilte.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König Ahasja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von Israel </a:t>
                      </a:r>
                      <a:r>
                        <a:rPr lang="de-CH" sz="2400" dirty="0">
                          <a:effectLst/>
                          <a:latin typeface="Calibri" panose="020F0502020204030204" pitchFamily="34" charset="0"/>
                          <a:ea typeface="Calibri" panose="020F0502020204030204" pitchFamily="34" charset="0"/>
                          <a:cs typeface="Times New Roman" panose="02020603050405020304" pitchFamily="18" charset="0"/>
                        </a:rPr>
                        <a:t>sandte seine Diener hin, um den Götzen Baal-Sebub zu befragen, ob er von seiner Krankheit wieder gesund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8306264"/>
                  </a:ext>
                </a:extLst>
              </a:tr>
            </a:tbl>
          </a:graphicData>
        </a:graphic>
      </p:graphicFrame>
      <p:sp>
        <p:nvSpPr>
          <p:cNvPr id="3" name="Textfeld 2">
            <a:extLst>
              <a:ext uri="{FF2B5EF4-FFF2-40B4-BE49-F238E27FC236}">
                <a16:creationId xmlns:a16="http://schemas.microsoft.com/office/drawing/2014/main" id="{FE844B1C-0E9C-5D31-211C-255662626D87}"/>
              </a:ext>
            </a:extLst>
          </p:cNvPr>
          <p:cNvSpPr txBox="1"/>
          <p:nvPr/>
        </p:nvSpPr>
        <p:spPr>
          <a:xfrm>
            <a:off x="778419" y="543910"/>
            <a:ext cx="1009978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Jeremia zeigt dem Volk viele Gegensätze auf </a:t>
            </a:r>
          </a:p>
        </p:txBody>
      </p:sp>
    </p:spTree>
    <p:extLst>
      <p:ext uri="{BB962C8B-B14F-4D97-AF65-F5344CB8AC3E}">
        <p14:creationId xmlns:p14="http://schemas.microsoft.com/office/powerpoint/2010/main" val="338028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1F8A2-85C3-72D2-93AF-231A93A630CB}"/>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0200E3FB-8486-4B6B-AF6C-1B5A8F1ACC63}"/>
              </a:ext>
            </a:extLst>
          </p:cNvPr>
          <p:cNvSpPr txBox="1"/>
          <p:nvPr/>
        </p:nvSpPr>
        <p:spPr>
          <a:xfrm>
            <a:off x="1707601" y="2039801"/>
            <a:ext cx="8776797" cy="2400657"/>
          </a:xfrm>
          <a:prstGeom prst="rect">
            <a:avLst/>
          </a:prstGeom>
          <a:noFill/>
        </p:spPr>
        <p:txBody>
          <a:bodyPr wrap="square">
            <a:spAutoFit/>
          </a:bodyPr>
          <a:lstStyle/>
          <a:p>
            <a:pPr algn="ctr"/>
            <a:r>
              <a:rPr lang="de-CH" sz="3000" dirty="0"/>
              <a:t>"Darum ist jeder Schriftgelehrte, </a:t>
            </a:r>
          </a:p>
          <a:p>
            <a:pPr algn="ctr"/>
            <a:r>
              <a:rPr lang="de-CH" sz="3000" dirty="0"/>
              <a:t>der ein Jünger des Reichs geworden ist, </a:t>
            </a:r>
          </a:p>
          <a:p>
            <a:pPr algn="ctr"/>
            <a:r>
              <a:rPr lang="de-CH" sz="3000" dirty="0"/>
              <a:t>gleich einem Hausherrn, </a:t>
            </a:r>
          </a:p>
          <a:p>
            <a:pPr algn="ctr"/>
            <a:r>
              <a:rPr lang="de-CH" sz="3000" dirty="0"/>
              <a:t>der aus seinem Schatz Neues und Altes hervorbringt." </a:t>
            </a:r>
            <a:r>
              <a:rPr lang="de-CH" sz="3000" b="1" dirty="0"/>
              <a:t>(Mt 13,52)</a:t>
            </a:r>
            <a:endParaRPr lang="de-CH" sz="3000" dirty="0"/>
          </a:p>
        </p:txBody>
      </p:sp>
    </p:spTree>
    <p:extLst>
      <p:ext uri="{BB962C8B-B14F-4D97-AF65-F5344CB8AC3E}">
        <p14:creationId xmlns:p14="http://schemas.microsoft.com/office/powerpoint/2010/main" val="292746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pic>
        <p:nvPicPr>
          <p:cNvPr id="9" name="Grafik 8">
            <a:extLst>
              <a:ext uri="{FF2B5EF4-FFF2-40B4-BE49-F238E27FC236}">
                <a16:creationId xmlns:a16="http://schemas.microsoft.com/office/drawing/2014/main" id="{B3092F5C-2D21-1338-FB74-FD0A31DB4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72F200E9-5699-B84F-7B38-AC18BF39F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714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Und dies geschah</a:t>
            </a:r>
          </a:p>
        </p:txBody>
      </p:sp>
      <p:sp>
        <p:nvSpPr>
          <p:cNvPr id="2" name="Textfeld 1">
            <a:extLst>
              <a:ext uri="{FF2B5EF4-FFF2-40B4-BE49-F238E27FC236}">
                <a16:creationId xmlns:a16="http://schemas.microsoft.com/office/drawing/2014/main" id="{62DE4755-B901-0297-47D4-C280B30069F1}"/>
              </a:ext>
            </a:extLst>
          </p:cNvPr>
          <p:cNvSpPr txBox="1"/>
          <p:nvPr/>
        </p:nvSpPr>
        <p:spPr>
          <a:xfrm>
            <a:off x="564106" y="1404533"/>
            <a:ext cx="9776348" cy="3323987"/>
          </a:xfrm>
          <a:prstGeom prst="rect">
            <a:avLst/>
          </a:prstGeom>
          <a:noFill/>
        </p:spPr>
        <p:txBody>
          <a:bodyPr wrap="square">
            <a:spAutoFit/>
          </a:bodyPr>
          <a:lstStyle/>
          <a:p>
            <a:r>
              <a:rPr lang="de-CH" sz="3000" dirty="0"/>
              <a:t>"</a:t>
            </a:r>
            <a:r>
              <a:rPr lang="de-CH" sz="3000" b="1" dirty="0"/>
              <a:t>Und dies geschah</a:t>
            </a:r>
            <a:r>
              <a:rPr lang="de-CH" sz="3000" dirty="0"/>
              <a:t>, weil die Kinder Israel </a:t>
            </a:r>
            <a:r>
              <a:rPr lang="de-CH" sz="3000" u="sng" dirty="0"/>
              <a:t>gesündigt hatten gegen den HERRN</a:t>
            </a:r>
            <a:r>
              <a:rPr lang="de-CH" sz="3000" dirty="0"/>
              <a:t>, ihren Gott, der sie aus dem Land Ägypten heraufgeführt hatte, aus der Hand des Pharaos, des Königs von Ägypten, und weil sie </a:t>
            </a:r>
            <a:r>
              <a:rPr lang="de-CH" sz="3000" u="sng" dirty="0"/>
              <a:t>andere Götter fürchteten</a:t>
            </a:r>
            <a:r>
              <a:rPr lang="de-CH" sz="3000" dirty="0"/>
              <a:t> 8 und in den </a:t>
            </a:r>
            <a:r>
              <a:rPr lang="de-CH" sz="3000" u="sng" dirty="0"/>
              <a:t>Satzungen der Nationen wandelten</a:t>
            </a:r>
            <a:r>
              <a:rPr lang="de-CH" sz="3000" dirty="0"/>
              <a:t>, die der HERR vor den Kindern Israel vertrieben hatte, und der Könige von Israel, die diese gemacht hatten.</a:t>
            </a:r>
            <a:r>
              <a:rPr lang="de-CH" sz="3000" dirty="0">
                <a:effectLst/>
                <a:ea typeface="Calibri" panose="020F0502020204030204" pitchFamily="34" charset="0"/>
                <a:cs typeface="Times New Roman" panose="02020603050405020304" pitchFamily="18" charset="0"/>
              </a:rPr>
              <a:t>" </a:t>
            </a:r>
            <a:r>
              <a:rPr lang="de-CH" sz="3000" b="1" dirty="0">
                <a:effectLst/>
                <a:ea typeface="Calibri" panose="020F0502020204030204" pitchFamily="34" charset="0"/>
                <a:cs typeface="Times New Roman" panose="02020603050405020304" pitchFamily="18" charset="0"/>
              </a:rPr>
              <a:t>(</a:t>
            </a:r>
            <a:r>
              <a:rPr lang="de-CH" sz="3000" b="1" dirty="0">
                <a:ea typeface="Calibri" panose="020F0502020204030204" pitchFamily="34" charset="0"/>
                <a:cs typeface="Times New Roman" panose="02020603050405020304" pitchFamily="18" charset="0"/>
              </a:rPr>
              <a:t>17,7-8</a:t>
            </a:r>
            <a:r>
              <a:rPr lang="de-CH" sz="3000" b="1" dirty="0">
                <a:effectLst/>
                <a:ea typeface="Calibri" panose="020F0502020204030204" pitchFamily="34" charset="0"/>
                <a:cs typeface="Times New Roman" panose="02020603050405020304" pitchFamily="18" charset="0"/>
              </a:rPr>
              <a:t>)</a:t>
            </a:r>
            <a:endParaRPr lang="de-CH"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14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09EBC-00DC-3E19-26E9-98FD8F6556F2}"/>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ECA0C202-56E7-967C-3661-E5A3F59E9B73}"/>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Und dies geschah</a:t>
            </a:r>
          </a:p>
        </p:txBody>
      </p:sp>
      <p:sp>
        <p:nvSpPr>
          <p:cNvPr id="2" name="Textfeld 1">
            <a:extLst>
              <a:ext uri="{FF2B5EF4-FFF2-40B4-BE49-F238E27FC236}">
                <a16:creationId xmlns:a16="http://schemas.microsoft.com/office/drawing/2014/main" id="{695C22F3-DE28-7D36-3506-C228DDB2347B}"/>
              </a:ext>
            </a:extLst>
          </p:cNvPr>
          <p:cNvSpPr txBox="1"/>
          <p:nvPr/>
        </p:nvSpPr>
        <p:spPr>
          <a:xfrm>
            <a:off x="564106" y="1404533"/>
            <a:ext cx="9776348" cy="2862322"/>
          </a:xfrm>
          <a:prstGeom prst="rect">
            <a:avLst/>
          </a:prstGeom>
          <a:noFill/>
        </p:spPr>
        <p:txBody>
          <a:bodyPr wrap="square">
            <a:spAutoFit/>
          </a:bodyPr>
          <a:lstStyle/>
          <a:p>
            <a:r>
              <a:rPr lang="de-CH" sz="3000" dirty="0"/>
              <a:t>"Und die Kinder Israel trieben gegen den HERRN, ihren Gott, </a:t>
            </a:r>
            <a:r>
              <a:rPr lang="de-CH" sz="3000" u="sng" dirty="0"/>
              <a:t>heimlich Dinge</a:t>
            </a:r>
            <a:r>
              <a:rPr lang="de-CH" sz="3000" dirty="0"/>
              <a:t>, die nicht recht waren; und sie </a:t>
            </a:r>
            <a:r>
              <a:rPr lang="de-CH" sz="3000" u="sng" dirty="0"/>
              <a:t>bauten sich Höhen</a:t>
            </a:r>
            <a:r>
              <a:rPr lang="de-CH" sz="3000" dirty="0"/>
              <a:t> in allen ihren Städten, von den Türmen der Wächter bis zu den festen Städten; 10 und sie </a:t>
            </a:r>
            <a:r>
              <a:rPr lang="de-CH" sz="3000" u="sng" dirty="0"/>
              <a:t>errichteten sich Bildsäulen und </a:t>
            </a:r>
            <a:r>
              <a:rPr lang="de-CH" sz="3000" u="sng" dirty="0" err="1"/>
              <a:t>Ascherim</a:t>
            </a:r>
            <a:r>
              <a:rPr lang="de-CH" sz="3000" u="sng" dirty="0"/>
              <a:t> </a:t>
            </a:r>
            <a:r>
              <a:rPr lang="de-CH" sz="3000" dirty="0"/>
              <a:t>auf jedem hohen Hügel und unter jedem grünen Baum,</a:t>
            </a:r>
            <a:r>
              <a:rPr lang="de-CH" sz="3000" dirty="0">
                <a:effectLst/>
                <a:ea typeface="Calibri" panose="020F0502020204030204" pitchFamily="34" charset="0"/>
                <a:cs typeface="Times New Roman" panose="02020603050405020304" pitchFamily="18" charset="0"/>
              </a:rPr>
              <a:t>" </a:t>
            </a:r>
            <a:r>
              <a:rPr lang="de-CH" sz="3000" b="1" dirty="0">
                <a:effectLst/>
                <a:ea typeface="Calibri" panose="020F0502020204030204" pitchFamily="34" charset="0"/>
                <a:cs typeface="Times New Roman" panose="02020603050405020304" pitchFamily="18" charset="0"/>
              </a:rPr>
              <a:t>(</a:t>
            </a:r>
            <a:r>
              <a:rPr lang="de-CH" sz="3000" b="1" dirty="0">
                <a:ea typeface="Calibri" panose="020F0502020204030204" pitchFamily="34" charset="0"/>
                <a:cs typeface="Times New Roman" panose="02020603050405020304" pitchFamily="18" charset="0"/>
              </a:rPr>
              <a:t>17,9-10</a:t>
            </a:r>
            <a:r>
              <a:rPr lang="de-CH" sz="3000" b="1" dirty="0">
                <a:effectLst/>
                <a:ea typeface="Calibri" panose="020F0502020204030204" pitchFamily="34" charset="0"/>
                <a:cs typeface="Times New Roman" panose="02020603050405020304" pitchFamily="18" charset="0"/>
              </a:rPr>
              <a:t>)</a:t>
            </a:r>
            <a:endParaRPr lang="de-CH"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53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ECACD-4955-EB79-88EE-99EC1128A257}"/>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85B146F5-9F29-B613-67FA-8F9A478F9B96}"/>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Und dies geschah</a:t>
            </a:r>
          </a:p>
        </p:txBody>
      </p:sp>
      <p:sp>
        <p:nvSpPr>
          <p:cNvPr id="2" name="Textfeld 1">
            <a:extLst>
              <a:ext uri="{FF2B5EF4-FFF2-40B4-BE49-F238E27FC236}">
                <a16:creationId xmlns:a16="http://schemas.microsoft.com/office/drawing/2014/main" id="{DA4BE916-6B8E-DC2E-2EB1-1DA131091624}"/>
              </a:ext>
            </a:extLst>
          </p:cNvPr>
          <p:cNvSpPr txBox="1"/>
          <p:nvPr/>
        </p:nvSpPr>
        <p:spPr>
          <a:xfrm>
            <a:off x="540458" y="1404533"/>
            <a:ext cx="9776348" cy="2400657"/>
          </a:xfrm>
          <a:prstGeom prst="rect">
            <a:avLst/>
          </a:prstGeom>
          <a:noFill/>
        </p:spPr>
        <p:txBody>
          <a:bodyPr wrap="square">
            <a:spAutoFit/>
          </a:bodyPr>
          <a:lstStyle/>
          <a:p>
            <a:r>
              <a:rPr lang="de-CH" sz="3000" dirty="0"/>
              <a:t>"und sie </a:t>
            </a:r>
            <a:r>
              <a:rPr lang="de-CH" sz="3000" u="sng" dirty="0"/>
              <a:t>räucherten</a:t>
            </a:r>
            <a:r>
              <a:rPr lang="de-CH" sz="3000" dirty="0"/>
              <a:t> dort auf allen Höhen, wie die Nationen, die der HERR vor ihnen weggeführt hatte; und sie </a:t>
            </a:r>
            <a:r>
              <a:rPr lang="de-CH" sz="3000" u="sng" dirty="0"/>
              <a:t>taten böse Dinge</a:t>
            </a:r>
            <a:r>
              <a:rPr lang="de-CH" sz="3000" dirty="0"/>
              <a:t>, um den HERRN zu reizen; 12 und sie </a:t>
            </a:r>
            <a:r>
              <a:rPr lang="de-CH" sz="3000" u="sng" dirty="0"/>
              <a:t>dienten den Götzen</a:t>
            </a:r>
            <a:r>
              <a:rPr lang="de-CH" sz="3000" dirty="0"/>
              <a:t>, von denen der HERR ihnen gesagt hatte: So etwas sollt ihr nicht tun!</a:t>
            </a:r>
            <a:r>
              <a:rPr lang="de-CH" sz="3000" dirty="0">
                <a:effectLst/>
                <a:ea typeface="Calibri" panose="020F0502020204030204" pitchFamily="34" charset="0"/>
                <a:cs typeface="Times New Roman" panose="02020603050405020304" pitchFamily="18" charset="0"/>
              </a:rPr>
              <a:t>" </a:t>
            </a:r>
            <a:r>
              <a:rPr lang="de-CH" sz="3000" b="1" dirty="0">
                <a:effectLst/>
                <a:ea typeface="Calibri" panose="020F0502020204030204" pitchFamily="34" charset="0"/>
                <a:cs typeface="Times New Roman" panose="02020603050405020304" pitchFamily="18" charset="0"/>
              </a:rPr>
              <a:t>(</a:t>
            </a:r>
            <a:r>
              <a:rPr lang="de-CH" sz="3000" b="1" dirty="0">
                <a:ea typeface="Calibri" panose="020F0502020204030204" pitchFamily="34" charset="0"/>
                <a:cs typeface="Times New Roman" panose="02020603050405020304" pitchFamily="18" charset="0"/>
              </a:rPr>
              <a:t>17,11-12</a:t>
            </a:r>
            <a:r>
              <a:rPr lang="de-CH" sz="3000" b="1" dirty="0">
                <a:effectLst/>
                <a:ea typeface="Calibri" panose="020F0502020204030204" pitchFamily="34" charset="0"/>
                <a:cs typeface="Times New Roman" panose="02020603050405020304" pitchFamily="18" charset="0"/>
              </a:rPr>
              <a:t>)</a:t>
            </a:r>
            <a:endParaRPr lang="de-CH"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847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0C98-0927-CB9B-0A26-A84D85D089BD}"/>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E448312F-4A9C-ED5E-D83D-86132898821A}"/>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Und dies geschah</a:t>
            </a:r>
          </a:p>
        </p:txBody>
      </p:sp>
      <p:sp>
        <p:nvSpPr>
          <p:cNvPr id="2" name="Textfeld 1">
            <a:extLst>
              <a:ext uri="{FF2B5EF4-FFF2-40B4-BE49-F238E27FC236}">
                <a16:creationId xmlns:a16="http://schemas.microsoft.com/office/drawing/2014/main" id="{AC0716DA-F915-CCE8-E334-F1303D6AAED7}"/>
              </a:ext>
            </a:extLst>
          </p:cNvPr>
          <p:cNvSpPr txBox="1"/>
          <p:nvPr/>
        </p:nvSpPr>
        <p:spPr>
          <a:xfrm>
            <a:off x="540457" y="1404533"/>
            <a:ext cx="10022439" cy="2400657"/>
          </a:xfrm>
          <a:prstGeom prst="rect">
            <a:avLst/>
          </a:prstGeom>
          <a:noFill/>
        </p:spPr>
        <p:txBody>
          <a:bodyPr wrap="square">
            <a:spAutoFit/>
          </a:bodyPr>
          <a:lstStyle/>
          <a:p>
            <a:r>
              <a:rPr lang="de-CH" sz="3000" dirty="0"/>
              <a:t>"Und der HERR </a:t>
            </a:r>
            <a:r>
              <a:rPr lang="de-CH" sz="3000" b="1" dirty="0"/>
              <a:t>warnte Israel und Juda</a:t>
            </a:r>
            <a:r>
              <a:rPr lang="de-CH" sz="3000" dirty="0"/>
              <a:t> durch alle Propheten, alle Seher, indem er sprach: </a:t>
            </a:r>
            <a:r>
              <a:rPr lang="de-CH" sz="3000" b="1" dirty="0"/>
              <a:t>Kehrt um</a:t>
            </a:r>
            <a:r>
              <a:rPr lang="de-CH" sz="3000" dirty="0"/>
              <a:t> von euren bösen Wegen und </a:t>
            </a:r>
            <a:r>
              <a:rPr lang="de-CH" sz="3000" b="1" dirty="0"/>
              <a:t>haltet meine </a:t>
            </a:r>
            <a:r>
              <a:rPr lang="de-CH" sz="3000" dirty="0"/>
              <a:t>Gebote, meine Satzungen, nach dem ganzen Gesetz, das ich euren Vätern geboten und das ich euch gesandt habe durch meine Knechte, die Propheten.</a:t>
            </a:r>
            <a:r>
              <a:rPr lang="de-CH" sz="3000" dirty="0">
                <a:effectLst/>
                <a:ea typeface="Calibri" panose="020F0502020204030204" pitchFamily="34" charset="0"/>
                <a:cs typeface="Times New Roman" panose="02020603050405020304" pitchFamily="18" charset="0"/>
              </a:rPr>
              <a:t>" </a:t>
            </a:r>
            <a:r>
              <a:rPr lang="de-CH" sz="3000" b="1" dirty="0">
                <a:effectLst/>
                <a:ea typeface="Calibri" panose="020F0502020204030204" pitchFamily="34" charset="0"/>
                <a:cs typeface="Times New Roman" panose="02020603050405020304" pitchFamily="18" charset="0"/>
              </a:rPr>
              <a:t>(</a:t>
            </a:r>
            <a:r>
              <a:rPr lang="de-CH" sz="3000" b="1" dirty="0">
                <a:ea typeface="Calibri" panose="020F0502020204030204" pitchFamily="34" charset="0"/>
                <a:cs typeface="Times New Roman" panose="02020603050405020304" pitchFamily="18" charset="0"/>
              </a:rPr>
              <a:t>17,13</a:t>
            </a:r>
            <a:r>
              <a:rPr lang="de-CH" sz="3000" b="1" dirty="0">
                <a:effectLst/>
                <a:ea typeface="Calibri" panose="020F0502020204030204" pitchFamily="34" charset="0"/>
                <a:cs typeface="Times New Roman" panose="02020603050405020304" pitchFamily="18" charset="0"/>
              </a:rPr>
              <a:t>)</a:t>
            </a:r>
            <a:endParaRPr lang="de-CH"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81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C43F-21A7-9A7A-2C07-3BEE978E9CD5}"/>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A0883CB3-6BC9-190C-2DA1-71B85A030191}"/>
              </a:ext>
            </a:extLst>
          </p:cNvPr>
          <p:cNvSpPr txBox="1"/>
          <p:nvPr/>
        </p:nvSpPr>
        <p:spPr>
          <a:xfrm>
            <a:off x="430099" y="308830"/>
            <a:ext cx="10913191" cy="6555641"/>
          </a:xfrm>
          <a:prstGeom prst="rect">
            <a:avLst/>
          </a:prstGeom>
          <a:noFill/>
        </p:spPr>
        <p:txBody>
          <a:bodyPr wrap="square">
            <a:spAutoFit/>
          </a:bodyPr>
          <a:lstStyle/>
          <a:p>
            <a:r>
              <a:rPr lang="de-CH" sz="3000" dirty="0"/>
              <a:t>"</a:t>
            </a:r>
            <a:r>
              <a:rPr lang="de-CH" sz="3000" b="1" dirty="0"/>
              <a:t>Aber</a:t>
            </a:r>
            <a:r>
              <a:rPr lang="de-CH" sz="3000" dirty="0"/>
              <a:t> sie hörten nicht und verhärteten ihren Nacken, gleich dem Nacken ihrer Väter, die dem HERRN, ihrem Gott, nicht geglaubt hatten. 15 </a:t>
            </a:r>
            <a:r>
              <a:rPr lang="de-CH" sz="3000" u="sng" dirty="0"/>
              <a:t>Und sie verachteten</a:t>
            </a:r>
            <a:r>
              <a:rPr lang="de-CH" sz="3000" dirty="0"/>
              <a:t> seine Satzungen und seinen Bund, den er mit ihren Vätern geschlossen hatte, und seine Zeugnisse, die er ihnen bezeugt hatte; </a:t>
            </a:r>
            <a:r>
              <a:rPr lang="de-CH" sz="3000" u="sng" dirty="0"/>
              <a:t>und sie wandelten</a:t>
            </a:r>
            <a:r>
              <a:rPr lang="de-CH" sz="3000" dirty="0"/>
              <a:t> der Eitelkeit nach und handelten eitel und wandelten den Nationen nach, die rings um sie her waren, von denen der HERR ihnen geboten hatte, nicht wie sie zu tun. 16 </a:t>
            </a:r>
            <a:r>
              <a:rPr lang="de-CH" sz="3000" u="sng" dirty="0"/>
              <a:t>Und sie verließen</a:t>
            </a:r>
            <a:r>
              <a:rPr lang="de-CH" sz="3000" dirty="0"/>
              <a:t> alle Gebote des HERRN, ihres Gottes, </a:t>
            </a:r>
            <a:r>
              <a:rPr lang="de-CH" sz="3000" u="sng" dirty="0"/>
              <a:t>und machten sich</a:t>
            </a:r>
            <a:r>
              <a:rPr lang="de-CH" sz="3000" dirty="0"/>
              <a:t> gegossene Bilder, zwei Kälber, </a:t>
            </a:r>
            <a:r>
              <a:rPr lang="de-CH" sz="3000" u="sng" dirty="0"/>
              <a:t>und machten</a:t>
            </a:r>
            <a:r>
              <a:rPr lang="de-CH" sz="3000" dirty="0"/>
              <a:t> eine Aschera </a:t>
            </a:r>
            <a:r>
              <a:rPr lang="de-CH" sz="3000" u="sng" dirty="0"/>
              <a:t>und bückten</a:t>
            </a:r>
            <a:r>
              <a:rPr lang="de-CH" sz="3000" dirty="0"/>
              <a:t> sich vor dem ganzen Heer des Himmels </a:t>
            </a:r>
            <a:r>
              <a:rPr lang="de-CH" sz="3000" u="sng" dirty="0"/>
              <a:t>und dienten</a:t>
            </a:r>
            <a:r>
              <a:rPr lang="de-CH" sz="3000" dirty="0"/>
              <a:t> dem Baal. 17 </a:t>
            </a:r>
            <a:r>
              <a:rPr lang="de-CH" sz="3000" u="sng" dirty="0"/>
              <a:t>Und sie ließen</a:t>
            </a:r>
            <a:r>
              <a:rPr lang="de-CH" sz="3000" dirty="0"/>
              <a:t> ihre Söhne und ihre Töchter durchs Feuer gehen und trieben Wahrsagerei und Beschwörung und verkauften sich, zu tun, was böse war in den Augen des HERRN, um ihn zu reizen.</a:t>
            </a:r>
            <a:r>
              <a:rPr lang="de-CH" sz="3000" dirty="0">
                <a:effectLst/>
                <a:ea typeface="Calibri" panose="020F0502020204030204" pitchFamily="34" charset="0"/>
                <a:cs typeface="Times New Roman" panose="02020603050405020304" pitchFamily="18" charset="0"/>
              </a:rPr>
              <a:t>" </a:t>
            </a:r>
            <a:r>
              <a:rPr lang="de-CH" sz="3000" b="1" dirty="0">
                <a:effectLst/>
                <a:ea typeface="Calibri" panose="020F0502020204030204" pitchFamily="34" charset="0"/>
                <a:cs typeface="Times New Roman" panose="02020603050405020304" pitchFamily="18" charset="0"/>
              </a:rPr>
              <a:t>(</a:t>
            </a:r>
            <a:r>
              <a:rPr lang="de-CH" sz="3000" b="1" dirty="0">
                <a:ea typeface="Calibri" panose="020F0502020204030204" pitchFamily="34" charset="0"/>
                <a:cs typeface="Times New Roman" panose="02020603050405020304" pitchFamily="18" charset="0"/>
              </a:rPr>
              <a:t>17,14-17</a:t>
            </a:r>
            <a:r>
              <a:rPr lang="de-CH" sz="3000" b="1" dirty="0">
                <a:effectLst/>
                <a:ea typeface="Calibri" panose="020F0502020204030204" pitchFamily="34" charset="0"/>
                <a:cs typeface="Times New Roman" panose="02020603050405020304" pitchFamily="18" charset="0"/>
              </a:rPr>
              <a:t>)</a:t>
            </a:r>
            <a:endParaRPr lang="de-CH"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7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D3629-41F3-1A70-04AB-6D60F61C1032}"/>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A1A38D62-1698-D753-0DF0-2A23BB4F652F}"/>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Und dies geschah</a:t>
            </a:r>
          </a:p>
        </p:txBody>
      </p:sp>
      <p:sp>
        <p:nvSpPr>
          <p:cNvPr id="5" name="Textfeld 4">
            <a:extLst>
              <a:ext uri="{FF2B5EF4-FFF2-40B4-BE49-F238E27FC236}">
                <a16:creationId xmlns:a16="http://schemas.microsoft.com/office/drawing/2014/main" id="{BB679E54-CB19-9F90-58A4-EBAF59FDB467}"/>
              </a:ext>
            </a:extLst>
          </p:cNvPr>
          <p:cNvSpPr txBox="1"/>
          <p:nvPr/>
        </p:nvSpPr>
        <p:spPr>
          <a:xfrm>
            <a:off x="540456" y="1404533"/>
            <a:ext cx="9620419"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"Da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erzürnte der HERR</a:t>
            </a:r>
            <a:r>
              <a:rPr lang="de-CH" sz="3000" dirty="0">
                <a:effectLst/>
                <a:latin typeface="Calibri" panose="020F0502020204030204" pitchFamily="34" charset="0"/>
                <a:ea typeface="Calibri" panose="020F0502020204030204" pitchFamily="34" charset="0"/>
                <a:cs typeface="Times New Roman" panose="02020603050405020304" pitchFamily="18" charset="0"/>
              </a:rPr>
              <a:t> sehr über Israel und tat es vor seinem Angesicht weg; es blieb nichts übrig, nur der Stamm Juda allein."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(17,18)</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25C10BA8-0DA3-9762-559E-F2E9103DE821}"/>
              </a:ext>
            </a:extLst>
          </p:cNvPr>
          <p:cNvSpPr txBox="1"/>
          <p:nvPr/>
        </p:nvSpPr>
        <p:spPr>
          <a:xfrm>
            <a:off x="540455" y="3126282"/>
            <a:ext cx="9620419" cy="1477328"/>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a:t>
            </a:r>
            <a:r>
              <a:rPr lang="de-CH" sz="3000" b="1" dirty="0">
                <a:solidFill>
                  <a:srgbClr val="000000"/>
                </a:solidFill>
                <a:effectLst/>
                <a:latin typeface="Calibri" panose="020F0502020204030204" pitchFamily="34" charset="0"/>
                <a:ea typeface="Times New Roman" panose="02020603050405020304" pitchFamily="18" charset="0"/>
              </a:rPr>
              <a:t>Auch Juda hielt nicht </a:t>
            </a:r>
            <a:r>
              <a:rPr lang="de-CH" sz="3000" dirty="0">
                <a:solidFill>
                  <a:srgbClr val="000000"/>
                </a:solidFill>
                <a:effectLst/>
                <a:latin typeface="Calibri" panose="020F0502020204030204" pitchFamily="34" charset="0"/>
                <a:ea typeface="Times New Roman" panose="02020603050405020304" pitchFamily="18" charset="0"/>
              </a:rPr>
              <a:t>die Gebote des HERRN, seines Gottes; und sie wandelten in den Satzungen Israels, die jene gemacht hatten."</a:t>
            </a:r>
            <a:r>
              <a:rPr lang="de-CH" sz="3000" b="1" dirty="0">
                <a:solidFill>
                  <a:srgbClr val="000000"/>
                </a:solidFill>
                <a:effectLst/>
                <a:latin typeface="Calibri" panose="020F0502020204030204" pitchFamily="34" charset="0"/>
                <a:ea typeface="Times New Roman" panose="02020603050405020304" pitchFamily="18" charset="0"/>
              </a:rPr>
              <a:t> (17,19)</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84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a:extLst>
              <a:ext uri="{FF2B5EF4-FFF2-40B4-BE49-F238E27FC236}">
                <a16:creationId xmlns:a16="http://schemas.microsoft.com/office/drawing/2014/main" id="{F4CC34B1-0CA6-6E67-A30F-FA317A7D25E4}"/>
              </a:ext>
            </a:extLst>
          </p:cNvPr>
          <p:cNvSpPr txBox="1"/>
          <p:nvPr/>
        </p:nvSpPr>
        <p:spPr>
          <a:xfrm>
            <a:off x="3562185" y="4340443"/>
            <a:ext cx="2533816" cy="369332"/>
          </a:xfrm>
          <a:prstGeom prst="rect">
            <a:avLst/>
          </a:prstGeom>
          <a:solidFill>
            <a:schemeClr val="accent2">
              <a:lumMod val="20000"/>
              <a:lumOff val="80000"/>
            </a:schemeClr>
          </a:solidFill>
        </p:spPr>
        <p:txBody>
          <a:bodyPr wrap="square">
            <a:spAutoFit/>
          </a:bodyPr>
          <a:lstStyle/>
          <a:p>
            <a:pPr algn="ct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Elisa</a:t>
            </a:r>
            <a:endParaRPr lang="de-CH" dirty="0">
              <a:solidFill>
                <a:srgbClr val="FF0000"/>
              </a:solidFill>
            </a:endParaRPr>
          </a:p>
        </p:txBody>
      </p:sp>
      <p:sp>
        <p:nvSpPr>
          <p:cNvPr id="13" name="Diagonaler Streifen 12">
            <a:extLst>
              <a:ext uri="{FF2B5EF4-FFF2-40B4-BE49-F238E27FC236}">
                <a16:creationId xmlns:a16="http://schemas.microsoft.com/office/drawing/2014/main" id="{1414C10E-EC73-4AF3-F285-1DD735CB2C02}"/>
              </a:ext>
            </a:extLst>
          </p:cNvPr>
          <p:cNvSpPr/>
          <p:nvPr/>
        </p:nvSpPr>
        <p:spPr>
          <a:xfrm rot="10199261" flipH="1">
            <a:off x="1812574" y="2105473"/>
            <a:ext cx="6685441" cy="3359130"/>
          </a:xfrm>
          <a:prstGeom prst="diagStripe">
            <a:avLst>
              <a:gd name="adj" fmla="val 8953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11" name="Rechteck 10">
            <a:extLst>
              <a:ext uri="{FF2B5EF4-FFF2-40B4-BE49-F238E27FC236}">
                <a16:creationId xmlns:a16="http://schemas.microsoft.com/office/drawing/2014/main" id="{103F2559-B091-E1FA-A2AC-98A031F5AE06}"/>
              </a:ext>
            </a:extLst>
          </p:cNvPr>
          <p:cNvSpPr/>
          <p:nvPr/>
        </p:nvSpPr>
        <p:spPr>
          <a:xfrm>
            <a:off x="0" y="2431268"/>
            <a:ext cx="1655928" cy="637294"/>
          </a:xfrm>
          <a:prstGeom prst="rect">
            <a:avLst/>
          </a:prstGeom>
          <a:gradFill flip="none" rotWithShape="1">
            <a:gsLst>
              <a:gs pos="0">
                <a:schemeClr val="accent5">
                  <a:lumMod val="20000"/>
                  <a:lumOff val="80000"/>
                </a:schemeClr>
              </a:gs>
              <a:gs pos="62000">
                <a:srgbClr val="B4B8BE"/>
              </a:gs>
              <a:gs pos="55000">
                <a:schemeClr val="accent5">
                  <a:lumMod val="20000"/>
                  <a:lumOff val="80000"/>
                  <a:shade val="67500"/>
                  <a:satMod val="115000"/>
                </a:schemeClr>
              </a:gs>
              <a:gs pos="100000">
                <a:schemeClr val="bg2">
                  <a:lumMod val="7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 name="Rechteck 3">
            <a:extLst>
              <a:ext uri="{FF2B5EF4-FFF2-40B4-BE49-F238E27FC236}">
                <a16:creationId xmlns:a16="http://schemas.microsoft.com/office/drawing/2014/main" id="{E31974C8-7A3B-5DB8-00B3-46D7457ACCF9}"/>
              </a:ext>
            </a:extLst>
          </p:cNvPr>
          <p:cNvSpPr/>
          <p:nvPr/>
        </p:nvSpPr>
        <p:spPr>
          <a:xfrm>
            <a:off x="-7742" y="408707"/>
            <a:ext cx="12203700" cy="204334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DE" sz="3000" dirty="0"/>
              <a:t>Heilsplan Gottes | Ratschluss Gottes</a:t>
            </a:r>
          </a:p>
          <a:p>
            <a:pPr algn="ctr"/>
            <a:endParaRPr lang="de-DE" sz="3000" dirty="0"/>
          </a:p>
          <a:p>
            <a:pPr algn="ctr"/>
            <a:endParaRPr lang="de-DE" sz="3000" dirty="0"/>
          </a:p>
          <a:p>
            <a:pPr algn="ctr"/>
            <a:endParaRPr lang="de-DE" sz="800" dirty="0"/>
          </a:p>
          <a:p>
            <a:pPr algn="ctr"/>
            <a:endParaRPr lang="de-DE" sz="2000" dirty="0"/>
          </a:p>
        </p:txBody>
      </p:sp>
      <p:pic>
        <p:nvPicPr>
          <p:cNvPr id="1026" name="Picture 2" descr="Die Zehn Gebote - wo kommen sie her? | evangelisch.de">
            <a:extLst>
              <a:ext uri="{FF2B5EF4-FFF2-40B4-BE49-F238E27FC236}">
                <a16:creationId xmlns:a16="http://schemas.microsoft.com/office/drawing/2014/main" id="{59525040-2439-F7D4-9D1C-097D4B0CA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 y="670948"/>
            <a:ext cx="1727011" cy="906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802E81D1-F68B-D2E1-BF02-41A976483811}"/>
              </a:ext>
            </a:extLst>
          </p:cNvPr>
          <p:cNvSpPr txBox="1"/>
          <p:nvPr/>
        </p:nvSpPr>
        <p:spPr>
          <a:xfrm>
            <a:off x="176283" y="2167298"/>
            <a:ext cx="736979" cy="369332"/>
          </a:xfrm>
          <a:prstGeom prst="rect">
            <a:avLst/>
          </a:prstGeom>
          <a:noFill/>
        </p:spPr>
        <p:txBody>
          <a:bodyPr wrap="square">
            <a:spAutoFit/>
          </a:bodyPr>
          <a:lstStyle/>
          <a:p>
            <a:r>
              <a:rPr lang="de-D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David</a:t>
            </a:r>
            <a:endParaRPr lang="de-CH" dirty="0">
              <a:solidFill>
                <a:srgbClr val="00B050"/>
              </a:solidFill>
            </a:endParaRPr>
          </a:p>
        </p:txBody>
      </p:sp>
      <p:sp>
        <p:nvSpPr>
          <p:cNvPr id="10" name="Textfeld 9">
            <a:extLst>
              <a:ext uri="{FF2B5EF4-FFF2-40B4-BE49-F238E27FC236}">
                <a16:creationId xmlns:a16="http://schemas.microsoft.com/office/drawing/2014/main" id="{56C1E12D-A03A-C86C-E1EA-AAC3F7156352}"/>
              </a:ext>
            </a:extLst>
          </p:cNvPr>
          <p:cNvSpPr txBox="1"/>
          <p:nvPr/>
        </p:nvSpPr>
        <p:spPr>
          <a:xfrm>
            <a:off x="-56866" y="2735157"/>
            <a:ext cx="736979"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Saul</a:t>
            </a:r>
            <a:endParaRPr lang="de-CH" dirty="0"/>
          </a:p>
        </p:txBody>
      </p:sp>
      <p:sp>
        <p:nvSpPr>
          <p:cNvPr id="14" name="Diagonaler Streifen 13">
            <a:extLst>
              <a:ext uri="{FF2B5EF4-FFF2-40B4-BE49-F238E27FC236}">
                <a16:creationId xmlns:a16="http://schemas.microsoft.com/office/drawing/2014/main" id="{E60FA827-1572-F4E3-A1A2-1DFD22AE5BB0}"/>
              </a:ext>
            </a:extLst>
          </p:cNvPr>
          <p:cNvSpPr/>
          <p:nvPr/>
        </p:nvSpPr>
        <p:spPr>
          <a:xfrm rot="8762579" flipH="1">
            <a:off x="2587360" y="-446109"/>
            <a:ext cx="8281362" cy="6594164"/>
          </a:xfrm>
          <a:prstGeom prst="diagStripe">
            <a:avLst>
              <a:gd name="adj" fmla="val 9408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2" name="Textfeld 11">
            <a:extLst>
              <a:ext uri="{FF2B5EF4-FFF2-40B4-BE49-F238E27FC236}">
                <a16:creationId xmlns:a16="http://schemas.microsoft.com/office/drawing/2014/main" id="{B81F8DEA-93AA-F1BB-C2B7-C282E4FD8F9D}"/>
              </a:ext>
            </a:extLst>
          </p:cNvPr>
          <p:cNvSpPr txBox="1"/>
          <p:nvPr/>
        </p:nvSpPr>
        <p:spPr>
          <a:xfrm rot="430313">
            <a:off x="782862" y="2216487"/>
            <a:ext cx="882556" cy="369332"/>
          </a:xfrm>
          <a:prstGeom prst="rect">
            <a:avLst/>
          </a:prstGeom>
          <a:noFill/>
        </p:spPr>
        <p:txBody>
          <a:bodyPr wrap="square">
            <a:spAutoFit/>
          </a:bodyPr>
          <a:lstStyle/>
          <a:p>
            <a:r>
              <a:rPr lang="de-D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Salomo</a:t>
            </a:r>
            <a:endParaRPr lang="de-CH" dirty="0">
              <a:solidFill>
                <a:srgbClr val="00B050"/>
              </a:solidFill>
            </a:endParaRPr>
          </a:p>
        </p:txBody>
      </p:sp>
      <p:sp>
        <p:nvSpPr>
          <p:cNvPr id="16" name="Textfeld 15">
            <a:extLst>
              <a:ext uri="{FF2B5EF4-FFF2-40B4-BE49-F238E27FC236}">
                <a16:creationId xmlns:a16="http://schemas.microsoft.com/office/drawing/2014/main" id="{337578D1-BE3F-0484-1C52-2CAC190B30A4}"/>
              </a:ext>
            </a:extLst>
          </p:cNvPr>
          <p:cNvSpPr txBox="1"/>
          <p:nvPr/>
        </p:nvSpPr>
        <p:spPr>
          <a:xfrm>
            <a:off x="1542194" y="2416299"/>
            <a:ext cx="1201005"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Rehabeam</a:t>
            </a:r>
            <a:endParaRPr lang="de-CH" dirty="0"/>
          </a:p>
        </p:txBody>
      </p:sp>
      <p:sp>
        <p:nvSpPr>
          <p:cNvPr id="17" name="Textfeld 16">
            <a:extLst>
              <a:ext uri="{FF2B5EF4-FFF2-40B4-BE49-F238E27FC236}">
                <a16:creationId xmlns:a16="http://schemas.microsoft.com/office/drawing/2014/main" id="{CE3B65A9-E5A7-7E0A-69BA-D8953AD96A27}"/>
              </a:ext>
            </a:extLst>
          </p:cNvPr>
          <p:cNvSpPr txBox="1"/>
          <p:nvPr/>
        </p:nvSpPr>
        <p:spPr>
          <a:xfrm>
            <a:off x="1547590" y="2783247"/>
            <a:ext cx="1128215"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Jerobeam</a:t>
            </a:r>
            <a:endParaRPr lang="de-CH" dirty="0"/>
          </a:p>
        </p:txBody>
      </p:sp>
      <p:pic>
        <p:nvPicPr>
          <p:cNvPr id="1028" name="Picture 4" descr="The Sanctuaries at Dan and Bethel - Bible Odyssey">
            <a:extLst>
              <a:ext uri="{FF2B5EF4-FFF2-40B4-BE49-F238E27FC236}">
                <a16:creationId xmlns:a16="http://schemas.microsoft.com/office/drawing/2014/main" id="{777052E2-79F5-5C38-F291-777C727FDE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23" t="13137" r="11227" b="12136"/>
          <a:stretch/>
        </p:blipFill>
        <p:spPr bwMode="auto">
          <a:xfrm>
            <a:off x="1733671" y="3410479"/>
            <a:ext cx="965146" cy="675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feld 17">
            <a:extLst>
              <a:ext uri="{FF2B5EF4-FFF2-40B4-BE49-F238E27FC236}">
                <a16:creationId xmlns:a16="http://schemas.microsoft.com/office/drawing/2014/main" id="{C4540A41-F482-0DF4-F746-890E8E95D88A}"/>
              </a:ext>
            </a:extLst>
          </p:cNvPr>
          <p:cNvSpPr txBox="1"/>
          <p:nvPr/>
        </p:nvSpPr>
        <p:spPr>
          <a:xfrm>
            <a:off x="3139750" y="3152551"/>
            <a:ext cx="875733" cy="646331"/>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Ahab &amp; Isebel</a:t>
            </a:r>
            <a:endParaRPr lang="de-CH" dirty="0"/>
          </a:p>
        </p:txBody>
      </p:sp>
      <p:sp>
        <p:nvSpPr>
          <p:cNvPr id="19" name="L-Form 18">
            <a:extLst>
              <a:ext uri="{FF2B5EF4-FFF2-40B4-BE49-F238E27FC236}">
                <a16:creationId xmlns:a16="http://schemas.microsoft.com/office/drawing/2014/main" id="{FDBA83AC-F889-E364-2590-BDB45B4BA94A}"/>
              </a:ext>
            </a:extLst>
          </p:cNvPr>
          <p:cNvSpPr/>
          <p:nvPr/>
        </p:nvSpPr>
        <p:spPr>
          <a:xfrm>
            <a:off x="11070851" y="3230398"/>
            <a:ext cx="1387524" cy="1110045"/>
          </a:xfrm>
          <a:prstGeom prst="corner">
            <a:avLst>
              <a:gd name="adj1" fmla="val 49315"/>
              <a:gd name="adj2" fmla="val 8266"/>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a:extLst>
              <a:ext uri="{FF2B5EF4-FFF2-40B4-BE49-F238E27FC236}">
                <a16:creationId xmlns:a16="http://schemas.microsoft.com/office/drawing/2014/main" id="{4DF3C2AB-F02E-C352-307A-A523E35879DB}"/>
              </a:ext>
            </a:extLst>
          </p:cNvPr>
          <p:cNvSpPr/>
          <p:nvPr/>
        </p:nvSpPr>
        <p:spPr>
          <a:xfrm>
            <a:off x="11343145" y="3277564"/>
            <a:ext cx="137158" cy="5706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Rechteck 20">
            <a:extLst>
              <a:ext uri="{FF2B5EF4-FFF2-40B4-BE49-F238E27FC236}">
                <a16:creationId xmlns:a16="http://schemas.microsoft.com/office/drawing/2014/main" id="{342DB292-D2A0-0A3C-7DA7-55B034FF91FD}"/>
              </a:ext>
            </a:extLst>
          </p:cNvPr>
          <p:cNvSpPr/>
          <p:nvPr/>
        </p:nvSpPr>
        <p:spPr>
          <a:xfrm>
            <a:off x="11619688" y="3277564"/>
            <a:ext cx="386236" cy="64280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23" name="Gerade Verbindung mit Pfeil 22">
            <a:extLst>
              <a:ext uri="{FF2B5EF4-FFF2-40B4-BE49-F238E27FC236}">
                <a16:creationId xmlns:a16="http://schemas.microsoft.com/office/drawing/2014/main" id="{E1253FDD-FF9E-D005-A2DE-CF06601B43A2}"/>
              </a:ext>
            </a:extLst>
          </p:cNvPr>
          <p:cNvCxnSpPr/>
          <p:nvPr/>
        </p:nvCxnSpPr>
        <p:spPr>
          <a:xfrm flipV="1">
            <a:off x="3136170" y="2821000"/>
            <a:ext cx="172872" cy="370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FF9D85-549F-EF02-D0FD-36B2A2179A20}"/>
              </a:ext>
            </a:extLst>
          </p:cNvPr>
          <p:cNvCxnSpPr>
            <a:cxnSpLocks/>
          </p:cNvCxnSpPr>
          <p:nvPr/>
        </p:nvCxnSpPr>
        <p:spPr>
          <a:xfrm flipV="1">
            <a:off x="4052428" y="3006131"/>
            <a:ext cx="211419" cy="428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2B31DE0-5E65-27A6-D43E-72DAEF8A37D5}"/>
              </a:ext>
            </a:extLst>
          </p:cNvPr>
          <p:cNvCxnSpPr>
            <a:cxnSpLocks/>
          </p:cNvCxnSpPr>
          <p:nvPr/>
        </p:nvCxnSpPr>
        <p:spPr>
          <a:xfrm flipV="1">
            <a:off x="4568371" y="3061437"/>
            <a:ext cx="221976" cy="46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2EE6448B-7269-E376-46F6-8E370D7CABA0}"/>
              </a:ext>
            </a:extLst>
          </p:cNvPr>
          <p:cNvSpPr txBox="1"/>
          <p:nvPr/>
        </p:nvSpPr>
        <p:spPr>
          <a:xfrm>
            <a:off x="3223255" y="3878567"/>
            <a:ext cx="662356" cy="369332"/>
          </a:xfrm>
          <a:prstGeom prst="rect">
            <a:avLst/>
          </a:prstGeom>
          <a:solidFill>
            <a:schemeClr val="accent2">
              <a:lumMod val="20000"/>
              <a:lumOff val="80000"/>
            </a:schemeClr>
          </a:solidFill>
        </p:spPr>
        <p:txBody>
          <a:bodyPr wrap="square">
            <a:spAutoFit/>
          </a:bodyPr>
          <a:lstStyle/>
          <a:p>
            <a:pPr algn="ct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Elia</a:t>
            </a:r>
            <a:endParaRPr lang="de-CH" dirty="0">
              <a:solidFill>
                <a:srgbClr val="FF0000"/>
              </a:solidFill>
            </a:endParaRPr>
          </a:p>
        </p:txBody>
      </p:sp>
      <p:sp>
        <p:nvSpPr>
          <p:cNvPr id="31" name="Textfeld 30">
            <a:extLst>
              <a:ext uri="{FF2B5EF4-FFF2-40B4-BE49-F238E27FC236}">
                <a16:creationId xmlns:a16="http://schemas.microsoft.com/office/drawing/2014/main" id="{CB413406-067E-18B5-952A-D3C3A197C238}"/>
              </a:ext>
            </a:extLst>
          </p:cNvPr>
          <p:cNvSpPr txBox="1"/>
          <p:nvPr/>
        </p:nvSpPr>
        <p:spPr>
          <a:xfrm>
            <a:off x="5197376" y="3848166"/>
            <a:ext cx="680113"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Jehu</a:t>
            </a:r>
            <a:endParaRPr lang="de-CH" dirty="0"/>
          </a:p>
        </p:txBody>
      </p:sp>
      <p:sp>
        <p:nvSpPr>
          <p:cNvPr id="33" name="Textfeld 32">
            <a:extLst>
              <a:ext uri="{FF2B5EF4-FFF2-40B4-BE49-F238E27FC236}">
                <a16:creationId xmlns:a16="http://schemas.microsoft.com/office/drawing/2014/main" id="{AC8B216C-A112-5907-B5FC-0735D003F298}"/>
              </a:ext>
            </a:extLst>
          </p:cNvPr>
          <p:cNvSpPr txBox="1"/>
          <p:nvPr/>
        </p:nvSpPr>
        <p:spPr>
          <a:xfrm rot="16200000">
            <a:off x="10625378" y="3820735"/>
            <a:ext cx="979275" cy="307777"/>
          </a:xfrm>
          <a:prstGeom prst="rect">
            <a:avLst/>
          </a:prstGeom>
          <a:noFill/>
        </p:spPr>
        <p:txBody>
          <a:bodyPr wrap="square">
            <a:spAutoFit/>
          </a:bodyPr>
          <a:lstStyle/>
          <a:p>
            <a:pPr algn="ctr"/>
            <a:r>
              <a:rPr lang="de-DE" sz="1400" dirty="0">
                <a:effectLst/>
                <a:latin typeface="Calibri" panose="020F0502020204030204" pitchFamily="34" charset="0"/>
                <a:ea typeface="Calibri" panose="020F0502020204030204" pitchFamily="34" charset="0"/>
                <a:cs typeface="Times New Roman" panose="02020603050405020304" pitchFamily="18" charset="0"/>
              </a:rPr>
              <a:t>Daniel </a:t>
            </a:r>
            <a:r>
              <a:rPr lang="de-DE" sz="1400" dirty="0">
                <a:latin typeface="Calibri" panose="020F0502020204030204" pitchFamily="34" charset="0"/>
                <a:ea typeface="Calibri" panose="020F0502020204030204" pitchFamily="34" charset="0"/>
                <a:cs typeface="Times New Roman" panose="02020603050405020304" pitchFamily="18" charset="0"/>
              </a:rPr>
              <a:t>605</a:t>
            </a:r>
            <a:endParaRPr lang="de-CH" sz="1400" dirty="0"/>
          </a:p>
        </p:txBody>
      </p:sp>
      <p:sp>
        <p:nvSpPr>
          <p:cNvPr id="34" name="Textfeld 33">
            <a:extLst>
              <a:ext uri="{FF2B5EF4-FFF2-40B4-BE49-F238E27FC236}">
                <a16:creationId xmlns:a16="http://schemas.microsoft.com/office/drawing/2014/main" id="{FABC7C3E-EF66-EF1C-8707-18508317416C}"/>
              </a:ext>
            </a:extLst>
          </p:cNvPr>
          <p:cNvSpPr txBox="1"/>
          <p:nvPr/>
        </p:nvSpPr>
        <p:spPr>
          <a:xfrm rot="16200000">
            <a:off x="10843706" y="3737061"/>
            <a:ext cx="1150180" cy="307777"/>
          </a:xfrm>
          <a:prstGeom prst="rect">
            <a:avLst/>
          </a:prstGeom>
          <a:noFill/>
        </p:spPr>
        <p:txBody>
          <a:bodyPr wrap="square">
            <a:spAutoFit/>
          </a:bodyPr>
          <a:lstStyle/>
          <a:p>
            <a:pPr algn="ctr"/>
            <a:r>
              <a:rPr lang="de-DE" sz="1400" dirty="0">
                <a:effectLst/>
                <a:latin typeface="Calibri" panose="020F0502020204030204" pitchFamily="34" charset="0"/>
                <a:ea typeface="Calibri" panose="020F0502020204030204" pitchFamily="34" charset="0"/>
                <a:cs typeface="Times New Roman" panose="02020603050405020304" pitchFamily="18" charset="0"/>
              </a:rPr>
              <a:t>Hesekiel 597</a:t>
            </a:r>
            <a:endParaRPr lang="de-CH" sz="1400" dirty="0"/>
          </a:p>
        </p:txBody>
      </p:sp>
      <p:sp>
        <p:nvSpPr>
          <p:cNvPr id="35" name="Textfeld 34">
            <a:extLst>
              <a:ext uri="{FF2B5EF4-FFF2-40B4-BE49-F238E27FC236}">
                <a16:creationId xmlns:a16="http://schemas.microsoft.com/office/drawing/2014/main" id="{3DD367E1-03B4-7A6B-E81D-BBBBA8116CA9}"/>
              </a:ext>
            </a:extLst>
          </p:cNvPr>
          <p:cNvSpPr txBox="1"/>
          <p:nvPr/>
        </p:nvSpPr>
        <p:spPr>
          <a:xfrm rot="16200000">
            <a:off x="11564003" y="3505393"/>
            <a:ext cx="497605" cy="307777"/>
          </a:xfrm>
          <a:prstGeom prst="rect">
            <a:avLst/>
          </a:prstGeom>
          <a:noFill/>
        </p:spPr>
        <p:txBody>
          <a:bodyPr wrap="square">
            <a:spAutoFit/>
          </a:bodyPr>
          <a:lstStyle/>
          <a:p>
            <a:pPr algn="ctr"/>
            <a:r>
              <a:rPr lang="de-DE" sz="1400" dirty="0">
                <a:effectLst/>
                <a:latin typeface="Calibri" panose="020F0502020204030204" pitchFamily="34" charset="0"/>
                <a:ea typeface="Calibri" panose="020F0502020204030204" pitchFamily="34" charset="0"/>
                <a:cs typeface="Times New Roman" panose="02020603050405020304" pitchFamily="18" charset="0"/>
              </a:rPr>
              <a:t>586</a:t>
            </a:r>
            <a:endParaRPr lang="de-CH" sz="1400" dirty="0"/>
          </a:p>
        </p:txBody>
      </p:sp>
      <p:sp>
        <p:nvSpPr>
          <p:cNvPr id="37" name="Pfeil: nach rechts 36">
            <a:extLst>
              <a:ext uri="{FF2B5EF4-FFF2-40B4-BE49-F238E27FC236}">
                <a16:creationId xmlns:a16="http://schemas.microsoft.com/office/drawing/2014/main" id="{D5A1902C-D408-1E6D-628D-638823EE1517}"/>
              </a:ext>
            </a:extLst>
          </p:cNvPr>
          <p:cNvSpPr/>
          <p:nvPr/>
        </p:nvSpPr>
        <p:spPr>
          <a:xfrm rot="6469124">
            <a:off x="7418219" y="5379606"/>
            <a:ext cx="1041990" cy="148856"/>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8" name="Pfeil: nach rechts 37">
            <a:extLst>
              <a:ext uri="{FF2B5EF4-FFF2-40B4-BE49-F238E27FC236}">
                <a16:creationId xmlns:a16="http://schemas.microsoft.com/office/drawing/2014/main" id="{63AA6C21-E403-8C6D-35E6-B992AEFF5E60}"/>
              </a:ext>
            </a:extLst>
          </p:cNvPr>
          <p:cNvSpPr/>
          <p:nvPr/>
        </p:nvSpPr>
        <p:spPr>
          <a:xfrm rot="4907145">
            <a:off x="7726480" y="5444256"/>
            <a:ext cx="1181949" cy="13527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9" name="Pfeil: nach rechts 38">
            <a:extLst>
              <a:ext uri="{FF2B5EF4-FFF2-40B4-BE49-F238E27FC236}">
                <a16:creationId xmlns:a16="http://schemas.microsoft.com/office/drawing/2014/main" id="{AE7B8D91-2C7A-3789-D326-FCDDADA0B907}"/>
              </a:ext>
            </a:extLst>
          </p:cNvPr>
          <p:cNvSpPr/>
          <p:nvPr/>
        </p:nvSpPr>
        <p:spPr>
          <a:xfrm rot="3357496">
            <a:off x="8113298" y="5310162"/>
            <a:ext cx="1181949" cy="13527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0" name="Pfeil: nach rechts 39">
            <a:extLst>
              <a:ext uri="{FF2B5EF4-FFF2-40B4-BE49-F238E27FC236}">
                <a16:creationId xmlns:a16="http://schemas.microsoft.com/office/drawing/2014/main" id="{F98C1FC2-18D6-EE38-D570-90D6D79D6474}"/>
              </a:ext>
            </a:extLst>
          </p:cNvPr>
          <p:cNvSpPr/>
          <p:nvPr/>
        </p:nvSpPr>
        <p:spPr>
          <a:xfrm rot="1014928">
            <a:off x="8584740" y="4956805"/>
            <a:ext cx="1181949" cy="13527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a:extLst>
              <a:ext uri="{FF2B5EF4-FFF2-40B4-BE49-F238E27FC236}">
                <a16:creationId xmlns:a16="http://schemas.microsoft.com/office/drawing/2014/main" id="{EF575839-AAEB-0A16-F658-50601AF352BD}"/>
              </a:ext>
            </a:extLst>
          </p:cNvPr>
          <p:cNvSpPr txBox="1"/>
          <p:nvPr/>
        </p:nvSpPr>
        <p:spPr>
          <a:xfrm>
            <a:off x="7801388" y="4634555"/>
            <a:ext cx="783953"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Hosea</a:t>
            </a:r>
            <a:endParaRPr lang="de-CH" dirty="0"/>
          </a:p>
        </p:txBody>
      </p:sp>
      <p:sp>
        <p:nvSpPr>
          <p:cNvPr id="41" name="Pfeil: nach oben gekrümmt 40">
            <a:extLst>
              <a:ext uri="{FF2B5EF4-FFF2-40B4-BE49-F238E27FC236}">
                <a16:creationId xmlns:a16="http://schemas.microsoft.com/office/drawing/2014/main" id="{355946A6-CE31-3390-10B1-B7F182999185}"/>
              </a:ext>
            </a:extLst>
          </p:cNvPr>
          <p:cNvSpPr/>
          <p:nvPr/>
        </p:nvSpPr>
        <p:spPr>
          <a:xfrm rot="15992363">
            <a:off x="8141410" y="5408032"/>
            <a:ext cx="1459317" cy="369332"/>
          </a:xfrm>
          <a:prstGeom prst="curvedUpArrow">
            <a:avLst>
              <a:gd name="adj1" fmla="val 33503"/>
              <a:gd name="adj2" fmla="val 70313"/>
              <a:gd name="adj3" fmla="val 451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2" name="Pfeil: nach oben gekrümmt 41">
            <a:extLst>
              <a:ext uri="{FF2B5EF4-FFF2-40B4-BE49-F238E27FC236}">
                <a16:creationId xmlns:a16="http://schemas.microsoft.com/office/drawing/2014/main" id="{3204C4B9-B0A9-4000-0287-2965BBFA8656}"/>
              </a:ext>
            </a:extLst>
          </p:cNvPr>
          <p:cNvSpPr/>
          <p:nvPr/>
        </p:nvSpPr>
        <p:spPr>
          <a:xfrm rot="18773719">
            <a:off x="7404265" y="5488852"/>
            <a:ext cx="1451082" cy="369332"/>
          </a:xfrm>
          <a:prstGeom prst="curvedUpArrow">
            <a:avLst>
              <a:gd name="adj1" fmla="val 33503"/>
              <a:gd name="adj2" fmla="val 70313"/>
              <a:gd name="adj3" fmla="val 451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3" name="Pfeil: nach oben gekrümmt 42">
            <a:extLst>
              <a:ext uri="{FF2B5EF4-FFF2-40B4-BE49-F238E27FC236}">
                <a16:creationId xmlns:a16="http://schemas.microsoft.com/office/drawing/2014/main" id="{F0215817-C3ED-7C83-6695-2EF959911232}"/>
              </a:ext>
            </a:extLst>
          </p:cNvPr>
          <p:cNvSpPr/>
          <p:nvPr/>
        </p:nvSpPr>
        <p:spPr>
          <a:xfrm rot="12067775">
            <a:off x="8520276" y="4653578"/>
            <a:ext cx="1628423" cy="369332"/>
          </a:xfrm>
          <a:prstGeom prst="curvedUpArrow">
            <a:avLst>
              <a:gd name="adj1" fmla="val 33503"/>
              <a:gd name="adj2" fmla="val 70313"/>
              <a:gd name="adj3" fmla="val 451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4" name="Pfeil: nach oben gekrümmt 43">
            <a:extLst>
              <a:ext uri="{FF2B5EF4-FFF2-40B4-BE49-F238E27FC236}">
                <a16:creationId xmlns:a16="http://schemas.microsoft.com/office/drawing/2014/main" id="{B33F998D-D722-FADE-F8DB-276B389C6BA8}"/>
              </a:ext>
            </a:extLst>
          </p:cNvPr>
          <p:cNvSpPr/>
          <p:nvPr/>
        </p:nvSpPr>
        <p:spPr>
          <a:xfrm rot="608071">
            <a:off x="6784482" y="5016720"/>
            <a:ext cx="1457749" cy="369332"/>
          </a:xfrm>
          <a:prstGeom prst="curvedUpArrow">
            <a:avLst>
              <a:gd name="adj1" fmla="val 33503"/>
              <a:gd name="adj2" fmla="val 70313"/>
              <a:gd name="adj3" fmla="val 451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5" name="Pfeil: nach oben gekrümmt 44">
            <a:extLst>
              <a:ext uri="{FF2B5EF4-FFF2-40B4-BE49-F238E27FC236}">
                <a16:creationId xmlns:a16="http://schemas.microsoft.com/office/drawing/2014/main" id="{6A151514-BDD1-A475-9F21-4423F3D4D102}"/>
              </a:ext>
            </a:extLst>
          </p:cNvPr>
          <p:cNvSpPr/>
          <p:nvPr/>
        </p:nvSpPr>
        <p:spPr>
          <a:xfrm rot="8245520">
            <a:off x="8009941" y="4087243"/>
            <a:ext cx="1167580" cy="369332"/>
          </a:xfrm>
          <a:prstGeom prst="curvedUpArrow">
            <a:avLst>
              <a:gd name="adj1" fmla="val 33503"/>
              <a:gd name="adj2" fmla="val 70313"/>
              <a:gd name="adj3" fmla="val 451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7" name="Textfeld 46">
            <a:extLst>
              <a:ext uri="{FF2B5EF4-FFF2-40B4-BE49-F238E27FC236}">
                <a16:creationId xmlns:a16="http://schemas.microsoft.com/office/drawing/2014/main" id="{97C80A1A-77BD-5FAC-D4A7-23BDE3D82949}"/>
              </a:ext>
            </a:extLst>
          </p:cNvPr>
          <p:cNvSpPr txBox="1"/>
          <p:nvPr/>
        </p:nvSpPr>
        <p:spPr>
          <a:xfrm>
            <a:off x="10054357" y="5040889"/>
            <a:ext cx="1627450" cy="646331"/>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Samariter</a:t>
            </a:r>
          </a:p>
          <a:p>
            <a:r>
              <a:rPr lang="de-DE" dirty="0">
                <a:latin typeface="Calibri" panose="020F0502020204030204" pitchFamily="34" charset="0"/>
                <a:ea typeface="Calibri" panose="020F0502020204030204" pitchFamily="34" charset="0"/>
                <a:cs typeface="Times New Roman" panose="02020603050405020304" pitchFamily="18" charset="0"/>
              </a:rPr>
              <a:t>(Synkretismus)</a:t>
            </a:r>
            <a:endParaRPr lang="de-CH" dirty="0"/>
          </a:p>
        </p:txBody>
      </p:sp>
      <p:pic>
        <p:nvPicPr>
          <p:cNvPr id="1030" name="Picture 6" descr="Salomos Tempel | die-bibel-verstehen.de">
            <a:extLst>
              <a:ext uri="{FF2B5EF4-FFF2-40B4-BE49-F238E27FC236}">
                <a16:creationId xmlns:a16="http://schemas.microsoft.com/office/drawing/2014/main" id="{440876BA-E994-5196-AE33-B9558A9B6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293" y="1590845"/>
            <a:ext cx="1195480" cy="896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 name="Textfeld 47">
            <a:extLst>
              <a:ext uri="{FF2B5EF4-FFF2-40B4-BE49-F238E27FC236}">
                <a16:creationId xmlns:a16="http://schemas.microsoft.com/office/drawing/2014/main" id="{A8A727D0-4F3C-5AAD-EB1D-E2A97B9C4261}"/>
              </a:ext>
            </a:extLst>
          </p:cNvPr>
          <p:cNvSpPr txBox="1"/>
          <p:nvPr/>
        </p:nvSpPr>
        <p:spPr>
          <a:xfrm>
            <a:off x="2582609" y="2502303"/>
            <a:ext cx="722572"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Abija</a:t>
            </a:r>
            <a:endParaRPr lang="de-CH" dirty="0"/>
          </a:p>
        </p:txBody>
      </p:sp>
      <p:sp>
        <p:nvSpPr>
          <p:cNvPr id="49" name="Textfeld 48">
            <a:extLst>
              <a:ext uri="{FF2B5EF4-FFF2-40B4-BE49-F238E27FC236}">
                <a16:creationId xmlns:a16="http://schemas.microsoft.com/office/drawing/2014/main" id="{F64277F0-EB64-3854-5174-D1A424D2D034}"/>
              </a:ext>
            </a:extLst>
          </p:cNvPr>
          <p:cNvSpPr txBox="1"/>
          <p:nvPr/>
        </p:nvSpPr>
        <p:spPr>
          <a:xfrm rot="19393429">
            <a:off x="3161653" y="2279783"/>
            <a:ext cx="546808" cy="369332"/>
          </a:xfrm>
          <a:prstGeom prst="rect">
            <a:avLst/>
          </a:prstGeom>
          <a:noFill/>
        </p:spPr>
        <p:txBody>
          <a:bodyPr wrap="square">
            <a:spAutoFit/>
          </a:bodyPr>
          <a:lstStyle/>
          <a:p>
            <a:r>
              <a:rPr lang="de-D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Asa</a:t>
            </a:r>
            <a:endParaRPr lang="de-CH" dirty="0">
              <a:solidFill>
                <a:srgbClr val="00B050"/>
              </a:solidFill>
            </a:endParaRPr>
          </a:p>
        </p:txBody>
      </p:sp>
      <p:sp>
        <p:nvSpPr>
          <p:cNvPr id="50" name="Textfeld 49">
            <a:extLst>
              <a:ext uri="{FF2B5EF4-FFF2-40B4-BE49-F238E27FC236}">
                <a16:creationId xmlns:a16="http://schemas.microsoft.com/office/drawing/2014/main" id="{5604050A-11B7-5893-B230-9C8A5377D425}"/>
              </a:ext>
            </a:extLst>
          </p:cNvPr>
          <p:cNvSpPr txBox="1"/>
          <p:nvPr/>
        </p:nvSpPr>
        <p:spPr>
          <a:xfrm rot="19417166">
            <a:off x="3357621" y="2208121"/>
            <a:ext cx="1141945" cy="369332"/>
          </a:xfrm>
          <a:prstGeom prst="rect">
            <a:avLst/>
          </a:prstGeom>
          <a:noFill/>
        </p:spPr>
        <p:txBody>
          <a:bodyPr wrap="square">
            <a:spAutoFit/>
          </a:bodyPr>
          <a:lstStyle/>
          <a:p>
            <a:r>
              <a:rPr lang="de-DE" sz="18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Joshaphat</a:t>
            </a:r>
            <a:endParaRPr lang="de-CH" dirty="0">
              <a:solidFill>
                <a:srgbClr val="00B050"/>
              </a:solidFill>
            </a:endParaRPr>
          </a:p>
        </p:txBody>
      </p:sp>
      <p:sp>
        <p:nvSpPr>
          <p:cNvPr id="51" name="Textfeld 50">
            <a:extLst>
              <a:ext uri="{FF2B5EF4-FFF2-40B4-BE49-F238E27FC236}">
                <a16:creationId xmlns:a16="http://schemas.microsoft.com/office/drawing/2014/main" id="{A6199283-FD51-E13A-FCDA-CB3CC062E238}"/>
              </a:ext>
            </a:extLst>
          </p:cNvPr>
          <p:cNvSpPr txBox="1"/>
          <p:nvPr/>
        </p:nvSpPr>
        <p:spPr>
          <a:xfrm>
            <a:off x="3756734" y="2559153"/>
            <a:ext cx="784698"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Joram</a:t>
            </a:r>
            <a:endParaRPr lang="de-CH" dirty="0"/>
          </a:p>
        </p:txBody>
      </p:sp>
      <p:sp>
        <p:nvSpPr>
          <p:cNvPr id="52" name="Textfeld 51">
            <a:extLst>
              <a:ext uri="{FF2B5EF4-FFF2-40B4-BE49-F238E27FC236}">
                <a16:creationId xmlns:a16="http://schemas.microsoft.com/office/drawing/2014/main" id="{4596C72A-D6FA-F186-BC25-3742EAB640AC}"/>
              </a:ext>
            </a:extLst>
          </p:cNvPr>
          <p:cNvSpPr txBox="1"/>
          <p:nvPr/>
        </p:nvSpPr>
        <p:spPr>
          <a:xfrm>
            <a:off x="4384659" y="2607155"/>
            <a:ext cx="812717"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Ahasja</a:t>
            </a:r>
            <a:endParaRPr lang="de-CH" dirty="0"/>
          </a:p>
        </p:txBody>
      </p:sp>
      <p:sp>
        <p:nvSpPr>
          <p:cNvPr id="53" name="Textfeld 52">
            <a:extLst>
              <a:ext uri="{FF2B5EF4-FFF2-40B4-BE49-F238E27FC236}">
                <a16:creationId xmlns:a16="http://schemas.microsoft.com/office/drawing/2014/main" id="{A9ABAE96-D0A0-ECBC-8743-E1D8657FAF64}"/>
              </a:ext>
            </a:extLst>
          </p:cNvPr>
          <p:cNvSpPr txBox="1"/>
          <p:nvPr/>
        </p:nvSpPr>
        <p:spPr>
          <a:xfrm>
            <a:off x="4931334" y="2814413"/>
            <a:ext cx="893967"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Athalja</a:t>
            </a:r>
            <a:endParaRPr lang="de-CH" dirty="0"/>
          </a:p>
        </p:txBody>
      </p:sp>
      <p:sp>
        <p:nvSpPr>
          <p:cNvPr id="54" name="Textfeld 53">
            <a:extLst>
              <a:ext uri="{FF2B5EF4-FFF2-40B4-BE49-F238E27FC236}">
                <a16:creationId xmlns:a16="http://schemas.microsoft.com/office/drawing/2014/main" id="{906E4F6C-0BA8-D6E7-A3E5-236A199C481D}"/>
              </a:ext>
            </a:extLst>
          </p:cNvPr>
          <p:cNvSpPr txBox="1"/>
          <p:nvPr/>
        </p:nvSpPr>
        <p:spPr>
          <a:xfrm rot="19039697">
            <a:off x="5474380" y="2093718"/>
            <a:ext cx="893967" cy="369332"/>
          </a:xfrm>
          <a:prstGeom prst="rect">
            <a:avLst/>
          </a:prstGeom>
          <a:noFill/>
        </p:spPr>
        <p:txBody>
          <a:bodyPr wrap="square">
            <a:spAutoFit/>
          </a:bodyPr>
          <a:lstStyle/>
          <a:p>
            <a:r>
              <a:rPr lang="de-D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Joas</a:t>
            </a:r>
            <a:endParaRPr lang="de-CH" dirty="0">
              <a:solidFill>
                <a:srgbClr val="00B050"/>
              </a:solidFill>
            </a:endParaRPr>
          </a:p>
        </p:txBody>
      </p:sp>
      <p:sp>
        <p:nvSpPr>
          <p:cNvPr id="55" name="Textfeld 54">
            <a:extLst>
              <a:ext uri="{FF2B5EF4-FFF2-40B4-BE49-F238E27FC236}">
                <a16:creationId xmlns:a16="http://schemas.microsoft.com/office/drawing/2014/main" id="{D6D29DFD-0274-CEB1-ED06-C652E92FFA01}"/>
              </a:ext>
            </a:extLst>
          </p:cNvPr>
          <p:cNvSpPr txBox="1"/>
          <p:nvPr/>
        </p:nvSpPr>
        <p:spPr>
          <a:xfrm>
            <a:off x="5865318" y="2747139"/>
            <a:ext cx="893967"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Amazja</a:t>
            </a:r>
            <a:endParaRPr lang="de-CH" dirty="0"/>
          </a:p>
        </p:txBody>
      </p:sp>
      <p:sp>
        <p:nvSpPr>
          <p:cNvPr id="56" name="Bogen 55">
            <a:extLst>
              <a:ext uri="{FF2B5EF4-FFF2-40B4-BE49-F238E27FC236}">
                <a16:creationId xmlns:a16="http://schemas.microsoft.com/office/drawing/2014/main" id="{AF532F54-C632-0EB7-AD85-A24B01CEBC33}"/>
              </a:ext>
            </a:extLst>
          </p:cNvPr>
          <p:cNvSpPr/>
          <p:nvPr/>
        </p:nvSpPr>
        <p:spPr>
          <a:xfrm rot="11304721">
            <a:off x="8859215" y="4665481"/>
            <a:ext cx="6530269" cy="318225"/>
          </a:xfrm>
          <a:prstGeom prst="arc">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p>
        </p:txBody>
      </p:sp>
      <p:sp>
        <p:nvSpPr>
          <p:cNvPr id="57" name="Bogen 56">
            <a:extLst>
              <a:ext uri="{FF2B5EF4-FFF2-40B4-BE49-F238E27FC236}">
                <a16:creationId xmlns:a16="http://schemas.microsoft.com/office/drawing/2014/main" id="{B56D53CB-3797-DB8F-2441-5ECF2695590A}"/>
              </a:ext>
            </a:extLst>
          </p:cNvPr>
          <p:cNvSpPr/>
          <p:nvPr/>
        </p:nvSpPr>
        <p:spPr>
          <a:xfrm rot="11304721" flipV="1">
            <a:off x="8995907" y="6144515"/>
            <a:ext cx="5971155" cy="817578"/>
          </a:xfrm>
          <a:prstGeom prst="arc">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p>
        </p:txBody>
      </p:sp>
      <p:sp>
        <p:nvSpPr>
          <p:cNvPr id="58" name="Textfeld 57">
            <a:extLst>
              <a:ext uri="{FF2B5EF4-FFF2-40B4-BE49-F238E27FC236}">
                <a16:creationId xmlns:a16="http://schemas.microsoft.com/office/drawing/2014/main" id="{4FB168C9-2203-D162-D376-6C2A23771EAE}"/>
              </a:ext>
            </a:extLst>
          </p:cNvPr>
          <p:cNvSpPr txBox="1"/>
          <p:nvPr/>
        </p:nvSpPr>
        <p:spPr>
          <a:xfrm rot="19039697">
            <a:off x="6585916" y="2151280"/>
            <a:ext cx="893967" cy="369332"/>
          </a:xfrm>
          <a:prstGeom prst="rect">
            <a:avLst/>
          </a:prstGeom>
          <a:noFill/>
        </p:spPr>
        <p:txBody>
          <a:bodyPr wrap="square">
            <a:spAutoFit/>
          </a:bodyPr>
          <a:lstStyle/>
          <a:p>
            <a:r>
              <a:rPr lang="de-DE" sz="18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Ussija</a:t>
            </a:r>
            <a:endParaRPr lang="de-CH" dirty="0">
              <a:solidFill>
                <a:srgbClr val="00B050"/>
              </a:solidFill>
            </a:endParaRPr>
          </a:p>
        </p:txBody>
      </p:sp>
      <p:sp>
        <p:nvSpPr>
          <p:cNvPr id="59" name="Textfeld 58">
            <a:extLst>
              <a:ext uri="{FF2B5EF4-FFF2-40B4-BE49-F238E27FC236}">
                <a16:creationId xmlns:a16="http://schemas.microsoft.com/office/drawing/2014/main" id="{6092E4C8-A0C2-6B2A-098A-976C86D0C9C2}"/>
              </a:ext>
            </a:extLst>
          </p:cNvPr>
          <p:cNvSpPr txBox="1"/>
          <p:nvPr/>
        </p:nvSpPr>
        <p:spPr>
          <a:xfrm rot="19064138">
            <a:off x="6933574" y="2136502"/>
            <a:ext cx="893967" cy="369332"/>
          </a:xfrm>
          <a:prstGeom prst="rect">
            <a:avLst/>
          </a:prstGeom>
          <a:noFill/>
        </p:spPr>
        <p:txBody>
          <a:bodyPr wrap="square">
            <a:spAutoFit/>
          </a:bodyPr>
          <a:lstStyle/>
          <a:p>
            <a:r>
              <a:rPr lang="de-DE" sz="18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Jotam</a:t>
            </a:r>
            <a:endParaRPr lang="de-CH" dirty="0">
              <a:solidFill>
                <a:srgbClr val="00B050"/>
              </a:solidFill>
            </a:endParaRPr>
          </a:p>
        </p:txBody>
      </p:sp>
      <p:sp>
        <p:nvSpPr>
          <p:cNvPr id="60" name="Textfeld 59">
            <a:extLst>
              <a:ext uri="{FF2B5EF4-FFF2-40B4-BE49-F238E27FC236}">
                <a16:creationId xmlns:a16="http://schemas.microsoft.com/office/drawing/2014/main" id="{A0C7C1B1-AFBC-1C24-CC74-B0F100EC7AA2}"/>
              </a:ext>
            </a:extLst>
          </p:cNvPr>
          <p:cNvSpPr txBox="1"/>
          <p:nvPr/>
        </p:nvSpPr>
        <p:spPr>
          <a:xfrm>
            <a:off x="7353863" y="2844761"/>
            <a:ext cx="710710"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Ahas</a:t>
            </a:r>
            <a:endParaRPr lang="de-CH" dirty="0"/>
          </a:p>
        </p:txBody>
      </p:sp>
      <p:sp>
        <p:nvSpPr>
          <p:cNvPr id="61" name="Textfeld 60">
            <a:extLst>
              <a:ext uri="{FF2B5EF4-FFF2-40B4-BE49-F238E27FC236}">
                <a16:creationId xmlns:a16="http://schemas.microsoft.com/office/drawing/2014/main" id="{C8BB46BE-214E-C9DE-05A1-6AC0471985E8}"/>
              </a:ext>
            </a:extLst>
          </p:cNvPr>
          <p:cNvSpPr txBox="1"/>
          <p:nvPr/>
        </p:nvSpPr>
        <p:spPr>
          <a:xfrm>
            <a:off x="7764770" y="2154863"/>
            <a:ext cx="893967" cy="369332"/>
          </a:xfrm>
          <a:prstGeom prst="rect">
            <a:avLst/>
          </a:prstGeom>
          <a:noFill/>
        </p:spPr>
        <p:txBody>
          <a:bodyPr wrap="square">
            <a:spAutoFit/>
          </a:bodyPr>
          <a:lstStyle/>
          <a:p>
            <a:r>
              <a:rPr lang="de-D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Hiskia</a:t>
            </a:r>
            <a:endParaRPr lang="de-CH" dirty="0">
              <a:solidFill>
                <a:srgbClr val="00B050"/>
              </a:solidFill>
            </a:endParaRPr>
          </a:p>
        </p:txBody>
      </p:sp>
      <p:sp>
        <p:nvSpPr>
          <p:cNvPr id="62" name="Textfeld 61">
            <a:extLst>
              <a:ext uri="{FF2B5EF4-FFF2-40B4-BE49-F238E27FC236}">
                <a16:creationId xmlns:a16="http://schemas.microsoft.com/office/drawing/2014/main" id="{5FA3D803-EA05-5A6B-47AE-9A2C8475063D}"/>
              </a:ext>
            </a:extLst>
          </p:cNvPr>
          <p:cNvSpPr txBox="1"/>
          <p:nvPr/>
        </p:nvSpPr>
        <p:spPr>
          <a:xfrm>
            <a:off x="8301594" y="2836958"/>
            <a:ext cx="1033131"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Manasse</a:t>
            </a:r>
            <a:endParaRPr lang="de-CH" dirty="0"/>
          </a:p>
        </p:txBody>
      </p:sp>
      <p:sp>
        <p:nvSpPr>
          <p:cNvPr id="63" name="Textfeld 62">
            <a:extLst>
              <a:ext uri="{FF2B5EF4-FFF2-40B4-BE49-F238E27FC236}">
                <a16:creationId xmlns:a16="http://schemas.microsoft.com/office/drawing/2014/main" id="{2F608D3C-A010-2FF4-76B4-CC326CB8D7C1}"/>
              </a:ext>
            </a:extLst>
          </p:cNvPr>
          <p:cNvSpPr txBox="1"/>
          <p:nvPr/>
        </p:nvSpPr>
        <p:spPr>
          <a:xfrm>
            <a:off x="9011469" y="3098051"/>
            <a:ext cx="756059"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Amon </a:t>
            </a:r>
            <a:endParaRPr lang="de-CH" dirty="0"/>
          </a:p>
        </p:txBody>
      </p:sp>
      <p:sp>
        <p:nvSpPr>
          <p:cNvPr id="1024" name="Textfeld 1023">
            <a:extLst>
              <a:ext uri="{FF2B5EF4-FFF2-40B4-BE49-F238E27FC236}">
                <a16:creationId xmlns:a16="http://schemas.microsoft.com/office/drawing/2014/main" id="{42214652-7FD7-4E91-29C8-762BC0E1F0E3}"/>
              </a:ext>
            </a:extLst>
          </p:cNvPr>
          <p:cNvSpPr txBox="1"/>
          <p:nvPr/>
        </p:nvSpPr>
        <p:spPr>
          <a:xfrm>
            <a:off x="9475147" y="2149442"/>
            <a:ext cx="893967" cy="369332"/>
          </a:xfrm>
          <a:prstGeom prst="rect">
            <a:avLst/>
          </a:prstGeom>
          <a:noFill/>
        </p:spPr>
        <p:txBody>
          <a:bodyPr wrap="square">
            <a:spAutoFit/>
          </a:bodyPr>
          <a:lstStyle/>
          <a:p>
            <a:r>
              <a:rPr lang="de-D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Josia</a:t>
            </a:r>
            <a:endParaRPr lang="de-CH" dirty="0">
              <a:solidFill>
                <a:srgbClr val="00B050"/>
              </a:solidFill>
            </a:endParaRPr>
          </a:p>
        </p:txBody>
      </p:sp>
      <p:sp>
        <p:nvSpPr>
          <p:cNvPr id="1025" name="Textfeld 1024">
            <a:extLst>
              <a:ext uri="{FF2B5EF4-FFF2-40B4-BE49-F238E27FC236}">
                <a16:creationId xmlns:a16="http://schemas.microsoft.com/office/drawing/2014/main" id="{35E28972-A8D8-2E47-F8C2-EDEDCFB299B0}"/>
              </a:ext>
            </a:extLst>
          </p:cNvPr>
          <p:cNvSpPr txBox="1"/>
          <p:nvPr/>
        </p:nvSpPr>
        <p:spPr>
          <a:xfrm>
            <a:off x="9951783" y="2910206"/>
            <a:ext cx="809793"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Joahas</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1027" name="Textfeld 1026">
            <a:extLst>
              <a:ext uri="{FF2B5EF4-FFF2-40B4-BE49-F238E27FC236}">
                <a16:creationId xmlns:a16="http://schemas.microsoft.com/office/drawing/2014/main" id="{6145C8FE-2335-0620-317B-852482BD598C}"/>
              </a:ext>
            </a:extLst>
          </p:cNvPr>
          <p:cNvSpPr txBox="1"/>
          <p:nvPr/>
        </p:nvSpPr>
        <p:spPr>
          <a:xfrm>
            <a:off x="10901554" y="2888022"/>
            <a:ext cx="963303"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Jojachin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1" name="Textfeld 1030">
            <a:extLst>
              <a:ext uri="{FF2B5EF4-FFF2-40B4-BE49-F238E27FC236}">
                <a16:creationId xmlns:a16="http://schemas.microsoft.com/office/drawing/2014/main" id="{2F45FCE7-E9A9-75D9-707C-18DCBDB5A5F9}"/>
              </a:ext>
            </a:extLst>
          </p:cNvPr>
          <p:cNvSpPr txBox="1"/>
          <p:nvPr/>
        </p:nvSpPr>
        <p:spPr>
          <a:xfrm>
            <a:off x="10531107" y="2630014"/>
            <a:ext cx="962108" cy="369332"/>
          </a:xfrm>
          <a:prstGeom prst="rect">
            <a:avLst/>
          </a:prstGeom>
          <a:noFill/>
        </p:spPr>
        <p:txBody>
          <a:bodyPr wrap="square">
            <a:spAutoFit/>
          </a:bodyPr>
          <a:lstStyle/>
          <a:p>
            <a:r>
              <a:rPr lang="de-DE" sz="1800" dirty="0" err="1">
                <a:effectLst/>
                <a:latin typeface="Calibri" panose="020F0502020204030204" pitchFamily="34" charset="0"/>
                <a:ea typeface="Calibri" panose="020F0502020204030204" pitchFamily="34" charset="0"/>
                <a:cs typeface="Times New Roman" panose="02020603050405020304" pitchFamily="18" charset="0"/>
              </a:rPr>
              <a:t>Jojakim</a:t>
            </a:r>
            <a:endParaRPr lang="de-CH" dirty="0"/>
          </a:p>
        </p:txBody>
      </p:sp>
      <p:sp>
        <p:nvSpPr>
          <p:cNvPr id="1032" name="Textfeld 1031">
            <a:extLst>
              <a:ext uri="{FF2B5EF4-FFF2-40B4-BE49-F238E27FC236}">
                <a16:creationId xmlns:a16="http://schemas.microsoft.com/office/drawing/2014/main" id="{C29B4349-59FE-3CA5-A1F0-F5720FCFAC2D}"/>
              </a:ext>
            </a:extLst>
          </p:cNvPr>
          <p:cNvSpPr txBox="1"/>
          <p:nvPr/>
        </p:nvSpPr>
        <p:spPr>
          <a:xfrm>
            <a:off x="11314477" y="3119037"/>
            <a:ext cx="963303"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Zedekia</a:t>
            </a:r>
          </a:p>
        </p:txBody>
      </p:sp>
      <p:cxnSp>
        <p:nvCxnSpPr>
          <p:cNvPr id="1034" name="Gerader Verbinder 1033">
            <a:extLst>
              <a:ext uri="{FF2B5EF4-FFF2-40B4-BE49-F238E27FC236}">
                <a16:creationId xmlns:a16="http://schemas.microsoft.com/office/drawing/2014/main" id="{D7FD026D-8844-B2CF-F149-BF71CCD989C7}"/>
              </a:ext>
            </a:extLst>
          </p:cNvPr>
          <p:cNvCxnSpPr>
            <a:cxnSpLocks/>
          </p:cNvCxnSpPr>
          <p:nvPr/>
        </p:nvCxnSpPr>
        <p:spPr>
          <a:xfrm>
            <a:off x="8194791" y="2480744"/>
            <a:ext cx="0" cy="55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5FD8B620-7BD3-B70D-A5FB-5DF18A68933E}"/>
              </a:ext>
            </a:extLst>
          </p:cNvPr>
          <p:cNvCxnSpPr>
            <a:cxnSpLocks/>
          </p:cNvCxnSpPr>
          <p:nvPr/>
        </p:nvCxnSpPr>
        <p:spPr>
          <a:xfrm>
            <a:off x="9833437" y="2482423"/>
            <a:ext cx="0" cy="55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653317CE-36DA-FA57-3CC4-CB3BCDB8A44F}"/>
              </a:ext>
            </a:extLst>
          </p:cNvPr>
          <p:cNvCxnSpPr>
            <a:cxnSpLocks/>
          </p:cNvCxnSpPr>
          <p:nvPr/>
        </p:nvCxnSpPr>
        <p:spPr>
          <a:xfrm>
            <a:off x="5865318" y="2478447"/>
            <a:ext cx="0" cy="429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0" name="Textfeld 1039">
            <a:extLst>
              <a:ext uri="{FF2B5EF4-FFF2-40B4-BE49-F238E27FC236}">
                <a16:creationId xmlns:a16="http://schemas.microsoft.com/office/drawing/2014/main" id="{88AD743A-F364-210B-8971-B0D1F6302EE1}"/>
              </a:ext>
            </a:extLst>
          </p:cNvPr>
          <p:cNvSpPr txBox="1"/>
          <p:nvPr/>
        </p:nvSpPr>
        <p:spPr>
          <a:xfrm>
            <a:off x="7012358" y="3358307"/>
            <a:ext cx="1656025" cy="369332"/>
          </a:xfrm>
          <a:prstGeom prst="rect">
            <a:avLst/>
          </a:prstGeom>
          <a:solidFill>
            <a:schemeClr val="accent2">
              <a:lumMod val="20000"/>
              <a:lumOff val="80000"/>
            </a:schemeClr>
          </a:solidFill>
        </p:spPr>
        <p:txBody>
          <a:bodyPr wrap="square">
            <a:spAutoFit/>
          </a:bodyPr>
          <a:lstStyle/>
          <a:p>
            <a:pPr algn="ctr"/>
            <a:r>
              <a:rPr lang="de-DE" dirty="0">
                <a:solidFill>
                  <a:srgbClr val="FF0000"/>
                </a:solidFill>
                <a:latin typeface="Calibri" panose="020F0502020204030204" pitchFamily="34" charset="0"/>
                <a:ea typeface="Calibri" panose="020F0502020204030204" pitchFamily="34" charset="0"/>
                <a:cs typeface="Times New Roman" panose="02020603050405020304" pitchFamily="18" charset="0"/>
              </a:rPr>
              <a:t>Jesaja</a:t>
            </a:r>
            <a:endParaRPr lang="de-CH" dirty="0">
              <a:solidFill>
                <a:srgbClr val="FF0000"/>
              </a:solidFill>
            </a:endParaRPr>
          </a:p>
        </p:txBody>
      </p:sp>
      <p:sp>
        <p:nvSpPr>
          <p:cNvPr id="1041" name="Textfeld 1040">
            <a:extLst>
              <a:ext uri="{FF2B5EF4-FFF2-40B4-BE49-F238E27FC236}">
                <a16:creationId xmlns:a16="http://schemas.microsoft.com/office/drawing/2014/main" id="{59B4D612-2213-5E9B-6892-935389BED6DA}"/>
              </a:ext>
            </a:extLst>
          </p:cNvPr>
          <p:cNvSpPr txBox="1"/>
          <p:nvPr/>
        </p:nvSpPr>
        <p:spPr>
          <a:xfrm>
            <a:off x="9884599" y="4393367"/>
            <a:ext cx="2227708" cy="369332"/>
          </a:xfrm>
          <a:prstGeom prst="rect">
            <a:avLst/>
          </a:prstGeom>
          <a:solidFill>
            <a:schemeClr val="accent2">
              <a:lumMod val="20000"/>
              <a:lumOff val="80000"/>
            </a:schemeClr>
          </a:solidFill>
        </p:spPr>
        <p:txBody>
          <a:bodyPr wrap="square">
            <a:spAutoFit/>
          </a:bodyPr>
          <a:lstStyle/>
          <a:p>
            <a:pPr algn="ctr"/>
            <a:r>
              <a:rPr lang="de-DE" dirty="0">
                <a:solidFill>
                  <a:srgbClr val="FF0000"/>
                </a:solidFill>
                <a:latin typeface="Calibri" panose="020F0502020204030204" pitchFamily="34" charset="0"/>
                <a:ea typeface="Calibri" panose="020F0502020204030204" pitchFamily="34" charset="0"/>
                <a:cs typeface="Times New Roman" panose="02020603050405020304" pitchFamily="18" charset="0"/>
              </a:rPr>
              <a:t>Jeremia</a:t>
            </a:r>
            <a:endParaRPr lang="de-CH" dirty="0">
              <a:solidFill>
                <a:srgbClr val="FF0000"/>
              </a:solidFill>
            </a:endParaRPr>
          </a:p>
        </p:txBody>
      </p:sp>
      <p:sp>
        <p:nvSpPr>
          <p:cNvPr id="1042" name="Textfeld 1041">
            <a:extLst>
              <a:ext uri="{FF2B5EF4-FFF2-40B4-BE49-F238E27FC236}">
                <a16:creationId xmlns:a16="http://schemas.microsoft.com/office/drawing/2014/main" id="{B8738EDE-10CE-8AA8-88A2-CECEEFE5669F}"/>
              </a:ext>
            </a:extLst>
          </p:cNvPr>
          <p:cNvSpPr txBox="1"/>
          <p:nvPr/>
        </p:nvSpPr>
        <p:spPr>
          <a:xfrm>
            <a:off x="2465379" y="1113417"/>
            <a:ext cx="6751598"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Mensch | Abraham | Isaak | Jakob | Juda | Isai | David | Messias |  </a:t>
            </a:r>
            <a:endParaRPr lang="de-CH" dirty="0"/>
          </a:p>
        </p:txBody>
      </p:sp>
      <p:pic>
        <p:nvPicPr>
          <p:cNvPr id="1045" name="Picture 8" descr="Schwarzgraue Christliche Kreuzikone Im Flat Design Vektorillustration  Abstraktes Lineares Christliches Kreuz Religion Kirche Kruzifix Gott  Katholisches Zeichen Symbol Der Spiritualität Stock Vektor Art und mehr  Bilder von Kreuz - religiöses Symbol - iStock">
            <a:extLst>
              <a:ext uri="{FF2B5EF4-FFF2-40B4-BE49-F238E27FC236}">
                <a16:creationId xmlns:a16="http://schemas.microsoft.com/office/drawing/2014/main" id="{30736703-9E33-30FD-0CE8-CC7CCA5AAB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3138" y="1002309"/>
            <a:ext cx="594590" cy="594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29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2331</Words>
  <Application>Microsoft Office PowerPoint</Application>
  <PresentationFormat>Breitbild</PresentationFormat>
  <Paragraphs>215</Paragraphs>
  <Slides>26</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Calibri Light</vt:lpstr>
      <vt:lpstr>Times New Roman</vt:lpstr>
      <vt:lpstr>Wingdings</vt:lpstr>
      <vt:lpstr>Office</vt:lpstr>
      <vt:lpstr>PowerPoint-Präsentation</vt:lpstr>
      <vt:lpstr>Einteilung des Könige Buches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Bibel, Altes Testament, Könige</cp:keywords>
  <cp:lastModifiedBy>David Briggeler</cp:lastModifiedBy>
  <cp:revision>70</cp:revision>
  <dcterms:created xsi:type="dcterms:W3CDTF">2022-09-08T15:42:11Z</dcterms:created>
  <dcterms:modified xsi:type="dcterms:W3CDTF">2024-02-17T08:05:54Z</dcterms:modified>
</cp:coreProperties>
</file>