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53" r:id="rId2"/>
    <p:sldId id="741" r:id="rId3"/>
    <p:sldId id="825" r:id="rId4"/>
    <p:sldId id="827" r:id="rId5"/>
    <p:sldId id="828" r:id="rId6"/>
    <p:sldId id="829" r:id="rId7"/>
    <p:sldId id="826" r:id="rId8"/>
    <p:sldId id="833" r:id="rId9"/>
    <p:sldId id="834" r:id="rId10"/>
    <p:sldId id="835" r:id="rId11"/>
    <p:sldId id="836" r:id="rId12"/>
    <p:sldId id="837" r:id="rId13"/>
    <p:sldId id="838" r:id="rId14"/>
    <p:sldId id="839" r:id="rId15"/>
    <p:sldId id="840" r:id="rId16"/>
    <p:sldId id="830" r:id="rId17"/>
    <p:sldId id="831" r:id="rId18"/>
    <p:sldId id="841" r:id="rId19"/>
    <p:sldId id="849" r:id="rId20"/>
    <p:sldId id="848" r:id="rId21"/>
    <p:sldId id="832" r:id="rId22"/>
    <p:sldId id="843" r:id="rId23"/>
    <p:sldId id="844" r:id="rId24"/>
    <p:sldId id="845" r:id="rId25"/>
    <p:sldId id="846" r:id="rId26"/>
    <p:sldId id="847" r:id="rId27"/>
    <p:sldId id="824" r:id="rId28"/>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B3"/>
    <a:srgbClr val="FAE9CD"/>
    <a:srgbClr val="FFFFFF"/>
    <a:srgbClr val="FFFF00"/>
    <a:srgbClr val="FFFBA3"/>
    <a:srgbClr val="D5F7FF"/>
    <a:srgbClr val="A4EDFE"/>
    <a:srgbClr val="000000"/>
    <a:srgbClr val="3B3838"/>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12" d="100"/>
          <a:sy n="112" d="100"/>
        </p:scale>
        <p:origin x="68" y="868"/>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22.02.2024</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22.02.2024</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22.02.2024</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22.02.2024</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22.02.2024</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22.02.2024</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22.02.2024</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22.02.2024</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22.02.2024</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22.02.2024</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22.02.2024</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22.02.2024</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22.02.2024</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46DBD84-B470-9AC1-DBB3-823020757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AutoShape 2">
            <a:extLst>
              <a:ext uri="{FF2B5EF4-FFF2-40B4-BE49-F238E27FC236}">
                <a16:creationId xmlns:a16="http://schemas.microsoft.com/office/drawing/2014/main" id="{F527BBBE-6FAC-1931-FDF2-98715627DA5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4" name="AutoShape 4">
            <a:extLst>
              <a:ext uri="{FF2B5EF4-FFF2-40B4-BE49-F238E27FC236}">
                <a16:creationId xmlns:a16="http://schemas.microsoft.com/office/drawing/2014/main" id="{CC8E016F-20CC-3613-2A39-F861C554266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6" name="Grafik 5">
            <a:extLst>
              <a:ext uri="{FF2B5EF4-FFF2-40B4-BE49-F238E27FC236}">
                <a16:creationId xmlns:a16="http://schemas.microsoft.com/office/drawing/2014/main" id="{C6EB267B-EDF5-6AB8-891A-5B2545058BFB}"/>
              </a:ext>
            </a:extLst>
          </p:cNvPr>
          <p:cNvPicPr>
            <a:picLocks noChangeAspect="1"/>
          </p:cNvPicPr>
          <p:nvPr/>
        </p:nvPicPr>
        <p:blipFill>
          <a:blip r:embed="rId3"/>
          <a:stretch>
            <a:fillRect/>
          </a:stretch>
        </p:blipFill>
        <p:spPr>
          <a:xfrm>
            <a:off x="0" y="0"/>
            <a:ext cx="12192000" cy="6858000"/>
          </a:xfrm>
          <a:prstGeom prst="rect">
            <a:avLst/>
          </a:prstGeom>
        </p:spPr>
      </p:pic>
      <p:pic>
        <p:nvPicPr>
          <p:cNvPr id="8" name="Grafik 7">
            <a:extLst>
              <a:ext uri="{FF2B5EF4-FFF2-40B4-BE49-F238E27FC236}">
                <a16:creationId xmlns:a16="http://schemas.microsoft.com/office/drawing/2014/main" id="{6E436427-12ED-DBD0-5F2A-3B836F2FB264}"/>
              </a:ext>
            </a:extLst>
          </p:cNvPr>
          <p:cNvPicPr>
            <a:picLocks noChangeAspect="1"/>
          </p:cNvPicPr>
          <p:nvPr/>
        </p:nvPicPr>
        <p:blipFill>
          <a:blip r:embed="rId4"/>
          <a:stretch>
            <a:fillRect/>
          </a:stretch>
        </p:blipFill>
        <p:spPr>
          <a:xfrm>
            <a:off x="0" y="0"/>
            <a:ext cx="12192000" cy="6858000"/>
          </a:xfrm>
          <a:prstGeom prst="rect">
            <a:avLst/>
          </a:prstGeom>
        </p:spPr>
      </p:pic>
      <p:pic>
        <p:nvPicPr>
          <p:cNvPr id="7" name="Grafik 6">
            <a:extLst>
              <a:ext uri="{FF2B5EF4-FFF2-40B4-BE49-F238E27FC236}">
                <a16:creationId xmlns:a16="http://schemas.microsoft.com/office/drawing/2014/main" id="{48F3FE51-55F7-A5B9-0872-8CDAE266CAD5}"/>
              </a:ext>
            </a:extLst>
          </p:cNvPr>
          <p:cNvPicPr>
            <a:picLocks noChangeAspect="1"/>
          </p:cNvPicPr>
          <p:nvPr/>
        </p:nvPicPr>
        <p:blipFill>
          <a:blip r:embed="rId5"/>
          <a:stretch>
            <a:fillRect/>
          </a:stretch>
        </p:blipFill>
        <p:spPr>
          <a:xfrm>
            <a:off x="0" y="0"/>
            <a:ext cx="12192000" cy="6858000"/>
          </a:xfrm>
          <a:prstGeom prst="rect">
            <a:avLst/>
          </a:prstGeom>
        </p:spPr>
      </p:pic>
      <p:pic>
        <p:nvPicPr>
          <p:cNvPr id="9" name="Grafik 8">
            <a:extLst>
              <a:ext uri="{FF2B5EF4-FFF2-40B4-BE49-F238E27FC236}">
                <a16:creationId xmlns:a16="http://schemas.microsoft.com/office/drawing/2014/main" id="{B3092F5C-2D21-1338-FB74-FD0A31DB48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Grafik 10">
            <a:extLst>
              <a:ext uri="{FF2B5EF4-FFF2-40B4-BE49-F238E27FC236}">
                <a16:creationId xmlns:a16="http://schemas.microsoft.com/office/drawing/2014/main" id="{4918F4C6-EDC1-A025-9A3D-D2C22B30D9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Grafik 12">
            <a:extLst>
              <a:ext uri="{FF2B5EF4-FFF2-40B4-BE49-F238E27FC236}">
                <a16:creationId xmlns:a16="http://schemas.microsoft.com/office/drawing/2014/main" id="{40663CE9-EF40-77C8-62DF-7C0889D179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071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584CD-0902-3E99-AEAB-508338EFC72A}"/>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8527FC60-98B5-90B7-2178-8CC917D2F816}"/>
              </a:ext>
            </a:extLst>
          </p:cNvPr>
          <p:cNvSpPr>
            <a:spLocks noChangeArrowheads="1"/>
          </p:cNvSpPr>
          <p:nvPr/>
        </p:nvSpPr>
        <p:spPr bwMode="auto">
          <a:xfrm>
            <a:off x="452940" y="1143884"/>
            <a:ext cx="10194739"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de-CH" sz="3000" dirty="0">
                <a:effectLst/>
                <a:ea typeface="Calibri" panose="020F0502020204030204" pitchFamily="34" charset="0"/>
                <a:cs typeface="Times New Roman" panose="02020603050405020304" pitchFamily="18" charset="0"/>
              </a:rPr>
              <a:t>"Denn so spricht der König von Assyrien: Macht Frieden mit mir und kommt zu mir heraus, so sollt ihr jeder von seinem Weinstock und jeder von seinem Feigenbaum essen und jeder das Wasser seiner Zisterne trinken, 32 bis ich komme und euch in ein Land hole wie euer Land, ein Land von Korn und Most, ein Land von Brot und Weinbergen, ein Land von Olivenbäumen und Honig, dass ihr lebt und nicht sterbt. " </a:t>
            </a:r>
            <a:r>
              <a:rPr lang="de-CH" sz="3000" b="1" dirty="0">
                <a:effectLst/>
                <a:ea typeface="Calibri" panose="020F0502020204030204" pitchFamily="34" charset="0"/>
                <a:cs typeface="Times New Roman" panose="02020603050405020304" pitchFamily="18" charset="0"/>
              </a:rPr>
              <a:t>(18,31b-32a)</a:t>
            </a:r>
            <a:endParaRPr kumimoji="0" lang="de-DE" altLang="de-DE" sz="3000" b="0" u="none" strike="noStrike" cap="none" normalizeH="0" baseline="0" dirty="0">
              <a:ln>
                <a:noFill/>
              </a:ln>
              <a:solidFill>
                <a:schemeClr val="tx1"/>
              </a:solidFill>
              <a:effectLst/>
            </a:endParaRPr>
          </a:p>
        </p:txBody>
      </p:sp>
      <p:sp>
        <p:nvSpPr>
          <p:cNvPr id="2" name="Textfeld 1">
            <a:extLst>
              <a:ext uri="{FF2B5EF4-FFF2-40B4-BE49-F238E27FC236}">
                <a16:creationId xmlns:a16="http://schemas.microsoft.com/office/drawing/2014/main" id="{E86EB476-2ABE-6274-8292-A304DE2B98D2}"/>
              </a:ext>
            </a:extLst>
          </p:cNvPr>
          <p:cNvSpPr txBox="1"/>
          <p:nvPr/>
        </p:nvSpPr>
        <p:spPr>
          <a:xfrm>
            <a:off x="825717" y="445954"/>
            <a:ext cx="5446390" cy="564385"/>
          </a:xfrm>
          <a:prstGeom prst="rect">
            <a:avLst/>
          </a:prstGeom>
          <a:noFill/>
        </p:spPr>
        <p:txBody>
          <a:bodyPr wrap="square">
            <a:spAutoFit/>
          </a:bodyPr>
          <a:lstStyle/>
          <a:p>
            <a:pPr>
              <a:lnSpc>
                <a:spcPct val="107000"/>
              </a:lnSpc>
              <a:spcBef>
                <a:spcPts val="1200"/>
              </a:spcBef>
            </a:pPr>
            <a:r>
              <a:rPr lang="de-CH" sz="3000" b="1" kern="0" dirty="0">
                <a:latin typeface="Calibri" panose="020F0502020204030204" pitchFamily="34" charset="0"/>
                <a:ea typeface="Times New Roman" panose="02020603050405020304" pitchFamily="18" charset="0"/>
                <a:cs typeface="Times New Roman" panose="02020603050405020304" pitchFamily="18" charset="0"/>
              </a:rPr>
              <a:t>Hiskia vertraute auf den HERRN</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569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10851-9B64-FCF7-F836-DCA5FCAD47F0}"/>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CA59B88A-2E70-CDD5-36D5-366240F76E08}"/>
              </a:ext>
            </a:extLst>
          </p:cNvPr>
          <p:cNvSpPr>
            <a:spLocks noChangeArrowheads="1"/>
          </p:cNvSpPr>
          <p:nvPr/>
        </p:nvSpPr>
        <p:spPr bwMode="auto">
          <a:xfrm>
            <a:off x="432620" y="1230858"/>
            <a:ext cx="10194739"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de-CH" sz="3000" dirty="0">
                <a:effectLst/>
                <a:ea typeface="Calibri" panose="020F0502020204030204" pitchFamily="34" charset="0"/>
                <a:cs typeface="Times New Roman" panose="02020603050405020304" pitchFamily="18" charset="0"/>
              </a:rPr>
              <a:t>"Aber hört nicht auf Hiskia! Denn er verführt euch, indem er spricht: Der HERR wird uns </a:t>
            </a:r>
            <a:r>
              <a:rPr lang="de-CH" sz="3000" b="1" dirty="0">
                <a:effectLst/>
                <a:ea typeface="Calibri" panose="020F0502020204030204" pitchFamily="34" charset="0"/>
                <a:cs typeface="Times New Roman" panose="02020603050405020304" pitchFamily="18" charset="0"/>
              </a:rPr>
              <a:t>erretten</a:t>
            </a:r>
            <a:r>
              <a:rPr lang="de-CH" sz="3000" dirty="0">
                <a:effectLst/>
                <a:ea typeface="Calibri" panose="020F0502020204030204" pitchFamily="34" charset="0"/>
                <a:cs typeface="Times New Roman" panose="02020603050405020304" pitchFamily="18" charset="0"/>
              </a:rPr>
              <a:t>! 33 Haben die Götter der Nationen ein jeder sein Land aus der Hand des Königs von Assyrien </a:t>
            </a:r>
            <a:r>
              <a:rPr lang="de-CH" sz="3000" b="1" dirty="0">
                <a:effectLst/>
                <a:ea typeface="Calibri" panose="020F0502020204030204" pitchFamily="34" charset="0"/>
                <a:cs typeface="Times New Roman" panose="02020603050405020304" pitchFamily="18" charset="0"/>
              </a:rPr>
              <a:t>errettet</a:t>
            </a:r>
            <a:r>
              <a:rPr lang="de-CH" sz="3000" dirty="0">
                <a:effectLst/>
                <a:ea typeface="Calibri" panose="020F0502020204030204" pitchFamily="34" charset="0"/>
                <a:cs typeface="Times New Roman" panose="02020603050405020304" pitchFamily="18" charset="0"/>
              </a:rPr>
              <a:t>? 34 Wo sind die Götter von Hamat und Arpad? Wo die Götter von Sepharwaim, von Hena und Iwa? Haben sie etwa Samaria aus meiner Hand </a:t>
            </a:r>
            <a:r>
              <a:rPr lang="de-CH" sz="3000" b="1" dirty="0">
                <a:effectLst/>
                <a:ea typeface="Calibri" panose="020F0502020204030204" pitchFamily="34" charset="0"/>
                <a:cs typeface="Times New Roman" panose="02020603050405020304" pitchFamily="18" charset="0"/>
              </a:rPr>
              <a:t>errettet</a:t>
            </a:r>
            <a:r>
              <a:rPr lang="de-CH" sz="3000" dirty="0">
                <a:effectLst/>
                <a:ea typeface="Calibri" panose="020F0502020204030204" pitchFamily="34" charset="0"/>
                <a:cs typeface="Times New Roman" panose="02020603050405020304" pitchFamily="18" charset="0"/>
              </a:rPr>
              <a:t>? 35 Welche sind es unter allen Göttern der Länder, die ihr Land aus meiner Hand </a:t>
            </a:r>
            <a:r>
              <a:rPr lang="de-CH" sz="3000" b="1" dirty="0">
                <a:effectLst/>
                <a:ea typeface="Calibri" panose="020F0502020204030204" pitchFamily="34" charset="0"/>
                <a:cs typeface="Times New Roman" panose="02020603050405020304" pitchFamily="18" charset="0"/>
              </a:rPr>
              <a:t>errettet</a:t>
            </a:r>
            <a:r>
              <a:rPr lang="de-CH" sz="3000" dirty="0">
                <a:effectLst/>
                <a:ea typeface="Calibri" panose="020F0502020204030204" pitchFamily="34" charset="0"/>
                <a:cs typeface="Times New Roman" panose="02020603050405020304" pitchFamily="18" charset="0"/>
              </a:rPr>
              <a:t> haben, dass der HERR Jerusalem aus meiner Hand </a:t>
            </a:r>
            <a:r>
              <a:rPr lang="de-CH" sz="3000" b="1" dirty="0">
                <a:effectLst/>
                <a:ea typeface="Calibri" panose="020F0502020204030204" pitchFamily="34" charset="0"/>
                <a:cs typeface="Times New Roman" panose="02020603050405020304" pitchFamily="18" charset="0"/>
              </a:rPr>
              <a:t>erretten</a:t>
            </a:r>
            <a:r>
              <a:rPr lang="de-CH" sz="3000" dirty="0">
                <a:effectLst/>
                <a:ea typeface="Calibri" panose="020F0502020204030204" pitchFamily="34" charset="0"/>
                <a:cs typeface="Times New Roman" panose="02020603050405020304" pitchFamily="18" charset="0"/>
              </a:rPr>
              <a:t> sollte?" </a:t>
            </a:r>
            <a:r>
              <a:rPr lang="de-CH" sz="3000" b="1" dirty="0">
                <a:effectLst/>
                <a:ea typeface="Calibri" panose="020F0502020204030204" pitchFamily="34" charset="0"/>
                <a:cs typeface="Times New Roman" panose="02020603050405020304" pitchFamily="18" charset="0"/>
              </a:rPr>
              <a:t>(18,32b-35)</a:t>
            </a:r>
            <a:endParaRPr kumimoji="0" lang="de-DE" altLang="de-DE" sz="3000" b="0" u="none" strike="noStrike" cap="none" normalizeH="0" baseline="0" dirty="0">
              <a:ln>
                <a:noFill/>
              </a:ln>
              <a:solidFill>
                <a:schemeClr val="tx1"/>
              </a:solidFill>
              <a:effectLst/>
            </a:endParaRPr>
          </a:p>
        </p:txBody>
      </p:sp>
      <p:sp>
        <p:nvSpPr>
          <p:cNvPr id="2" name="Textfeld 1">
            <a:extLst>
              <a:ext uri="{FF2B5EF4-FFF2-40B4-BE49-F238E27FC236}">
                <a16:creationId xmlns:a16="http://schemas.microsoft.com/office/drawing/2014/main" id="{EFC8037D-2347-6619-C301-84D7B7BB7DA7}"/>
              </a:ext>
            </a:extLst>
          </p:cNvPr>
          <p:cNvSpPr txBox="1"/>
          <p:nvPr/>
        </p:nvSpPr>
        <p:spPr>
          <a:xfrm>
            <a:off x="825717" y="445954"/>
            <a:ext cx="5446390" cy="564385"/>
          </a:xfrm>
          <a:prstGeom prst="rect">
            <a:avLst/>
          </a:prstGeom>
          <a:noFill/>
        </p:spPr>
        <p:txBody>
          <a:bodyPr wrap="square">
            <a:spAutoFit/>
          </a:bodyPr>
          <a:lstStyle/>
          <a:p>
            <a:pPr>
              <a:lnSpc>
                <a:spcPct val="107000"/>
              </a:lnSpc>
              <a:spcBef>
                <a:spcPts val="1200"/>
              </a:spcBef>
            </a:pPr>
            <a:r>
              <a:rPr lang="de-CH" sz="3000" b="1" kern="0" dirty="0">
                <a:latin typeface="Calibri" panose="020F0502020204030204" pitchFamily="34" charset="0"/>
                <a:ea typeface="Times New Roman" panose="02020603050405020304" pitchFamily="18" charset="0"/>
                <a:cs typeface="Times New Roman" panose="02020603050405020304" pitchFamily="18" charset="0"/>
              </a:rPr>
              <a:t>Hiskia vertraute auf den HERRN</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2934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232A7-5234-82BF-A41C-140321F0C54C}"/>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CB6BEFFC-831F-64CE-0BB3-F3C18ED2D21C}"/>
              </a:ext>
            </a:extLst>
          </p:cNvPr>
          <p:cNvSpPr>
            <a:spLocks noChangeArrowheads="1"/>
          </p:cNvSpPr>
          <p:nvPr/>
        </p:nvSpPr>
        <p:spPr bwMode="auto">
          <a:xfrm>
            <a:off x="398753" y="1151736"/>
            <a:ext cx="10194739"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buFont typeface="+mj-lt"/>
              <a:buAutoNum type="arabicPeriod"/>
            </a:pPr>
            <a:r>
              <a:rPr lang="de-CH" sz="3000" dirty="0">
                <a:effectLst/>
                <a:latin typeface="Calibri" panose="020F0502020204030204" pitchFamily="34" charset="0"/>
                <a:ea typeface="Calibri" panose="020F0502020204030204" pitchFamily="34" charset="0"/>
                <a:cs typeface="Times New Roman" panose="02020603050405020304" pitchFamily="18" charset="0"/>
              </a:rPr>
              <a:t> Er beugte sich vor dem HERRN und ging in den Tempel (1)</a:t>
            </a:r>
          </a:p>
          <a:p>
            <a:pPr marL="342900" indent="-342900">
              <a:buFont typeface="+mj-lt"/>
              <a:buAutoNum type="arabicPeriod"/>
            </a:pPr>
            <a:r>
              <a:rPr lang="de-CH" sz="3000" dirty="0">
                <a:effectLst/>
                <a:latin typeface="Calibri" panose="020F0502020204030204" pitchFamily="34" charset="0"/>
                <a:ea typeface="Calibri" panose="020F0502020204030204" pitchFamily="34" charset="0"/>
                <a:cs typeface="Times New Roman" panose="02020603050405020304" pitchFamily="18" charset="0"/>
              </a:rPr>
              <a:t>Dann beauftragt er Männer die zu dem Propheten Jesaja gingen und ihm die Situation schilderten (2-4)</a:t>
            </a:r>
          </a:p>
          <a:p>
            <a:pPr marL="342900" lvl="0" indent="-342900">
              <a:buFont typeface="+mj-lt"/>
              <a:buAutoNum type="arabicPeriod"/>
            </a:pPr>
            <a:r>
              <a:rPr lang="de-CH" sz="3000" dirty="0">
                <a:effectLst/>
                <a:latin typeface="Calibri" panose="020F0502020204030204" pitchFamily="34" charset="0"/>
                <a:ea typeface="Calibri" panose="020F0502020204030204" pitchFamily="34" charset="0"/>
                <a:cs typeface="Times New Roman" panose="02020603050405020304" pitchFamily="18" charset="0"/>
              </a:rPr>
              <a:t>Wort des HERRN: "Fürchtet dich nicht vor den Worten, die du gehört hast, …" (6)</a:t>
            </a:r>
          </a:p>
        </p:txBody>
      </p:sp>
      <p:sp>
        <p:nvSpPr>
          <p:cNvPr id="2" name="Textfeld 1">
            <a:extLst>
              <a:ext uri="{FF2B5EF4-FFF2-40B4-BE49-F238E27FC236}">
                <a16:creationId xmlns:a16="http://schemas.microsoft.com/office/drawing/2014/main" id="{BFAC43A7-80E1-986B-B318-DE76E2E4D3E4}"/>
              </a:ext>
            </a:extLst>
          </p:cNvPr>
          <p:cNvSpPr txBox="1"/>
          <p:nvPr/>
        </p:nvSpPr>
        <p:spPr>
          <a:xfrm>
            <a:off x="825717" y="445954"/>
            <a:ext cx="5446390" cy="564385"/>
          </a:xfrm>
          <a:prstGeom prst="rect">
            <a:avLst/>
          </a:prstGeom>
          <a:noFill/>
        </p:spPr>
        <p:txBody>
          <a:bodyPr wrap="square">
            <a:spAutoFit/>
          </a:bodyPr>
          <a:lstStyle/>
          <a:p>
            <a:pPr>
              <a:lnSpc>
                <a:spcPct val="107000"/>
              </a:lnSpc>
              <a:spcBef>
                <a:spcPts val="1200"/>
              </a:spcBef>
            </a:pPr>
            <a:r>
              <a:rPr lang="de-CH" sz="3000" b="1" kern="0" dirty="0">
                <a:latin typeface="Calibri" panose="020F0502020204030204" pitchFamily="34" charset="0"/>
                <a:ea typeface="Times New Roman" panose="02020603050405020304" pitchFamily="18" charset="0"/>
                <a:cs typeface="Times New Roman" panose="02020603050405020304" pitchFamily="18" charset="0"/>
              </a:rPr>
              <a:t>Hiskia vertraute auf den HERRN</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D27C8290-A832-B6C2-F836-37BBBEBB9BAB}"/>
              </a:ext>
            </a:extLst>
          </p:cNvPr>
          <p:cNvSpPr txBox="1"/>
          <p:nvPr/>
        </p:nvSpPr>
        <p:spPr>
          <a:xfrm>
            <a:off x="324246" y="3534013"/>
            <a:ext cx="11366527" cy="3323987"/>
          </a:xfrm>
          <a:prstGeom prst="rect">
            <a:avLst/>
          </a:prstGeom>
          <a:noFill/>
        </p:spPr>
        <p:txBody>
          <a:bodyPr wrap="square">
            <a:spAutoFit/>
          </a:bodyPr>
          <a:lstStyle/>
          <a:p>
            <a:r>
              <a:rPr lang="de-DE" sz="3000" dirty="0"/>
              <a:t>"Und die Knechte des Königs Hiskia kamen zu Jesaja. 6 Und Jesaja sprach zu ihnen: So sollt ihr zu eurem Herrn sagen: So spricht der HERR: Fürchte dich nicht vor den Worten, die du gehört hast, womit die Diener des Königs von Assyrien mich gelästert haben. 7 Siehe, ich will ihm einen Geist eingeben, dass er ein Gerücht hören und in sein Land zurückkehren wird; und ich will ihn in seinem Land durchs Schwert fällen." </a:t>
            </a:r>
            <a:r>
              <a:rPr lang="de-DE" sz="3000" b="1" dirty="0"/>
              <a:t>(19,5-7)</a:t>
            </a:r>
            <a:endParaRPr lang="de-DE" sz="3000" dirty="0"/>
          </a:p>
        </p:txBody>
      </p:sp>
    </p:spTree>
    <p:extLst>
      <p:ext uri="{BB962C8B-B14F-4D97-AF65-F5344CB8AC3E}">
        <p14:creationId xmlns:p14="http://schemas.microsoft.com/office/powerpoint/2010/main" val="73799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6184F-BCFB-43D0-3F0F-B16B152EF2B8}"/>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A03DB4B1-C35A-F6B2-ED1B-B7D8BB6C049A}"/>
              </a:ext>
            </a:extLst>
          </p:cNvPr>
          <p:cNvSpPr txBox="1"/>
          <p:nvPr/>
        </p:nvSpPr>
        <p:spPr>
          <a:xfrm>
            <a:off x="825717" y="445954"/>
            <a:ext cx="5446390" cy="564385"/>
          </a:xfrm>
          <a:prstGeom prst="rect">
            <a:avLst/>
          </a:prstGeom>
          <a:noFill/>
        </p:spPr>
        <p:txBody>
          <a:bodyPr wrap="square">
            <a:spAutoFit/>
          </a:bodyPr>
          <a:lstStyle/>
          <a:p>
            <a:pPr>
              <a:lnSpc>
                <a:spcPct val="107000"/>
              </a:lnSpc>
              <a:spcBef>
                <a:spcPts val="1200"/>
              </a:spcBef>
            </a:pPr>
            <a:r>
              <a:rPr lang="de-CH" sz="3000" b="1" kern="0" dirty="0">
                <a:latin typeface="Calibri" panose="020F0502020204030204" pitchFamily="34" charset="0"/>
                <a:ea typeface="Times New Roman" panose="02020603050405020304" pitchFamily="18" charset="0"/>
                <a:cs typeface="Times New Roman" panose="02020603050405020304" pitchFamily="18" charset="0"/>
              </a:rPr>
              <a:t>Hiskia vertraute auf den HERRN</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FFF973E3-9011-E8C4-E7AE-7049DBF38249}"/>
              </a:ext>
            </a:extLst>
          </p:cNvPr>
          <p:cNvSpPr txBox="1"/>
          <p:nvPr/>
        </p:nvSpPr>
        <p:spPr>
          <a:xfrm>
            <a:off x="494137" y="1139721"/>
            <a:ext cx="10793973" cy="5262979"/>
          </a:xfrm>
          <a:prstGeom prst="rect">
            <a:avLst/>
          </a:prstGeom>
          <a:noFill/>
        </p:spPr>
        <p:txBody>
          <a:bodyPr wrap="square">
            <a:spAutoFit/>
          </a:bodyPr>
          <a:lstStyle/>
          <a:p>
            <a:pPr lvl="0"/>
            <a:r>
              <a:rPr lang="de-CH" sz="2800" dirty="0">
                <a:effectLst/>
                <a:ea typeface="Calibri" panose="020F0502020204030204" pitchFamily="34" charset="0"/>
                <a:cs typeface="Times New Roman" panose="02020603050405020304" pitchFamily="18" charset="0"/>
              </a:rPr>
              <a:t>Hiskia betete (15-19)</a:t>
            </a:r>
          </a:p>
          <a:p>
            <a:pPr marL="742950" lvl="1" indent="-285750">
              <a:buFont typeface="Courier New" panose="02070309020205020404" pitchFamily="49" charset="0"/>
              <a:buChar char="o"/>
            </a:pPr>
            <a:r>
              <a:rPr lang="de-CH" sz="2800" dirty="0">
                <a:effectLst/>
                <a:ea typeface="Calibri" panose="020F0502020204030204" pitchFamily="34" charset="0"/>
                <a:cs typeface="Times New Roman" panose="02020603050405020304" pitchFamily="18" charset="0"/>
              </a:rPr>
              <a:t>Der HERR thront über allem</a:t>
            </a:r>
          </a:p>
          <a:p>
            <a:pPr marL="1143000" lvl="2" indent="-228600">
              <a:buFont typeface="Wingdings" panose="05000000000000000000" pitchFamily="2" charset="2"/>
              <a:buChar char=""/>
            </a:pPr>
            <a:r>
              <a:rPr lang="de-CH" sz="2800" dirty="0">
                <a:effectLst/>
                <a:ea typeface="Calibri" panose="020F0502020204030204" pitchFamily="34" charset="0"/>
                <a:cs typeface="Times New Roman" panose="02020603050405020304" pitchFamily="18" charset="0"/>
              </a:rPr>
              <a:t>Er ist der Schöpfer</a:t>
            </a:r>
          </a:p>
          <a:p>
            <a:pPr marL="1600200" lvl="3" indent="-228600">
              <a:buFont typeface="Symbol" panose="05050102010706020507" pitchFamily="18" charset="2"/>
              <a:buChar char=""/>
            </a:pPr>
            <a:r>
              <a:rPr lang="de-CH" sz="2800" dirty="0">
                <a:effectLst/>
                <a:ea typeface="Calibri" panose="020F0502020204030204" pitchFamily="34" charset="0"/>
                <a:cs typeface="Times New Roman" panose="02020603050405020304" pitchFamily="18" charset="0"/>
              </a:rPr>
              <a:t>Er ist der HERR der sich herabneigt, sein Volk sieht und hört</a:t>
            </a:r>
          </a:p>
          <a:p>
            <a:pPr marL="2057400" lvl="4" indent="-228600">
              <a:buFont typeface="Courier New" panose="02070309020205020404" pitchFamily="49" charset="0"/>
              <a:buChar char="o"/>
            </a:pPr>
            <a:r>
              <a:rPr lang="de-CH" sz="2800" dirty="0">
                <a:effectLst/>
                <a:highlight>
                  <a:srgbClr val="FFFBB3"/>
                </a:highlight>
                <a:ea typeface="Calibri" panose="020F0502020204030204" pitchFamily="34" charset="0"/>
                <a:cs typeface="Times New Roman" panose="02020603050405020304" pitchFamily="18" charset="0"/>
              </a:rPr>
              <a:t>Der HERR ist der lebendige Gott (Sanherib verhöhnte Ihn)</a:t>
            </a:r>
          </a:p>
          <a:p>
            <a:pPr marL="1600200" lvl="3" indent="-228600">
              <a:buFont typeface="Symbol" panose="05050102010706020507" pitchFamily="18" charset="2"/>
              <a:buChar char=""/>
            </a:pPr>
            <a:r>
              <a:rPr lang="de-CH" sz="2800" dirty="0">
                <a:effectLst/>
                <a:ea typeface="Calibri" panose="020F0502020204030204" pitchFamily="34" charset="0"/>
                <a:cs typeface="Times New Roman" panose="02020603050405020304" pitchFamily="18" charset="0"/>
              </a:rPr>
              <a:t>Er spricht aus, was die Könige von Assyrien den Nationen angetan haben</a:t>
            </a:r>
          </a:p>
          <a:p>
            <a:pPr marL="1143000" lvl="2" indent="-228600">
              <a:buFont typeface="Wingdings" panose="05000000000000000000" pitchFamily="2" charset="2"/>
              <a:buChar char=""/>
            </a:pPr>
            <a:r>
              <a:rPr lang="de-CH" sz="2800" dirty="0">
                <a:effectLst/>
                <a:ea typeface="Calibri" panose="020F0502020204030204" pitchFamily="34" charset="0"/>
                <a:cs typeface="Times New Roman" panose="02020603050405020304" pitchFamily="18" charset="0"/>
              </a:rPr>
              <a:t>Sie haben die Götter der Nationen zerstört die aber gar keine Götter waren, Werke von Menschenhänden</a:t>
            </a:r>
          </a:p>
          <a:p>
            <a:pPr marL="742950" lvl="1" indent="-285750">
              <a:buFont typeface="Courier New" panose="02070309020205020404" pitchFamily="49" charset="0"/>
              <a:buChar char="o"/>
            </a:pPr>
            <a:r>
              <a:rPr lang="de-CH" sz="2800" dirty="0">
                <a:effectLst/>
                <a:ea typeface="Calibri" panose="020F0502020204030204" pitchFamily="34" charset="0"/>
                <a:cs typeface="Times New Roman" panose="02020603050405020304" pitchFamily="18" charset="0"/>
              </a:rPr>
              <a:t>Er schliesst mit der Bitte, dass der HERR sie aus der Hand der Assyrer rettet, damit die Königreiche erkennen, dass der HERR, alleine Gott ist</a:t>
            </a:r>
          </a:p>
        </p:txBody>
      </p:sp>
    </p:spTree>
    <p:extLst>
      <p:ext uri="{BB962C8B-B14F-4D97-AF65-F5344CB8AC3E}">
        <p14:creationId xmlns:p14="http://schemas.microsoft.com/office/powerpoint/2010/main" val="429069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97DE10F4-9059-1B71-D0C2-2613CFE4C87D}"/>
              </a:ext>
            </a:extLst>
          </p:cNvPr>
          <p:cNvSpPr txBox="1"/>
          <p:nvPr/>
        </p:nvSpPr>
        <p:spPr>
          <a:xfrm>
            <a:off x="683476" y="1010339"/>
            <a:ext cx="7871243" cy="5693866"/>
          </a:xfrm>
          <a:prstGeom prst="rect">
            <a:avLst/>
          </a:prstGeom>
          <a:noFill/>
        </p:spPr>
        <p:txBody>
          <a:bodyPr wrap="square">
            <a:spAutoFit/>
          </a:bodyPr>
          <a:lstStyle/>
          <a:p>
            <a:r>
              <a:rPr lang="de-DE" sz="2800" dirty="0"/>
              <a:t>Höre nun, was Jahwe über ihn sagt: </a:t>
            </a:r>
          </a:p>
          <a:p>
            <a:pPr algn="ctr"/>
            <a:r>
              <a:rPr lang="de-DE" sz="2800" dirty="0"/>
              <a:t>Zion, die unberührte junge Frau,  </a:t>
            </a:r>
          </a:p>
          <a:p>
            <a:pPr algn="ctr"/>
            <a:r>
              <a:rPr lang="de-DE" sz="2800" dirty="0"/>
              <a:t>verachtet dich und spottet über dich, </a:t>
            </a:r>
          </a:p>
          <a:p>
            <a:pPr algn="ctr"/>
            <a:r>
              <a:rPr lang="de-DE" sz="2800" dirty="0"/>
              <a:t>die Tochter Jerusalem schüttelt den Kopf. </a:t>
            </a:r>
          </a:p>
          <a:p>
            <a:pPr algn="ctr"/>
            <a:r>
              <a:rPr lang="de-DE" sz="2800" dirty="0"/>
              <a:t>22 Wen hast du verhöhnt und geschmäht,  </a:t>
            </a:r>
          </a:p>
          <a:p>
            <a:pPr algn="ctr"/>
            <a:r>
              <a:rPr lang="de-DE" sz="2800" dirty="0"/>
              <a:t>gegen wen die Stimme erhoben?  </a:t>
            </a:r>
          </a:p>
          <a:p>
            <a:pPr algn="ctr"/>
            <a:r>
              <a:rPr lang="de-DE" sz="2800" dirty="0"/>
              <a:t>Mit wem ließest du dich ein? – </a:t>
            </a:r>
          </a:p>
          <a:p>
            <a:pPr algn="ctr"/>
            <a:r>
              <a:rPr lang="de-DE" sz="2800" dirty="0"/>
              <a:t>Mit Israels heiligem Gott! …</a:t>
            </a:r>
          </a:p>
          <a:p>
            <a:pPr algn="ctr"/>
            <a:r>
              <a:rPr lang="de-DE" sz="2800" dirty="0"/>
              <a:t>28 Und weil du so gegen mich tobst, </a:t>
            </a:r>
          </a:p>
          <a:p>
            <a:pPr algn="ctr"/>
            <a:r>
              <a:rPr lang="de-DE" sz="2800" dirty="0"/>
              <a:t>ziehe ich dir einen Ring durch die Nase </a:t>
            </a:r>
          </a:p>
          <a:p>
            <a:pPr algn="ctr"/>
            <a:r>
              <a:rPr lang="de-DE" sz="2800" dirty="0"/>
              <a:t>und lege dir einen Zaum ins Maul </a:t>
            </a:r>
          </a:p>
          <a:p>
            <a:pPr algn="ctr"/>
            <a:r>
              <a:rPr lang="de-DE" sz="2800" dirty="0"/>
              <a:t>und führe dich auf dem Weg zurück, </a:t>
            </a:r>
          </a:p>
          <a:p>
            <a:pPr algn="ctr"/>
            <a:r>
              <a:rPr lang="de-DE" sz="2800" dirty="0"/>
              <a:t>auf dem du gekommen bist. </a:t>
            </a:r>
            <a:r>
              <a:rPr lang="de-DE" sz="2800" b="1" dirty="0"/>
              <a:t>(19,21.22.28)</a:t>
            </a:r>
            <a:endParaRPr lang="de-CH" sz="2800" dirty="0"/>
          </a:p>
        </p:txBody>
      </p:sp>
      <p:sp>
        <p:nvSpPr>
          <p:cNvPr id="6" name="Textfeld 5">
            <a:extLst>
              <a:ext uri="{FF2B5EF4-FFF2-40B4-BE49-F238E27FC236}">
                <a16:creationId xmlns:a16="http://schemas.microsoft.com/office/drawing/2014/main" id="{1995A57E-0AA6-96D7-F1FC-5AAEC7842019}"/>
              </a:ext>
            </a:extLst>
          </p:cNvPr>
          <p:cNvSpPr txBox="1"/>
          <p:nvPr/>
        </p:nvSpPr>
        <p:spPr>
          <a:xfrm>
            <a:off x="825717" y="445954"/>
            <a:ext cx="5446390" cy="564385"/>
          </a:xfrm>
          <a:prstGeom prst="rect">
            <a:avLst/>
          </a:prstGeom>
          <a:noFill/>
        </p:spPr>
        <p:txBody>
          <a:bodyPr wrap="square">
            <a:spAutoFit/>
          </a:bodyPr>
          <a:lstStyle/>
          <a:p>
            <a:pPr>
              <a:lnSpc>
                <a:spcPct val="107000"/>
              </a:lnSpc>
              <a:spcBef>
                <a:spcPts val="1200"/>
              </a:spcBef>
            </a:pPr>
            <a:r>
              <a:rPr lang="de-CH" sz="3000" b="1" kern="0" dirty="0">
                <a:latin typeface="Calibri" panose="020F0502020204030204" pitchFamily="34" charset="0"/>
                <a:ea typeface="Times New Roman" panose="02020603050405020304" pitchFamily="18" charset="0"/>
                <a:cs typeface="Times New Roman" panose="02020603050405020304" pitchFamily="18" charset="0"/>
              </a:rPr>
              <a:t>Hiskia vertraute auf den HERRN</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143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8B8A7-B8B1-215A-7EF8-9AE985720B9B}"/>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B6D0686E-3A09-78C7-CA84-9BB4EC2CABA9}"/>
              </a:ext>
            </a:extLst>
          </p:cNvPr>
          <p:cNvSpPr txBox="1"/>
          <p:nvPr/>
        </p:nvSpPr>
        <p:spPr>
          <a:xfrm>
            <a:off x="683476" y="1010339"/>
            <a:ext cx="7871243" cy="2400657"/>
          </a:xfrm>
          <a:prstGeom prst="rect">
            <a:avLst/>
          </a:prstGeom>
          <a:noFill/>
        </p:spPr>
        <p:txBody>
          <a:bodyPr wrap="square">
            <a:spAutoFit/>
          </a:bodyPr>
          <a:lstStyle/>
          <a:p>
            <a:pPr lvl="0"/>
            <a:r>
              <a:rPr lang="de-CH" sz="3000" dirty="0">
                <a:effectLst/>
                <a:latin typeface="Calibri" panose="020F0502020204030204" pitchFamily="34" charset="0"/>
                <a:ea typeface="Calibri" panose="020F0502020204030204" pitchFamily="34" charset="0"/>
                <a:cs typeface="Times New Roman" panose="02020603050405020304" pitchFamily="18" charset="0"/>
              </a:rPr>
              <a:t>Jesaja spricht jetzt direkt mit Hiskia und gibt ihm ein Zeichen (29-37)</a:t>
            </a:r>
          </a:p>
          <a:p>
            <a:pPr marL="742950" lvl="1" indent="-285750">
              <a:buFont typeface="Courier New" panose="02070309020205020404" pitchFamily="49" charset="0"/>
              <a:buChar char="o"/>
            </a:pPr>
            <a:r>
              <a:rPr lang="de-CH" sz="3000" dirty="0">
                <a:effectLst/>
                <a:latin typeface="Calibri" panose="020F0502020204030204" pitchFamily="34" charset="0"/>
                <a:ea typeface="Calibri" panose="020F0502020204030204" pitchFamily="34" charset="0"/>
                <a:cs typeface="Times New Roman" panose="02020603050405020304" pitchFamily="18" charset="0"/>
              </a:rPr>
              <a:t>Der HERR wird sie versorgen (29-31)</a:t>
            </a:r>
          </a:p>
          <a:p>
            <a:pPr marL="742950" lvl="1" indent="-285750">
              <a:buFont typeface="Courier New" panose="02070309020205020404" pitchFamily="49" charset="0"/>
              <a:buChar char="o"/>
            </a:pPr>
            <a:r>
              <a:rPr lang="de-CH" sz="3000" dirty="0">
                <a:effectLst/>
                <a:latin typeface="Calibri" panose="020F0502020204030204" pitchFamily="34" charset="0"/>
                <a:ea typeface="Calibri" panose="020F0502020204030204" pitchFamily="34" charset="0"/>
                <a:cs typeface="Times New Roman" panose="02020603050405020304" pitchFamily="18" charset="0"/>
              </a:rPr>
              <a:t>Der HERR wird sie beschützen (32-34)</a:t>
            </a:r>
          </a:p>
          <a:p>
            <a:pPr marL="742950" lvl="1" indent="-285750">
              <a:buFont typeface="Courier New" panose="02070309020205020404" pitchFamily="49" charset="0"/>
              <a:buChar char="o"/>
            </a:pPr>
            <a:r>
              <a:rPr lang="de-CH" sz="3000" dirty="0">
                <a:effectLst/>
                <a:latin typeface="Calibri" panose="020F0502020204030204" pitchFamily="34" charset="0"/>
                <a:ea typeface="Calibri" panose="020F0502020204030204" pitchFamily="34" charset="0"/>
                <a:cs typeface="Times New Roman" panose="02020603050405020304" pitchFamily="18" charset="0"/>
              </a:rPr>
              <a:t>Der HERR wird sie erretten (35-37)</a:t>
            </a:r>
          </a:p>
        </p:txBody>
      </p:sp>
      <p:sp>
        <p:nvSpPr>
          <p:cNvPr id="6" name="Textfeld 5">
            <a:extLst>
              <a:ext uri="{FF2B5EF4-FFF2-40B4-BE49-F238E27FC236}">
                <a16:creationId xmlns:a16="http://schemas.microsoft.com/office/drawing/2014/main" id="{B3AD61B3-8677-58B9-8E3E-87EBD32E5641}"/>
              </a:ext>
            </a:extLst>
          </p:cNvPr>
          <p:cNvSpPr txBox="1"/>
          <p:nvPr/>
        </p:nvSpPr>
        <p:spPr>
          <a:xfrm>
            <a:off x="825717" y="445954"/>
            <a:ext cx="5446390" cy="564385"/>
          </a:xfrm>
          <a:prstGeom prst="rect">
            <a:avLst/>
          </a:prstGeom>
          <a:noFill/>
        </p:spPr>
        <p:txBody>
          <a:bodyPr wrap="square">
            <a:spAutoFit/>
          </a:bodyPr>
          <a:lstStyle/>
          <a:p>
            <a:pPr>
              <a:lnSpc>
                <a:spcPct val="107000"/>
              </a:lnSpc>
              <a:spcBef>
                <a:spcPts val="1200"/>
              </a:spcBef>
            </a:pPr>
            <a:r>
              <a:rPr lang="de-CH" sz="3000" b="1" kern="0" dirty="0">
                <a:latin typeface="Calibri" panose="020F0502020204030204" pitchFamily="34" charset="0"/>
                <a:ea typeface="Times New Roman" panose="02020603050405020304" pitchFamily="18" charset="0"/>
                <a:cs typeface="Times New Roman" panose="02020603050405020304" pitchFamily="18" charset="0"/>
              </a:rPr>
              <a:t>Hiskia vertraute auf den HERRN</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F98D7F77-19A7-99A4-98BF-A400C232841C}"/>
              </a:ext>
            </a:extLst>
          </p:cNvPr>
          <p:cNvSpPr txBox="1"/>
          <p:nvPr/>
        </p:nvSpPr>
        <p:spPr>
          <a:xfrm>
            <a:off x="683476" y="4360595"/>
            <a:ext cx="10431564" cy="1015663"/>
          </a:xfrm>
          <a:prstGeom prst="rect">
            <a:avLst/>
          </a:prstGeom>
          <a:noFill/>
        </p:spPr>
        <p:txBody>
          <a:bodyPr wrap="square">
            <a:spAutoFit/>
          </a:bodyPr>
          <a:lstStyle/>
          <a:p>
            <a:r>
              <a:rPr lang="de-DE" sz="3000" b="1" dirty="0">
                <a:effectLst/>
                <a:latin typeface="Calibri" panose="020F0502020204030204" pitchFamily="34" charset="0"/>
                <a:ea typeface="Calibri" panose="020F0502020204030204" pitchFamily="34" charset="0"/>
                <a:cs typeface="Times New Roman" panose="02020603050405020304" pitchFamily="18" charset="0"/>
              </a:rPr>
              <a:t>Hiskias Vertrauen in den HERRN liess ihn daran glauben, vor den Assyrern gerettet zu werden!</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023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63B9F-3DD2-EEA2-331B-D96622CBA597}"/>
            </a:ext>
          </a:extLst>
        </p:cNvPr>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3DDF22A6-D2C4-632D-09A3-C9D6665E97A4}"/>
              </a:ext>
            </a:extLst>
          </p:cNvPr>
          <p:cNvGraphicFramePr>
            <a:graphicFrameLocks noGrp="1"/>
          </p:cNvGraphicFramePr>
          <p:nvPr>
            <p:extLst>
              <p:ext uri="{D42A27DB-BD31-4B8C-83A1-F6EECF244321}">
                <p14:modId xmlns:p14="http://schemas.microsoft.com/office/powerpoint/2010/main" val="1729331854"/>
              </p:ext>
            </p:extLst>
          </p:nvPr>
        </p:nvGraphicFramePr>
        <p:xfrm>
          <a:off x="715575" y="606086"/>
          <a:ext cx="10201566" cy="2987040"/>
        </p:xfrm>
        <a:graphic>
          <a:graphicData uri="http://schemas.openxmlformats.org/drawingml/2006/table">
            <a:tbl>
              <a:tblPr firstRow="1" firstCol="1" bandRow="1"/>
              <a:tblGrid>
                <a:gridCol w="2908364">
                  <a:extLst>
                    <a:ext uri="{9D8B030D-6E8A-4147-A177-3AD203B41FA5}">
                      <a16:colId xmlns:a16="http://schemas.microsoft.com/office/drawing/2014/main" val="3357175609"/>
                    </a:ext>
                  </a:extLst>
                </a:gridCol>
                <a:gridCol w="7293202">
                  <a:extLst>
                    <a:ext uri="{9D8B030D-6E8A-4147-A177-3AD203B41FA5}">
                      <a16:colId xmlns:a16="http://schemas.microsoft.com/office/drawing/2014/main" val="1330930765"/>
                    </a:ext>
                  </a:extLst>
                </a:gridCol>
              </a:tblGrid>
              <a:tr h="385460">
                <a:tc>
                  <a:txBody>
                    <a:bodyPr/>
                    <a:lstStyle/>
                    <a:p>
                      <a:r>
                        <a:rPr lang="de-CH" sz="2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König</a:t>
                      </a:r>
                      <a:endParaRPr lang="de-CH"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r>
                        <a:rPr lang="de-CH" sz="2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Bibelstelle</a:t>
                      </a:r>
                      <a:endParaRPr lang="de-CH"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572941853"/>
                  </a:ext>
                </a:extLst>
              </a:tr>
              <a:tr h="2251083">
                <a:tc>
                  <a:txBody>
                    <a:bodyPr/>
                    <a:lstStyle/>
                    <a:p>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Manasse </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 </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(Südreich)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"Weil Manasse, der König von Juda,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diese Gräuel verübt und Böses getan hat, mehr als alles, was die Amoriter getan haben</a:t>
                      </a:r>
                      <a:r>
                        <a:rPr lang="de-CH" sz="2800" dirty="0">
                          <a:effectLst/>
                          <a:latin typeface="Calibri" panose="020F0502020204030204" pitchFamily="34" charset="0"/>
                          <a:ea typeface="Calibri" panose="020F0502020204030204" pitchFamily="34" charset="0"/>
                          <a:cs typeface="Times New Roman" panose="02020603050405020304" pitchFamily="18" charset="0"/>
                        </a:rPr>
                        <a:t>, die vor ihm gewesen sind, und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auch Juda durch seine Götzen zu sündigen veranlasst</a:t>
                      </a:r>
                      <a:r>
                        <a:rPr lang="de-CH" sz="2800" dirty="0">
                          <a:effectLst/>
                          <a:latin typeface="Calibri" panose="020F0502020204030204" pitchFamily="34" charset="0"/>
                          <a:ea typeface="Calibri" panose="020F0502020204030204" pitchFamily="34" charset="0"/>
                          <a:cs typeface="Times New Roman" panose="02020603050405020304" pitchFamily="18" charset="0"/>
                        </a:rPr>
                        <a:t> hat,"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(2Kö 21,11)</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9957392"/>
                  </a:ext>
                </a:extLst>
              </a:tr>
            </a:tbl>
          </a:graphicData>
        </a:graphic>
      </p:graphicFrame>
      <p:pic>
        <p:nvPicPr>
          <p:cNvPr id="5" name="Grafik 4" descr="Trauriges Gesicht mit einfarbiger Füllung mit einfarbiger Füllung">
            <a:extLst>
              <a:ext uri="{FF2B5EF4-FFF2-40B4-BE49-F238E27FC236}">
                <a16:creationId xmlns:a16="http://schemas.microsoft.com/office/drawing/2014/main" id="{A7723D83-5E6A-36DC-B5ED-CFE8AC9A5A0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5066" y="1509138"/>
            <a:ext cx="501014" cy="501014"/>
          </a:xfrm>
          <a:prstGeom prst="rect">
            <a:avLst/>
          </a:prstGeom>
        </p:spPr>
      </p:pic>
    </p:spTree>
    <p:extLst>
      <p:ext uri="{BB962C8B-B14F-4D97-AF65-F5344CB8AC3E}">
        <p14:creationId xmlns:p14="http://schemas.microsoft.com/office/powerpoint/2010/main" val="795759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EEEEA-447C-8927-4806-2231565BA6AC}"/>
            </a:ext>
          </a:extLst>
        </p:cNvPr>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F926F085-D80D-2A04-FCF0-B8030C7252BC}"/>
              </a:ext>
            </a:extLst>
          </p:cNvPr>
          <p:cNvGraphicFramePr>
            <a:graphicFrameLocks noGrp="1"/>
          </p:cNvGraphicFramePr>
          <p:nvPr>
            <p:extLst>
              <p:ext uri="{D42A27DB-BD31-4B8C-83A1-F6EECF244321}">
                <p14:modId xmlns:p14="http://schemas.microsoft.com/office/powerpoint/2010/main" val="2134678511"/>
              </p:ext>
            </p:extLst>
          </p:nvPr>
        </p:nvGraphicFramePr>
        <p:xfrm>
          <a:off x="715575" y="606086"/>
          <a:ext cx="10201566" cy="3169920"/>
        </p:xfrm>
        <a:graphic>
          <a:graphicData uri="http://schemas.openxmlformats.org/drawingml/2006/table">
            <a:tbl>
              <a:tblPr firstRow="1" firstCol="1" bandRow="1"/>
              <a:tblGrid>
                <a:gridCol w="2908364">
                  <a:extLst>
                    <a:ext uri="{9D8B030D-6E8A-4147-A177-3AD203B41FA5}">
                      <a16:colId xmlns:a16="http://schemas.microsoft.com/office/drawing/2014/main" val="3357175609"/>
                    </a:ext>
                  </a:extLst>
                </a:gridCol>
                <a:gridCol w="7293202">
                  <a:extLst>
                    <a:ext uri="{9D8B030D-6E8A-4147-A177-3AD203B41FA5}">
                      <a16:colId xmlns:a16="http://schemas.microsoft.com/office/drawing/2014/main" val="1330930765"/>
                    </a:ext>
                  </a:extLst>
                </a:gridCol>
              </a:tblGrid>
              <a:tr h="385460">
                <a:tc>
                  <a:txBody>
                    <a:bodyPr/>
                    <a:lstStyle/>
                    <a:p>
                      <a:r>
                        <a:rPr lang="de-CH" sz="2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König</a:t>
                      </a:r>
                      <a:endParaRPr lang="de-CH"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r>
                        <a:rPr lang="de-CH" sz="2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Bibelstelle</a:t>
                      </a:r>
                      <a:endParaRPr lang="de-CH"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572941853"/>
                  </a:ext>
                </a:extLst>
              </a:tr>
              <a:tr h="2251083">
                <a:tc>
                  <a:txBody>
                    <a:bodyPr/>
                    <a:lstStyle/>
                    <a:p>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Josia </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 </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(Südreich)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"Und vor ihm ist seinesgleichen kein König gewesen, der zu dem HERRN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umgekehrt</a:t>
                      </a:r>
                      <a:r>
                        <a:rPr lang="de-CH" sz="2800" dirty="0">
                          <a:effectLst/>
                          <a:latin typeface="Calibri" panose="020F0502020204030204" pitchFamily="34" charset="0"/>
                          <a:ea typeface="Calibri" panose="020F0502020204030204" pitchFamily="34" charset="0"/>
                          <a:cs typeface="Times New Roman" panose="02020603050405020304" pitchFamily="18" charset="0"/>
                        </a:rPr>
                        <a:t> wäre mit seinem ganzen Herzen und mit seiner ganzen Seele und mit seiner ganzen Kraft, nach allem Gesetz Moses; und nach ihm ist seinesgleichen nicht aufgestanden."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(2Kö 23,25)</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de-CH"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9957392"/>
                  </a:ext>
                </a:extLst>
              </a:tr>
            </a:tbl>
          </a:graphicData>
        </a:graphic>
      </p:graphicFrame>
      <p:pic>
        <p:nvPicPr>
          <p:cNvPr id="2" name="Grafik 1" descr="Grinsende Gesichtskontur mit einfarbiger Füllung">
            <a:extLst>
              <a:ext uri="{FF2B5EF4-FFF2-40B4-BE49-F238E27FC236}">
                <a16:creationId xmlns:a16="http://schemas.microsoft.com/office/drawing/2014/main" id="{4BB23B99-D7AC-2B02-E9CE-9419A918DF0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40354" y="1407669"/>
            <a:ext cx="643767" cy="643767"/>
          </a:xfrm>
          <a:prstGeom prst="rect">
            <a:avLst/>
          </a:prstGeom>
        </p:spPr>
      </p:pic>
      <p:sp>
        <p:nvSpPr>
          <p:cNvPr id="5" name="Textfeld 4">
            <a:extLst>
              <a:ext uri="{FF2B5EF4-FFF2-40B4-BE49-F238E27FC236}">
                <a16:creationId xmlns:a16="http://schemas.microsoft.com/office/drawing/2014/main" id="{BF6D0779-9D73-E1CB-2A94-C639791F9F7C}"/>
              </a:ext>
            </a:extLst>
          </p:cNvPr>
          <p:cNvSpPr txBox="1"/>
          <p:nvPr/>
        </p:nvSpPr>
        <p:spPr>
          <a:xfrm>
            <a:off x="715575" y="3994835"/>
            <a:ext cx="10040478" cy="1015663"/>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rPr>
              <a:t>"Und es geschah, als der König die Worte des Buches des Gesetzes hörte, da zerriss er seine Kleider." </a:t>
            </a:r>
            <a:r>
              <a:rPr lang="de-CH" sz="3000" b="1" dirty="0">
                <a:effectLst/>
                <a:latin typeface="Calibri" panose="020F0502020204030204" pitchFamily="34" charset="0"/>
                <a:ea typeface="Calibri" panose="020F0502020204030204" pitchFamily="34" charset="0"/>
              </a:rPr>
              <a:t>(22,11)</a:t>
            </a:r>
            <a:endParaRPr lang="de-CH" sz="3000" b="1" dirty="0"/>
          </a:p>
        </p:txBody>
      </p:sp>
      <p:sp>
        <p:nvSpPr>
          <p:cNvPr id="7" name="Textfeld 6">
            <a:extLst>
              <a:ext uri="{FF2B5EF4-FFF2-40B4-BE49-F238E27FC236}">
                <a16:creationId xmlns:a16="http://schemas.microsoft.com/office/drawing/2014/main" id="{9BC17BD7-45D0-74D7-A19B-7713B5915EB4}"/>
              </a:ext>
            </a:extLst>
          </p:cNvPr>
          <p:cNvSpPr txBox="1"/>
          <p:nvPr/>
        </p:nvSpPr>
        <p:spPr>
          <a:xfrm>
            <a:off x="715575" y="5051585"/>
            <a:ext cx="10487518" cy="1477328"/>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rPr>
              <a:t>"… gross ist der Grimm des HERRN, der gegen uns entbrannt ist, weil unsere Väter nicht auf die Worte dieses Buches gehört haben, um alles zu tun, was unseretwillen geschrieben ist." </a:t>
            </a:r>
            <a:r>
              <a:rPr lang="de-CH" sz="3000" b="1" dirty="0">
                <a:effectLst/>
                <a:latin typeface="Calibri" panose="020F0502020204030204" pitchFamily="34" charset="0"/>
                <a:ea typeface="Calibri" panose="020F0502020204030204" pitchFamily="34" charset="0"/>
              </a:rPr>
              <a:t>(22,13)</a:t>
            </a:r>
            <a:endParaRPr lang="de-CH" sz="3000" b="1" dirty="0"/>
          </a:p>
        </p:txBody>
      </p:sp>
    </p:spTree>
    <p:extLst>
      <p:ext uri="{BB962C8B-B14F-4D97-AF65-F5344CB8AC3E}">
        <p14:creationId xmlns:p14="http://schemas.microsoft.com/office/powerpoint/2010/main" val="97938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E33F3-EC20-AECA-2577-CC191320E037}"/>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FD22AC21-13D1-250E-7AED-961CC7372839}"/>
              </a:ext>
            </a:extLst>
          </p:cNvPr>
          <p:cNvSpPr>
            <a:spLocks noChangeArrowheads="1"/>
          </p:cNvSpPr>
          <p:nvPr/>
        </p:nvSpPr>
        <p:spPr bwMode="auto">
          <a:xfrm>
            <a:off x="407716" y="1270793"/>
            <a:ext cx="1093980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de-CH" sz="3000" dirty="0">
                <a:effectLst/>
                <a:latin typeface="Calibri" panose="020F0502020204030204" pitchFamily="34" charset="0"/>
                <a:ea typeface="Calibri" panose="020F0502020204030204" pitchFamily="34" charset="0"/>
              </a:rPr>
              <a:t>"So spricht der HERR: Siehe, ich will Unglück bringen über diesen Ort und über seine Bewohner: alle Worte des Buches, das der König von Juda gelesen hat. 17 Weil sie mich verlassen und anderen Göttern geräuchert haben, um mich zu reizen mit all dem Machwerk ihrer Hände, so wird mein Grimm entbrennen gegen diesen Ort und wird nicht erlöschen." </a:t>
            </a:r>
            <a:r>
              <a:rPr lang="de-CH" sz="3000" b="1" dirty="0">
                <a:effectLst/>
                <a:latin typeface="Calibri" panose="020F0502020204030204" pitchFamily="34" charset="0"/>
                <a:ea typeface="Calibri" panose="020F0502020204030204" pitchFamily="34" charset="0"/>
              </a:rPr>
              <a:t>(22,16-17)</a:t>
            </a:r>
            <a:endParaRPr kumimoji="0" lang="de-DE" altLang="de-DE" sz="3000" b="0" u="none" strike="noStrike" cap="none" normalizeH="0" baseline="0" dirty="0">
              <a:ln>
                <a:noFill/>
              </a:ln>
              <a:solidFill>
                <a:schemeClr val="tx1"/>
              </a:solidFill>
              <a:effectLst/>
            </a:endParaRPr>
          </a:p>
        </p:txBody>
      </p:sp>
      <p:sp>
        <p:nvSpPr>
          <p:cNvPr id="2" name="Textfeld 1">
            <a:extLst>
              <a:ext uri="{FF2B5EF4-FFF2-40B4-BE49-F238E27FC236}">
                <a16:creationId xmlns:a16="http://schemas.microsoft.com/office/drawing/2014/main" id="{9CCE230D-9101-7859-D11E-8F455A7A733B}"/>
              </a:ext>
            </a:extLst>
          </p:cNvPr>
          <p:cNvSpPr txBox="1"/>
          <p:nvPr/>
        </p:nvSpPr>
        <p:spPr>
          <a:xfrm>
            <a:off x="825717" y="445954"/>
            <a:ext cx="5446390" cy="564385"/>
          </a:xfrm>
          <a:prstGeom prst="rect">
            <a:avLst/>
          </a:prstGeom>
          <a:noFill/>
        </p:spPr>
        <p:txBody>
          <a:bodyPr wrap="square">
            <a:spAutoFit/>
          </a:bodyPr>
          <a:lstStyle/>
          <a:p>
            <a:pPr>
              <a:lnSpc>
                <a:spcPct val="107000"/>
              </a:lnSpc>
              <a:spcBef>
                <a:spcPts val="1200"/>
              </a:spcBef>
            </a:pPr>
            <a:r>
              <a:rPr lang="de-CH" sz="3000" b="1" kern="0" dirty="0">
                <a:latin typeface="Calibri" panose="020F0502020204030204" pitchFamily="34" charset="0"/>
                <a:ea typeface="Times New Roman" panose="02020603050405020304" pitchFamily="18" charset="0"/>
                <a:cs typeface="Times New Roman" panose="02020603050405020304" pitchFamily="18" charset="0"/>
              </a:rPr>
              <a:t>Josia | Ein Mann der Umkehr</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20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A1D12-4F54-99A5-7757-5C95195E42EA}"/>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2C637EE6-85D9-5BB4-78ED-40800307D076}"/>
              </a:ext>
            </a:extLst>
          </p:cNvPr>
          <p:cNvSpPr>
            <a:spLocks noChangeArrowheads="1"/>
          </p:cNvSpPr>
          <p:nvPr/>
        </p:nvSpPr>
        <p:spPr bwMode="auto">
          <a:xfrm>
            <a:off x="419075" y="1010339"/>
            <a:ext cx="1093980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de-CH" sz="3000" dirty="0">
                <a:effectLst/>
                <a:latin typeface="Calibri" panose="020F0502020204030204" pitchFamily="34" charset="0"/>
                <a:ea typeface="Calibri" panose="020F0502020204030204" pitchFamily="34" charset="0"/>
              </a:rPr>
              <a:t>"Zum König von Juda aber, der euch gesandt hat, um den HERRN zu befragen, zu ihm sollt ihr so sprechen: So spricht der HERR, der Gott Israels: Die Worte betreffend, die du gehört hast – 19 weil dein Herz weich geworden ist und du dich vor dem HERRN gedemütigt hast, als du hörtest, was ich über diesen Ort und über seine Bewohner geredet habe, dass sie zur Verwüstung und zum Fluch werden sollen, und du deine Kleider zerrissen und vor mir geweint hast, so habe </a:t>
            </a:r>
            <a:r>
              <a:rPr lang="de-CH" sz="3000" i="1" dirty="0">
                <a:effectLst/>
                <a:latin typeface="Calibri" panose="020F0502020204030204" pitchFamily="34" charset="0"/>
                <a:ea typeface="Calibri" panose="020F0502020204030204" pitchFamily="34" charset="0"/>
              </a:rPr>
              <a:t>ich</a:t>
            </a:r>
            <a:r>
              <a:rPr lang="de-CH" sz="3000" dirty="0">
                <a:effectLst/>
                <a:latin typeface="Calibri" panose="020F0502020204030204" pitchFamily="34" charset="0"/>
                <a:ea typeface="Calibri" panose="020F0502020204030204" pitchFamily="34" charset="0"/>
              </a:rPr>
              <a:t> es auch gehört, spricht der HERR. 20 Darum, siehe, werde ich dich zu deinen Vätern versammeln, und du wirst zu deinen Gräbern versammelt werden in Frieden; und deine Augen sollen all das Unglück nicht ansehen, das ich über diesen Ort bringen werde. – Und sie brachten dem König Antwort."</a:t>
            </a:r>
            <a:r>
              <a:rPr lang="de-CH" sz="3000" b="1" dirty="0">
                <a:effectLst/>
                <a:latin typeface="Calibri" panose="020F0502020204030204" pitchFamily="34" charset="0"/>
                <a:ea typeface="Calibri" panose="020F0502020204030204" pitchFamily="34" charset="0"/>
              </a:rPr>
              <a:t> (22,18-20)</a:t>
            </a:r>
            <a:endParaRPr kumimoji="0" lang="de-DE" altLang="de-DE" sz="3000" b="0" u="none" strike="noStrike" cap="none" normalizeH="0" baseline="0" dirty="0">
              <a:ln>
                <a:noFill/>
              </a:ln>
              <a:solidFill>
                <a:schemeClr val="tx1"/>
              </a:solidFill>
              <a:effectLst/>
            </a:endParaRPr>
          </a:p>
        </p:txBody>
      </p:sp>
      <p:sp>
        <p:nvSpPr>
          <p:cNvPr id="2" name="Textfeld 1">
            <a:extLst>
              <a:ext uri="{FF2B5EF4-FFF2-40B4-BE49-F238E27FC236}">
                <a16:creationId xmlns:a16="http://schemas.microsoft.com/office/drawing/2014/main" id="{27E9F0EB-0F71-0765-3B4E-5DFF21AB7E22}"/>
              </a:ext>
            </a:extLst>
          </p:cNvPr>
          <p:cNvSpPr txBox="1"/>
          <p:nvPr/>
        </p:nvSpPr>
        <p:spPr>
          <a:xfrm>
            <a:off x="825717" y="445954"/>
            <a:ext cx="5446390" cy="564385"/>
          </a:xfrm>
          <a:prstGeom prst="rect">
            <a:avLst/>
          </a:prstGeom>
          <a:noFill/>
        </p:spPr>
        <p:txBody>
          <a:bodyPr wrap="square">
            <a:spAutoFit/>
          </a:bodyPr>
          <a:lstStyle/>
          <a:p>
            <a:pPr>
              <a:lnSpc>
                <a:spcPct val="107000"/>
              </a:lnSpc>
              <a:spcBef>
                <a:spcPts val="1200"/>
              </a:spcBef>
            </a:pPr>
            <a:r>
              <a:rPr lang="de-CH" sz="3000" b="1" kern="0" dirty="0">
                <a:latin typeface="Calibri" panose="020F0502020204030204" pitchFamily="34" charset="0"/>
                <a:ea typeface="Times New Roman" panose="02020603050405020304" pitchFamily="18" charset="0"/>
                <a:cs typeface="Times New Roman" panose="02020603050405020304" pitchFamily="18" charset="0"/>
              </a:rPr>
              <a:t>Josia | Ein Mann der Umkehr</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291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4B4A2CC-0C2F-DD7A-EFBA-FFBFF2F18A69}"/>
              </a:ext>
            </a:extLst>
          </p:cNvPr>
          <p:cNvSpPr txBox="1"/>
          <p:nvPr/>
        </p:nvSpPr>
        <p:spPr>
          <a:xfrm>
            <a:off x="825717" y="445954"/>
            <a:ext cx="5046938" cy="564385"/>
          </a:xfrm>
          <a:prstGeom prst="rect">
            <a:avLst/>
          </a:prstGeom>
          <a:noFill/>
        </p:spPr>
        <p:txBody>
          <a:bodyPr wrap="square">
            <a:spAutoFit/>
          </a:bodyPr>
          <a:lstStyle/>
          <a:p>
            <a:pPr>
              <a:lnSpc>
                <a:spcPct val="107000"/>
              </a:lnSpc>
              <a:spcBef>
                <a:spcPts val="1200"/>
              </a:spcBef>
            </a:pPr>
            <a:r>
              <a:rPr lang="de-CH" sz="3000" b="1" kern="0" dirty="0">
                <a:latin typeface="Calibri" panose="020F0502020204030204" pitchFamily="34" charset="0"/>
                <a:ea typeface="Times New Roman" panose="02020603050405020304" pitchFamily="18" charset="0"/>
                <a:cs typeface="Times New Roman" panose="02020603050405020304" pitchFamily="18" charset="0"/>
              </a:rPr>
              <a:t>… a</a:t>
            </a: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ls alle Könige vor ihm</a:t>
            </a:r>
          </a:p>
        </p:txBody>
      </p:sp>
      <p:sp>
        <p:nvSpPr>
          <p:cNvPr id="2" name="Textfeld 1">
            <a:extLst>
              <a:ext uri="{FF2B5EF4-FFF2-40B4-BE49-F238E27FC236}">
                <a16:creationId xmlns:a16="http://schemas.microsoft.com/office/drawing/2014/main" id="{62DE4755-B901-0297-47D4-C280B30069F1}"/>
              </a:ext>
            </a:extLst>
          </p:cNvPr>
          <p:cNvSpPr txBox="1"/>
          <p:nvPr/>
        </p:nvSpPr>
        <p:spPr>
          <a:xfrm>
            <a:off x="600437" y="1183776"/>
            <a:ext cx="10960760" cy="5170646"/>
          </a:xfrm>
          <a:prstGeom prst="rect">
            <a:avLst/>
          </a:prstGeom>
          <a:noFill/>
        </p:spPr>
        <p:txBody>
          <a:bodyPr wrap="square">
            <a:spAutoFit/>
          </a:bodyPr>
          <a:lstStyle/>
          <a:p>
            <a:r>
              <a:rPr lang="de-CH" sz="3000" dirty="0"/>
              <a:t>"Wenn deine Tage erfüllt sein werden und du bei deinen Vätern liegen wirst, so werde ich deinen Nachkommen nach dir erwecken, der aus deinem Leib kommen soll, und werde sein Königtum befestigen. 13 Der wird meinem Namen ein Haus bauen; und ich werde den Thron seines Königtums befestigen in Ewigkeit. 14 Ich will ihm Vater sein, und er soll mir Sohn sein, so dass, wenn er verkehrt handelt, ich ihn züchtigen werde mit einer Menschenrute und mit Schlägen der Menschenkinder; 15 aber meine Güte soll nicht von ihm weichen, wie ich sie von Saul weichen ließ, den ich vor dir weggetan habe. 16 Und dein Haus und dein Königtum sollen vor dir beständig sein in Ewigkeit, dein Thron soll fest sein in Ewigkeit." </a:t>
            </a:r>
            <a:r>
              <a:rPr lang="de-CH" sz="3000" b="1" dirty="0"/>
              <a:t>(2Sam 7,12-16)</a:t>
            </a:r>
            <a:endParaRPr lang="de-CH" sz="3000" dirty="0"/>
          </a:p>
        </p:txBody>
      </p:sp>
    </p:spTree>
    <p:extLst>
      <p:ext uri="{BB962C8B-B14F-4D97-AF65-F5344CB8AC3E}">
        <p14:creationId xmlns:p14="http://schemas.microsoft.com/office/powerpoint/2010/main" val="2525145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82A99-BF4C-7311-8ACC-522B7EB6257A}"/>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766B7107-A7D3-C7FC-96F9-94DE0D640059}"/>
              </a:ext>
            </a:extLst>
          </p:cNvPr>
          <p:cNvSpPr>
            <a:spLocks noChangeArrowheads="1"/>
          </p:cNvSpPr>
          <p:nvPr/>
        </p:nvSpPr>
        <p:spPr bwMode="auto">
          <a:xfrm>
            <a:off x="534222" y="1087003"/>
            <a:ext cx="1093980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de-CH" sz="3000" dirty="0">
                <a:effectLst/>
                <a:latin typeface="Calibri" panose="020F0502020204030204" pitchFamily="34" charset="0"/>
                <a:ea typeface="Calibri" panose="020F0502020204030204" pitchFamily="34" charset="0"/>
                <a:cs typeface="Calibri" panose="020F0502020204030204" pitchFamily="34" charset="0"/>
              </a:rPr>
              <a:t>"Der König sandte hin", "der König ging", "der König stand", "der König gebot" </a:t>
            </a:r>
          </a:p>
          <a:p>
            <a:r>
              <a:rPr lang="de-CH" sz="3000" dirty="0">
                <a:effectLst/>
                <a:latin typeface="Calibri" panose="020F0502020204030204" pitchFamily="34" charset="0"/>
                <a:ea typeface="Calibri" panose="020F0502020204030204" pitchFamily="34" charset="0"/>
                <a:cs typeface="Calibri" panose="020F0502020204030204" pitchFamily="34" charset="0"/>
              </a:rPr>
              <a:t>(2Kö 23,1.2.3.4.5.6.7.8.10.11.12.13.14.15.16.17.18.19.20.21.24.)</a:t>
            </a:r>
          </a:p>
          <a:p>
            <a:endParaRPr lang="de-CH" sz="3000" dirty="0">
              <a:latin typeface="Calibri" panose="020F0502020204030204" pitchFamily="34" charset="0"/>
              <a:ea typeface="Calibri" panose="020F0502020204030204" pitchFamily="34" charset="0"/>
              <a:cs typeface="Calibri" panose="020F0502020204030204" pitchFamily="34" charset="0"/>
            </a:endParaRPr>
          </a:p>
          <a:p>
            <a:r>
              <a:rPr lang="de-CH" sz="3000" b="1" dirty="0">
                <a:effectLst/>
                <a:latin typeface="Calibri" panose="020F0502020204030204" pitchFamily="34" charset="0"/>
                <a:ea typeface="Calibri" panose="020F0502020204030204" pitchFamily="34" charset="0"/>
                <a:cs typeface="Calibri" panose="020F0502020204030204" pitchFamily="34" charset="0"/>
              </a:rPr>
              <a:t>Josia war ein Mann der Tat. </a:t>
            </a:r>
          </a:p>
          <a:p>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p>
            <a:r>
              <a:rPr lang="de-CH" sz="3000" dirty="0">
                <a:effectLst/>
                <a:latin typeface="Calibri" panose="020F0502020204030204" pitchFamily="34" charset="0"/>
                <a:ea typeface="Calibri" panose="020F0502020204030204" pitchFamily="34" charset="0"/>
              </a:rPr>
              <a:t>Josia tat dies alles, "um die Worte des Gesetzes auszuführen, die in dem Buch geschrieben standen," </a:t>
            </a:r>
            <a:r>
              <a:rPr lang="de-CH" sz="3000" b="1" dirty="0">
                <a:effectLst/>
                <a:latin typeface="Calibri" panose="020F0502020204030204" pitchFamily="34" charset="0"/>
                <a:ea typeface="Calibri" panose="020F0502020204030204" pitchFamily="34" charset="0"/>
              </a:rPr>
              <a:t>(23,24) </a:t>
            </a:r>
            <a:endParaRPr kumimoji="0" lang="de-DE" altLang="de-DE" sz="3000" b="1" u="none" strike="noStrike" cap="none" normalizeH="0" baseline="0" dirty="0">
              <a:ln>
                <a:noFill/>
              </a:ln>
              <a:solidFill>
                <a:schemeClr val="tx1"/>
              </a:solidFill>
              <a:effectLst/>
            </a:endParaRPr>
          </a:p>
        </p:txBody>
      </p:sp>
      <p:sp>
        <p:nvSpPr>
          <p:cNvPr id="2" name="Textfeld 1">
            <a:extLst>
              <a:ext uri="{FF2B5EF4-FFF2-40B4-BE49-F238E27FC236}">
                <a16:creationId xmlns:a16="http://schemas.microsoft.com/office/drawing/2014/main" id="{7EF08E37-7B49-CAAA-95D3-A22D0E3805B1}"/>
              </a:ext>
            </a:extLst>
          </p:cNvPr>
          <p:cNvSpPr txBox="1"/>
          <p:nvPr/>
        </p:nvSpPr>
        <p:spPr>
          <a:xfrm>
            <a:off x="825717" y="445954"/>
            <a:ext cx="5446390" cy="564385"/>
          </a:xfrm>
          <a:prstGeom prst="rect">
            <a:avLst/>
          </a:prstGeom>
          <a:noFill/>
        </p:spPr>
        <p:txBody>
          <a:bodyPr wrap="square">
            <a:spAutoFit/>
          </a:bodyPr>
          <a:lstStyle/>
          <a:p>
            <a:pPr>
              <a:lnSpc>
                <a:spcPct val="107000"/>
              </a:lnSpc>
              <a:spcBef>
                <a:spcPts val="1200"/>
              </a:spcBef>
            </a:pPr>
            <a:r>
              <a:rPr lang="de-CH" sz="3000" b="1" kern="0" dirty="0">
                <a:latin typeface="Calibri" panose="020F0502020204030204" pitchFamily="34" charset="0"/>
                <a:ea typeface="Times New Roman" panose="02020603050405020304" pitchFamily="18" charset="0"/>
                <a:cs typeface="Times New Roman" panose="02020603050405020304" pitchFamily="18" charset="0"/>
              </a:rPr>
              <a:t>Josia | Ein Mann der Umkehr</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79B87D94-289C-9196-8886-E166D00793A3}"/>
              </a:ext>
            </a:extLst>
          </p:cNvPr>
          <p:cNvSpPr txBox="1"/>
          <p:nvPr/>
        </p:nvSpPr>
        <p:spPr>
          <a:xfrm>
            <a:off x="534222" y="5032333"/>
            <a:ext cx="10296338" cy="1477328"/>
          </a:xfrm>
          <a:prstGeom prst="rect">
            <a:avLst/>
          </a:prstGeom>
          <a:noFill/>
        </p:spPr>
        <p:txBody>
          <a:bodyPr wrap="square">
            <a:spAutoFit/>
          </a:bodyPr>
          <a:lstStyle/>
          <a:p>
            <a:r>
              <a:rPr lang="de-CH" sz="3000" b="1" dirty="0">
                <a:effectLst/>
                <a:latin typeface="Calibri" panose="020F0502020204030204" pitchFamily="34" charset="0"/>
                <a:ea typeface="Calibri" panose="020F0502020204030204" pitchFamily="34" charset="0"/>
                <a:cs typeface="Calibri" panose="020F0502020204030204" pitchFamily="34" charset="0"/>
              </a:rPr>
              <a:t>Welch eine tatkräftige, kompromisslose, in der Liebe zu seinem HERRN und Seinem Wort </a:t>
            </a:r>
            <a:r>
              <a:rPr lang="de-CH" sz="3000" b="1" dirty="0">
                <a:latin typeface="Calibri" panose="020F0502020204030204" pitchFamily="34" charset="0"/>
                <a:ea typeface="Calibri" panose="020F0502020204030204" pitchFamily="34" charset="0"/>
                <a:cs typeface="Calibri" panose="020F0502020204030204" pitchFamily="34" charset="0"/>
              </a:rPr>
              <a:t>g</a:t>
            </a:r>
            <a:r>
              <a:rPr lang="de-CH" sz="3000" b="1" dirty="0">
                <a:effectLst/>
                <a:latin typeface="Calibri" panose="020F0502020204030204" pitchFamily="34" charset="0"/>
                <a:ea typeface="Calibri" panose="020F0502020204030204" pitchFamily="34" charset="0"/>
                <a:cs typeface="Calibri" panose="020F0502020204030204" pitchFamily="34" charset="0"/>
              </a:rPr>
              <a:t>egründete Umkehr und Hinwendung, hatte Josia getan!</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049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874EF-8E13-0F36-3568-5AF94BFAC8C4}"/>
            </a:ext>
          </a:extLst>
        </p:cNvPr>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F47ABC63-DCE1-5C1D-57B1-F5BFCA911B4D}"/>
              </a:ext>
            </a:extLst>
          </p:cNvPr>
          <p:cNvGraphicFramePr>
            <a:graphicFrameLocks noGrp="1"/>
          </p:cNvGraphicFramePr>
          <p:nvPr>
            <p:extLst>
              <p:ext uri="{D42A27DB-BD31-4B8C-83A1-F6EECF244321}">
                <p14:modId xmlns:p14="http://schemas.microsoft.com/office/powerpoint/2010/main" val="1183700268"/>
              </p:ext>
            </p:extLst>
          </p:nvPr>
        </p:nvGraphicFramePr>
        <p:xfrm>
          <a:off x="715575" y="606086"/>
          <a:ext cx="10201566" cy="2677803"/>
        </p:xfrm>
        <a:graphic>
          <a:graphicData uri="http://schemas.openxmlformats.org/drawingml/2006/table">
            <a:tbl>
              <a:tblPr firstRow="1" firstCol="1" bandRow="1"/>
              <a:tblGrid>
                <a:gridCol w="2908364">
                  <a:extLst>
                    <a:ext uri="{9D8B030D-6E8A-4147-A177-3AD203B41FA5}">
                      <a16:colId xmlns:a16="http://schemas.microsoft.com/office/drawing/2014/main" val="3357175609"/>
                    </a:ext>
                  </a:extLst>
                </a:gridCol>
                <a:gridCol w="7293202">
                  <a:extLst>
                    <a:ext uri="{9D8B030D-6E8A-4147-A177-3AD203B41FA5}">
                      <a16:colId xmlns:a16="http://schemas.microsoft.com/office/drawing/2014/main" val="1330930765"/>
                    </a:ext>
                  </a:extLst>
                </a:gridCol>
              </a:tblGrid>
              <a:tr h="385460">
                <a:tc>
                  <a:txBody>
                    <a:bodyPr/>
                    <a:lstStyle/>
                    <a:p>
                      <a:r>
                        <a:rPr lang="de-CH" sz="2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König</a:t>
                      </a:r>
                      <a:endParaRPr lang="de-CH"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r>
                        <a:rPr lang="de-CH" sz="2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Bibelstelle</a:t>
                      </a:r>
                      <a:endParaRPr lang="de-CH"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572941853"/>
                  </a:ext>
                </a:extLst>
              </a:tr>
              <a:tr h="2251083">
                <a:tc>
                  <a:txBody>
                    <a:bodyPr/>
                    <a:lstStyle/>
                    <a:p>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Salomo </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 </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(Gesamtes Reich Israel)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800" kern="1200" dirty="0">
                          <a:solidFill>
                            <a:schemeClr val="tx1"/>
                          </a:solidFill>
                          <a:effectLst/>
                          <a:latin typeface="+mn-lt"/>
                          <a:ea typeface="+mn-ea"/>
                          <a:cs typeface="+mn-cs"/>
                        </a:rPr>
                        <a:t>"Und der HERR machte Salomo </a:t>
                      </a:r>
                      <a:r>
                        <a:rPr lang="de-CH" sz="2800" b="1" kern="1200" dirty="0">
                          <a:solidFill>
                            <a:schemeClr val="tx1"/>
                          </a:solidFill>
                          <a:effectLst/>
                          <a:latin typeface="+mn-lt"/>
                          <a:ea typeface="+mn-ea"/>
                          <a:cs typeface="+mn-cs"/>
                        </a:rPr>
                        <a:t>überaus groß </a:t>
                      </a:r>
                      <a:r>
                        <a:rPr lang="de-CH" sz="2800" kern="1200" dirty="0">
                          <a:solidFill>
                            <a:schemeClr val="tx1"/>
                          </a:solidFill>
                          <a:effectLst/>
                          <a:latin typeface="+mn-lt"/>
                          <a:ea typeface="+mn-ea"/>
                          <a:cs typeface="+mn-cs"/>
                        </a:rPr>
                        <a:t>vor den Augen von ganz Israel; und er gab ihm eine </a:t>
                      </a:r>
                      <a:r>
                        <a:rPr lang="de-CH" sz="2800" b="1" kern="1200" dirty="0">
                          <a:solidFill>
                            <a:schemeClr val="tx1"/>
                          </a:solidFill>
                          <a:effectLst/>
                          <a:latin typeface="+mn-lt"/>
                          <a:ea typeface="+mn-ea"/>
                          <a:cs typeface="+mn-cs"/>
                        </a:rPr>
                        <a:t>königliche Pracht</a:t>
                      </a:r>
                      <a:r>
                        <a:rPr lang="de-CH" sz="2800" kern="1200" dirty="0">
                          <a:solidFill>
                            <a:schemeClr val="tx1"/>
                          </a:solidFill>
                          <a:effectLst/>
                          <a:latin typeface="+mn-lt"/>
                          <a:ea typeface="+mn-ea"/>
                          <a:cs typeface="+mn-cs"/>
                        </a:rPr>
                        <a:t>, wie sie vor ihm auf keinem König über Israel gewesen war." </a:t>
                      </a:r>
                      <a:r>
                        <a:rPr lang="de-CH" sz="2800" b="1" kern="1200" dirty="0">
                          <a:solidFill>
                            <a:schemeClr val="tx1"/>
                          </a:solidFill>
                          <a:effectLst/>
                          <a:latin typeface="+mn-lt"/>
                          <a:ea typeface="+mn-ea"/>
                          <a:cs typeface="+mn-cs"/>
                        </a:rPr>
                        <a:t>(1Chr 29,25)</a:t>
                      </a:r>
                      <a:endParaRPr lang="de-CH" sz="2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9957392"/>
                  </a:ext>
                </a:extLst>
              </a:tr>
            </a:tbl>
          </a:graphicData>
        </a:graphic>
      </p:graphicFrame>
      <p:pic>
        <p:nvPicPr>
          <p:cNvPr id="2" name="Grafik 1" descr="Grinsende Gesichtskontur mit einfarbiger Füllung">
            <a:extLst>
              <a:ext uri="{FF2B5EF4-FFF2-40B4-BE49-F238E27FC236}">
                <a16:creationId xmlns:a16="http://schemas.microsoft.com/office/drawing/2014/main" id="{5AEFB174-EE28-BBD2-2AAD-449B63A3010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35768" y="1407669"/>
            <a:ext cx="643767" cy="643767"/>
          </a:xfrm>
          <a:prstGeom prst="rect">
            <a:avLst/>
          </a:prstGeom>
        </p:spPr>
      </p:pic>
    </p:spTree>
    <p:extLst>
      <p:ext uri="{BB962C8B-B14F-4D97-AF65-F5344CB8AC3E}">
        <p14:creationId xmlns:p14="http://schemas.microsoft.com/office/powerpoint/2010/main" val="4148382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4F564-11D7-5849-BDAC-D439F2B807E9}"/>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E3D172E5-0448-0637-96DC-316779963BB3}"/>
              </a:ext>
            </a:extLst>
          </p:cNvPr>
          <p:cNvSpPr txBox="1"/>
          <p:nvPr/>
        </p:nvSpPr>
        <p:spPr>
          <a:xfrm>
            <a:off x="825717" y="445954"/>
            <a:ext cx="5446390" cy="564385"/>
          </a:xfrm>
          <a:prstGeom prst="rect">
            <a:avLst/>
          </a:prstGeom>
          <a:noFill/>
        </p:spPr>
        <p:txBody>
          <a:bodyPr wrap="square">
            <a:spAutoFit/>
          </a:bodyPr>
          <a:lstStyle/>
          <a:p>
            <a:pPr>
              <a:lnSpc>
                <a:spcPct val="107000"/>
              </a:lnSpc>
              <a:spcBef>
                <a:spcPts val="1200"/>
              </a:spcBef>
            </a:pPr>
            <a:r>
              <a:rPr lang="de-CH" sz="3000" b="1" kern="0" dirty="0">
                <a:latin typeface="Calibri" panose="020F0502020204030204" pitchFamily="34" charset="0"/>
                <a:ea typeface="Times New Roman" panose="02020603050405020304" pitchFamily="18" charset="0"/>
                <a:cs typeface="Times New Roman" panose="02020603050405020304" pitchFamily="18" charset="0"/>
              </a:rPr>
              <a:t>Die Frau aus Sunem</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B4D4C5D7-D442-4594-5922-1EEF2F41EA31}"/>
              </a:ext>
            </a:extLst>
          </p:cNvPr>
          <p:cNvSpPr>
            <a:spLocks noChangeArrowheads="1"/>
          </p:cNvSpPr>
          <p:nvPr/>
        </p:nvSpPr>
        <p:spPr bwMode="auto">
          <a:xfrm>
            <a:off x="588407" y="1190464"/>
            <a:ext cx="1078402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000" b="0" i="0" u="none" strike="noStrike" cap="none" normalizeH="0" baseline="0" dirty="0">
                <a:ln>
                  <a:noFill/>
                </a:ln>
                <a:solidFill>
                  <a:schemeClr val="tx1"/>
                </a:solidFill>
                <a:effectLst/>
              </a:rPr>
              <a:t>"Und es geschah eines Tages, da ging Elisa nach Sunem hinüber; und dort war eine wohlhabende Frau, und sie nötigte ihn, bei ihr zu essen. Und es geschah, sooft er durchzog, kehrte er dort ein, um zu essen. 9 Und sie sprach zu ihrem Mann: Sieh doch, ich merke, dass dieser ein heiliger Mann Gottes ist, der ständig bei uns durchzieht. 10 Lass uns doch ein kleines gemauertes Obergemach machen und ihm Bett und Tisch und Stuhl und Leuchter hineinstellen; und es geschehe, wenn er zu uns kommt, kann er dort einkehren." </a:t>
            </a:r>
            <a:r>
              <a:rPr kumimoji="0" lang="de-DE" altLang="de-DE" sz="3000" b="1" i="0" u="none" strike="noStrike" cap="none" normalizeH="0" baseline="0" dirty="0">
                <a:ln>
                  <a:noFill/>
                </a:ln>
                <a:solidFill>
                  <a:schemeClr val="tx1"/>
                </a:solidFill>
                <a:effectLst/>
              </a:rPr>
              <a:t>(4,8-10)</a:t>
            </a:r>
            <a:endParaRPr kumimoji="0" lang="de-DE" altLang="de-DE" sz="3000" b="0" i="0" u="none" strike="noStrike" cap="none" normalizeH="0" baseline="0" dirty="0">
              <a:ln>
                <a:noFill/>
              </a:ln>
              <a:solidFill>
                <a:schemeClr val="tx1"/>
              </a:solidFill>
              <a:effectLst/>
            </a:endParaRPr>
          </a:p>
        </p:txBody>
      </p:sp>
      <p:sp>
        <p:nvSpPr>
          <p:cNvPr id="6" name="Textfeld 5">
            <a:extLst>
              <a:ext uri="{FF2B5EF4-FFF2-40B4-BE49-F238E27FC236}">
                <a16:creationId xmlns:a16="http://schemas.microsoft.com/office/drawing/2014/main" id="{6A451B7A-B062-4436-0CCC-6BBF5678008D}"/>
              </a:ext>
            </a:extLst>
          </p:cNvPr>
          <p:cNvSpPr txBox="1"/>
          <p:nvPr/>
        </p:nvSpPr>
        <p:spPr>
          <a:xfrm>
            <a:off x="588407" y="5156242"/>
            <a:ext cx="11007540" cy="1477328"/>
          </a:xfrm>
          <a:prstGeom prst="rect">
            <a:avLst/>
          </a:prstGeom>
          <a:noFill/>
        </p:spPr>
        <p:txBody>
          <a:bodyPr wrap="square">
            <a:spAutoFit/>
          </a:bodyPr>
          <a:lstStyle/>
          <a:p>
            <a:pPr marL="285750" indent="-285750">
              <a:buFont typeface="Wingdings" panose="05000000000000000000" pitchFamily="2" charset="2"/>
              <a:buChar char="Ø"/>
            </a:pPr>
            <a:r>
              <a:rPr lang="de-CH" sz="3000" dirty="0">
                <a:effectLst/>
                <a:ea typeface="Calibri" panose="020F0502020204030204" pitchFamily="34" charset="0"/>
                <a:cs typeface="Times New Roman" panose="02020603050405020304" pitchFamily="18" charset="0"/>
              </a:rPr>
              <a:t>Gastfreundschaft </a:t>
            </a:r>
          </a:p>
          <a:p>
            <a:r>
              <a:rPr lang="de-DE" sz="3000" dirty="0"/>
              <a:t>"an den Bedürfnissen der Heiligen nehmt teil; nach Gastfreundschaft trachtet." </a:t>
            </a:r>
            <a:r>
              <a:rPr lang="de-DE" sz="3000" b="1" dirty="0"/>
              <a:t>(Röm 12,13)</a:t>
            </a:r>
            <a:r>
              <a:rPr lang="de-DE" sz="3000" dirty="0"/>
              <a:t> </a:t>
            </a:r>
          </a:p>
        </p:txBody>
      </p:sp>
    </p:spTree>
    <p:extLst>
      <p:ext uri="{BB962C8B-B14F-4D97-AF65-F5344CB8AC3E}">
        <p14:creationId xmlns:p14="http://schemas.microsoft.com/office/powerpoint/2010/main" val="175734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82602-BAF7-0B2E-F813-F23E58ABEC13}"/>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B4CFDA3D-96E7-41F1-59AE-8A488545D4F9}"/>
              </a:ext>
            </a:extLst>
          </p:cNvPr>
          <p:cNvSpPr txBox="1"/>
          <p:nvPr/>
        </p:nvSpPr>
        <p:spPr>
          <a:xfrm>
            <a:off x="825717" y="445954"/>
            <a:ext cx="5446390" cy="564385"/>
          </a:xfrm>
          <a:prstGeom prst="rect">
            <a:avLst/>
          </a:prstGeom>
          <a:noFill/>
        </p:spPr>
        <p:txBody>
          <a:bodyPr wrap="square">
            <a:spAutoFit/>
          </a:bodyPr>
          <a:lstStyle/>
          <a:p>
            <a:pPr>
              <a:lnSpc>
                <a:spcPct val="107000"/>
              </a:lnSpc>
              <a:spcBef>
                <a:spcPts val="1200"/>
              </a:spcBef>
            </a:pPr>
            <a:r>
              <a:rPr lang="de-CH" sz="3000" b="1" kern="0" dirty="0">
                <a:latin typeface="Calibri" panose="020F0502020204030204" pitchFamily="34" charset="0"/>
                <a:ea typeface="Times New Roman" panose="02020603050405020304" pitchFamily="18" charset="0"/>
                <a:cs typeface="Times New Roman" panose="02020603050405020304" pitchFamily="18" charset="0"/>
              </a:rPr>
              <a:t>Die Frau aus Sunem</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DBAFAB39-B726-4E37-DB62-5F411CBB5451}"/>
              </a:ext>
            </a:extLst>
          </p:cNvPr>
          <p:cNvSpPr>
            <a:spLocks noChangeArrowheads="1"/>
          </p:cNvSpPr>
          <p:nvPr/>
        </p:nvSpPr>
        <p:spPr bwMode="auto">
          <a:xfrm>
            <a:off x="581635" y="1132259"/>
            <a:ext cx="993735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de-DE" sz="3000" dirty="0"/>
              <a:t>"Da ging sie hinauf und legte ihn auf das Bett des Mannes Gottes und schloss hinter ihm zu und ging hinaus. 22 Und sie rief ihren Mann und sprach: Sende mir doch einen von den Dienern und eine von den Eselinnen, und ich will zu dem Mann Gottes laufen und wiederkommen. 23 Und er sprach: Warum willst du heute zu ihm gehen? Es ist weder Neumond noch Sabbat. Und sie sprach: Es ist gut." </a:t>
            </a:r>
            <a:r>
              <a:rPr lang="de-DE" sz="3000" b="1" dirty="0"/>
              <a:t>(4,21-23)</a:t>
            </a:r>
            <a:endParaRPr lang="de-DE" sz="3000" dirty="0"/>
          </a:p>
        </p:txBody>
      </p:sp>
    </p:spTree>
    <p:extLst>
      <p:ext uri="{BB962C8B-B14F-4D97-AF65-F5344CB8AC3E}">
        <p14:creationId xmlns:p14="http://schemas.microsoft.com/office/powerpoint/2010/main" val="3468205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F5F5D-4126-BBA6-BB75-9D1D744D1E3C}"/>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B486329B-05B1-D8C0-6593-C58C7CFE6BE8}"/>
              </a:ext>
            </a:extLst>
          </p:cNvPr>
          <p:cNvSpPr txBox="1"/>
          <p:nvPr/>
        </p:nvSpPr>
        <p:spPr>
          <a:xfrm>
            <a:off x="825717" y="445954"/>
            <a:ext cx="6665590" cy="564385"/>
          </a:xfrm>
          <a:prstGeom prst="rect">
            <a:avLst/>
          </a:prstGeom>
          <a:noFill/>
        </p:spPr>
        <p:txBody>
          <a:bodyPr wrap="square">
            <a:spAutoFit/>
          </a:bodyPr>
          <a:lstStyle/>
          <a:p>
            <a:pPr>
              <a:lnSpc>
                <a:spcPct val="107000"/>
              </a:lnSpc>
              <a:spcBef>
                <a:spcPts val="1200"/>
              </a:spcBef>
            </a:pPr>
            <a:r>
              <a:rPr lang="de-CH" sz="3000" b="1" kern="0" dirty="0">
                <a:latin typeface="Calibri" panose="020F0502020204030204" pitchFamily="34" charset="0"/>
                <a:ea typeface="Times New Roman" panose="02020603050405020304" pitchFamily="18" charset="0"/>
                <a:cs typeface="Times New Roman" panose="02020603050405020304" pitchFamily="18" charset="0"/>
              </a:rPr>
              <a:t>Kleines Mädchen – grosser Glaube</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31A55EEF-7297-9FB9-3EE7-01FC3AF57F51}"/>
              </a:ext>
            </a:extLst>
          </p:cNvPr>
          <p:cNvSpPr>
            <a:spLocks noChangeArrowheads="1"/>
          </p:cNvSpPr>
          <p:nvPr/>
        </p:nvSpPr>
        <p:spPr bwMode="auto">
          <a:xfrm>
            <a:off x="622275" y="1090171"/>
            <a:ext cx="1080433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3000" dirty="0"/>
              <a:t>"U</a:t>
            </a:r>
            <a:r>
              <a:rPr kumimoji="0" lang="de-DE" altLang="de-DE" sz="3000" b="0" i="0" u="none" strike="noStrike" cap="none" normalizeH="0" baseline="0" dirty="0">
                <a:ln>
                  <a:noFill/>
                </a:ln>
                <a:solidFill>
                  <a:schemeClr val="tx1"/>
                </a:solidFill>
                <a:effectLst/>
              </a:rPr>
              <a:t>nd die Syrer waren in Streifscharen ausgezogen und hatten aus dem Land Israel ein junges Mädchen gefangen weggeführt, und sie diente der Frau Naamans. 3 Und sie sprach zu ihrer Herrin: Ach, wäre doch mein Herr vor dem Propheten, der in Samaria wohnt! Dann würde er ihn von seinem Aussatz befreien. 4 Und Naaman ging und berichtete es seinem Herrn und sprach: So und so hat das Mädchen geredet, das aus dem Land Israel ist. </a:t>
            </a:r>
            <a:r>
              <a:rPr kumimoji="0" lang="de-DE" altLang="de-DE" sz="3000" b="1" i="0" u="none" strike="noStrike" cap="none" normalizeH="0" baseline="0" dirty="0">
                <a:ln>
                  <a:noFill/>
                </a:ln>
                <a:solidFill>
                  <a:schemeClr val="tx1"/>
                </a:solidFill>
                <a:effectLst/>
              </a:rPr>
              <a:t>(5,2-4)</a:t>
            </a:r>
            <a:endParaRPr kumimoji="0" lang="de-DE" altLang="de-DE" sz="3000" b="0" i="0" u="none" strike="noStrike" cap="none" normalizeH="0" baseline="0" dirty="0">
              <a:ln>
                <a:noFill/>
              </a:ln>
              <a:solidFill>
                <a:schemeClr val="tx1"/>
              </a:solidFill>
              <a:effectLst/>
            </a:endParaRPr>
          </a:p>
        </p:txBody>
      </p:sp>
      <p:sp>
        <p:nvSpPr>
          <p:cNvPr id="6" name="Textfeld 5">
            <a:extLst>
              <a:ext uri="{FF2B5EF4-FFF2-40B4-BE49-F238E27FC236}">
                <a16:creationId xmlns:a16="http://schemas.microsoft.com/office/drawing/2014/main" id="{A9E2F7D8-18C2-C064-6C03-E85857585B15}"/>
              </a:ext>
            </a:extLst>
          </p:cNvPr>
          <p:cNvSpPr txBox="1"/>
          <p:nvPr/>
        </p:nvSpPr>
        <p:spPr>
          <a:xfrm>
            <a:off x="622275" y="4837760"/>
            <a:ext cx="9510632" cy="1015663"/>
          </a:xfrm>
          <a:prstGeom prst="rect">
            <a:avLst/>
          </a:prstGeom>
          <a:noFill/>
        </p:spPr>
        <p:txBody>
          <a:bodyPr wrap="square">
            <a:spAutoFit/>
          </a:bodyPr>
          <a:lstStyle/>
          <a:p>
            <a:r>
              <a:rPr kumimoji="0" lang="de-DE" altLang="de-DE" sz="3000" b="0" i="0" u="none" strike="noStrike" cap="none" normalizeH="0" baseline="0" dirty="0">
                <a:ln>
                  <a:noFill/>
                </a:ln>
                <a:solidFill>
                  <a:schemeClr val="tx1"/>
                </a:solidFill>
                <a:effectLst/>
              </a:rPr>
              <a:t>Naaman – gross – angesehen – "aber Aussätzig"</a:t>
            </a:r>
          </a:p>
          <a:p>
            <a:r>
              <a:rPr lang="de-DE" sz="3000" dirty="0"/>
              <a:t>Mädchen – klein – gefangen – "sie hatte leben"</a:t>
            </a:r>
            <a:endParaRPr lang="de-CH" sz="3000" dirty="0"/>
          </a:p>
        </p:txBody>
      </p:sp>
    </p:spTree>
    <p:extLst>
      <p:ext uri="{BB962C8B-B14F-4D97-AF65-F5344CB8AC3E}">
        <p14:creationId xmlns:p14="http://schemas.microsoft.com/office/powerpoint/2010/main" val="42564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93384-87D4-ACC0-E0A6-78D17483B787}"/>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0E8E1C86-096A-47A5-EAA6-9EA149C09A7B}"/>
              </a:ext>
            </a:extLst>
          </p:cNvPr>
          <p:cNvSpPr txBox="1"/>
          <p:nvPr/>
        </p:nvSpPr>
        <p:spPr>
          <a:xfrm>
            <a:off x="825717" y="445954"/>
            <a:ext cx="6665590" cy="564385"/>
          </a:xfrm>
          <a:prstGeom prst="rect">
            <a:avLst/>
          </a:prstGeom>
          <a:noFill/>
        </p:spPr>
        <p:txBody>
          <a:bodyPr wrap="square">
            <a:spAutoFit/>
          </a:bodyPr>
          <a:lstStyle/>
          <a:p>
            <a:pPr>
              <a:lnSpc>
                <a:spcPct val="107000"/>
              </a:lnSpc>
              <a:spcBef>
                <a:spcPts val="1200"/>
              </a:spcBef>
            </a:pPr>
            <a:r>
              <a:rPr lang="de-CH" sz="3000" b="1" kern="0" dirty="0">
                <a:latin typeface="Calibri" panose="020F0502020204030204" pitchFamily="34" charset="0"/>
                <a:ea typeface="Times New Roman" panose="02020603050405020304" pitchFamily="18" charset="0"/>
                <a:cs typeface="Times New Roman" panose="02020603050405020304" pitchFamily="18" charset="0"/>
              </a:rPr>
              <a:t>Kleines Mädchen – grosser Glaube</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0EDF1669-F064-72FF-CF1E-63C5D35D54C7}"/>
              </a:ext>
            </a:extLst>
          </p:cNvPr>
          <p:cNvSpPr>
            <a:spLocks noChangeArrowheads="1"/>
          </p:cNvSpPr>
          <p:nvPr/>
        </p:nvSpPr>
        <p:spPr bwMode="auto">
          <a:xfrm>
            <a:off x="507129" y="1028134"/>
            <a:ext cx="10804338"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Es ist ein leuchtendes Beispiel für einen gro</a:t>
            </a:r>
            <a:r>
              <a:rPr lang="de-CH" sz="3000" dirty="0">
                <a:latin typeface="Calibri" panose="020F0502020204030204" pitchFamily="34" charset="0"/>
                <a:ea typeface="Calibri" panose="020F0502020204030204" pitchFamily="34" charset="0"/>
                <a:cs typeface="Times New Roman" panose="02020603050405020304" pitchFamily="18" charset="0"/>
              </a:rPr>
              <a:t>ss</a:t>
            </a:r>
            <a:r>
              <a:rPr lang="de-CH" sz="3000" dirty="0">
                <a:effectLst/>
                <a:latin typeface="Calibri" panose="020F0502020204030204" pitchFamily="34" charset="0"/>
                <a:ea typeface="Calibri" panose="020F0502020204030204" pitchFamily="34" charset="0"/>
                <a:cs typeface="Times New Roman" panose="02020603050405020304" pitchFamily="18" charset="0"/>
              </a:rPr>
              <a:t>en Glauben und das in jungen Jahren.</a:t>
            </a:r>
          </a:p>
          <a:p>
            <a:pPr marL="342900" lvl="0" indent="-342900">
              <a:buFont typeface="Wingdings" panose="05000000000000000000" pitchFamily="2" charset="2"/>
              <a:buChar char=""/>
            </a:pPr>
            <a:r>
              <a:rPr lang="de-CH" sz="3000" dirty="0">
                <a:latin typeface="Calibri" panose="020F0502020204030204" pitchFamily="34" charset="0"/>
                <a:ea typeface="Calibri" panose="020F0502020204030204" pitchFamily="34" charset="0"/>
                <a:cs typeface="Times New Roman" panose="02020603050405020304" pitchFamily="18" charset="0"/>
              </a:rPr>
              <a:t>Das Mädchen hegte keinen Groll und haderte nicht mit ihrer Situation oder sogar gegen Gott.</a:t>
            </a:r>
          </a:p>
          <a:p>
            <a:pPr marL="342900" lvl="0" indent="-342900">
              <a:buFont typeface="Wingdings" panose="05000000000000000000" pitchFamily="2" charset="2"/>
              <a:buChar char=""/>
            </a:pPr>
            <a:r>
              <a:rPr lang="de-CH" sz="3000" dirty="0">
                <a:latin typeface="Calibri" panose="020F0502020204030204" pitchFamily="34" charset="0"/>
                <a:ea typeface="Calibri" panose="020F0502020204030204" pitchFamily="34" charset="0"/>
                <a:cs typeface="Times New Roman" panose="02020603050405020304" pitchFamily="18" charset="0"/>
              </a:rPr>
              <a:t>Sie evangelisierte obschon sie in Gefangenschaft war. </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Sie hatte Mitleid mit Naaman und seiner Krankheit. </a:t>
            </a: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Naaman glaubte dem Mädchen, weil sie seiner Frau treu diente   </a:t>
            </a:r>
            <a:r>
              <a:rPr lang="de-CH" sz="3000" dirty="0">
                <a:latin typeface="Calibri" panose="020F0502020204030204" pitchFamily="34" charset="0"/>
                <a:ea typeface="Calibri" panose="020F0502020204030204" pitchFamily="34" charset="0"/>
                <a:cs typeface="Times New Roman" panose="02020603050405020304" pitchFamily="18" charset="0"/>
              </a:rPr>
              <a:t> u</a:t>
            </a:r>
            <a:r>
              <a:rPr lang="de-CH" sz="3000" dirty="0">
                <a:effectLst/>
                <a:latin typeface="Calibri" panose="020F0502020204030204" pitchFamily="34" charset="0"/>
                <a:ea typeface="Calibri" panose="020F0502020204030204" pitchFamily="34" charset="0"/>
                <a:cs typeface="Times New Roman" panose="02020603050405020304" pitchFamily="18" charset="0"/>
              </a:rPr>
              <a:t>nd sie integer war. </a:t>
            </a:r>
          </a:p>
          <a:p>
            <a:pPr marL="342900" indent="-342900">
              <a:buFont typeface="Wingdings" panose="05000000000000000000" pitchFamily="2" charset="2"/>
              <a:buChar char=""/>
            </a:pPr>
            <a:r>
              <a:rPr lang="de-CH" sz="3000" dirty="0">
                <a:latin typeface="Calibri" panose="020F0502020204030204" pitchFamily="34" charset="0"/>
                <a:ea typeface="Calibri" panose="020F0502020204030204" pitchFamily="34" charset="0"/>
                <a:cs typeface="Times New Roman" panose="02020603050405020304" pitchFamily="18" charset="0"/>
              </a:rPr>
              <a:t>Sie hat den Platz eingenommen den Gott ihr gab.</a:t>
            </a:r>
          </a:p>
        </p:txBody>
      </p:sp>
    </p:spTree>
    <p:extLst>
      <p:ext uri="{BB962C8B-B14F-4D97-AF65-F5344CB8AC3E}">
        <p14:creationId xmlns:p14="http://schemas.microsoft.com/office/powerpoint/2010/main" val="376283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F9D1D2E-67FC-1642-43C6-B6728AF1ACCC}"/>
              </a:ext>
            </a:extLst>
          </p:cNvPr>
          <p:cNvSpPr txBox="1"/>
          <p:nvPr/>
        </p:nvSpPr>
        <p:spPr>
          <a:xfrm>
            <a:off x="1556886" y="1385319"/>
            <a:ext cx="8299384" cy="1015663"/>
          </a:xfrm>
          <a:prstGeom prst="rect">
            <a:avLst/>
          </a:prstGeom>
          <a:noFill/>
        </p:spPr>
        <p:txBody>
          <a:bodyPr wrap="square">
            <a:spAutoFit/>
          </a:bodyPr>
          <a:lstStyle/>
          <a:p>
            <a:r>
              <a:rPr lang="de-DE" sz="3000" dirty="0"/>
              <a:t>"danksagend allezeit für alles dem Gott und Vater im Namen unseres Herrn Jesus Christus," </a:t>
            </a:r>
            <a:r>
              <a:rPr lang="de-DE" sz="3000" b="1" dirty="0"/>
              <a:t>(Eph 5,20)</a:t>
            </a:r>
            <a:endParaRPr lang="de-DE" sz="3000" dirty="0"/>
          </a:p>
        </p:txBody>
      </p:sp>
      <p:sp>
        <p:nvSpPr>
          <p:cNvPr id="4" name="Rectangle 1">
            <a:extLst>
              <a:ext uri="{FF2B5EF4-FFF2-40B4-BE49-F238E27FC236}">
                <a16:creationId xmlns:a16="http://schemas.microsoft.com/office/drawing/2014/main" id="{7E5F51AA-F4E3-5FD0-6524-255AA06E0633}"/>
              </a:ext>
            </a:extLst>
          </p:cNvPr>
          <p:cNvSpPr>
            <a:spLocks noChangeArrowheads="1"/>
          </p:cNvSpPr>
          <p:nvPr/>
        </p:nvSpPr>
        <p:spPr bwMode="auto">
          <a:xfrm>
            <a:off x="1276085" y="2979691"/>
            <a:ext cx="963983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000" b="0" i="0" u="none" strike="noStrike" cap="none" normalizeH="0" baseline="0" dirty="0">
                <a:ln>
                  <a:noFill/>
                </a:ln>
                <a:solidFill>
                  <a:schemeClr val="tx1"/>
                </a:solidFill>
                <a:effectLst/>
              </a:rPr>
              <a:t>"Und alles, was immer ihr tut, im Wort oder im Werk, alles tut im Namen des Herrn Jesus, danksagend Gott, dem Vater, durch ihn." </a:t>
            </a:r>
            <a:r>
              <a:rPr kumimoji="0" lang="de-DE" altLang="de-DE" sz="3000" b="1" i="0" u="none" strike="noStrike" cap="none" normalizeH="0" baseline="0" dirty="0">
                <a:ln>
                  <a:noFill/>
                </a:ln>
                <a:solidFill>
                  <a:schemeClr val="tx1"/>
                </a:solidFill>
                <a:effectLst/>
              </a:rPr>
              <a:t>(Kol 3,17)</a:t>
            </a:r>
            <a:endParaRPr kumimoji="0" lang="de-DE" altLang="de-DE" sz="3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72262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46DBD84-B470-9AC1-DBB3-823020757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AutoShape 2">
            <a:extLst>
              <a:ext uri="{FF2B5EF4-FFF2-40B4-BE49-F238E27FC236}">
                <a16:creationId xmlns:a16="http://schemas.microsoft.com/office/drawing/2014/main" id="{F527BBBE-6FAC-1931-FDF2-98715627DA5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4" name="AutoShape 4">
            <a:extLst>
              <a:ext uri="{FF2B5EF4-FFF2-40B4-BE49-F238E27FC236}">
                <a16:creationId xmlns:a16="http://schemas.microsoft.com/office/drawing/2014/main" id="{CC8E016F-20CC-3613-2A39-F861C554266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6" name="Grafik 5">
            <a:extLst>
              <a:ext uri="{FF2B5EF4-FFF2-40B4-BE49-F238E27FC236}">
                <a16:creationId xmlns:a16="http://schemas.microsoft.com/office/drawing/2014/main" id="{C6EB267B-EDF5-6AB8-891A-5B2545058BFB}"/>
              </a:ext>
            </a:extLst>
          </p:cNvPr>
          <p:cNvPicPr>
            <a:picLocks noChangeAspect="1"/>
          </p:cNvPicPr>
          <p:nvPr/>
        </p:nvPicPr>
        <p:blipFill>
          <a:blip r:embed="rId3"/>
          <a:stretch>
            <a:fillRect/>
          </a:stretch>
        </p:blipFill>
        <p:spPr>
          <a:xfrm>
            <a:off x="0" y="0"/>
            <a:ext cx="12192000" cy="6858000"/>
          </a:xfrm>
          <a:prstGeom prst="rect">
            <a:avLst/>
          </a:prstGeom>
        </p:spPr>
      </p:pic>
      <p:pic>
        <p:nvPicPr>
          <p:cNvPr id="8" name="Grafik 7">
            <a:extLst>
              <a:ext uri="{FF2B5EF4-FFF2-40B4-BE49-F238E27FC236}">
                <a16:creationId xmlns:a16="http://schemas.microsoft.com/office/drawing/2014/main" id="{6E436427-12ED-DBD0-5F2A-3B836F2FB264}"/>
              </a:ext>
            </a:extLst>
          </p:cNvPr>
          <p:cNvPicPr>
            <a:picLocks noChangeAspect="1"/>
          </p:cNvPicPr>
          <p:nvPr/>
        </p:nvPicPr>
        <p:blipFill>
          <a:blip r:embed="rId4"/>
          <a:stretch>
            <a:fillRect/>
          </a:stretch>
        </p:blipFill>
        <p:spPr>
          <a:xfrm>
            <a:off x="0" y="0"/>
            <a:ext cx="12192000" cy="6858000"/>
          </a:xfrm>
          <a:prstGeom prst="rect">
            <a:avLst/>
          </a:prstGeom>
        </p:spPr>
      </p:pic>
      <p:pic>
        <p:nvPicPr>
          <p:cNvPr id="7" name="Grafik 6">
            <a:extLst>
              <a:ext uri="{FF2B5EF4-FFF2-40B4-BE49-F238E27FC236}">
                <a16:creationId xmlns:a16="http://schemas.microsoft.com/office/drawing/2014/main" id="{48F3FE51-55F7-A5B9-0872-8CDAE266CAD5}"/>
              </a:ext>
            </a:extLst>
          </p:cNvPr>
          <p:cNvPicPr>
            <a:picLocks noChangeAspect="1"/>
          </p:cNvPicPr>
          <p:nvPr/>
        </p:nvPicPr>
        <p:blipFill>
          <a:blip r:embed="rId5"/>
          <a:stretch>
            <a:fillRect/>
          </a:stretch>
        </p:blipFill>
        <p:spPr>
          <a:xfrm>
            <a:off x="0" y="0"/>
            <a:ext cx="12192000" cy="6858000"/>
          </a:xfrm>
          <a:prstGeom prst="rect">
            <a:avLst/>
          </a:prstGeom>
        </p:spPr>
      </p:pic>
      <p:pic>
        <p:nvPicPr>
          <p:cNvPr id="9" name="Grafik 8">
            <a:extLst>
              <a:ext uri="{FF2B5EF4-FFF2-40B4-BE49-F238E27FC236}">
                <a16:creationId xmlns:a16="http://schemas.microsoft.com/office/drawing/2014/main" id="{B3092F5C-2D21-1338-FB74-FD0A31DB48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Grafik 9">
            <a:extLst>
              <a:ext uri="{FF2B5EF4-FFF2-40B4-BE49-F238E27FC236}">
                <a16:creationId xmlns:a16="http://schemas.microsoft.com/office/drawing/2014/main" id="{72F200E9-5699-B84F-7B38-AC18BF39F6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fik 11">
            <a:extLst>
              <a:ext uri="{FF2B5EF4-FFF2-40B4-BE49-F238E27FC236}">
                <a16:creationId xmlns:a16="http://schemas.microsoft.com/office/drawing/2014/main" id="{3CB70378-BD1F-2369-40FC-E605DC3C40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7141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4F3CC-B297-7781-AAC9-81564715649C}"/>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05B0CF71-C8C2-6C5A-5160-179B82111C65}"/>
              </a:ext>
            </a:extLst>
          </p:cNvPr>
          <p:cNvSpPr txBox="1"/>
          <p:nvPr/>
        </p:nvSpPr>
        <p:spPr>
          <a:xfrm>
            <a:off x="849571" y="189607"/>
            <a:ext cx="5046938" cy="564385"/>
          </a:xfrm>
          <a:prstGeom prst="rect">
            <a:avLst/>
          </a:prstGeom>
          <a:noFill/>
        </p:spPr>
        <p:txBody>
          <a:bodyPr wrap="square">
            <a:spAutoFit/>
          </a:bodyPr>
          <a:lstStyle/>
          <a:p>
            <a:pPr>
              <a:lnSpc>
                <a:spcPct val="107000"/>
              </a:lnSpc>
              <a:spcBef>
                <a:spcPts val="1200"/>
              </a:spcBef>
            </a:pPr>
            <a:r>
              <a:rPr lang="de-CH" sz="3000" b="1" kern="0" dirty="0">
                <a:latin typeface="Calibri" panose="020F0502020204030204" pitchFamily="34" charset="0"/>
                <a:ea typeface="Times New Roman" panose="02020603050405020304" pitchFamily="18" charset="0"/>
                <a:cs typeface="Times New Roman" panose="02020603050405020304" pitchFamily="18" charset="0"/>
              </a:rPr>
              <a:t>… a</a:t>
            </a: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ls alle Könige vor ihm</a:t>
            </a:r>
          </a:p>
        </p:txBody>
      </p:sp>
      <p:sp>
        <p:nvSpPr>
          <p:cNvPr id="7" name="Textfeld 6">
            <a:extLst>
              <a:ext uri="{FF2B5EF4-FFF2-40B4-BE49-F238E27FC236}">
                <a16:creationId xmlns:a16="http://schemas.microsoft.com/office/drawing/2014/main" id="{AD782E38-233E-EC75-EF81-1D1EF616A61D}"/>
              </a:ext>
            </a:extLst>
          </p:cNvPr>
          <p:cNvSpPr txBox="1"/>
          <p:nvPr/>
        </p:nvSpPr>
        <p:spPr>
          <a:xfrm>
            <a:off x="644413" y="1016630"/>
            <a:ext cx="2233958" cy="5909310"/>
          </a:xfrm>
          <a:prstGeom prst="rect">
            <a:avLst/>
          </a:prstGeom>
          <a:noFill/>
        </p:spPr>
        <p:txBody>
          <a:bodyPr wrap="square">
            <a:spAutoFit/>
          </a:bodyPr>
          <a:lstStyle/>
          <a:p>
            <a:r>
              <a:rPr lang="de-DE" dirty="0">
                <a:effectLst/>
                <a:latin typeface="Calibri" panose="020F0502020204030204" pitchFamily="34" charset="0"/>
                <a:ea typeface="Calibri" panose="020F0502020204030204" pitchFamily="34" charset="0"/>
                <a:cs typeface="Times New Roman" panose="02020603050405020304" pitchFamily="18" charset="0"/>
              </a:rPr>
              <a:t>Salomo</a:t>
            </a:r>
          </a:p>
          <a:p>
            <a:r>
              <a:rPr lang="de-DE" dirty="0">
                <a:latin typeface="Calibri" panose="020F0502020204030204" pitchFamily="34" charset="0"/>
                <a:ea typeface="Calibri" panose="020F0502020204030204" pitchFamily="34" charset="0"/>
                <a:cs typeface="Times New Roman" panose="02020603050405020304" pitchFamily="18" charset="0"/>
              </a:rPr>
              <a:t>Rehabeam</a:t>
            </a:r>
          </a:p>
          <a:p>
            <a:r>
              <a:rPr lang="de-DE" dirty="0">
                <a:latin typeface="Calibri" panose="020F0502020204030204" pitchFamily="34" charset="0"/>
                <a:ea typeface="Calibri" panose="020F0502020204030204" pitchFamily="34" charset="0"/>
                <a:cs typeface="Times New Roman" panose="02020603050405020304" pitchFamily="18" charset="0"/>
              </a:rPr>
              <a:t>Abija</a:t>
            </a:r>
          </a:p>
          <a:p>
            <a:r>
              <a:rPr lang="de-DE" dirty="0">
                <a:latin typeface="Calibri" panose="020F0502020204030204" pitchFamily="34" charset="0"/>
                <a:ea typeface="Calibri" panose="020F0502020204030204" pitchFamily="34" charset="0"/>
                <a:cs typeface="Times New Roman" panose="02020603050405020304" pitchFamily="18" charset="0"/>
              </a:rPr>
              <a:t>Asa</a:t>
            </a:r>
          </a:p>
          <a:p>
            <a:r>
              <a:rPr lang="de-DE" dirty="0">
                <a:latin typeface="Calibri" panose="020F0502020204030204" pitchFamily="34" charset="0"/>
                <a:ea typeface="Calibri" panose="020F0502020204030204" pitchFamily="34" charset="0"/>
                <a:cs typeface="Times New Roman" panose="02020603050405020304" pitchFamily="18" charset="0"/>
              </a:rPr>
              <a:t>Josaphat</a:t>
            </a:r>
          </a:p>
          <a:p>
            <a:r>
              <a:rPr lang="de-DE" dirty="0">
                <a:latin typeface="Calibri" panose="020F0502020204030204" pitchFamily="34" charset="0"/>
                <a:ea typeface="Calibri" panose="020F0502020204030204" pitchFamily="34" charset="0"/>
                <a:cs typeface="Times New Roman" panose="02020603050405020304" pitchFamily="18" charset="0"/>
              </a:rPr>
              <a:t>Joram</a:t>
            </a:r>
          </a:p>
          <a:p>
            <a:r>
              <a:rPr lang="de-DE" dirty="0">
                <a:latin typeface="Calibri" panose="020F0502020204030204" pitchFamily="34" charset="0"/>
                <a:ea typeface="Calibri" panose="020F0502020204030204" pitchFamily="34" charset="0"/>
                <a:cs typeface="Times New Roman" panose="02020603050405020304" pitchFamily="18" charset="0"/>
              </a:rPr>
              <a:t>Ahasja</a:t>
            </a:r>
          </a:p>
          <a:p>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a:solidFill>
                  <a:srgbClr val="FF0000"/>
                </a:solidFill>
                <a:latin typeface="Calibri" panose="020F0502020204030204" pitchFamily="34" charset="0"/>
                <a:ea typeface="Calibri" panose="020F0502020204030204" pitchFamily="34" charset="0"/>
                <a:cs typeface="Times New Roman" panose="02020603050405020304" pitchFamily="18" charset="0"/>
              </a:rPr>
              <a:t>Athalja</a:t>
            </a:r>
          </a:p>
          <a:p>
            <a:r>
              <a:rPr lang="de-DE" dirty="0">
                <a:latin typeface="Calibri" panose="020F0502020204030204" pitchFamily="34" charset="0"/>
                <a:ea typeface="Calibri" panose="020F0502020204030204" pitchFamily="34" charset="0"/>
                <a:cs typeface="Times New Roman" panose="02020603050405020304" pitchFamily="18" charset="0"/>
              </a:rPr>
              <a:t>Joas</a:t>
            </a:r>
          </a:p>
          <a:p>
            <a:r>
              <a:rPr lang="de-DE" dirty="0">
                <a:latin typeface="Calibri" panose="020F0502020204030204" pitchFamily="34" charset="0"/>
                <a:ea typeface="Calibri" panose="020F0502020204030204" pitchFamily="34" charset="0"/>
                <a:cs typeface="Times New Roman" panose="02020603050405020304" pitchFamily="18" charset="0"/>
              </a:rPr>
              <a:t>Amazja</a:t>
            </a:r>
          </a:p>
          <a:p>
            <a:r>
              <a:rPr lang="de-DE" dirty="0">
                <a:latin typeface="Calibri" panose="020F0502020204030204" pitchFamily="34" charset="0"/>
                <a:ea typeface="Calibri" panose="020F0502020204030204" pitchFamily="34" charset="0"/>
                <a:cs typeface="Times New Roman" panose="02020603050405020304" pitchFamily="18" charset="0"/>
              </a:rPr>
              <a:t>Ussija (Asarja)</a:t>
            </a:r>
          </a:p>
          <a:p>
            <a:r>
              <a:rPr lang="de-DE" dirty="0">
                <a:latin typeface="Calibri" panose="020F0502020204030204" pitchFamily="34" charset="0"/>
                <a:ea typeface="Calibri" panose="020F0502020204030204" pitchFamily="34" charset="0"/>
                <a:cs typeface="Times New Roman" panose="02020603050405020304" pitchFamily="18" charset="0"/>
              </a:rPr>
              <a:t>Jotam</a:t>
            </a:r>
          </a:p>
          <a:p>
            <a:r>
              <a:rPr lang="de-DE" dirty="0">
                <a:latin typeface="Calibri" panose="020F0502020204030204" pitchFamily="34" charset="0"/>
                <a:ea typeface="Calibri" panose="020F0502020204030204" pitchFamily="34" charset="0"/>
                <a:cs typeface="Times New Roman" panose="02020603050405020304" pitchFamily="18" charset="0"/>
              </a:rPr>
              <a:t>Ahas</a:t>
            </a:r>
          </a:p>
          <a:p>
            <a:r>
              <a:rPr lang="de-DE" dirty="0">
                <a:latin typeface="Calibri" panose="020F0502020204030204" pitchFamily="34" charset="0"/>
                <a:ea typeface="Calibri" panose="020F0502020204030204" pitchFamily="34" charset="0"/>
                <a:cs typeface="Times New Roman" panose="02020603050405020304" pitchFamily="18" charset="0"/>
              </a:rPr>
              <a:t>Hiskia</a:t>
            </a:r>
          </a:p>
          <a:p>
            <a:r>
              <a:rPr lang="de-DE" dirty="0">
                <a:latin typeface="Calibri" panose="020F0502020204030204" pitchFamily="34" charset="0"/>
                <a:ea typeface="Calibri" panose="020F0502020204030204" pitchFamily="34" charset="0"/>
                <a:cs typeface="Times New Roman" panose="02020603050405020304" pitchFamily="18" charset="0"/>
              </a:rPr>
              <a:t>Manasse</a:t>
            </a:r>
          </a:p>
          <a:p>
            <a:r>
              <a:rPr lang="de-DE" dirty="0">
                <a:latin typeface="Calibri" panose="020F0502020204030204" pitchFamily="34" charset="0"/>
                <a:ea typeface="Calibri" panose="020F0502020204030204" pitchFamily="34" charset="0"/>
                <a:cs typeface="Times New Roman" panose="02020603050405020304" pitchFamily="18" charset="0"/>
              </a:rPr>
              <a:t>Amon</a:t>
            </a:r>
          </a:p>
          <a:p>
            <a:r>
              <a:rPr lang="de-DE" dirty="0">
                <a:latin typeface="Calibri" panose="020F0502020204030204" pitchFamily="34" charset="0"/>
                <a:ea typeface="Calibri" panose="020F0502020204030204" pitchFamily="34" charset="0"/>
                <a:cs typeface="Times New Roman" panose="02020603050405020304" pitchFamily="18" charset="0"/>
              </a:rPr>
              <a:t>Josia</a:t>
            </a:r>
          </a:p>
          <a:p>
            <a:r>
              <a:rPr lang="de-DE" dirty="0">
                <a:latin typeface="Calibri" panose="020F0502020204030204" pitchFamily="34" charset="0"/>
                <a:ea typeface="Calibri" panose="020F0502020204030204" pitchFamily="34" charset="0"/>
                <a:cs typeface="Times New Roman" panose="02020603050405020304" pitchFamily="18" charset="0"/>
              </a:rPr>
              <a:t>                Joahas	</a:t>
            </a:r>
          </a:p>
          <a:p>
            <a:r>
              <a:rPr lang="de-DE" dirty="0">
                <a:latin typeface="Calibri" panose="020F0502020204030204" pitchFamily="34" charset="0"/>
                <a:ea typeface="Calibri" panose="020F0502020204030204" pitchFamily="34" charset="0"/>
                <a:cs typeface="Times New Roman" panose="02020603050405020304" pitchFamily="18" charset="0"/>
              </a:rPr>
              <a:t>Jojakim</a:t>
            </a:r>
          </a:p>
          <a:p>
            <a:r>
              <a:rPr lang="de-DE" dirty="0">
                <a:latin typeface="Calibri" panose="020F0502020204030204" pitchFamily="34" charset="0"/>
                <a:ea typeface="Calibri" panose="020F0502020204030204" pitchFamily="34" charset="0"/>
                <a:cs typeface="Times New Roman" panose="02020603050405020304" pitchFamily="18" charset="0"/>
              </a:rPr>
              <a:t>Jojachin (Jechonja)</a:t>
            </a:r>
          </a:p>
          <a:p>
            <a:r>
              <a:rPr lang="de-DE" dirty="0">
                <a:latin typeface="Calibri" panose="020F0502020204030204" pitchFamily="34" charset="0"/>
                <a:ea typeface="Calibri" panose="020F0502020204030204" pitchFamily="34" charset="0"/>
                <a:cs typeface="Times New Roman" panose="02020603050405020304" pitchFamily="18" charset="0"/>
              </a:rPr>
              <a:t>	Zedekia</a:t>
            </a:r>
            <a:endParaRPr lang="de-CH" sz="1200" dirty="0"/>
          </a:p>
        </p:txBody>
      </p:sp>
      <p:sp>
        <p:nvSpPr>
          <p:cNvPr id="8" name="Siebeneck 7">
            <a:extLst>
              <a:ext uri="{FF2B5EF4-FFF2-40B4-BE49-F238E27FC236}">
                <a16:creationId xmlns:a16="http://schemas.microsoft.com/office/drawing/2014/main" id="{30D070CA-A6BF-8672-5D6C-6592A2F2949B}"/>
              </a:ext>
            </a:extLst>
          </p:cNvPr>
          <p:cNvSpPr/>
          <p:nvPr/>
        </p:nvSpPr>
        <p:spPr>
          <a:xfrm>
            <a:off x="1361268" y="5779027"/>
            <a:ext cx="185904" cy="158092"/>
          </a:xfrm>
          <a:prstGeom prst="hept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n w="0"/>
                <a:solidFill>
                  <a:schemeClr val="tx1"/>
                </a:solidFill>
                <a:effectLst>
                  <a:outerShdw blurRad="38100" dist="19050" dir="2700000" algn="tl" rotWithShape="0">
                    <a:schemeClr val="dk1">
                      <a:alpha val="40000"/>
                    </a:schemeClr>
                  </a:outerShdw>
                </a:effectLst>
              </a:rPr>
              <a:t>1</a:t>
            </a:r>
            <a:endParaRPr lang="de-CH" dirty="0"/>
          </a:p>
        </p:txBody>
      </p:sp>
      <p:sp>
        <p:nvSpPr>
          <p:cNvPr id="9" name="Siebeneck 8">
            <a:extLst>
              <a:ext uri="{FF2B5EF4-FFF2-40B4-BE49-F238E27FC236}">
                <a16:creationId xmlns:a16="http://schemas.microsoft.com/office/drawing/2014/main" id="{84E12BA8-F851-7DFC-2529-F7A9C649842E}"/>
              </a:ext>
            </a:extLst>
          </p:cNvPr>
          <p:cNvSpPr/>
          <p:nvPr/>
        </p:nvSpPr>
        <p:spPr>
          <a:xfrm>
            <a:off x="352136" y="6043059"/>
            <a:ext cx="185904" cy="197069"/>
          </a:xfrm>
          <a:prstGeom prst="hept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n w="0"/>
                <a:solidFill>
                  <a:schemeClr val="tx1"/>
                </a:solidFill>
                <a:effectLst>
                  <a:outerShdw blurRad="38100" dist="19050" dir="2700000" algn="tl" rotWithShape="0">
                    <a:schemeClr val="dk1">
                      <a:alpha val="40000"/>
                    </a:schemeClr>
                  </a:outerShdw>
                </a:effectLst>
              </a:rPr>
              <a:t>2</a:t>
            </a:r>
            <a:endParaRPr lang="de-CH" dirty="0"/>
          </a:p>
        </p:txBody>
      </p:sp>
      <p:sp>
        <p:nvSpPr>
          <p:cNvPr id="10" name="Siebeneck 9">
            <a:extLst>
              <a:ext uri="{FF2B5EF4-FFF2-40B4-BE49-F238E27FC236}">
                <a16:creationId xmlns:a16="http://schemas.microsoft.com/office/drawing/2014/main" id="{CF60A35A-2475-2BB8-BB1D-7095E9F4AD89}"/>
              </a:ext>
            </a:extLst>
          </p:cNvPr>
          <p:cNvSpPr/>
          <p:nvPr/>
        </p:nvSpPr>
        <p:spPr>
          <a:xfrm>
            <a:off x="1401029" y="6592196"/>
            <a:ext cx="185904" cy="197069"/>
          </a:xfrm>
          <a:prstGeom prst="hept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n w="0"/>
                <a:solidFill>
                  <a:schemeClr val="tx1"/>
                </a:solidFill>
                <a:effectLst>
                  <a:outerShdw blurRad="38100" dist="19050" dir="2700000" algn="tl" rotWithShape="0">
                    <a:schemeClr val="dk1">
                      <a:alpha val="40000"/>
                    </a:schemeClr>
                  </a:outerShdw>
                </a:effectLst>
              </a:rPr>
              <a:t>3</a:t>
            </a:r>
            <a:endParaRPr lang="de-CH" dirty="0"/>
          </a:p>
        </p:txBody>
      </p:sp>
      <p:cxnSp>
        <p:nvCxnSpPr>
          <p:cNvPr id="12" name="Gerade Verbindung mit Pfeil 11">
            <a:extLst>
              <a:ext uri="{FF2B5EF4-FFF2-40B4-BE49-F238E27FC236}">
                <a16:creationId xmlns:a16="http://schemas.microsoft.com/office/drawing/2014/main" id="{8DB8F1C7-72F8-DF96-C55F-18511F0BB541}"/>
              </a:ext>
            </a:extLst>
          </p:cNvPr>
          <p:cNvCxnSpPr/>
          <p:nvPr/>
        </p:nvCxnSpPr>
        <p:spPr>
          <a:xfrm>
            <a:off x="588397" y="1162157"/>
            <a:ext cx="0" cy="17492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F39A595B-6882-BC7A-B743-C4C306009D02}"/>
              </a:ext>
            </a:extLst>
          </p:cNvPr>
          <p:cNvCxnSpPr>
            <a:cxnSpLocks/>
          </p:cNvCxnSpPr>
          <p:nvPr/>
        </p:nvCxnSpPr>
        <p:spPr>
          <a:xfrm>
            <a:off x="605625" y="3368043"/>
            <a:ext cx="0" cy="33003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3F2B80F3-853E-CF16-8D1F-50E1A38308DB}"/>
              </a:ext>
            </a:extLst>
          </p:cNvPr>
          <p:cNvSpPr txBox="1"/>
          <p:nvPr/>
        </p:nvSpPr>
        <p:spPr>
          <a:xfrm>
            <a:off x="3772892" y="1106681"/>
            <a:ext cx="8177917" cy="5355312"/>
          </a:xfrm>
          <a:prstGeom prst="rect">
            <a:avLst/>
          </a:prstGeom>
          <a:noFill/>
        </p:spPr>
        <p:txBody>
          <a:bodyPr wrap="square">
            <a:spAutoFit/>
          </a:bodyPr>
          <a:lstStyle/>
          <a:p>
            <a:r>
              <a:rPr lang="de-DE" b="1" dirty="0">
                <a:effectLst/>
                <a:latin typeface="Calibri" panose="020F0502020204030204" pitchFamily="34" charset="0"/>
                <a:ea typeface="Calibri" panose="020F0502020204030204" pitchFamily="34" charset="0"/>
                <a:cs typeface="Times New Roman" panose="02020603050405020304" pitchFamily="18" charset="0"/>
              </a:rPr>
              <a:t>Jerobeam</a:t>
            </a:r>
          </a:p>
          <a:p>
            <a:r>
              <a:rPr lang="de-DE" dirty="0">
                <a:latin typeface="Calibri" panose="020F0502020204030204" pitchFamily="34" charset="0"/>
                <a:ea typeface="Calibri" panose="020F0502020204030204" pitchFamily="34" charset="0"/>
                <a:cs typeface="Times New Roman" panose="02020603050405020304" pitchFamily="18" charset="0"/>
              </a:rPr>
              <a:t>Nadab	</a:t>
            </a:r>
          </a:p>
          <a:p>
            <a:r>
              <a:rPr lang="de-DE" dirty="0">
                <a:latin typeface="Calibri" panose="020F0502020204030204" pitchFamily="34" charset="0"/>
                <a:ea typeface="Calibri" panose="020F0502020204030204" pitchFamily="34" charset="0"/>
                <a:cs typeface="Times New Roman" panose="02020603050405020304" pitchFamily="18" charset="0"/>
              </a:rPr>
              <a:t>	</a:t>
            </a:r>
            <a:r>
              <a:rPr lang="de-DE" b="1" dirty="0">
                <a:latin typeface="Calibri" panose="020F0502020204030204" pitchFamily="34" charset="0"/>
                <a:ea typeface="Calibri" panose="020F0502020204030204" pitchFamily="34" charset="0"/>
                <a:cs typeface="Times New Roman" panose="02020603050405020304" pitchFamily="18" charset="0"/>
              </a:rPr>
              <a:t>Baesa</a:t>
            </a:r>
          </a:p>
          <a:p>
            <a:r>
              <a:rPr lang="de-DE" dirty="0">
                <a:latin typeface="Calibri" panose="020F0502020204030204" pitchFamily="34" charset="0"/>
                <a:ea typeface="Calibri" panose="020F0502020204030204" pitchFamily="34" charset="0"/>
                <a:cs typeface="Times New Roman" panose="02020603050405020304" pitchFamily="18" charset="0"/>
              </a:rPr>
              <a:t>	Ela</a:t>
            </a:r>
          </a:p>
          <a:p>
            <a:r>
              <a:rPr lang="de-DE" dirty="0">
                <a:latin typeface="Calibri" panose="020F0502020204030204" pitchFamily="34" charset="0"/>
                <a:ea typeface="Calibri" panose="020F0502020204030204" pitchFamily="34" charset="0"/>
                <a:cs typeface="Times New Roman" panose="02020603050405020304" pitchFamily="18" charset="0"/>
              </a:rPr>
              <a:t>		</a:t>
            </a:r>
            <a:r>
              <a:rPr lang="de-DE" b="1" dirty="0">
                <a:latin typeface="Calibri" panose="020F0502020204030204" pitchFamily="34" charset="0"/>
                <a:ea typeface="Calibri" panose="020F0502020204030204" pitchFamily="34" charset="0"/>
                <a:cs typeface="Times New Roman" panose="02020603050405020304" pitchFamily="18" charset="0"/>
              </a:rPr>
              <a:t>Simri</a:t>
            </a:r>
          </a:p>
          <a:p>
            <a:r>
              <a:rPr lang="de-DE" dirty="0">
                <a:latin typeface="Calibri" panose="020F0502020204030204" pitchFamily="34" charset="0"/>
                <a:ea typeface="Calibri" panose="020F0502020204030204" pitchFamily="34" charset="0"/>
                <a:cs typeface="Times New Roman" panose="02020603050405020304" pitchFamily="18" charset="0"/>
              </a:rPr>
              <a:t>			</a:t>
            </a:r>
            <a:r>
              <a:rPr lang="de-DE" b="1" dirty="0">
                <a:latin typeface="Calibri" panose="020F0502020204030204" pitchFamily="34" charset="0"/>
                <a:ea typeface="Calibri" panose="020F0502020204030204" pitchFamily="34" charset="0"/>
                <a:cs typeface="Times New Roman" panose="02020603050405020304" pitchFamily="18" charset="0"/>
              </a:rPr>
              <a:t>Omri</a:t>
            </a:r>
          </a:p>
          <a:p>
            <a:r>
              <a:rPr lang="de-DE" dirty="0">
                <a:latin typeface="Calibri" panose="020F0502020204030204" pitchFamily="34" charset="0"/>
                <a:ea typeface="Calibri" panose="020F0502020204030204" pitchFamily="34" charset="0"/>
                <a:cs typeface="Times New Roman" panose="02020603050405020304" pitchFamily="18" charset="0"/>
              </a:rPr>
              <a:t>			Ahab</a:t>
            </a:r>
          </a:p>
          <a:p>
            <a:r>
              <a:rPr lang="de-DE" dirty="0">
                <a:latin typeface="Calibri" panose="020F0502020204030204" pitchFamily="34" charset="0"/>
                <a:ea typeface="Calibri" panose="020F0502020204030204" pitchFamily="34" charset="0"/>
                <a:cs typeface="Times New Roman" panose="02020603050405020304" pitchFamily="18" charset="0"/>
              </a:rPr>
              <a:t>			Ahasja</a:t>
            </a:r>
          </a:p>
          <a:p>
            <a:r>
              <a:rPr lang="de-DE" dirty="0">
                <a:latin typeface="Calibri" panose="020F0502020204030204" pitchFamily="34" charset="0"/>
                <a:ea typeface="Calibri" panose="020F0502020204030204" pitchFamily="34" charset="0"/>
                <a:cs typeface="Times New Roman" panose="02020603050405020304" pitchFamily="18" charset="0"/>
              </a:rPr>
              <a:t>			Joram</a:t>
            </a:r>
          </a:p>
          <a:p>
            <a:r>
              <a:rPr lang="de-DE" dirty="0">
                <a:latin typeface="Calibri" panose="020F0502020204030204" pitchFamily="34" charset="0"/>
                <a:ea typeface="Calibri" panose="020F0502020204030204" pitchFamily="34" charset="0"/>
                <a:cs typeface="Times New Roman" panose="02020603050405020304" pitchFamily="18" charset="0"/>
              </a:rPr>
              <a:t>				</a:t>
            </a:r>
            <a:r>
              <a:rPr lang="de-DE" b="1" dirty="0">
                <a:latin typeface="Calibri" panose="020F0502020204030204" pitchFamily="34" charset="0"/>
                <a:ea typeface="Calibri" panose="020F0502020204030204" pitchFamily="34" charset="0"/>
                <a:cs typeface="Times New Roman" panose="02020603050405020304" pitchFamily="18" charset="0"/>
              </a:rPr>
              <a:t>Jehu</a:t>
            </a:r>
          </a:p>
          <a:p>
            <a:r>
              <a:rPr lang="de-DE" dirty="0">
                <a:latin typeface="Calibri" panose="020F0502020204030204" pitchFamily="34" charset="0"/>
                <a:ea typeface="Calibri" panose="020F0502020204030204" pitchFamily="34" charset="0"/>
                <a:cs typeface="Times New Roman" panose="02020603050405020304" pitchFamily="18" charset="0"/>
              </a:rPr>
              <a:t>				Joahas</a:t>
            </a:r>
          </a:p>
          <a:p>
            <a:r>
              <a:rPr lang="de-DE" dirty="0">
                <a:latin typeface="Calibri" panose="020F0502020204030204" pitchFamily="34" charset="0"/>
                <a:ea typeface="Calibri" panose="020F0502020204030204" pitchFamily="34" charset="0"/>
                <a:cs typeface="Times New Roman" panose="02020603050405020304" pitchFamily="18" charset="0"/>
              </a:rPr>
              <a:t>				Joas</a:t>
            </a:r>
          </a:p>
          <a:p>
            <a:r>
              <a:rPr lang="de-DE" dirty="0">
                <a:latin typeface="Calibri" panose="020F0502020204030204" pitchFamily="34" charset="0"/>
                <a:ea typeface="Calibri" panose="020F0502020204030204" pitchFamily="34" charset="0"/>
                <a:cs typeface="Times New Roman" panose="02020603050405020304" pitchFamily="18" charset="0"/>
              </a:rPr>
              <a:t>				Jerobeam II</a:t>
            </a:r>
          </a:p>
          <a:p>
            <a:r>
              <a:rPr lang="de-DE" dirty="0">
                <a:latin typeface="Calibri" panose="020F0502020204030204" pitchFamily="34" charset="0"/>
                <a:ea typeface="Calibri" panose="020F0502020204030204" pitchFamily="34" charset="0"/>
                <a:cs typeface="Times New Roman" panose="02020603050405020304" pitchFamily="18" charset="0"/>
              </a:rPr>
              <a:t>				Sacharja</a:t>
            </a:r>
          </a:p>
          <a:p>
            <a:r>
              <a:rPr lang="de-DE" dirty="0">
                <a:latin typeface="Calibri" panose="020F0502020204030204" pitchFamily="34" charset="0"/>
                <a:ea typeface="Calibri" panose="020F0502020204030204" pitchFamily="34" charset="0"/>
                <a:cs typeface="Times New Roman" panose="02020603050405020304" pitchFamily="18" charset="0"/>
              </a:rPr>
              <a:t>					</a:t>
            </a:r>
            <a:r>
              <a:rPr lang="de-DE" b="1" dirty="0">
                <a:latin typeface="Calibri" panose="020F0502020204030204" pitchFamily="34" charset="0"/>
                <a:ea typeface="Calibri" panose="020F0502020204030204" pitchFamily="34" charset="0"/>
                <a:cs typeface="Times New Roman" panose="02020603050405020304" pitchFamily="18" charset="0"/>
              </a:rPr>
              <a:t>Shallum</a:t>
            </a:r>
          </a:p>
          <a:p>
            <a:r>
              <a:rPr lang="de-DE" dirty="0">
                <a:latin typeface="Calibri" panose="020F0502020204030204" pitchFamily="34" charset="0"/>
                <a:ea typeface="Calibri" panose="020F0502020204030204" pitchFamily="34" charset="0"/>
                <a:cs typeface="Times New Roman" panose="02020603050405020304" pitchFamily="18" charset="0"/>
              </a:rPr>
              <a:t>						</a:t>
            </a:r>
            <a:r>
              <a:rPr lang="de-DE" b="1" dirty="0">
                <a:latin typeface="Calibri" panose="020F0502020204030204" pitchFamily="34" charset="0"/>
                <a:ea typeface="Calibri" panose="020F0502020204030204" pitchFamily="34" charset="0"/>
                <a:cs typeface="Times New Roman" panose="02020603050405020304" pitchFamily="18" charset="0"/>
              </a:rPr>
              <a:t>Menachem</a:t>
            </a:r>
          </a:p>
          <a:p>
            <a:r>
              <a:rPr lang="de-DE" dirty="0">
                <a:latin typeface="Calibri" panose="020F0502020204030204" pitchFamily="34" charset="0"/>
                <a:ea typeface="Calibri" panose="020F0502020204030204" pitchFamily="34" charset="0"/>
                <a:cs typeface="Times New Roman" panose="02020603050405020304" pitchFamily="18" charset="0"/>
              </a:rPr>
              <a:t>						Pekachja</a:t>
            </a:r>
          </a:p>
          <a:p>
            <a:r>
              <a:rPr lang="de-DE" dirty="0">
                <a:latin typeface="Calibri" panose="020F0502020204030204" pitchFamily="34" charset="0"/>
                <a:ea typeface="Calibri" panose="020F0502020204030204" pitchFamily="34" charset="0"/>
                <a:cs typeface="Times New Roman" panose="02020603050405020304" pitchFamily="18" charset="0"/>
              </a:rPr>
              <a:t>	 						</a:t>
            </a:r>
            <a:r>
              <a:rPr lang="de-DE" b="1" dirty="0">
                <a:latin typeface="Calibri" panose="020F0502020204030204" pitchFamily="34" charset="0"/>
                <a:ea typeface="Calibri" panose="020F0502020204030204" pitchFamily="34" charset="0"/>
                <a:cs typeface="Times New Roman" panose="02020603050405020304" pitchFamily="18" charset="0"/>
              </a:rPr>
              <a:t>Pekach</a:t>
            </a:r>
          </a:p>
          <a:p>
            <a:r>
              <a:rPr lang="de-DE" dirty="0">
                <a:latin typeface="Calibri" panose="020F0502020204030204" pitchFamily="34" charset="0"/>
                <a:ea typeface="Calibri" panose="020F0502020204030204" pitchFamily="34" charset="0"/>
                <a:cs typeface="Times New Roman" panose="02020603050405020304" pitchFamily="18" charset="0"/>
              </a:rPr>
              <a:t>								</a:t>
            </a:r>
            <a:r>
              <a:rPr lang="de-DE" b="1" dirty="0">
                <a:latin typeface="Calibri" panose="020F0502020204030204" pitchFamily="34" charset="0"/>
                <a:ea typeface="Calibri" panose="020F0502020204030204" pitchFamily="34" charset="0"/>
                <a:cs typeface="Times New Roman" panose="02020603050405020304" pitchFamily="18" charset="0"/>
              </a:rPr>
              <a:t>Hosea</a:t>
            </a:r>
          </a:p>
        </p:txBody>
      </p:sp>
      <p:sp>
        <p:nvSpPr>
          <p:cNvPr id="17" name="Textfeld 16">
            <a:extLst>
              <a:ext uri="{FF2B5EF4-FFF2-40B4-BE49-F238E27FC236}">
                <a16:creationId xmlns:a16="http://schemas.microsoft.com/office/drawing/2014/main" id="{1C6400D5-4092-08A6-D9A8-0B2AE87A9AAC}"/>
              </a:ext>
            </a:extLst>
          </p:cNvPr>
          <p:cNvSpPr txBox="1"/>
          <p:nvPr/>
        </p:nvSpPr>
        <p:spPr>
          <a:xfrm>
            <a:off x="453105" y="682175"/>
            <a:ext cx="6094674" cy="369332"/>
          </a:xfrm>
          <a:prstGeom prst="rect">
            <a:avLst/>
          </a:prstGeom>
          <a:noFill/>
        </p:spPr>
        <p:txBody>
          <a:bodyPr wrap="square">
            <a:spAutoFit/>
          </a:bodyPr>
          <a:lstStyle/>
          <a:p>
            <a:r>
              <a:rPr lang="de-DE" b="1" dirty="0">
                <a:effectLst/>
                <a:latin typeface="Calibri" panose="020F0502020204030204" pitchFamily="34" charset="0"/>
                <a:ea typeface="Calibri" panose="020F0502020204030204" pitchFamily="34" charset="0"/>
                <a:cs typeface="Times New Roman" panose="02020603050405020304" pitchFamily="18" charset="0"/>
              </a:rPr>
              <a:t>Südreich | davidischen Dynastie      Nordreich | 9 Dynastien</a:t>
            </a:r>
            <a:endParaRPr lang="de-CH" b="1" dirty="0"/>
          </a:p>
        </p:txBody>
      </p:sp>
      <p:sp>
        <p:nvSpPr>
          <p:cNvPr id="3" name="Siebeneck 2">
            <a:extLst>
              <a:ext uri="{FF2B5EF4-FFF2-40B4-BE49-F238E27FC236}">
                <a16:creationId xmlns:a16="http://schemas.microsoft.com/office/drawing/2014/main" id="{91F8494E-EB85-0864-032F-5EC6FF54F5BE}"/>
              </a:ext>
            </a:extLst>
          </p:cNvPr>
          <p:cNvSpPr/>
          <p:nvPr/>
        </p:nvSpPr>
        <p:spPr>
          <a:xfrm>
            <a:off x="4331165" y="6337865"/>
            <a:ext cx="185904" cy="158092"/>
          </a:xfrm>
          <a:prstGeom prst="heptag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n w="0"/>
                <a:solidFill>
                  <a:schemeClr val="tx1"/>
                </a:solidFill>
                <a:effectLst>
                  <a:outerShdw blurRad="38100" dist="19050" dir="2700000" algn="tl" rotWithShape="0">
                    <a:schemeClr val="dk1">
                      <a:alpha val="40000"/>
                    </a:schemeClr>
                  </a:outerShdw>
                </a:effectLst>
              </a:rPr>
              <a:t>1</a:t>
            </a:r>
            <a:endParaRPr lang="de-CH" dirty="0"/>
          </a:p>
        </p:txBody>
      </p:sp>
      <p:sp>
        <p:nvSpPr>
          <p:cNvPr id="6" name="Textfeld 5">
            <a:extLst>
              <a:ext uri="{FF2B5EF4-FFF2-40B4-BE49-F238E27FC236}">
                <a16:creationId xmlns:a16="http://schemas.microsoft.com/office/drawing/2014/main" id="{B32F6C76-720C-2630-355B-D0966622DD5F}"/>
              </a:ext>
            </a:extLst>
          </p:cNvPr>
          <p:cNvSpPr txBox="1"/>
          <p:nvPr/>
        </p:nvSpPr>
        <p:spPr>
          <a:xfrm>
            <a:off x="4450381" y="6229228"/>
            <a:ext cx="6096000" cy="369332"/>
          </a:xfrm>
          <a:prstGeom prst="rect">
            <a:avLst/>
          </a:prstGeom>
          <a:noFill/>
        </p:spPr>
        <p:txBody>
          <a:bodyPr wrap="square">
            <a:spAutoFit/>
          </a:bodyPr>
          <a:lstStyle/>
          <a:p>
            <a:r>
              <a:rPr lang="de-DE" dirty="0">
                <a:latin typeface="Calibri" panose="020F0502020204030204" pitchFamily="34" charset="0"/>
                <a:ea typeface="Calibri" panose="020F0502020204030204" pitchFamily="34" charset="0"/>
                <a:cs typeface="Times New Roman" panose="02020603050405020304" pitchFamily="18" charset="0"/>
              </a:rPr>
              <a:t>=  Söhne von Josia</a:t>
            </a:r>
            <a:endParaRPr lang="de-CH" dirty="0"/>
          </a:p>
        </p:txBody>
      </p:sp>
      <p:cxnSp>
        <p:nvCxnSpPr>
          <p:cNvPr id="5" name="Gerader Verbinder 4">
            <a:extLst>
              <a:ext uri="{FF2B5EF4-FFF2-40B4-BE49-F238E27FC236}">
                <a16:creationId xmlns:a16="http://schemas.microsoft.com/office/drawing/2014/main" id="{98D4B686-49CC-4D76-60A4-B5F54F8BA58D}"/>
              </a:ext>
            </a:extLst>
          </p:cNvPr>
          <p:cNvCxnSpPr/>
          <p:nvPr/>
        </p:nvCxnSpPr>
        <p:spPr>
          <a:xfrm>
            <a:off x="3713019" y="753992"/>
            <a:ext cx="0" cy="597788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078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25543AA3-DCA0-D5AF-41AA-8FC5F8A4938B}"/>
              </a:ext>
            </a:extLst>
          </p:cNvPr>
          <p:cNvGraphicFramePr>
            <a:graphicFrameLocks noGrp="1"/>
          </p:cNvGraphicFramePr>
          <p:nvPr>
            <p:extLst>
              <p:ext uri="{D42A27DB-BD31-4B8C-83A1-F6EECF244321}">
                <p14:modId xmlns:p14="http://schemas.microsoft.com/office/powerpoint/2010/main" val="2431487449"/>
              </p:ext>
            </p:extLst>
          </p:nvPr>
        </p:nvGraphicFramePr>
        <p:xfrm>
          <a:off x="715575" y="606086"/>
          <a:ext cx="10201566" cy="2677803"/>
        </p:xfrm>
        <a:graphic>
          <a:graphicData uri="http://schemas.openxmlformats.org/drawingml/2006/table">
            <a:tbl>
              <a:tblPr firstRow="1" firstCol="1" bandRow="1"/>
              <a:tblGrid>
                <a:gridCol w="2908364">
                  <a:extLst>
                    <a:ext uri="{9D8B030D-6E8A-4147-A177-3AD203B41FA5}">
                      <a16:colId xmlns:a16="http://schemas.microsoft.com/office/drawing/2014/main" val="3357175609"/>
                    </a:ext>
                  </a:extLst>
                </a:gridCol>
                <a:gridCol w="7293202">
                  <a:extLst>
                    <a:ext uri="{9D8B030D-6E8A-4147-A177-3AD203B41FA5}">
                      <a16:colId xmlns:a16="http://schemas.microsoft.com/office/drawing/2014/main" val="1330930765"/>
                    </a:ext>
                  </a:extLst>
                </a:gridCol>
              </a:tblGrid>
              <a:tr h="385460">
                <a:tc>
                  <a:txBody>
                    <a:bodyPr/>
                    <a:lstStyle/>
                    <a:p>
                      <a:r>
                        <a:rPr lang="de-CH"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König</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r>
                        <a:rPr lang="de-CH" sz="2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Bibelstelle</a:t>
                      </a:r>
                      <a:endParaRPr lang="de-CH"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572941853"/>
                  </a:ext>
                </a:extLst>
              </a:tr>
              <a:tr h="2251083">
                <a:tc>
                  <a:txBody>
                    <a:bodyPr/>
                    <a:lstStyle/>
                    <a:p>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Omri </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 </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(Nordreich)</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4 Dynastie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"Und Omri tat,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was böse war in den Augen des HERRN</a:t>
                      </a:r>
                      <a:r>
                        <a:rPr lang="de-CH" sz="2800" dirty="0">
                          <a:effectLst/>
                          <a:latin typeface="Calibri" panose="020F0502020204030204" pitchFamily="34" charset="0"/>
                          <a:ea typeface="Calibri" panose="020F0502020204030204" pitchFamily="34" charset="0"/>
                          <a:cs typeface="Times New Roman" panose="02020603050405020304" pitchFamily="18" charset="0"/>
                        </a:rPr>
                        <a:t>; und er machte es schlimmer als alle, die vor ihm gewesen waren."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(1Kö 16,25)</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9957392"/>
                  </a:ext>
                </a:extLst>
              </a:tr>
            </a:tbl>
          </a:graphicData>
        </a:graphic>
      </p:graphicFrame>
      <p:pic>
        <p:nvPicPr>
          <p:cNvPr id="5" name="Grafik 4" descr="Trauriges Gesicht mit einfarbiger Füllung mit einfarbiger Füllung">
            <a:extLst>
              <a:ext uri="{FF2B5EF4-FFF2-40B4-BE49-F238E27FC236}">
                <a16:creationId xmlns:a16="http://schemas.microsoft.com/office/drawing/2014/main" id="{0660DCD2-A3B4-C41A-84D9-97DC7807465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8231" y="1493236"/>
            <a:ext cx="501014" cy="501014"/>
          </a:xfrm>
          <a:prstGeom prst="rect">
            <a:avLst/>
          </a:prstGeom>
        </p:spPr>
      </p:pic>
      <p:sp>
        <p:nvSpPr>
          <p:cNvPr id="3" name="Textfeld 2">
            <a:extLst>
              <a:ext uri="{FF2B5EF4-FFF2-40B4-BE49-F238E27FC236}">
                <a16:creationId xmlns:a16="http://schemas.microsoft.com/office/drawing/2014/main" id="{E2C7121B-12B2-94ED-6B33-9C7F1498FEC6}"/>
              </a:ext>
            </a:extLst>
          </p:cNvPr>
          <p:cNvSpPr txBox="1"/>
          <p:nvPr/>
        </p:nvSpPr>
        <p:spPr>
          <a:xfrm>
            <a:off x="715574" y="4171039"/>
            <a:ext cx="10201565" cy="1477328"/>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Die Könige hatten eine Verantwortung in ihrem Handeln gegenüber dem HERRN und auch gegenüber dem Volk. So wie die Könige (vor)lebten, so wandelte auch das Volk.  </a:t>
            </a:r>
            <a:endParaRPr lang="de-CH" sz="3000" dirty="0"/>
          </a:p>
        </p:txBody>
      </p:sp>
    </p:spTree>
    <p:extLst>
      <p:ext uri="{BB962C8B-B14F-4D97-AF65-F5344CB8AC3E}">
        <p14:creationId xmlns:p14="http://schemas.microsoft.com/office/powerpoint/2010/main" val="206261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172BD-8515-31D2-E969-B100616100E2}"/>
            </a:ext>
          </a:extLst>
        </p:cNvPr>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CFBF3E63-2611-F53A-3A13-B357007AE83A}"/>
              </a:ext>
            </a:extLst>
          </p:cNvPr>
          <p:cNvGraphicFramePr>
            <a:graphicFrameLocks noGrp="1"/>
          </p:cNvGraphicFramePr>
          <p:nvPr>
            <p:extLst>
              <p:ext uri="{D42A27DB-BD31-4B8C-83A1-F6EECF244321}">
                <p14:modId xmlns:p14="http://schemas.microsoft.com/office/powerpoint/2010/main" val="4266848694"/>
              </p:ext>
            </p:extLst>
          </p:nvPr>
        </p:nvGraphicFramePr>
        <p:xfrm>
          <a:off x="715575" y="606086"/>
          <a:ext cx="10969494" cy="6109861"/>
        </p:xfrm>
        <a:graphic>
          <a:graphicData uri="http://schemas.openxmlformats.org/drawingml/2006/table">
            <a:tbl>
              <a:tblPr firstRow="1" firstCol="1" bandRow="1"/>
              <a:tblGrid>
                <a:gridCol w="2643642">
                  <a:extLst>
                    <a:ext uri="{9D8B030D-6E8A-4147-A177-3AD203B41FA5}">
                      <a16:colId xmlns:a16="http://schemas.microsoft.com/office/drawing/2014/main" val="3357175609"/>
                    </a:ext>
                  </a:extLst>
                </a:gridCol>
                <a:gridCol w="8325852">
                  <a:extLst>
                    <a:ext uri="{9D8B030D-6E8A-4147-A177-3AD203B41FA5}">
                      <a16:colId xmlns:a16="http://schemas.microsoft.com/office/drawing/2014/main" val="1330930765"/>
                    </a:ext>
                  </a:extLst>
                </a:gridCol>
              </a:tblGrid>
              <a:tr h="562501">
                <a:tc>
                  <a:txBody>
                    <a:bodyPr/>
                    <a:lstStyle/>
                    <a:p>
                      <a:r>
                        <a:rPr lang="de-CH" sz="2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König</a:t>
                      </a:r>
                      <a:endParaRPr lang="de-CH"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r>
                        <a:rPr lang="de-CH" sz="2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Bibelstelle</a:t>
                      </a:r>
                      <a:endParaRPr lang="de-CH"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572941853"/>
                  </a:ext>
                </a:extLst>
              </a:tr>
              <a:tr h="4799076">
                <a:tc>
                  <a:txBody>
                    <a:bodyPr/>
                    <a:lstStyle/>
                    <a:p>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Ahab </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 </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(Nordreich)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"Und Ahab, der Sohn Omris, tat,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was böse war in den Augen des HERRN</a:t>
                      </a:r>
                      <a:r>
                        <a:rPr lang="de-CH" sz="2800" dirty="0">
                          <a:effectLst/>
                          <a:latin typeface="Calibri" panose="020F0502020204030204" pitchFamily="34" charset="0"/>
                          <a:ea typeface="Calibri" panose="020F0502020204030204" pitchFamily="34" charset="0"/>
                          <a:cs typeface="Times New Roman" panose="02020603050405020304" pitchFamily="18" charset="0"/>
                        </a:rPr>
                        <a:t>, mehr als alle, die vor ihm gewesen waren. </a:t>
                      </a:r>
                      <a:r>
                        <a:rPr lang="de-CH" sz="2800" kern="1200" dirty="0">
                          <a:solidFill>
                            <a:schemeClr val="tx1"/>
                          </a:solidFill>
                          <a:effectLst/>
                          <a:latin typeface="+mn-lt"/>
                          <a:ea typeface="+mn-ea"/>
                          <a:cs typeface="+mn-cs"/>
                        </a:rPr>
                        <a:t>31 Und es geschah – war es zu wenig, dass er in den Sünden Jerobeams, des Sohnes Nebats, wandelte? –, dass er Isebel, die Tochter Etbaals, des Königs der Sidonier, zur Frau nahm; und er ging hin und diente dem Baal und beugte sich vor ihm nieder. 32 Und er errichtete dem Baal einen Altar im Haus des Baal, das er in Samaria gebaut hatte; </a:t>
                      </a:r>
                      <a:r>
                        <a:rPr lang="de-CH" sz="2800" dirty="0">
                          <a:effectLst/>
                          <a:latin typeface="Calibri" panose="020F0502020204030204" pitchFamily="34" charset="0"/>
                          <a:ea typeface="Calibri" panose="020F0502020204030204" pitchFamily="34" charset="0"/>
                          <a:cs typeface="Times New Roman" panose="02020603050405020304" pitchFamily="18" charset="0"/>
                        </a:rPr>
                        <a:t> 33 auch machte Ahab die Aschera. Und Ahab tat mehr,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um den HERRN, den Gott Israels, zu reizen</a:t>
                      </a:r>
                      <a:r>
                        <a:rPr lang="de-CH" sz="2800" dirty="0">
                          <a:effectLst/>
                          <a:latin typeface="Calibri" panose="020F0502020204030204" pitchFamily="34" charset="0"/>
                          <a:ea typeface="Calibri" panose="020F0502020204030204" pitchFamily="34" charset="0"/>
                          <a:cs typeface="Times New Roman" panose="02020603050405020304" pitchFamily="18" charset="0"/>
                        </a:rPr>
                        <a:t>, als alle Könige von Israel, die vor ihm gewesen waren."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(1Kö 16,30.33)</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9957392"/>
                  </a:ext>
                </a:extLst>
              </a:tr>
            </a:tbl>
          </a:graphicData>
        </a:graphic>
      </p:graphicFrame>
      <p:pic>
        <p:nvPicPr>
          <p:cNvPr id="5" name="Grafik 4" descr="Trauriges Gesicht mit einfarbiger Füllung mit einfarbiger Füllung">
            <a:extLst>
              <a:ext uri="{FF2B5EF4-FFF2-40B4-BE49-F238E27FC236}">
                <a16:creationId xmlns:a16="http://schemas.microsoft.com/office/drawing/2014/main" id="{4B03F93E-C4A6-2209-26CD-316C1594157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8231" y="1493236"/>
            <a:ext cx="501014" cy="501014"/>
          </a:xfrm>
          <a:prstGeom prst="rect">
            <a:avLst/>
          </a:prstGeom>
        </p:spPr>
      </p:pic>
    </p:spTree>
    <p:extLst>
      <p:ext uri="{BB962C8B-B14F-4D97-AF65-F5344CB8AC3E}">
        <p14:creationId xmlns:p14="http://schemas.microsoft.com/office/powerpoint/2010/main" val="69689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66B83-6A53-19B9-19B6-ED8562D4BD5A}"/>
            </a:ext>
          </a:extLst>
        </p:cNvPr>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DB4864FD-E918-2132-E06A-AF42089E8E76}"/>
              </a:ext>
            </a:extLst>
          </p:cNvPr>
          <p:cNvGraphicFramePr>
            <a:graphicFrameLocks noGrp="1"/>
          </p:cNvGraphicFramePr>
          <p:nvPr>
            <p:extLst>
              <p:ext uri="{D42A27DB-BD31-4B8C-83A1-F6EECF244321}">
                <p14:modId xmlns:p14="http://schemas.microsoft.com/office/powerpoint/2010/main" val="3703313876"/>
              </p:ext>
            </p:extLst>
          </p:nvPr>
        </p:nvGraphicFramePr>
        <p:xfrm>
          <a:off x="715575" y="606086"/>
          <a:ext cx="10201566" cy="2677803"/>
        </p:xfrm>
        <a:graphic>
          <a:graphicData uri="http://schemas.openxmlformats.org/drawingml/2006/table">
            <a:tbl>
              <a:tblPr firstRow="1" firstCol="1" bandRow="1"/>
              <a:tblGrid>
                <a:gridCol w="2908364">
                  <a:extLst>
                    <a:ext uri="{9D8B030D-6E8A-4147-A177-3AD203B41FA5}">
                      <a16:colId xmlns:a16="http://schemas.microsoft.com/office/drawing/2014/main" val="3357175609"/>
                    </a:ext>
                  </a:extLst>
                </a:gridCol>
                <a:gridCol w="7293202">
                  <a:extLst>
                    <a:ext uri="{9D8B030D-6E8A-4147-A177-3AD203B41FA5}">
                      <a16:colId xmlns:a16="http://schemas.microsoft.com/office/drawing/2014/main" val="1330930765"/>
                    </a:ext>
                  </a:extLst>
                </a:gridCol>
              </a:tblGrid>
              <a:tr h="385460">
                <a:tc>
                  <a:txBody>
                    <a:bodyPr/>
                    <a:lstStyle/>
                    <a:p>
                      <a:r>
                        <a:rPr lang="de-CH" sz="2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König</a:t>
                      </a:r>
                      <a:endParaRPr lang="de-CH"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r>
                        <a:rPr lang="de-CH" sz="2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Bibelstelle</a:t>
                      </a:r>
                      <a:endParaRPr lang="de-CH"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572941853"/>
                  </a:ext>
                </a:extLst>
              </a:tr>
              <a:tr h="2251083">
                <a:tc>
                  <a:txBody>
                    <a:bodyPr/>
                    <a:lstStyle/>
                    <a:p>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Hiskia </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 </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(Südreich)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de-CH" sz="2800" kern="1200" dirty="0">
                          <a:solidFill>
                            <a:schemeClr val="tx1"/>
                          </a:solidFill>
                          <a:effectLst/>
                          <a:latin typeface="+mn-lt"/>
                          <a:ea typeface="+mn-ea"/>
                          <a:cs typeface="+mn-cs"/>
                        </a:rPr>
                        <a:t>"Er </a:t>
                      </a:r>
                      <a:r>
                        <a:rPr lang="de-CH" sz="2800" b="1" kern="1200" dirty="0">
                          <a:solidFill>
                            <a:schemeClr val="tx1"/>
                          </a:solidFill>
                          <a:effectLst/>
                          <a:latin typeface="+mn-lt"/>
                          <a:ea typeface="+mn-ea"/>
                          <a:cs typeface="+mn-cs"/>
                        </a:rPr>
                        <a:t>vertraute</a:t>
                      </a:r>
                      <a:r>
                        <a:rPr lang="de-CH" sz="2800" kern="1200" dirty="0">
                          <a:solidFill>
                            <a:schemeClr val="tx1"/>
                          </a:solidFill>
                          <a:effectLst/>
                          <a:latin typeface="+mn-lt"/>
                          <a:ea typeface="+mn-ea"/>
                          <a:cs typeface="+mn-cs"/>
                        </a:rPr>
                        <a:t> auf den HERRN, den Gott Israels; und nach ihm ist seinesgleichen nicht gewesen unter allen Königen von Juda noch unter denen, die vor ihm waren." </a:t>
                      </a:r>
                      <a:r>
                        <a:rPr lang="de-CH" sz="2800" b="1" kern="1200" dirty="0">
                          <a:solidFill>
                            <a:schemeClr val="tx1"/>
                          </a:solidFill>
                          <a:effectLst/>
                          <a:latin typeface="+mn-lt"/>
                          <a:ea typeface="+mn-ea"/>
                          <a:cs typeface="+mn-cs"/>
                        </a:rPr>
                        <a:t>(2Kö 18,5)</a:t>
                      </a:r>
                      <a:endParaRPr lang="de-CH" sz="2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9957392"/>
                  </a:ext>
                </a:extLst>
              </a:tr>
            </a:tbl>
          </a:graphicData>
        </a:graphic>
      </p:graphicFrame>
      <p:pic>
        <p:nvPicPr>
          <p:cNvPr id="2" name="Grafik 1" descr="Grinsende Gesichtskontur mit einfarbiger Füllung">
            <a:extLst>
              <a:ext uri="{FF2B5EF4-FFF2-40B4-BE49-F238E27FC236}">
                <a16:creationId xmlns:a16="http://schemas.microsoft.com/office/drawing/2014/main" id="{08DC630F-26FF-6AF8-2355-3AF152890F8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40354" y="1407669"/>
            <a:ext cx="643767" cy="643767"/>
          </a:xfrm>
          <a:prstGeom prst="rect">
            <a:avLst/>
          </a:prstGeom>
        </p:spPr>
      </p:pic>
    </p:spTree>
    <p:extLst>
      <p:ext uri="{BB962C8B-B14F-4D97-AF65-F5344CB8AC3E}">
        <p14:creationId xmlns:p14="http://schemas.microsoft.com/office/powerpoint/2010/main" val="2926015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0BC25-5004-EA67-8221-44DAA8838DE6}"/>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F4B97521-C25A-F0D0-2F9F-F8B7892A100E}"/>
              </a:ext>
            </a:extLst>
          </p:cNvPr>
          <p:cNvSpPr txBox="1"/>
          <p:nvPr/>
        </p:nvSpPr>
        <p:spPr>
          <a:xfrm>
            <a:off x="825717" y="445954"/>
            <a:ext cx="5446390" cy="564385"/>
          </a:xfrm>
          <a:prstGeom prst="rect">
            <a:avLst/>
          </a:prstGeom>
          <a:noFill/>
        </p:spPr>
        <p:txBody>
          <a:bodyPr wrap="square">
            <a:spAutoFit/>
          </a:bodyPr>
          <a:lstStyle/>
          <a:p>
            <a:pPr>
              <a:lnSpc>
                <a:spcPct val="107000"/>
              </a:lnSpc>
              <a:spcBef>
                <a:spcPts val="1200"/>
              </a:spcBef>
            </a:pPr>
            <a:r>
              <a:rPr lang="de-CH" sz="3000" b="1" kern="0" dirty="0">
                <a:latin typeface="Calibri" panose="020F0502020204030204" pitchFamily="34" charset="0"/>
                <a:ea typeface="Times New Roman" panose="02020603050405020304" pitchFamily="18" charset="0"/>
                <a:cs typeface="Times New Roman" panose="02020603050405020304" pitchFamily="18" charset="0"/>
              </a:rPr>
              <a:t>Hiskia vertraute auf den HERRN</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7286C171-7FA8-E925-685B-6E620E1679B7}"/>
              </a:ext>
            </a:extLst>
          </p:cNvPr>
          <p:cNvSpPr txBox="1"/>
          <p:nvPr/>
        </p:nvSpPr>
        <p:spPr>
          <a:xfrm>
            <a:off x="600437" y="1183776"/>
            <a:ext cx="5495563" cy="4708981"/>
          </a:xfrm>
          <a:prstGeom prst="rect">
            <a:avLst/>
          </a:prstGeom>
          <a:noFill/>
        </p:spPr>
        <p:txBody>
          <a:bodyPr wrap="square">
            <a:spAutoFit/>
          </a:bodyPr>
          <a:lstStyle/>
          <a:p>
            <a:r>
              <a:rPr lang="de-CH" sz="3000" dirty="0">
                <a:effectLst/>
                <a:ea typeface="Calibri" panose="020F0502020204030204" pitchFamily="34" charset="0"/>
                <a:cs typeface="Times New Roman" panose="02020603050405020304" pitchFamily="18" charset="0"/>
              </a:rPr>
              <a:t>"Sie zogen herauf und kamen und hielten an der Wasserleitung des oberen Teiches, der an der Straße des Walkerfeldes liegt. 18 Und sie riefen nach dem König. Da gingen zu ihnen hinaus Eljakim, der Sohn Hilkijas, der über das Haus war, und Schebna, der Schreiber, und Joach, der Sohn Asaphs, der Geschichtsschreiber." </a:t>
            </a:r>
            <a:r>
              <a:rPr lang="de-CH" sz="3000" b="1" dirty="0">
                <a:effectLst/>
                <a:ea typeface="Calibri" panose="020F0502020204030204" pitchFamily="34" charset="0"/>
                <a:cs typeface="Times New Roman" panose="02020603050405020304" pitchFamily="18" charset="0"/>
              </a:rPr>
              <a:t>(18,17b-18)</a:t>
            </a:r>
            <a:endParaRPr lang="de-CH" sz="3000" dirty="0"/>
          </a:p>
        </p:txBody>
      </p:sp>
      <p:pic>
        <p:nvPicPr>
          <p:cNvPr id="3074" name="Picture 2" descr="Jerusalem | W.E.G.">
            <a:extLst>
              <a:ext uri="{FF2B5EF4-FFF2-40B4-BE49-F238E27FC236}">
                <a16:creationId xmlns:a16="http://schemas.microsoft.com/office/drawing/2014/main" id="{D636F9A9-2A27-41EC-4DA3-ED8C69E279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955" r="3169" b="2323"/>
          <a:stretch/>
        </p:blipFill>
        <p:spPr bwMode="auto">
          <a:xfrm>
            <a:off x="6475629" y="445954"/>
            <a:ext cx="4890654" cy="614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34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341CE-0F2F-1DC0-0E20-0A7D77440E24}"/>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EE95C5AF-2A66-D3A0-3396-72D038C1D5B5}"/>
              </a:ext>
            </a:extLst>
          </p:cNvPr>
          <p:cNvSpPr>
            <a:spLocks noChangeArrowheads="1"/>
          </p:cNvSpPr>
          <p:nvPr/>
        </p:nvSpPr>
        <p:spPr bwMode="auto">
          <a:xfrm>
            <a:off x="249739" y="1010339"/>
            <a:ext cx="11840661"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0" i="0" u="none" strike="noStrike" cap="none" normalizeH="0" baseline="0" dirty="0">
                <a:ln>
                  <a:noFill/>
                </a:ln>
                <a:solidFill>
                  <a:schemeClr val="tx1"/>
                </a:solidFill>
                <a:effectLst/>
              </a:rPr>
              <a:t>"Was ist das für ein </a:t>
            </a:r>
            <a:r>
              <a:rPr kumimoji="0" lang="de-DE" altLang="de-DE" sz="2800" b="0" i="0" u="none" strike="noStrike" cap="none" normalizeH="0" baseline="0" dirty="0">
                <a:ln>
                  <a:noFill/>
                </a:ln>
                <a:solidFill>
                  <a:schemeClr val="tx1"/>
                </a:solidFill>
                <a:effectLst/>
                <a:highlight>
                  <a:srgbClr val="FFFF00"/>
                </a:highlight>
              </a:rPr>
              <a:t>Vertrauen</a:t>
            </a:r>
            <a:r>
              <a:rPr kumimoji="0" lang="de-DE" altLang="de-DE" sz="2800" b="0" i="0" u="none" strike="noStrike" cap="none" normalizeH="0" baseline="0" dirty="0">
                <a:ln>
                  <a:noFill/>
                </a:ln>
                <a:solidFill>
                  <a:schemeClr val="tx1"/>
                </a:solidFill>
                <a:effectLst/>
              </a:rPr>
              <a:t>, womit du </a:t>
            </a:r>
            <a:r>
              <a:rPr kumimoji="0" lang="de-DE" altLang="de-DE" sz="2800" b="1" i="0" u="none" strike="noStrike" cap="none" normalizeH="0" baseline="0" dirty="0">
                <a:ln>
                  <a:noFill/>
                </a:ln>
                <a:solidFill>
                  <a:schemeClr val="tx1"/>
                </a:solidFill>
                <a:effectLst/>
              </a:rPr>
              <a:t>vertraust</a:t>
            </a:r>
            <a:r>
              <a:rPr kumimoji="0" lang="de-DE" altLang="de-DE" sz="2800" b="0" i="0" u="none" strike="noStrike" cap="none" normalizeH="0" baseline="0" dirty="0">
                <a:ln>
                  <a:noFill/>
                </a:ln>
                <a:solidFill>
                  <a:schemeClr val="tx1"/>
                </a:solidFill>
                <a:effectLst/>
              </a:rPr>
              <a:t>? 20 Du sagst – doch nur ein Wort der Lippen ist es –: Da ist Rat und Macht zum Kampf. Nun, auf wen </a:t>
            </a:r>
            <a:r>
              <a:rPr kumimoji="0" lang="de-DE" altLang="de-DE" sz="2800" b="1" i="0" u="none" strike="noStrike" cap="none" normalizeH="0" baseline="0" dirty="0">
                <a:ln>
                  <a:noFill/>
                </a:ln>
                <a:solidFill>
                  <a:schemeClr val="tx1"/>
                </a:solidFill>
                <a:effectLst/>
              </a:rPr>
              <a:t>vertraust</a:t>
            </a:r>
            <a:r>
              <a:rPr kumimoji="0" lang="de-DE" altLang="de-DE" sz="2800" b="0" i="0" u="none" strike="noStrike" cap="none" normalizeH="0" baseline="0" dirty="0">
                <a:ln>
                  <a:noFill/>
                </a:ln>
                <a:solidFill>
                  <a:schemeClr val="tx1"/>
                </a:solidFill>
                <a:effectLst/>
              </a:rPr>
              <a:t> du, dass du dich gegen mich empört hast? 21 Nun, siehe, du </a:t>
            </a:r>
            <a:r>
              <a:rPr kumimoji="0" lang="de-DE" altLang="de-DE" sz="2800" b="1" i="0" u="none" strike="noStrike" cap="none" normalizeH="0" baseline="0" dirty="0">
                <a:ln>
                  <a:noFill/>
                </a:ln>
                <a:solidFill>
                  <a:schemeClr val="tx1"/>
                </a:solidFill>
                <a:effectLst/>
              </a:rPr>
              <a:t>vertraust</a:t>
            </a:r>
            <a:r>
              <a:rPr kumimoji="0" lang="de-DE" altLang="de-DE" sz="2800" b="0" i="0" u="none" strike="noStrike" cap="none" normalizeH="0" baseline="0" dirty="0">
                <a:ln>
                  <a:noFill/>
                </a:ln>
                <a:solidFill>
                  <a:schemeClr val="tx1"/>
                </a:solidFill>
                <a:effectLst/>
              </a:rPr>
              <a:t> auf jenen geknickten Rohrstab, auf Ägypten, der, wenn jemand sich auf ihn stützt, ihm in die Hand fährt und sie durchbohrt. So ist der Pharao, der König von Ägypten, für alle, die auf ihn </a:t>
            </a:r>
            <a:r>
              <a:rPr kumimoji="0" lang="de-DE" altLang="de-DE" sz="2800" b="1" i="0" u="none" strike="noStrike" cap="none" normalizeH="0" baseline="0" dirty="0">
                <a:ln>
                  <a:noFill/>
                </a:ln>
                <a:solidFill>
                  <a:schemeClr val="tx1"/>
                </a:solidFill>
                <a:effectLst/>
              </a:rPr>
              <a:t>vertrauen</a:t>
            </a:r>
            <a:r>
              <a:rPr kumimoji="0" lang="de-DE" altLang="de-DE" sz="2800" b="0" i="0" u="none" strike="noStrike" cap="none" normalizeH="0" baseline="0" dirty="0">
                <a:ln>
                  <a:noFill/>
                </a:ln>
                <a:solidFill>
                  <a:schemeClr val="tx1"/>
                </a:solidFill>
                <a:effectLst/>
              </a:rPr>
              <a:t>. 22 Und wenn ihr zu mir sprecht: Auf den HERRN, unseren Gott, </a:t>
            </a:r>
            <a:r>
              <a:rPr kumimoji="0" lang="de-DE" altLang="de-DE" sz="2800" b="1" i="0" u="none" strike="noStrike" cap="none" normalizeH="0" baseline="0" dirty="0">
                <a:ln>
                  <a:noFill/>
                </a:ln>
                <a:solidFill>
                  <a:schemeClr val="tx1"/>
                </a:solidFill>
                <a:effectLst/>
              </a:rPr>
              <a:t>vertrauen</a:t>
            </a:r>
            <a:r>
              <a:rPr kumimoji="0" lang="de-DE" altLang="de-DE" sz="2800" b="0" i="0" u="none" strike="noStrike" cap="none" normalizeH="0" baseline="0" dirty="0">
                <a:ln>
                  <a:noFill/>
                </a:ln>
                <a:solidFill>
                  <a:schemeClr val="tx1"/>
                </a:solidFill>
                <a:effectLst/>
              </a:rPr>
              <a:t> wir! – ist er es nicht, dessen Höhen und dessen Altäre Hiskia weggetan hat, als er zu Juda und zu Jerusalem gesagt hat: Vor diesem Altar sollt ihr anbeten in Jerusalem? 23 Und nun, lass dich doch ein mit meinem Herrn, dem König von Assyrien: Ich will dir 2000 Pferde geben, wenn du dir Reiter darauf setzen kannst. 24 Und wie willst du einen einzigen Befehlshaber von den geringsten Knechten meines Herrn zurücktreiben? Aber du </a:t>
            </a:r>
            <a:r>
              <a:rPr kumimoji="0" lang="de-DE" altLang="de-DE" sz="2800" b="1" i="0" u="none" strike="noStrike" cap="none" normalizeH="0" baseline="0" dirty="0">
                <a:ln>
                  <a:noFill/>
                </a:ln>
                <a:solidFill>
                  <a:schemeClr val="tx1"/>
                </a:solidFill>
                <a:effectLst/>
              </a:rPr>
              <a:t>vertraust</a:t>
            </a:r>
            <a:r>
              <a:rPr kumimoji="0" lang="de-DE" altLang="de-DE" sz="2800" b="0" i="0" u="none" strike="noStrike" cap="none" normalizeH="0" baseline="0" dirty="0">
                <a:ln>
                  <a:noFill/>
                </a:ln>
                <a:solidFill>
                  <a:schemeClr val="tx1"/>
                </a:solidFill>
                <a:effectLst/>
              </a:rPr>
              <a:t> auf Ägypten wegen der Wagen und Reiter." </a:t>
            </a:r>
            <a:r>
              <a:rPr kumimoji="0" lang="de-DE" altLang="de-DE" sz="2800" b="1" i="0" u="none" strike="noStrike" cap="none" normalizeH="0" baseline="0" dirty="0">
                <a:ln>
                  <a:noFill/>
                </a:ln>
                <a:solidFill>
                  <a:schemeClr val="tx1"/>
                </a:solidFill>
                <a:effectLst/>
              </a:rPr>
              <a:t>(18,19b-24)</a:t>
            </a:r>
            <a:endParaRPr kumimoji="0" lang="de-DE" altLang="de-DE" sz="2800" b="0" i="0" u="none" strike="noStrike" cap="none" normalizeH="0" baseline="0" dirty="0">
              <a:ln>
                <a:noFill/>
              </a:ln>
              <a:solidFill>
                <a:schemeClr val="tx1"/>
              </a:solidFill>
              <a:effectLst/>
            </a:endParaRPr>
          </a:p>
        </p:txBody>
      </p:sp>
      <p:sp>
        <p:nvSpPr>
          <p:cNvPr id="5" name="Textfeld 4">
            <a:extLst>
              <a:ext uri="{FF2B5EF4-FFF2-40B4-BE49-F238E27FC236}">
                <a16:creationId xmlns:a16="http://schemas.microsoft.com/office/drawing/2014/main" id="{44E97D58-D897-4B57-8786-FA56DE36F9B1}"/>
              </a:ext>
            </a:extLst>
          </p:cNvPr>
          <p:cNvSpPr txBox="1"/>
          <p:nvPr/>
        </p:nvSpPr>
        <p:spPr>
          <a:xfrm>
            <a:off x="825717" y="445954"/>
            <a:ext cx="5446390" cy="564385"/>
          </a:xfrm>
          <a:prstGeom prst="rect">
            <a:avLst/>
          </a:prstGeom>
          <a:noFill/>
        </p:spPr>
        <p:txBody>
          <a:bodyPr wrap="square">
            <a:spAutoFit/>
          </a:bodyPr>
          <a:lstStyle/>
          <a:p>
            <a:pPr>
              <a:lnSpc>
                <a:spcPct val="107000"/>
              </a:lnSpc>
              <a:spcBef>
                <a:spcPts val="1200"/>
              </a:spcBef>
            </a:pPr>
            <a:r>
              <a:rPr lang="de-CH" sz="3000" b="1" kern="0" dirty="0">
                <a:latin typeface="Calibri" panose="020F0502020204030204" pitchFamily="34" charset="0"/>
                <a:ea typeface="Times New Roman" panose="02020603050405020304" pitchFamily="18" charset="0"/>
                <a:cs typeface="Times New Roman" panose="02020603050405020304" pitchFamily="18" charset="0"/>
              </a:rPr>
              <a:t>Hiskia vertraute auf den HERRN</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400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3700C-F543-B091-A410-01E00DE5AFA1}"/>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F4916E99-6FB7-7B4A-81CB-0F1E4EAC1B98}"/>
              </a:ext>
            </a:extLst>
          </p:cNvPr>
          <p:cNvSpPr>
            <a:spLocks noChangeArrowheads="1"/>
          </p:cNvSpPr>
          <p:nvPr/>
        </p:nvSpPr>
        <p:spPr bwMode="auto">
          <a:xfrm>
            <a:off x="391981" y="1139179"/>
            <a:ext cx="982898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de-CH" sz="3000" dirty="0">
                <a:effectLst/>
                <a:ea typeface="Calibri" panose="020F0502020204030204" pitchFamily="34" charset="0"/>
                <a:cs typeface="Times New Roman" panose="02020603050405020304" pitchFamily="18" charset="0"/>
              </a:rPr>
              <a:t>"So spricht der König: Dass Hiskia euch nicht täusche; denn er wird euch nicht von seiner Hand </a:t>
            </a:r>
            <a:r>
              <a:rPr lang="de-CH" sz="3000" b="1" dirty="0">
                <a:effectLst/>
                <a:ea typeface="Calibri" panose="020F0502020204030204" pitchFamily="34" charset="0"/>
                <a:cs typeface="Times New Roman" panose="02020603050405020304" pitchFamily="18" charset="0"/>
              </a:rPr>
              <a:t>erretten</a:t>
            </a:r>
            <a:r>
              <a:rPr lang="de-CH" sz="3000" dirty="0">
                <a:effectLst/>
                <a:ea typeface="Calibri" panose="020F0502020204030204" pitchFamily="34" charset="0"/>
                <a:cs typeface="Times New Roman" panose="02020603050405020304" pitchFamily="18" charset="0"/>
              </a:rPr>
              <a:t> können. 30 Und dass Hiskia euch nicht auf den HERRN vertröste, indem er spricht: Der HERR wird uns gewiss </a:t>
            </a:r>
            <a:r>
              <a:rPr lang="de-CH" sz="3000" b="1" dirty="0">
                <a:effectLst/>
                <a:ea typeface="Calibri" panose="020F0502020204030204" pitchFamily="34" charset="0"/>
                <a:cs typeface="Times New Roman" panose="02020603050405020304" pitchFamily="18" charset="0"/>
              </a:rPr>
              <a:t>erretten</a:t>
            </a:r>
            <a:r>
              <a:rPr lang="de-CH" sz="3000" dirty="0">
                <a:effectLst/>
                <a:ea typeface="Calibri" panose="020F0502020204030204" pitchFamily="34" charset="0"/>
                <a:cs typeface="Times New Roman" panose="02020603050405020304" pitchFamily="18" charset="0"/>
              </a:rPr>
              <a:t>, und diese Stadt wird nicht in die Hand des Königs von Assyrien gegeben werden! 31 Hört nicht auf Hiskia!</a:t>
            </a:r>
            <a:r>
              <a:rPr kumimoji="0" lang="de-DE" altLang="de-DE" sz="3000" b="0" u="none" strike="noStrike" cap="none" normalizeH="0" baseline="0" dirty="0">
                <a:ln>
                  <a:noFill/>
                </a:ln>
                <a:solidFill>
                  <a:schemeClr val="tx1"/>
                </a:solidFill>
                <a:effectLst/>
              </a:rPr>
              <a:t>" </a:t>
            </a:r>
            <a:r>
              <a:rPr kumimoji="0" lang="de-DE" altLang="de-DE" sz="3000" b="1" u="none" strike="noStrike" cap="none" normalizeH="0" baseline="0" dirty="0">
                <a:ln>
                  <a:noFill/>
                </a:ln>
                <a:solidFill>
                  <a:schemeClr val="tx1"/>
                </a:solidFill>
                <a:effectLst/>
              </a:rPr>
              <a:t>(18,29-31a)</a:t>
            </a:r>
            <a:endParaRPr kumimoji="0" lang="de-DE" altLang="de-DE" sz="3000" b="0" u="none" strike="noStrike" cap="none" normalizeH="0" baseline="0" dirty="0">
              <a:ln>
                <a:noFill/>
              </a:ln>
              <a:solidFill>
                <a:schemeClr val="tx1"/>
              </a:solidFill>
              <a:effectLst/>
            </a:endParaRPr>
          </a:p>
        </p:txBody>
      </p:sp>
      <p:sp>
        <p:nvSpPr>
          <p:cNvPr id="5" name="Textfeld 4">
            <a:extLst>
              <a:ext uri="{FF2B5EF4-FFF2-40B4-BE49-F238E27FC236}">
                <a16:creationId xmlns:a16="http://schemas.microsoft.com/office/drawing/2014/main" id="{9334E9CE-0B81-8DDA-7AEA-B99473B489D8}"/>
              </a:ext>
            </a:extLst>
          </p:cNvPr>
          <p:cNvSpPr txBox="1"/>
          <p:nvPr/>
        </p:nvSpPr>
        <p:spPr>
          <a:xfrm>
            <a:off x="825717" y="445954"/>
            <a:ext cx="5446390" cy="564385"/>
          </a:xfrm>
          <a:prstGeom prst="rect">
            <a:avLst/>
          </a:prstGeom>
          <a:noFill/>
        </p:spPr>
        <p:txBody>
          <a:bodyPr wrap="square">
            <a:spAutoFit/>
          </a:bodyPr>
          <a:lstStyle/>
          <a:p>
            <a:pPr>
              <a:lnSpc>
                <a:spcPct val="107000"/>
              </a:lnSpc>
              <a:spcBef>
                <a:spcPts val="1200"/>
              </a:spcBef>
            </a:pPr>
            <a:r>
              <a:rPr lang="de-CH" sz="3000" b="1" kern="0" dirty="0">
                <a:latin typeface="Calibri" panose="020F0502020204030204" pitchFamily="34" charset="0"/>
                <a:ea typeface="Times New Roman" panose="02020603050405020304" pitchFamily="18" charset="0"/>
                <a:cs typeface="Times New Roman" panose="02020603050405020304" pitchFamily="18" charset="0"/>
              </a:rPr>
              <a:t>Hiskia vertraute auf den HERRN</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59258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2570</Words>
  <Application>Microsoft Office PowerPoint</Application>
  <PresentationFormat>Breitbild</PresentationFormat>
  <Paragraphs>174</Paragraphs>
  <Slides>27</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27</vt:i4>
      </vt:variant>
    </vt:vector>
  </HeadingPairs>
  <TitlesOfParts>
    <vt:vector size="34" baseType="lpstr">
      <vt:lpstr>Arial</vt:lpstr>
      <vt:lpstr>Calibri</vt:lpstr>
      <vt:lpstr>Calibri Light</vt:lpstr>
      <vt:lpstr>Courier New</vt:lpstr>
      <vt:lpstr>Symbol</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Mätthu</dc:creator>
  <cp:keywords>Bibel, Altes Testament, Könige</cp:keywords>
  <cp:lastModifiedBy>David Briggeler</cp:lastModifiedBy>
  <cp:revision>75</cp:revision>
  <dcterms:created xsi:type="dcterms:W3CDTF">2022-09-08T15:42:11Z</dcterms:created>
  <dcterms:modified xsi:type="dcterms:W3CDTF">2024-02-22T19:46:07Z</dcterms:modified>
</cp:coreProperties>
</file>