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1" r:id="rId2"/>
    <p:sldId id="564" r:id="rId3"/>
    <p:sldId id="653" r:id="rId4"/>
    <p:sldId id="697" r:id="rId5"/>
    <p:sldId id="698" r:id="rId6"/>
    <p:sldId id="699" r:id="rId7"/>
    <p:sldId id="700" r:id="rId8"/>
    <p:sldId id="721" r:id="rId9"/>
    <p:sldId id="701" r:id="rId10"/>
    <p:sldId id="702" r:id="rId11"/>
    <p:sldId id="705" r:id="rId12"/>
    <p:sldId id="704" r:id="rId13"/>
    <p:sldId id="706" r:id="rId14"/>
    <p:sldId id="707" r:id="rId15"/>
    <p:sldId id="709" r:id="rId16"/>
    <p:sldId id="710" r:id="rId17"/>
    <p:sldId id="711" r:id="rId18"/>
    <p:sldId id="715" r:id="rId19"/>
    <p:sldId id="712" r:id="rId20"/>
    <p:sldId id="713" r:id="rId21"/>
    <p:sldId id="717" r:id="rId22"/>
    <p:sldId id="720" r:id="rId23"/>
    <p:sldId id="719" r:id="rId24"/>
    <p:sldId id="696" r:id="rId25"/>
    <p:sldId id="722" r:id="rId26"/>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D636"/>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2982" autoAdjust="0"/>
  </p:normalViewPr>
  <p:slideViewPr>
    <p:cSldViewPr snapToGrid="0">
      <p:cViewPr varScale="1">
        <p:scale>
          <a:sx n="160" d="100"/>
          <a:sy n="160" d="100"/>
        </p:scale>
        <p:origin x="104" y="180"/>
      </p:cViewPr>
      <p:guideLst>
        <p:guide orient="horz" pos="2160"/>
        <p:guide pos="3840"/>
      </p:guideLst>
    </p:cSldViewPr>
  </p:slideViewPr>
  <p:outlineViewPr>
    <p:cViewPr>
      <p:scale>
        <a:sx n="33" d="100"/>
        <a:sy n="33" d="100"/>
      </p:scale>
      <p:origin x="0" y="2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470CADD4-DEDA-43B1-886C-647C7C8A345C}" type="datetimeFigureOut">
              <a:rPr lang="de-CH" smtClean="0"/>
              <a:t>16.09.2023</a:t>
            </a:fld>
            <a:endParaRPr lang="de-CH"/>
          </a:p>
        </p:txBody>
      </p:sp>
      <p:sp>
        <p:nvSpPr>
          <p:cNvPr id="4" name="Folienbildplatzhalt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a:defRPr sz="1200"/>
            </a:lvl1pPr>
          </a:lstStyle>
          <a:p>
            <a:fld id="{7763BA49-E773-46FE-919B-F9DB7C9E4EB7}" type="slidenum">
              <a:rPr lang="de-CH" smtClean="0"/>
              <a:t>‹Nr.›</a:t>
            </a:fld>
            <a:endParaRPr lang="de-CH"/>
          </a:p>
        </p:txBody>
      </p:sp>
    </p:spTree>
    <p:extLst>
      <p:ext uri="{BB962C8B-B14F-4D97-AF65-F5344CB8AC3E}">
        <p14:creationId xmlns:p14="http://schemas.microsoft.com/office/powerpoint/2010/main" val="905025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a:t>
            </a:fld>
            <a:endParaRPr lang="de-CH"/>
          </a:p>
        </p:txBody>
      </p:sp>
    </p:spTree>
    <p:extLst>
      <p:ext uri="{BB962C8B-B14F-4D97-AF65-F5344CB8AC3E}">
        <p14:creationId xmlns:p14="http://schemas.microsoft.com/office/powerpoint/2010/main" val="3901524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11</a:t>
            </a:fld>
            <a:endParaRPr lang="de-CH"/>
          </a:p>
        </p:txBody>
      </p:sp>
    </p:spTree>
    <p:extLst>
      <p:ext uri="{BB962C8B-B14F-4D97-AF65-F5344CB8AC3E}">
        <p14:creationId xmlns:p14="http://schemas.microsoft.com/office/powerpoint/2010/main" val="214905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12</a:t>
            </a:fld>
            <a:endParaRPr lang="de-CH"/>
          </a:p>
        </p:txBody>
      </p:sp>
    </p:spTree>
    <p:extLst>
      <p:ext uri="{BB962C8B-B14F-4D97-AF65-F5344CB8AC3E}">
        <p14:creationId xmlns:p14="http://schemas.microsoft.com/office/powerpoint/2010/main" val="3933797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13</a:t>
            </a:fld>
            <a:endParaRPr lang="de-CH"/>
          </a:p>
        </p:txBody>
      </p:sp>
    </p:spTree>
    <p:extLst>
      <p:ext uri="{BB962C8B-B14F-4D97-AF65-F5344CB8AC3E}">
        <p14:creationId xmlns:p14="http://schemas.microsoft.com/office/powerpoint/2010/main" val="4047573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14</a:t>
            </a:fld>
            <a:endParaRPr lang="de-CH"/>
          </a:p>
        </p:txBody>
      </p:sp>
    </p:spTree>
    <p:extLst>
      <p:ext uri="{BB962C8B-B14F-4D97-AF65-F5344CB8AC3E}">
        <p14:creationId xmlns:p14="http://schemas.microsoft.com/office/powerpoint/2010/main" val="127818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15</a:t>
            </a:fld>
            <a:endParaRPr lang="de-CH"/>
          </a:p>
        </p:txBody>
      </p:sp>
    </p:spTree>
    <p:extLst>
      <p:ext uri="{BB962C8B-B14F-4D97-AF65-F5344CB8AC3E}">
        <p14:creationId xmlns:p14="http://schemas.microsoft.com/office/powerpoint/2010/main" val="4146193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16</a:t>
            </a:fld>
            <a:endParaRPr lang="de-CH"/>
          </a:p>
        </p:txBody>
      </p:sp>
    </p:spTree>
    <p:extLst>
      <p:ext uri="{BB962C8B-B14F-4D97-AF65-F5344CB8AC3E}">
        <p14:creationId xmlns:p14="http://schemas.microsoft.com/office/powerpoint/2010/main" val="3220518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17</a:t>
            </a:fld>
            <a:endParaRPr lang="de-CH"/>
          </a:p>
        </p:txBody>
      </p:sp>
    </p:spTree>
    <p:extLst>
      <p:ext uri="{BB962C8B-B14F-4D97-AF65-F5344CB8AC3E}">
        <p14:creationId xmlns:p14="http://schemas.microsoft.com/office/powerpoint/2010/main" val="24340608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18</a:t>
            </a:fld>
            <a:endParaRPr lang="de-CH"/>
          </a:p>
        </p:txBody>
      </p:sp>
    </p:spTree>
    <p:extLst>
      <p:ext uri="{BB962C8B-B14F-4D97-AF65-F5344CB8AC3E}">
        <p14:creationId xmlns:p14="http://schemas.microsoft.com/office/powerpoint/2010/main" val="718437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19</a:t>
            </a:fld>
            <a:endParaRPr lang="de-CH"/>
          </a:p>
        </p:txBody>
      </p:sp>
    </p:spTree>
    <p:extLst>
      <p:ext uri="{BB962C8B-B14F-4D97-AF65-F5344CB8AC3E}">
        <p14:creationId xmlns:p14="http://schemas.microsoft.com/office/powerpoint/2010/main" val="941135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20</a:t>
            </a:fld>
            <a:endParaRPr lang="de-CH"/>
          </a:p>
        </p:txBody>
      </p:sp>
    </p:spTree>
    <p:extLst>
      <p:ext uri="{BB962C8B-B14F-4D97-AF65-F5344CB8AC3E}">
        <p14:creationId xmlns:p14="http://schemas.microsoft.com/office/powerpoint/2010/main" val="3075034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3</a:t>
            </a:fld>
            <a:endParaRPr lang="de-CH"/>
          </a:p>
        </p:txBody>
      </p:sp>
    </p:spTree>
    <p:extLst>
      <p:ext uri="{BB962C8B-B14F-4D97-AF65-F5344CB8AC3E}">
        <p14:creationId xmlns:p14="http://schemas.microsoft.com/office/powerpoint/2010/main" val="2818331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21</a:t>
            </a:fld>
            <a:endParaRPr lang="de-CH"/>
          </a:p>
        </p:txBody>
      </p:sp>
    </p:spTree>
    <p:extLst>
      <p:ext uri="{BB962C8B-B14F-4D97-AF65-F5344CB8AC3E}">
        <p14:creationId xmlns:p14="http://schemas.microsoft.com/office/powerpoint/2010/main" val="2796665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22</a:t>
            </a:fld>
            <a:endParaRPr lang="de-CH"/>
          </a:p>
        </p:txBody>
      </p:sp>
    </p:spTree>
    <p:extLst>
      <p:ext uri="{BB962C8B-B14F-4D97-AF65-F5344CB8AC3E}">
        <p14:creationId xmlns:p14="http://schemas.microsoft.com/office/powerpoint/2010/main" val="3700429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23</a:t>
            </a:fld>
            <a:endParaRPr lang="de-CH"/>
          </a:p>
        </p:txBody>
      </p:sp>
    </p:spTree>
    <p:extLst>
      <p:ext uri="{BB962C8B-B14F-4D97-AF65-F5344CB8AC3E}">
        <p14:creationId xmlns:p14="http://schemas.microsoft.com/office/powerpoint/2010/main" val="12530488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24</a:t>
            </a:fld>
            <a:endParaRPr lang="de-CH"/>
          </a:p>
        </p:txBody>
      </p:sp>
    </p:spTree>
    <p:extLst>
      <p:ext uri="{BB962C8B-B14F-4D97-AF65-F5344CB8AC3E}">
        <p14:creationId xmlns:p14="http://schemas.microsoft.com/office/powerpoint/2010/main" val="812778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25</a:t>
            </a:fld>
            <a:endParaRPr lang="de-CH"/>
          </a:p>
        </p:txBody>
      </p:sp>
    </p:spTree>
    <p:extLst>
      <p:ext uri="{BB962C8B-B14F-4D97-AF65-F5344CB8AC3E}">
        <p14:creationId xmlns:p14="http://schemas.microsoft.com/office/powerpoint/2010/main" val="1497724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4</a:t>
            </a:fld>
            <a:endParaRPr lang="de-CH"/>
          </a:p>
        </p:txBody>
      </p:sp>
    </p:spTree>
    <p:extLst>
      <p:ext uri="{BB962C8B-B14F-4D97-AF65-F5344CB8AC3E}">
        <p14:creationId xmlns:p14="http://schemas.microsoft.com/office/powerpoint/2010/main" val="2463245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5</a:t>
            </a:fld>
            <a:endParaRPr lang="de-CH"/>
          </a:p>
        </p:txBody>
      </p:sp>
    </p:spTree>
    <p:extLst>
      <p:ext uri="{BB962C8B-B14F-4D97-AF65-F5344CB8AC3E}">
        <p14:creationId xmlns:p14="http://schemas.microsoft.com/office/powerpoint/2010/main" val="371285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6</a:t>
            </a:fld>
            <a:endParaRPr lang="de-CH"/>
          </a:p>
        </p:txBody>
      </p:sp>
    </p:spTree>
    <p:extLst>
      <p:ext uri="{BB962C8B-B14F-4D97-AF65-F5344CB8AC3E}">
        <p14:creationId xmlns:p14="http://schemas.microsoft.com/office/powerpoint/2010/main" val="2175970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7</a:t>
            </a:fld>
            <a:endParaRPr lang="de-CH"/>
          </a:p>
        </p:txBody>
      </p:sp>
    </p:spTree>
    <p:extLst>
      <p:ext uri="{BB962C8B-B14F-4D97-AF65-F5344CB8AC3E}">
        <p14:creationId xmlns:p14="http://schemas.microsoft.com/office/powerpoint/2010/main" val="2672237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8</a:t>
            </a:fld>
            <a:endParaRPr lang="de-CH"/>
          </a:p>
        </p:txBody>
      </p:sp>
    </p:spTree>
    <p:extLst>
      <p:ext uri="{BB962C8B-B14F-4D97-AF65-F5344CB8AC3E}">
        <p14:creationId xmlns:p14="http://schemas.microsoft.com/office/powerpoint/2010/main" val="3945021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9</a:t>
            </a:fld>
            <a:endParaRPr lang="de-CH"/>
          </a:p>
        </p:txBody>
      </p:sp>
    </p:spTree>
    <p:extLst>
      <p:ext uri="{BB962C8B-B14F-4D97-AF65-F5344CB8AC3E}">
        <p14:creationId xmlns:p14="http://schemas.microsoft.com/office/powerpoint/2010/main" val="4025016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10</a:t>
            </a:fld>
            <a:endParaRPr lang="de-CH"/>
          </a:p>
        </p:txBody>
      </p:sp>
    </p:spTree>
    <p:extLst>
      <p:ext uri="{BB962C8B-B14F-4D97-AF65-F5344CB8AC3E}">
        <p14:creationId xmlns:p14="http://schemas.microsoft.com/office/powerpoint/2010/main" val="1741429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16.09.2023</a:t>
            </a:fld>
            <a:endParaRPr lang="de-CH"/>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16.09.2023</a:t>
            </a:fld>
            <a:endParaRPr lang="de-CH"/>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16.09.2023</a:t>
            </a:fld>
            <a:endParaRPr lang="de-CH"/>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16.09.2023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16.09.2023</a:t>
            </a:fld>
            <a:endParaRPr lang="de-CH"/>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16.09.2023</a:t>
            </a:fld>
            <a:endParaRPr lang="de-CH"/>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16.09.2023</a:t>
            </a:fld>
            <a:endParaRPr lang="de-CH"/>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16.09.2023</a:t>
            </a:fld>
            <a:endParaRPr lang="de-CH"/>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16.09.2023</a:t>
            </a:fld>
            <a:endParaRPr lang="de-CH"/>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16.09.2023</a:t>
            </a:fld>
            <a:endParaRPr lang="de-CH"/>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16.09.2023</a:t>
            </a:fld>
            <a:endParaRPr lang="de-CH"/>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16.09.2023</a:t>
            </a:fld>
            <a:endParaRPr lang="de-CH"/>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16.09.2023</a:t>
            </a:fld>
            <a:endParaRPr lang="de-CH"/>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3DF343AF-AF64-D80C-8B2D-7C6FE16670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a:extLst>
              <a:ext uri="{FF2B5EF4-FFF2-40B4-BE49-F238E27FC236}">
                <a16:creationId xmlns:a16="http://schemas.microsoft.com/office/drawing/2014/main" id="{0275CCC7-0998-0CC8-EE48-62A84C38D8BE}"/>
              </a:ext>
            </a:extLst>
          </p:cNvPr>
          <p:cNvPicPr>
            <a:picLocks noChangeAspect="1"/>
          </p:cNvPicPr>
          <p:nvPr/>
        </p:nvPicPr>
        <p:blipFill>
          <a:blip r:embed="rId3"/>
          <a:stretch>
            <a:fillRect/>
          </a:stretch>
        </p:blipFill>
        <p:spPr>
          <a:xfrm>
            <a:off x="612095" y="289420"/>
            <a:ext cx="10967810" cy="6279160"/>
          </a:xfrm>
          <a:prstGeom prst="rect">
            <a:avLst/>
          </a:prstGeom>
        </p:spPr>
      </p:pic>
    </p:spTree>
    <p:extLst>
      <p:ext uri="{BB962C8B-B14F-4D97-AF65-F5344CB8AC3E}">
        <p14:creationId xmlns:p14="http://schemas.microsoft.com/office/powerpoint/2010/main" val="1038217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515224" y="1298310"/>
            <a:ext cx="7009701"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Grundsatz für die Gemeinde:									</a:t>
            </a:r>
            <a:endParaRPr lang="de-CH" sz="3000" dirty="0"/>
          </a:p>
        </p:txBody>
      </p:sp>
      <p:sp>
        <p:nvSpPr>
          <p:cNvPr id="5" name="Rechteck 4">
            <a:extLst>
              <a:ext uri="{FF2B5EF4-FFF2-40B4-BE49-F238E27FC236}">
                <a16:creationId xmlns:a16="http://schemas.microsoft.com/office/drawing/2014/main" id="{0594C01C-B518-3209-929E-79A2CD6A58B3}"/>
              </a:ext>
            </a:extLst>
          </p:cNvPr>
          <p:cNvSpPr/>
          <p:nvPr/>
        </p:nvSpPr>
        <p:spPr>
          <a:xfrm>
            <a:off x="515224" y="4801357"/>
            <a:ext cx="9408952" cy="1938992"/>
          </a:xfrm>
          <a:prstGeom prst="rect">
            <a:avLst/>
          </a:prstGeom>
        </p:spPr>
        <p:txBody>
          <a:bodyPr wrap="square">
            <a:spAutoFit/>
          </a:bodyPr>
          <a:lstStyle/>
          <a:p>
            <a:r>
              <a:rPr lang="de-CH" sz="3000" dirty="0"/>
              <a:t>„</a:t>
            </a:r>
            <a:r>
              <a:rPr lang="de-DE" sz="3000" dirty="0"/>
              <a:t>Denn unser Kampf ist nicht gegen Fleisch und Blut, sondern gegen die Gewalten, gegen die Mächte, gegen die </a:t>
            </a:r>
            <a:r>
              <a:rPr lang="de-DE" sz="3000" dirty="0" err="1"/>
              <a:t>Weltbeherrscher</a:t>
            </a:r>
            <a:r>
              <a:rPr lang="de-DE" sz="3000" dirty="0"/>
              <a:t> dieser Finsternis, gegen die geistigen Mächte der Bosheit in der Himmelswelt.</a:t>
            </a:r>
            <a:r>
              <a:rPr lang="de-CH" sz="3000" dirty="0"/>
              <a:t>“ </a:t>
            </a:r>
            <a:r>
              <a:rPr lang="de-CH" sz="3000" dirty="0" err="1"/>
              <a:t>Eph</a:t>
            </a:r>
            <a:r>
              <a:rPr lang="de-CH" sz="3000" dirty="0"/>
              <a:t> 6,12</a:t>
            </a:r>
          </a:p>
        </p:txBody>
      </p:sp>
      <p:sp>
        <p:nvSpPr>
          <p:cNvPr id="2" name="Rechteck 1">
            <a:extLst>
              <a:ext uri="{FF2B5EF4-FFF2-40B4-BE49-F238E27FC236}">
                <a16:creationId xmlns:a16="http://schemas.microsoft.com/office/drawing/2014/main" id="{C5DF2A08-FEAB-B6DA-6C4A-1EDD7070B4B3}"/>
              </a:ext>
            </a:extLst>
          </p:cNvPr>
          <p:cNvSpPr/>
          <p:nvPr/>
        </p:nvSpPr>
        <p:spPr>
          <a:xfrm>
            <a:off x="515224" y="1951672"/>
            <a:ext cx="9408952" cy="1477328"/>
          </a:xfrm>
          <a:prstGeom prst="rect">
            <a:avLst/>
          </a:prstGeom>
        </p:spPr>
        <p:txBody>
          <a:bodyPr wrap="square">
            <a:spAutoFit/>
          </a:bodyPr>
          <a:lstStyle/>
          <a:p>
            <a:r>
              <a:rPr lang="de-CH" sz="3000" dirty="0"/>
              <a:t>„</a:t>
            </a:r>
            <a:r>
              <a:rPr lang="de-DE" sz="3000" dirty="0"/>
              <a:t>sucht, was droben ist, wo der Christus ist, sitzend zur Rechten Gottes! 2 Sinnt auf das, was droben ist, nicht auf das, was auf der Erde ist!</a:t>
            </a:r>
            <a:r>
              <a:rPr lang="de-CH" sz="3000" dirty="0"/>
              <a:t>“ Kol 3,1b-2</a:t>
            </a:r>
          </a:p>
        </p:txBody>
      </p:sp>
      <p:sp>
        <p:nvSpPr>
          <p:cNvPr id="3" name="Rechteck 2">
            <a:extLst>
              <a:ext uri="{FF2B5EF4-FFF2-40B4-BE49-F238E27FC236}">
                <a16:creationId xmlns:a16="http://schemas.microsoft.com/office/drawing/2014/main" id="{1529112F-5E23-7F4E-D7CD-D7BA29422BCC}"/>
              </a:ext>
            </a:extLst>
          </p:cNvPr>
          <p:cNvSpPr/>
          <p:nvPr/>
        </p:nvSpPr>
        <p:spPr>
          <a:xfrm>
            <a:off x="515224" y="3607347"/>
            <a:ext cx="10298185" cy="1015663"/>
          </a:xfrm>
          <a:prstGeom prst="rect">
            <a:avLst/>
          </a:prstGeom>
        </p:spPr>
        <p:txBody>
          <a:bodyPr wrap="square">
            <a:spAutoFit/>
          </a:bodyPr>
          <a:lstStyle/>
          <a:p>
            <a:r>
              <a:rPr lang="de-CH" sz="3000" dirty="0"/>
              <a:t>„</a:t>
            </a:r>
            <a:r>
              <a:rPr lang="de-DE" sz="3000" dirty="0"/>
              <a:t>Er hat uns gesegnet mit jeder geistlichen Segnung in der Himmelswelt in Christus,</a:t>
            </a:r>
            <a:r>
              <a:rPr lang="de-CH" sz="3000" dirty="0"/>
              <a:t>“ </a:t>
            </a:r>
            <a:r>
              <a:rPr lang="de-CH" sz="3000" dirty="0" err="1"/>
              <a:t>Eph</a:t>
            </a:r>
            <a:r>
              <a:rPr lang="de-CH" sz="3000" dirty="0"/>
              <a:t> 1,3b</a:t>
            </a:r>
          </a:p>
        </p:txBody>
      </p:sp>
    </p:spTree>
    <p:extLst>
      <p:ext uri="{BB962C8B-B14F-4D97-AF65-F5344CB8AC3E}">
        <p14:creationId xmlns:p14="http://schemas.microsoft.com/office/powerpoint/2010/main" val="100265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Erste Einleitung: Politischer Niedergang (1,1 – 2,5)</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532002" y="1374545"/>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Fünf Schritte zur Niederlage</a:t>
            </a:r>
            <a:endParaRPr lang="de-CH" sz="3000" dirty="0"/>
          </a:p>
        </p:txBody>
      </p:sp>
      <p:sp>
        <p:nvSpPr>
          <p:cNvPr id="3" name="Rechteck 2">
            <a:extLst>
              <a:ext uri="{FF2B5EF4-FFF2-40B4-BE49-F238E27FC236}">
                <a16:creationId xmlns:a16="http://schemas.microsoft.com/office/drawing/2014/main" id="{E9B171B7-0355-CD99-56EE-6B140AB0B65A}"/>
              </a:ext>
            </a:extLst>
          </p:cNvPr>
          <p:cNvSpPr/>
          <p:nvPr/>
        </p:nvSpPr>
        <p:spPr>
          <a:xfrm>
            <a:off x="573597" y="3191058"/>
            <a:ext cx="10319157" cy="1477328"/>
          </a:xfrm>
          <a:prstGeom prst="rect">
            <a:avLst/>
          </a:prstGeom>
        </p:spPr>
        <p:txBody>
          <a:bodyPr wrap="square">
            <a:spAutoFit/>
          </a:bodyPr>
          <a:lstStyle/>
          <a:p>
            <a:r>
              <a:rPr lang="de-CH" sz="3000" dirty="0"/>
              <a:t>„</a:t>
            </a:r>
            <a:r>
              <a:rPr lang="de-DE" sz="3000" dirty="0"/>
              <a:t>Und es geschah nach dem Tod Josuas, da befragten die Söhne Israel den HERRN und sagten: Wer von uns soll zuerst gegen die Kanaaniter hinaufziehen, um gegen sie zu kämpfen?</a:t>
            </a:r>
            <a:r>
              <a:rPr lang="de-CH" sz="3000" dirty="0"/>
              <a:t>“ Ri 1,1</a:t>
            </a:r>
          </a:p>
        </p:txBody>
      </p:sp>
      <p:sp>
        <p:nvSpPr>
          <p:cNvPr id="2" name="Inhaltsplatzhalter 3">
            <a:extLst>
              <a:ext uri="{FF2B5EF4-FFF2-40B4-BE49-F238E27FC236}">
                <a16:creationId xmlns:a16="http://schemas.microsoft.com/office/drawing/2014/main" id="{758F4C26-9B81-3BCC-0D13-8A62E603CEF6}"/>
              </a:ext>
            </a:extLst>
          </p:cNvPr>
          <p:cNvSpPr txBox="1">
            <a:spLocks/>
          </p:cNvSpPr>
          <p:nvPr/>
        </p:nvSpPr>
        <p:spPr>
          <a:xfrm>
            <a:off x="573597" y="2155378"/>
            <a:ext cx="7009701"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1. Ungehorsam gegenüber Gottes Wort								</a:t>
            </a:r>
            <a:endParaRPr lang="de-CH" sz="3000" dirty="0"/>
          </a:p>
        </p:txBody>
      </p:sp>
      <p:sp>
        <p:nvSpPr>
          <p:cNvPr id="4" name="Rechteck 3">
            <a:extLst>
              <a:ext uri="{FF2B5EF4-FFF2-40B4-BE49-F238E27FC236}">
                <a16:creationId xmlns:a16="http://schemas.microsoft.com/office/drawing/2014/main" id="{19CBDED0-7D8E-7E65-0365-2E2D046A4B09}"/>
              </a:ext>
            </a:extLst>
          </p:cNvPr>
          <p:cNvSpPr/>
          <p:nvPr/>
        </p:nvSpPr>
        <p:spPr>
          <a:xfrm>
            <a:off x="573597" y="5147090"/>
            <a:ext cx="10810264" cy="553998"/>
          </a:xfrm>
          <a:prstGeom prst="rect">
            <a:avLst/>
          </a:prstGeom>
        </p:spPr>
        <p:txBody>
          <a:bodyPr wrap="square">
            <a:spAutoFit/>
          </a:bodyPr>
          <a:lstStyle/>
          <a:p>
            <a:r>
              <a:rPr lang="de-CH" sz="3000" dirty="0"/>
              <a:t>„</a:t>
            </a:r>
            <a:r>
              <a:rPr lang="de-DE" sz="3000" dirty="0"/>
              <a:t>Mit allem Gebet und Flehen betet zu jeder Zeit im Geist,</a:t>
            </a:r>
            <a:r>
              <a:rPr lang="de-CH" sz="3000" dirty="0"/>
              <a:t>“ </a:t>
            </a:r>
            <a:r>
              <a:rPr lang="de-CH" sz="3000" dirty="0" err="1"/>
              <a:t>Eph</a:t>
            </a:r>
            <a:r>
              <a:rPr lang="de-CH" sz="3000" dirty="0"/>
              <a:t> 6,18a</a:t>
            </a:r>
          </a:p>
        </p:txBody>
      </p:sp>
    </p:spTree>
    <p:extLst>
      <p:ext uri="{BB962C8B-B14F-4D97-AF65-F5344CB8AC3E}">
        <p14:creationId xmlns:p14="http://schemas.microsoft.com/office/powerpoint/2010/main" val="428200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Erste Einleitung: Politischer Niedergang (1,1 – 2,5)</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532002" y="1374545"/>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Fünf Schritte zur Niederlage</a:t>
            </a:r>
            <a:endParaRPr lang="de-CH" sz="3000" dirty="0"/>
          </a:p>
        </p:txBody>
      </p:sp>
      <p:sp>
        <p:nvSpPr>
          <p:cNvPr id="3" name="Rechteck 2">
            <a:extLst>
              <a:ext uri="{FF2B5EF4-FFF2-40B4-BE49-F238E27FC236}">
                <a16:creationId xmlns:a16="http://schemas.microsoft.com/office/drawing/2014/main" id="{E9B171B7-0355-CD99-56EE-6B140AB0B65A}"/>
              </a:ext>
            </a:extLst>
          </p:cNvPr>
          <p:cNvSpPr/>
          <p:nvPr/>
        </p:nvSpPr>
        <p:spPr>
          <a:xfrm>
            <a:off x="573597" y="2956166"/>
            <a:ext cx="10319157" cy="1015663"/>
          </a:xfrm>
          <a:prstGeom prst="rect">
            <a:avLst/>
          </a:prstGeom>
        </p:spPr>
        <p:txBody>
          <a:bodyPr wrap="square">
            <a:spAutoFit/>
          </a:bodyPr>
          <a:lstStyle/>
          <a:p>
            <a:r>
              <a:rPr lang="de-CH" sz="3000" dirty="0"/>
              <a:t>„</a:t>
            </a:r>
            <a:r>
              <a:rPr lang="de-DE" sz="3000" dirty="0"/>
              <a:t>Und der HERR sprach: </a:t>
            </a:r>
            <a:r>
              <a:rPr lang="de-DE" sz="3000" dirty="0" err="1"/>
              <a:t>Juda</a:t>
            </a:r>
            <a:r>
              <a:rPr lang="de-DE" sz="3000" dirty="0"/>
              <a:t> soll hinaufziehen. Siehe, ich habe das Land in seine Hand gegeben.</a:t>
            </a:r>
            <a:r>
              <a:rPr lang="de-CH" sz="3000" dirty="0"/>
              <a:t>“ Ri 1,2</a:t>
            </a:r>
          </a:p>
        </p:txBody>
      </p:sp>
      <p:sp>
        <p:nvSpPr>
          <p:cNvPr id="2" name="Inhaltsplatzhalter 3">
            <a:extLst>
              <a:ext uri="{FF2B5EF4-FFF2-40B4-BE49-F238E27FC236}">
                <a16:creationId xmlns:a16="http://schemas.microsoft.com/office/drawing/2014/main" id="{758F4C26-9B81-3BCC-0D13-8A62E603CEF6}"/>
              </a:ext>
            </a:extLst>
          </p:cNvPr>
          <p:cNvSpPr txBox="1">
            <a:spLocks/>
          </p:cNvSpPr>
          <p:nvPr/>
        </p:nvSpPr>
        <p:spPr>
          <a:xfrm>
            <a:off x="573597" y="2155378"/>
            <a:ext cx="7009701"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1. Ungehorsam gegenüber Gottes Wort								</a:t>
            </a:r>
            <a:endParaRPr lang="de-CH" sz="3000" dirty="0"/>
          </a:p>
        </p:txBody>
      </p:sp>
      <p:sp>
        <p:nvSpPr>
          <p:cNvPr id="4" name="Rechteck 3">
            <a:extLst>
              <a:ext uri="{FF2B5EF4-FFF2-40B4-BE49-F238E27FC236}">
                <a16:creationId xmlns:a16="http://schemas.microsoft.com/office/drawing/2014/main" id="{19CBDED0-7D8E-7E65-0365-2E2D046A4B09}"/>
              </a:ext>
            </a:extLst>
          </p:cNvPr>
          <p:cNvSpPr/>
          <p:nvPr/>
        </p:nvSpPr>
        <p:spPr>
          <a:xfrm>
            <a:off x="532002" y="4467792"/>
            <a:ext cx="10868986" cy="1015663"/>
          </a:xfrm>
          <a:prstGeom prst="rect">
            <a:avLst/>
          </a:prstGeom>
        </p:spPr>
        <p:txBody>
          <a:bodyPr wrap="square">
            <a:spAutoFit/>
          </a:bodyPr>
          <a:lstStyle/>
          <a:p>
            <a:r>
              <a:rPr lang="de-CH" sz="3000" dirty="0"/>
              <a:t>„</a:t>
            </a:r>
            <a:r>
              <a:rPr lang="de-DE" sz="3000" dirty="0"/>
              <a:t>Durch ihn nun lasst uns Gott stets ein Opfer des Lobes darbringen! Das ist: Frucht der Lippen, die seinen Namen bekennen.</a:t>
            </a:r>
            <a:r>
              <a:rPr lang="de-CH" sz="3000" dirty="0"/>
              <a:t>“ </a:t>
            </a:r>
            <a:r>
              <a:rPr lang="de-CH" sz="3000" dirty="0" err="1"/>
              <a:t>Hebr</a:t>
            </a:r>
            <a:r>
              <a:rPr lang="de-CH" sz="3000" dirty="0"/>
              <a:t> 13,15</a:t>
            </a:r>
          </a:p>
        </p:txBody>
      </p:sp>
    </p:spTree>
    <p:extLst>
      <p:ext uri="{BB962C8B-B14F-4D97-AF65-F5344CB8AC3E}">
        <p14:creationId xmlns:p14="http://schemas.microsoft.com/office/powerpoint/2010/main" val="272839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Erste Einleitung: Politischer Niedergang (1,1 – 2,5)</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532002" y="1374545"/>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Fünf Schritte zur Niederlage</a:t>
            </a:r>
            <a:endParaRPr lang="de-CH" sz="3000" dirty="0"/>
          </a:p>
        </p:txBody>
      </p:sp>
      <p:sp>
        <p:nvSpPr>
          <p:cNvPr id="3" name="Rechteck 2">
            <a:extLst>
              <a:ext uri="{FF2B5EF4-FFF2-40B4-BE49-F238E27FC236}">
                <a16:creationId xmlns:a16="http://schemas.microsoft.com/office/drawing/2014/main" id="{E9B171B7-0355-CD99-56EE-6B140AB0B65A}"/>
              </a:ext>
            </a:extLst>
          </p:cNvPr>
          <p:cNvSpPr/>
          <p:nvPr/>
        </p:nvSpPr>
        <p:spPr>
          <a:xfrm>
            <a:off x="573597" y="2855498"/>
            <a:ext cx="10319157" cy="1477328"/>
          </a:xfrm>
          <a:prstGeom prst="rect">
            <a:avLst/>
          </a:prstGeom>
        </p:spPr>
        <p:txBody>
          <a:bodyPr wrap="square">
            <a:spAutoFit/>
          </a:bodyPr>
          <a:lstStyle/>
          <a:p>
            <a:r>
              <a:rPr lang="de-CH" sz="3000" dirty="0"/>
              <a:t>„</a:t>
            </a:r>
            <a:r>
              <a:rPr lang="de-DE" sz="3000" dirty="0"/>
              <a:t>Und </a:t>
            </a:r>
            <a:r>
              <a:rPr lang="de-DE" sz="3000" dirty="0" err="1"/>
              <a:t>Juda</a:t>
            </a:r>
            <a:r>
              <a:rPr lang="de-DE" sz="3000" dirty="0"/>
              <a:t> sagte zu seinem Bruder Simeon: Zieh mit mir hinauf in mein Los, dass wir gemeinsam gegen die Kanaaniter kämpfen, dann will auch ich mit dir in dein Los ziehen!</a:t>
            </a:r>
            <a:r>
              <a:rPr lang="de-CH" sz="3000" dirty="0"/>
              <a:t>“ Ri 1,3</a:t>
            </a:r>
          </a:p>
        </p:txBody>
      </p:sp>
      <p:sp>
        <p:nvSpPr>
          <p:cNvPr id="2" name="Inhaltsplatzhalter 3">
            <a:extLst>
              <a:ext uri="{FF2B5EF4-FFF2-40B4-BE49-F238E27FC236}">
                <a16:creationId xmlns:a16="http://schemas.microsoft.com/office/drawing/2014/main" id="{758F4C26-9B81-3BCC-0D13-8A62E603CEF6}"/>
              </a:ext>
            </a:extLst>
          </p:cNvPr>
          <p:cNvSpPr txBox="1">
            <a:spLocks/>
          </p:cNvSpPr>
          <p:nvPr/>
        </p:nvSpPr>
        <p:spPr>
          <a:xfrm>
            <a:off x="573597" y="2155378"/>
            <a:ext cx="7009701"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1. Ungehorsam gegenüber Gottes Wort								</a:t>
            </a:r>
            <a:endParaRPr lang="de-CH" sz="3000" dirty="0"/>
          </a:p>
        </p:txBody>
      </p:sp>
      <p:sp>
        <p:nvSpPr>
          <p:cNvPr id="4" name="Rechteck 3">
            <a:extLst>
              <a:ext uri="{FF2B5EF4-FFF2-40B4-BE49-F238E27FC236}">
                <a16:creationId xmlns:a16="http://schemas.microsoft.com/office/drawing/2014/main" id="{19CBDED0-7D8E-7E65-0365-2E2D046A4B09}"/>
              </a:ext>
            </a:extLst>
          </p:cNvPr>
          <p:cNvSpPr/>
          <p:nvPr/>
        </p:nvSpPr>
        <p:spPr>
          <a:xfrm>
            <a:off x="573597" y="4751950"/>
            <a:ext cx="10868986" cy="1015663"/>
          </a:xfrm>
          <a:prstGeom prst="rect">
            <a:avLst/>
          </a:prstGeom>
        </p:spPr>
        <p:txBody>
          <a:bodyPr wrap="square">
            <a:spAutoFit/>
          </a:bodyPr>
          <a:lstStyle/>
          <a:p>
            <a:r>
              <a:rPr lang="de-CH" sz="3000" dirty="0"/>
              <a:t>„</a:t>
            </a:r>
            <a:r>
              <a:rPr lang="de-DE" sz="3000" dirty="0"/>
              <a:t>Halte fest das Muster der gesunden Worte, die du von mir gehört hast, in Glauben und Liebe, die in Christus Jesus sind!</a:t>
            </a:r>
            <a:r>
              <a:rPr lang="de-CH" sz="3000" dirty="0"/>
              <a:t>“ 2Tim 1,13</a:t>
            </a:r>
          </a:p>
        </p:txBody>
      </p:sp>
    </p:spTree>
    <p:extLst>
      <p:ext uri="{BB962C8B-B14F-4D97-AF65-F5344CB8AC3E}">
        <p14:creationId xmlns:p14="http://schemas.microsoft.com/office/powerpoint/2010/main" val="128311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Erste Einleitung: Politischer Niedergang (1,1 – 2,5)</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532002" y="1374545"/>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Fünf Schritte zur Niederlage</a:t>
            </a:r>
            <a:endParaRPr lang="de-CH" sz="3000" dirty="0"/>
          </a:p>
        </p:txBody>
      </p:sp>
      <p:sp>
        <p:nvSpPr>
          <p:cNvPr id="3" name="Rechteck 2">
            <a:extLst>
              <a:ext uri="{FF2B5EF4-FFF2-40B4-BE49-F238E27FC236}">
                <a16:creationId xmlns:a16="http://schemas.microsoft.com/office/drawing/2014/main" id="{E9B171B7-0355-CD99-56EE-6B140AB0B65A}"/>
              </a:ext>
            </a:extLst>
          </p:cNvPr>
          <p:cNvSpPr/>
          <p:nvPr/>
        </p:nvSpPr>
        <p:spPr>
          <a:xfrm>
            <a:off x="573597" y="2855498"/>
            <a:ext cx="10319157" cy="1477328"/>
          </a:xfrm>
          <a:prstGeom prst="rect">
            <a:avLst/>
          </a:prstGeom>
        </p:spPr>
        <p:txBody>
          <a:bodyPr wrap="square">
            <a:spAutoFit/>
          </a:bodyPr>
          <a:lstStyle/>
          <a:p>
            <a:r>
              <a:rPr lang="de-CH" sz="3000" dirty="0"/>
              <a:t>„</a:t>
            </a:r>
            <a:r>
              <a:rPr lang="de-DE" sz="3000" dirty="0"/>
              <a:t>Und der HERR war mit </a:t>
            </a:r>
            <a:r>
              <a:rPr lang="de-DE" sz="3000" dirty="0" err="1"/>
              <a:t>Juda</a:t>
            </a:r>
            <a:r>
              <a:rPr lang="de-DE" sz="3000" dirty="0"/>
              <a:t>, und er nahm das Gebirge in Besitz. Aber die Bewohner der Ebene waren nicht zu vertreiben, weil sie eiserne Wagen hatten.</a:t>
            </a:r>
            <a:r>
              <a:rPr lang="de-CH" sz="3000" dirty="0"/>
              <a:t>“ Ri 1,19</a:t>
            </a:r>
          </a:p>
        </p:txBody>
      </p:sp>
      <p:sp>
        <p:nvSpPr>
          <p:cNvPr id="2" name="Inhaltsplatzhalter 3">
            <a:extLst>
              <a:ext uri="{FF2B5EF4-FFF2-40B4-BE49-F238E27FC236}">
                <a16:creationId xmlns:a16="http://schemas.microsoft.com/office/drawing/2014/main" id="{758F4C26-9B81-3BCC-0D13-8A62E603CEF6}"/>
              </a:ext>
            </a:extLst>
          </p:cNvPr>
          <p:cNvSpPr txBox="1">
            <a:spLocks/>
          </p:cNvSpPr>
          <p:nvPr/>
        </p:nvSpPr>
        <p:spPr>
          <a:xfrm>
            <a:off x="573597" y="2155378"/>
            <a:ext cx="7009701"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2. Mangel an Vertrauen auf den Herrn								</a:t>
            </a:r>
            <a:endParaRPr lang="de-CH" sz="3000" dirty="0"/>
          </a:p>
        </p:txBody>
      </p:sp>
      <p:sp>
        <p:nvSpPr>
          <p:cNvPr id="4" name="Rechteck 3">
            <a:extLst>
              <a:ext uri="{FF2B5EF4-FFF2-40B4-BE49-F238E27FC236}">
                <a16:creationId xmlns:a16="http://schemas.microsoft.com/office/drawing/2014/main" id="{19CBDED0-7D8E-7E65-0365-2E2D046A4B09}"/>
              </a:ext>
            </a:extLst>
          </p:cNvPr>
          <p:cNvSpPr/>
          <p:nvPr/>
        </p:nvSpPr>
        <p:spPr>
          <a:xfrm>
            <a:off x="532002" y="4605142"/>
            <a:ext cx="10868986" cy="1015663"/>
          </a:xfrm>
          <a:prstGeom prst="rect">
            <a:avLst/>
          </a:prstGeom>
        </p:spPr>
        <p:txBody>
          <a:bodyPr wrap="square">
            <a:spAutoFit/>
          </a:bodyPr>
          <a:lstStyle/>
          <a:p>
            <a:r>
              <a:rPr lang="de-CH" sz="3000" dirty="0"/>
              <a:t>„</a:t>
            </a:r>
            <a:r>
              <a:rPr lang="de-DE" sz="3000" dirty="0"/>
              <a:t>Ein Mann von euch jagt tausend. Denn der HERR, euer Gott, er ist es, der für euch kämpft, wie er zu euch geredet hat.</a:t>
            </a:r>
            <a:r>
              <a:rPr lang="de-CH" sz="3000" dirty="0"/>
              <a:t>“ Jos 23,10</a:t>
            </a:r>
          </a:p>
        </p:txBody>
      </p:sp>
    </p:spTree>
    <p:extLst>
      <p:ext uri="{BB962C8B-B14F-4D97-AF65-F5344CB8AC3E}">
        <p14:creationId xmlns:p14="http://schemas.microsoft.com/office/powerpoint/2010/main" val="2948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Erste Einleitung: Politischer Niedergang (1,1 – 2,5)</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532002" y="1374545"/>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Fünf Schritte zur Niederlage</a:t>
            </a:r>
            <a:endParaRPr lang="de-CH" sz="3000" dirty="0"/>
          </a:p>
        </p:txBody>
      </p:sp>
      <p:sp>
        <p:nvSpPr>
          <p:cNvPr id="2" name="Inhaltsplatzhalter 3">
            <a:extLst>
              <a:ext uri="{FF2B5EF4-FFF2-40B4-BE49-F238E27FC236}">
                <a16:creationId xmlns:a16="http://schemas.microsoft.com/office/drawing/2014/main" id="{758F4C26-9B81-3BCC-0D13-8A62E603CEF6}"/>
              </a:ext>
            </a:extLst>
          </p:cNvPr>
          <p:cNvSpPr txBox="1">
            <a:spLocks/>
          </p:cNvSpPr>
          <p:nvPr/>
        </p:nvSpPr>
        <p:spPr>
          <a:xfrm>
            <a:off x="573597" y="2155378"/>
            <a:ext cx="7009701"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2. Mangel an Vertrauen auf den Herrn								</a:t>
            </a:r>
            <a:endParaRPr lang="de-CH" sz="3000" dirty="0"/>
          </a:p>
        </p:txBody>
      </p:sp>
      <p:sp>
        <p:nvSpPr>
          <p:cNvPr id="5" name="Rechteck 4">
            <a:extLst>
              <a:ext uri="{FF2B5EF4-FFF2-40B4-BE49-F238E27FC236}">
                <a16:creationId xmlns:a16="http://schemas.microsoft.com/office/drawing/2014/main" id="{7243BB07-799A-894C-4263-86B7A9C27B80}"/>
              </a:ext>
            </a:extLst>
          </p:cNvPr>
          <p:cNvSpPr/>
          <p:nvPr/>
        </p:nvSpPr>
        <p:spPr>
          <a:xfrm>
            <a:off x="532002" y="2898883"/>
            <a:ext cx="9933264" cy="1938992"/>
          </a:xfrm>
          <a:prstGeom prst="rect">
            <a:avLst/>
          </a:prstGeom>
        </p:spPr>
        <p:txBody>
          <a:bodyPr wrap="square">
            <a:spAutoFit/>
          </a:bodyPr>
          <a:lstStyle/>
          <a:p>
            <a:r>
              <a:rPr lang="de-CH" sz="3000" dirty="0"/>
              <a:t>„</a:t>
            </a:r>
            <a:r>
              <a:rPr lang="de-DE" sz="3000" dirty="0"/>
              <a:t>Da wurden zugleich das Eisen, der Ton, die Bronze, das Silber und das Gold zermalmt, und sie wurden wie Spreu aus den Sommertennen; und der Wind führte sie fort, und es war keinerlei Spur mehr von ihnen zu finden.</a:t>
            </a:r>
            <a:r>
              <a:rPr lang="de-CH" sz="3000" dirty="0"/>
              <a:t>“ Dan 2,35a</a:t>
            </a:r>
          </a:p>
        </p:txBody>
      </p:sp>
    </p:spTree>
    <p:extLst>
      <p:ext uri="{BB962C8B-B14F-4D97-AF65-F5344CB8AC3E}">
        <p14:creationId xmlns:p14="http://schemas.microsoft.com/office/powerpoint/2010/main" val="302327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Erste Einleitung: Politischer Niedergang (1,1 – 2,5)</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532002" y="1374545"/>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Fünf Schritte zur Niederlage</a:t>
            </a:r>
            <a:endParaRPr lang="de-CH" sz="3000" dirty="0"/>
          </a:p>
        </p:txBody>
      </p:sp>
      <p:sp>
        <p:nvSpPr>
          <p:cNvPr id="2" name="Inhaltsplatzhalter 3">
            <a:extLst>
              <a:ext uri="{FF2B5EF4-FFF2-40B4-BE49-F238E27FC236}">
                <a16:creationId xmlns:a16="http://schemas.microsoft.com/office/drawing/2014/main" id="{758F4C26-9B81-3BCC-0D13-8A62E603CEF6}"/>
              </a:ext>
            </a:extLst>
          </p:cNvPr>
          <p:cNvSpPr txBox="1">
            <a:spLocks/>
          </p:cNvSpPr>
          <p:nvPr/>
        </p:nvSpPr>
        <p:spPr>
          <a:xfrm>
            <a:off x="573597" y="2155378"/>
            <a:ext cx="7009701"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3. Gleichgültigkeit								</a:t>
            </a:r>
            <a:endParaRPr lang="de-CH" sz="3000" dirty="0"/>
          </a:p>
        </p:txBody>
      </p:sp>
      <p:sp>
        <p:nvSpPr>
          <p:cNvPr id="5" name="Rechteck 4">
            <a:extLst>
              <a:ext uri="{FF2B5EF4-FFF2-40B4-BE49-F238E27FC236}">
                <a16:creationId xmlns:a16="http://schemas.microsoft.com/office/drawing/2014/main" id="{7243BB07-799A-894C-4263-86B7A9C27B80}"/>
              </a:ext>
            </a:extLst>
          </p:cNvPr>
          <p:cNvSpPr/>
          <p:nvPr/>
        </p:nvSpPr>
        <p:spPr>
          <a:xfrm>
            <a:off x="532002" y="2734418"/>
            <a:ext cx="10615299" cy="1477328"/>
          </a:xfrm>
          <a:prstGeom prst="rect">
            <a:avLst/>
          </a:prstGeom>
        </p:spPr>
        <p:txBody>
          <a:bodyPr wrap="square">
            <a:spAutoFit/>
          </a:bodyPr>
          <a:lstStyle/>
          <a:p>
            <a:r>
              <a:rPr lang="de-CH" sz="3000" dirty="0"/>
              <a:t>„</a:t>
            </a:r>
            <a:r>
              <a:rPr lang="de-DE" sz="3000" dirty="0"/>
              <a:t>Aber die Söhne Benjamin vertrieben nicht die </a:t>
            </a:r>
            <a:r>
              <a:rPr lang="de-DE" sz="3000" dirty="0" err="1"/>
              <a:t>Jebusiter</a:t>
            </a:r>
            <a:r>
              <a:rPr lang="de-DE" sz="3000" dirty="0"/>
              <a:t>, die Bewohner von Jerusalem. So blieben die </a:t>
            </a:r>
            <a:r>
              <a:rPr lang="de-DE" sz="3000" dirty="0" err="1"/>
              <a:t>Jebusiter</a:t>
            </a:r>
            <a:r>
              <a:rPr lang="de-DE" sz="3000" dirty="0"/>
              <a:t> bei den Söhnen Benjamin in Jerusalem wohnen bis auf diesen Tag.</a:t>
            </a:r>
            <a:r>
              <a:rPr lang="de-CH" sz="3000" dirty="0"/>
              <a:t>“ Ri 1,21a</a:t>
            </a:r>
          </a:p>
        </p:txBody>
      </p:sp>
      <p:sp>
        <p:nvSpPr>
          <p:cNvPr id="3" name="Rechteck 2">
            <a:extLst>
              <a:ext uri="{FF2B5EF4-FFF2-40B4-BE49-F238E27FC236}">
                <a16:creationId xmlns:a16="http://schemas.microsoft.com/office/drawing/2014/main" id="{8D884823-C992-DC5D-F9F1-879CA16B3C0C}"/>
              </a:ext>
            </a:extLst>
          </p:cNvPr>
          <p:cNvSpPr/>
          <p:nvPr/>
        </p:nvSpPr>
        <p:spPr>
          <a:xfrm>
            <a:off x="532002" y="4274778"/>
            <a:ext cx="11820788" cy="553998"/>
          </a:xfrm>
          <a:prstGeom prst="rect">
            <a:avLst/>
          </a:prstGeom>
        </p:spPr>
        <p:txBody>
          <a:bodyPr wrap="square">
            <a:spAutoFit/>
          </a:bodyPr>
          <a:lstStyle/>
          <a:p>
            <a:r>
              <a:rPr lang="de-CH" sz="3000" dirty="0"/>
              <a:t>„</a:t>
            </a:r>
            <a:r>
              <a:rPr lang="de-DE" sz="3000" dirty="0"/>
              <a:t>Aber Manasse vertrieb nicht</a:t>
            </a:r>
            <a:r>
              <a:rPr lang="de-CH" sz="3000" dirty="0"/>
              <a:t>“ Ri 1,27a</a:t>
            </a:r>
          </a:p>
        </p:txBody>
      </p:sp>
      <p:sp>
        <p:nvSpPr>
          <p:cNvPr id="4" name="Rechteck 3">
            <a:extLst>
              <a:ext uri="{FF2B5EF4-FFF2-40B4-BE49-F238E27FC236}">
                <a16:creationId xmlns:a16="http://schemas.microsoft.com/office/drawing/2014/main" id="{66BA42CC-8503-E82A-2455-19713864AB7F}"/>
              </a:ext>
            </a:extLst>
          </p:cNvPr>
          <p:cNvSpPr/>
          <p:nvPr/>
        </p:nvSpPr>
        <p:spPr>
          <a:xfrm>
            <a:off x="532000" y="4974898"/>
            <a:ext cx="10247851" cy="553998"/>
          </a:xfrm>
          <a:prstGeom prst="rect">
            <a:avLst/>
          </a:prstGeom>
        </p:spPr>
        <p:txBody>
          <a:bodyPr wrap="square">
            <a:spAutoFit/>
          </a:bodyPr>
          <a:lstStyle/>
          <a:p>
            <a:r>
              <a:rPr lang="de-CH" sz="3000" dirty="0"/>
              <a:t>„</a:t>
            </a:r>
            <a:r>
              <a:rPr lang="de-DE" sz="3000" dirty="0"/>
              <a:t>Und Ephraim vertrieb nicht</a:t>
            </a:r>
            <a:r>
              <a:rPr lang="de-CH" sz="3000" dirty="0"/>
              <a:t>“ Ri 1,29a</a:t>
            </a:r>
          </a:p>
        </p:txBody>
      </p:sp>
      <p:sp>
        <p:nvSpPr>
          <p:cNvPr id="8" name="Rechteck 7">
            <a:extLst>
              <a:ext uri="{FF2B5EF4-FFF2-40B4-BE49-F238E27FC236}">
                <a16:creationId xmlns:a16="http://schemas.microsoft.com/office/drawing/2014/main" id="{19A11B1E-6882-0E5F-7034-1CB038446576}"/>
              </a:ext>
            </a:extLst>
          </p:cNvPr>
          <p:cNvSpPr/>
          <p:nvPr/>
        </p:nvSpPr>
        <p:spPr>
          <a:xfrm>
            <a:off x="532001" y="5675018"/>
            <a:ext cx="10247851" cy="553998"/>
          </a:xfrm>
          <a:prstGeom prst="rect">
            <a:avLst/>
          </a:prstGeom>
        </p:spPr>
        <p:txBody>
          <a:bodyPr wrap="square">
            <a:spAutoFit/>
          </a:bodyPr>
          <a:lstStyle/>
          <a:p>
            <a:r>
              <a:rPr lang="de-CH" sz="3000" dirty="0"/>
              <a:t>„</a:t>
            </a:r>
            <a:r>
              <a:rPr lang="de-DE" sz="3000" dirty="0" err="1"/>
              <a:t>Sebulon</a:t>
            </a:r>
            <a:r>
              <a:rPr lang="de-DE" sz="3000" dirty="0"/>
              <a:t> vertrieb nicht</a:t>
            </a:r>
            <a:r>
              <a:rPr lang="de-CH" sz="3000" dirty="0"/>
              <a:t>“ Ri 1,30a</a:t>
            </a:r>
          </a:p>
        </p:txBody>
      </p:sp>
    </p:spTree>
    <p:extLst>
      <p:ext uri="{BB962C8B-B14F-4D97-AF65-F5344CB8AC3E}">
        <p14:creationId xmlns:p14="http://schemas.microsoft.com/office/powerpoint/2010/main" val="373495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4"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Erste Einleitung: Politischer Niedergang (1,1 – 2,5)</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532002" y="1374545"/>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Fünf Schritte zur Niederlage</a:t>
            </a:r>
            <a:endParaRPr lang="de-CH" sz="3000" dirty="0"/>
          </a:p>
        </p:txBody>
      </p:sp>
      <p:sp>
        <p:nvSpPr>
          <p:cNvPr id="2" name="Inhaltsplatzhalter 3">
            <a:extLst>
              <a:ext uri="{FF2B5EF4-FFF2-40B4-BE49-F238E27FC236}">
                <a16:creationId xmlns:a16="http://schemas.microsoft.com/office/drawing/2014/main" id="{758F4C26-9B81-3BCC-0D13-8A62E603CEF6}"/>
              </a:ext>
            </a:extLst>
          </p:cNvPr>
          <p:cNvSpPr txBox="1">
            <a:spLocks/>
          </p:cNvSpPr>
          <p:nvPr/>
        </p:nvSpPr>
        <p:spPr>
          <a:xfrm>
            <a:off x="573597" y="2155378"/>
            <a:ext cx="7009701"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3. Gleichgültigkeit								</a:t>
            </a:r>
            <a:endParaRPr lang="de-CH" sz="3000" dirty="0"/>
          </a:p>
        </p:txBody>
      </p:sp>
      <p:sp>
        <p:nvSpPr>
          <p:cNvPr id="5" name="Rechteck 4">
            <a:extLst>
              <a:ext uri="{FF2B5EF4-FFF2-40B4-BE49-F238E27FC236}">
                <a16:creationId xmlns:a16="http://schemas.microsoft.com/office/drawing/2014/main" id="{7243BB07-799A-894C-4263-86B7A9C27B80}"/>
              </a:ext>
            </a:extLst>
          </p:cNvPr>
          <p:cNvSpPr/>
          <p:nvPr/>
        </p:nvSpPr>
        <p:spPr>
          <a:xfrm>
            <a:off x="532002" y="2734418"/>
            <a:ext cx="8452607" cy="1477328"/>
          </a:xfrm>
          <a:prstGeom prst="rect">
            <a:avLst/>
          </a:prstGeom>
        </p:spPr>
        <p:txBody>
          <a:bodyPr wrap="square">
            <a:spAutoFit/>
          </a:bodyPr>
          <a:lstStyle/>
          <a:p>
            <a:r>
              <a:rPr lang="de-CH" sz="3000" dirty="0"/>
              <a:t>„</a:t>
            </a:r>
            <a:r>
              <a:rPr lang="de-DE" sz="3000" dirty="0"/>
              <a:t>Wisst ihr nicht, dass ein wenig Sauerteig den ganzen Teig durchsäuert? 7 Fegt den alten Sauerteig aus, damit ihr ein neuer Teig seid</a:t>
            </a:r>
            <a:r>
              <a:rPr lang="de-CH" sz="3000" dirty="0"/>
              <a:t>“ 1Kor 5,6b-7a</a:t>
            </a:r>
          </a:p>
        </p:txBody>
      </p:sp>
    </p:spTree>
    <p:extLst>
      <p:ext uri="{BB962C8B-B14F-4D97-AF65-F5344CB8AC3E}">
        <p14:creationId xmlns:p14="http://schemas.microsoft.com/office/powerpoint/2010/main" val="199880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Erste Einleitung: Politischer Niedergang (1,1 – 2,5)</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532002" y="1374545"/>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Fünf Schritte zur Niederlage</a:t>
            </a:r>
            <a:endParaRPr lang="de-CH" sz="3000" dirty="0"/>
          </a:p>
        </p:txBody>
      </p:sp>
      <p:sp>
        <p:nvSpPr>
          <p:cNvPr id="2" name="Inhaltsplatzhalter 3">
            <a:extLst>
              <a:ext uri="{FF2B5EF4-FFF2-40B4-BE49-F238E27FC236}">
                <a16:creationId xmlns:a16="http://schemas.microsoft.com/office/drawing/2014/main" id="{758F4C26-9B81-3BCC-0D13-8A62E603CEF6}"/>
              </a:ext>
            </a:extLst>
          </p:cNvPr>
          <p:cNvSpPr txBox="1">
            <a:spLocks/>
          </p:cNvSpPr>
          <p:nvPr/>
        </p:nvSpPr>
        <p:spPr>
          <a:xfrm>
            <a:off x="573597" y="2155378"/>
            <a:ext cx="7009701"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4. Kraftlosigkeit								</a:t>
            </a:r>
            <a:endParaRPr lang="de-CH" sz="3000" dirty="0"/>
          </a:p>
        </p:txBody>
      </p:sp>
      <p:sp>
        <p:nvSpPr>
          <p:cNvPr id="5" name="Rechteck 4">
            <a:extLst>
              <a:ext uri="{FF2B5EF4-FFF2-40B4-BE49-F238E27FC236}">
                <a16:creationId xmlns:a16="http://schemas.microsoft.com/office/drawing/2014/main" id="{7243BB07-799A-894C-4263-86B7A9C27B80}"/>
              </a:ext>
            </a:extLst>
          </p:cNvPr>
          <p:cNvSpPr/>
          <p:nvPr/>
        </p:nvSpPr>
        <p:spPr>
          <a:xfrm>
            <a:off x="532002" y="2801709"/>
            <a:ext cx="10247851" cy="1477328"/>
          </a:xfrm>
          <a:prstGeom prst="rect">
            <a:avLst/>
          </a:prstGeom>
        </p:spPr>
        <p:txBody>
          <a:bodyPr wrap="square">
            <a:spAutoFit/>
          </a:bodyPr>
          <a:lstStyle/>
          <a:p>
            <a:r>
              <a:rPr lang="de-CH" sz="3000" dirty="0"/>
              <a:t>„</a:t>
            </a:r>
            <a:r>
              <a:rPr lang="de-DE" sz="3000" dirty="0"/>
              <a:t>Naftali vertrieb nicht die Bewohner von </a:t>
            </a:r>
            <a:r>
              <a:rPr lang="de-DE" sz="3000" dirty="0" err="1"/>
              <a:t>Bet-Schemesch</a:t>
            </a:r>
            <a:r>
              <a:rPr lang="de-DE" sz="3000" dirty="0"/>
              <a:t> und die Bewohner von </a:t>
            </a:r>
            <a:r>
              <a:rPr lang="de-DE" sz="3000" dirty="0" err="1"/>
              <a:t>Bet</a:t>
            </a:r>
            <a:r>
              <a:rPr lang="de-DE" sz="3000" dirty="0"/>
              <a:t>-Anat, sondern er wohnte mitten unter den Kanaanitern, den Bewohnern des Landes;</a:t>
            </a:r>
            <a:r>
              <a:rPr lang="de-CH" sz="3000" dirty="0"/>
              <a:t>“ Ri 1,33a</a:t>
            </a:r>
          </a:p>
        </p:txBody>
      </p:sp>
      <p:sp>
        <p:nvSpPr>
          <p:cNvPr id="3" name="Rechteck 2">
            <a:extLst>
              <a:ext uri="{FF2B5EF4-FFF2-40B4-BE49-F238E27FC236}">
                <a16:creationId xmlns:a16="http://schemas.microsoft.com/office/drawing/2014/main" id="{782C1CF8-407D-7C00-A53D-0A16D8896EAD}"/>
              </a:ext>
            </a:extLst>
          </p:cNvPr>
          <p:cNvSpPr/>
          <p:nvPr/>
        </p:nvSpPr>
        <p:spPr>
          <a:xfrm>
            <a:off x="532001" y="4547790"/>
            <a:ext cx="10247851" cy="553998"/>
          </a:xfrm>
          <a:prstGeom prst="rect">
            <a:avLst/>
          </a:prstGeom>
        </p:spPr>
        <p:txBody>
          <a:bodyPr wrap="square">
            <a:spAutoFit/>
          </a:bodyPr>
          <a:lstStyle/>
          <a:p>
            <a:r>
              <a:rPr lang="de-CH" sz="3000" dirty="0"/>
              <a:t>„</a:t>
            </a:r>
            <a:r>
              <a:rPr lang="de-DE" sz="3000" dirty="0"/>
              <a:t>Und seid nicht gleichförmig dieser Welt</a:t>
            </a:r>
            <a:r>
              <a:rPr lang="de-CH" sz="3000" dirty="0"/>
              <a:t>“ Röm 12,2a</a:t>
            </a:r>
          </a:p>
        </p:txBody>
      </p:sp>
    </p:spTree>
    <p:extLst>
      <p:ext uri="{BB962C8B-B14F-4D97-AF65-F5344CB8AC3E}">
        <p14:creationId xmlns:p14="http://schemas.microsoft.com/office/powerpoint/2010/main" val="97541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2226443" cy="923330"/>
          </a:xfrm>
          <a:prstGeom prst="rect">
            <a:avLst/>
          </a:prstGeom>
          <a:noFill/>
        </p:spPr>
        <p:txBody>
          <a:bodyPr wrap="none" rtlCol="0">
            <a:spAutoFit/>
          </a:bodyPr>
          <a:lstStyle/>
          <a:p>
            <a:r>
              <a:rPr lang="de-CH" sz="5400" b="1" dirty="0"/>
              <a:t>Richter</a:t>
            </a:r>
            <a:endParaRPr lang="de-CH" sz="5000" dirty="0">
              <a:latin typeface="Trebuchet MS" panose="020B0603020202020204" pitchFamily="34" charset="0"/>
            </a:endParaRPr>
          </a:p>
        </p:txBody>
      </p:sp>
      <p:sp>
        <p:nvSpPr>
          <p:cNvPr id="4" name="Textfeld 3"/>
          <p:cNvSpPr txBox="1"/>
          <p:nvPr/>
        </p:nvSpPr>
        <p:spPr>
          <a:xfrm>
            <a:off x="553480" y="1549904"/>
            <a:ext cx="4301755" cy="615553"/>
          </a:xfrm>
          <a:prstGeom prst="rect">
            <a:avLst/>
          </a:prstGeom>
          <a:noFill/>
        </p:spPr>
        <p:txBody>
          <a:bodyPr wrap="none" rtlCol="0">
            <a:spAutoFit/>
          </a:bodyPr>
          <a:lstStyle/>
          <a:p>
            <a:pPr lvl="0"/>
            <a:r>
              <a:rPr lang="de-CH" sz="3400" dirty="0"/>
              <a:t>Kapitel: 21 | Verse: 618</a:t>
            </a:r>
          </a:p>
        </p:txBody>
      </p:sp>
    </p:spTree>
    <p:extLst>
      <p:ext uri="{BB962C8B-B14F-4D97-AF65-F5344CB8AC3E}">
        <p14:creationId xmlns:p14="http://schemas.microsoft.com/office/powerpoint/2010/main" val="3876907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Erste Einleitung: Politischer Niedergang (1,1 – 2,5)</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532002" y="1374545"/>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Fünf Schritte zur Niederlage</a:t>
            </a:r>
            <a:endParaRPr lang="de-CH" sz="3000" dirty="0"/>
          </a:p>
        </p:txBody>
      </p:sp>
      <p:sp>
        <p:nvSpPr>
          <p:cNvPr id="2" name="Inhaltsplatzhalter 3">
            <a:extLst>
              <a:ext uri="{FF2B5EF4-FFF2-40B4-BE49-F238E27FC236}">
                <a16:creationId xmlns:a16="http://schemas.microsoft.com/office/drawing/2014/main" id="{758F4C26-9B81-3BCC-0D13-8A62E603CEF6}"/>
              </a:ext>
            </a:extLst>
          </p:cNvPr>
          <p:cNvSpPr txBox="1">
            <a:spLocks/>
          </p:cNvSpPr>
          <p:nvPr/>
        </p:nvSpPr>
        <p:spPr>
          <a:xfrm>
            <a:off x="573597" y="2155378"/>
            <a:ext cx="7009701"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5. Niederlage								</a:t>
            </a:r>
            <a:endParaRPr lang="de-CH" sz="3000" dirty="0"/>
          </a:p>
        </p:txBody>
      </p:sp>
      <p:sp>
        <p:nvSpPr>
          <p:cNvPr id="5" name="Rechteck 4">
            <a:extLst>
              <a:ext uri="{FF2B5EF4-FFF2-40B4-BE49-F238E27FC236}">
                <a16:creationId xmlns:a16="http://schemas.microsoft.com/office/drawing/2014/main" id="{7243BB07-799A-894C-4263-86B7A9C27B80}"/>
              </a:ext>
            </a:extLst>
          </p:cNvPr>
          <p:cNvSpPr/>
          <p:nvPr/>
        </p:nvSpPr>
        <p:spPr>
          <a:xfrm>
            <a:off x="532002" y="2801709"/>
            <a:ext cx="11229363" cy="1015663"/>
          </a:xfrm>
          <a:prstGeom prst="rect">
            <a:avLst/>
          </a:prstGeom>
        </p:spPr>
        <p:txBody>
          <a:bodyPr wrap="square">
            <a:spAutoFit/>
          </a:bodyPr>
          <a:lstStyle/>
          <a:p>
            <a:r>
              <a:rPr lang="de-CH" sz="3000" dirty="0"/>
              <a:t>„</a:t>
            </a:r>
            <a:r>
              <a:rPr lang="de-DE" sz="3000" dirty="0"/>
              <a:t>Und die Amoriter drängten die Söhne Dan ins Gebirge, denn sie gaben ihnen nicht die Möglichkeit, in die Ebene herabzukommen.</a:t>
            </a:r>
            <a:r>
              <a:rPr lang="de-CH" sz="3000" dirty="0"/>
              <a:t>“ Ri 1,34</a:t>
            </a:r>
          </a:p>
        </p:txBody>
      </p:sp>
      <p:sp>
        <p:nvSpPr>
          <p:cNvPr id="3" name="Rechteck 2">
            <a:extLst>
              <a:ext uri="{FF2B5EF4-FFF2-40B4-BE49-F238E27FC236}">
                <a16:creationId xmlns:a16="http://schemas.microsoft.com/office/drawing/2014/main" id="{FAD87EBA-64D2-878C-88B5-E90E591F9A43}"/>
              </a:ext>
            </a:extLst>
          </p:cNvPr>
          <p:cNvSpPr/>
          <p:nvPr/>
        </p:nvSpPr>
        <p:spPr>
          <a:xfrm>
            <a:off x="532002" y="4086396"/>
            <a:ext cx="10247851" cy="1015663"/>
          </a:xfrm>
          <a:prstGeom prst="rect">
            <a:avLst/>
          </a:prstGeom>
        </p:spPr>
        <p:txBody>
          <a:bodyPr wrap="square">
            <a:spAutoFit/>
          </a:bodyPr>
          <a:lstStyle/>
          <a:p>
            <a:r>
              <a:rPr lang="de-CH" sz="3000" dirty="0"/>
              <a:t>„</a:t>
            </a:r>
            <a:r>
              <a:rPr lang="de-DE" sz="3000" dirty="0"/>
              <a:t>Denn </a:t>
            </a:r>
            <a:r>
              <a:rPr lang="de-DE" sz="3000" dirty="0" err="1"/>
              <a:t>Demas</a:t>
            </a:r>
            <a:r>
              <a:rPr lang="de-DE" sz="3000" dirty="0"/>
              <a:t> hat mich verlassen, da er den jetzigen Zeitlauf lieb gewonnen hat</a:t>
            </a:r>
            <a:r>
              <a:rPr lang="de-CH" sz="3000" dirty="0"/>
              <a:t>“ 2Tim 4,10a</a:t>
            </a:r>
          </a:p>
        </p:txBody>
      </p:sp>
    </p:spTree>
    <p:extLst>
      <p:ext uri="{BB962C8B-B14F-4D97-AF65-F5344CB8AC3E}">
        <p14:creationId xmlns:p14="http://schemas.microsoft.com/office/powerpoint/2010/main" val="278332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Zweite Einleitung: Religiöser Niedergang (2,6 – 3,6)</a:t>
            </a:r>
          </a:p>
        </p:txBody>
      </p:sp>
      <p:sp>
        <p:nvSpPr>
          <p:cNvPr id="5" name="Rechteck 4">
            <a:extLst>
              <a:ext uri="{FF2B5EF4-FFF2-40B4-BE49-F238E27FC236}">
                <a16:creationId xmlns:a16="http://schemas.microsoft.com/office/drawing/2014/main" id="{7243BB07-799A-894C-4263-86B7A9C27B80}"/>
              </a:ext>
            </a:extLst>
          </p:cNvPr>
          <p:cNvSpPr/>
          <p:nvPr/>
        </p:nvSpPr>
        <p:spPr>
          <a:xfrm>
            <a:off x="573597" y="1623056"/>
            <a:ext cx="10117822" cy="1015663"/>
          </a:xfrm>
          <a:prstGeom prst="rect">
            <a:avLst/>
          </a:prstGeom>
        </p:spPr>
        <p:txBody>
          <a:bodyPr wrap="square">
            <a:spAutoFit/>
          </a:bodyPr>
          <a:lstStyle/>
          <a:p>
            <a:r>
              <a:rPr lang="de-CH" sz="3000" dirty="0"/>
              <a:t>„</a:t>
            </a:r>
            <a:r>
              <a:rPr lang="de-DE" sz="3000" dirty="0"/>
              <a:t>Und Josua entließ das Volk, und die Söhne Israel gingen hin, jeder in sein Erbteil, um das Land in Besitz zu nehmen.</a:t>
            </a:r>
            <a:r>
              <a:rPr lang="de-CH" sz="3000" dirty="0"/>
              <a:t>“ Ri 2,6</a:t>
            </a:r>
          </a:p>
        </p:txBody>
      </p:sp>
      <p:sp>
        <p:nvSpPr>
          <p:cNvPr id="3" name="Rechteck 2">
            <a:extLst>
              <a:ext uri="{FF2B5EF4-FFF2-40B4-BE49-F238E27FC236}">
                <a16:creationId xmlns:a16="http://schemas.microsoft.com/office/drawing/2014/main" id="{3B4D36D5-5888-8F8B-CB82-7DE8331D510E}"/>
              </a:ext>
            </a:extLst>
          </p:cNvPr>
          <p:cNvSpPr/>
          <p:nvPr/>
        </p:nvSpPr>
        <p:spPr>
          <a:xfrm>
            <a:off x="573597" y="3173082"/>
            <a:ext cx="8331317" cy="1015663"/>
          </a:xfrm>
          <a:prstGeom prst="rect">
            <a:avLst/>
          </a:prstGeom>
        </p:spPr>
        <p:txBody>
          <a:bodyPr wrap="square">
            <a:spAutoFit/>
          </a:bodyPr>
          <a:lstStyle/>
          <a:p>
            <a:r>
              <a:rPr lang="de-CH" sz="3000" dirty="0"/>
              <a:t>„</a:t>
            </a:r>
            <a:r>
              <a:rPr lang="de-DE" sz="3000" dirty="0"/>
              <a:t>Da taten die Söhne Israel, was böse war in den Augen des HERRN, und dienten den </a:t>
            </a:r>
            <a:r>
              <a:rPr lang="de-DE" sz="3000" dirty="0" err="1"/>
              <a:t>Baalim</a:t>
            </a:r>
            <a:r>
              <a:rPr lang="de-DE" sz="3000" dirty="0"/>
              <a:t>.</a:t>
            </a:r>
            <a:r>
              <a:rPr lang="de-CH" sz="3000" dirty="0"/>
              <a:t>“ Ri 2,11</a:t>
            </a:r>
          </a:p>
        </p:txBody>
      </p:sp>
      <p:sp>
        <p:nvSpPr>
          <p:cNvPr id="10" name="Rechteck 9">
            <a:extLst>
              <a:ext uri="{FF2B5EF4-FFF2-40B4-BE49-F238E27FC236}">
                <a16:creationId xmlns:a16="http://schemas.microsoft.com/office/drawing/2014/main" id="{5B2661BE-BA5C-7304-BF7A-94605A4EDFFD}"/>
              </a:ext>
            </a:extLst>
          </p:cNvPr>
          <p:cNvSpPr/>
          <p:nvPr/>
        </p:nvSpPr>
        <p:spPr>
          <a:xfrm>
            <a:off x="573597" y="4629970"/>
            <a:ext cx="9572887" cy="1938992"/>
          </a:xfrm>
          <a:prstGeom prst="rect">
            <a:avLst/>
          </a:prstGeom>
        </p:spPr>
        <p:txBody>
          <a:bodyPr wrap="square">
            <a:spAutoFit/>
          </a:bodyPr>
          <a:lstStyle/>
          <a:p>
            <a:r>
              <a:rPr lang="de-CH" sz="3000" dirty="0"/>
              <a:t>„</a:t>
            </a:r>
            <a:r>
              <a:rPr lang="de-DE" sz="3000" dirty="0"/>
              <a:t>Da entbrannte der Zorn des HERRN gegen Israel, und er gab sie in die Hand von Plünderern, die sie ausplünderten. Und er verkaufte sie in die Hand ihrer Feinde ringsum, sodass sie vor ihren Feinden nicht mehr standhalten konnten.</a:t>
            </a:r>
            <a:r>
              <a:rPr lang="de-CH" sz="3000" dirty="0"/>
              <a:t>“ Ri 2,14</a:t>
            </a:r>
          </a:p>
        </p:txBody>
      </p:sp>
    </p:spTree>
    <p:extLst>
      <p:ext uri="{BB962C8B-B14F-4D97-AF65-F5344CB8AC3E}">
        <p14:creationId xmlns:p14="http://schemas.microsoft.com/office/powerpoint/2010/main" val="24486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Zweite Einleitung: Religiöser Niedergang (2,6 – 3,6)</a:t>
            </a:r>
          </a:p>
        </p:txBody>
      </p:sp>
      <p:sp>
        <p:nvSpPr>
          <p:cNvPr id="5" name="Rechteck 4">
            <a:extLst>
              <a:ext uri="{FF2B5EF4-FFF2-40B4-BE49-F238E27FC236}">
                <a16:creationId xmlns:a16="http://schemas.microsoft.com/office/drawing/2014/main" id="{7243BB07-799A-894C-4263-86B7A9C27B80}"/>
              </a:ext>
            </a:extLst>
          </p:cNvPr>
          <p:cNvSpPr/>
          <p:nvPr/>
        </p:nvSpPr>
        <p:spPr>
          <a:xfrm>
            <a:off x="532002" y="1476248"/>
            <a:ext cx="10117822" cy="1015663"/>
          </a:xfrm>
          <a:prstGeom prst="rect">
            <a:avLst/>
          </a:prstGeom>
        </p:spPr>
        <p:txBody>
          <a:bodyPr wrap="square">
            <a:spAutoFit/>
          </a:bodyPr>
          <a:lstStyle/>
          <a:p>
            <a:r>
              <a:rPr lang="de-CH" sz="3000" dirty="0"/>
              <a:t>„</a:t>
            </a:r>
            <a:r>
              <a:rPr lang="de-DE" sz="3000" dirty="0"/>
              <a:t>Da ließ der HERR Richter aufstehen, die retteten sie aus der Hand ihrer Plünderer.</a:t>
            </a:r>
            <a:r>
              <a:rPr lang="de-CH" sz="3000" dirty="0"/>
              <a:t>“ Ri 2,16</a:t>
            </a:r>
          </a:p>
        </p:txBody>
      </p:sp>
      <p:sp>
        <p:nvSpPr>
          <p:cNvPr id="3" name="Rechteck 2">
            <a:extLst>
              <a:ext uri="{FF2B5EF4-FFF2-40B4-BE49-F238E27FC236}">
                <a16:creationId xmlns:a16="http://schemas.microsoft.com/office/drawing/2014/main" id="{3B4D36D5-5888-8F8B-CB82-7DE8331D510E}"/>
              </a:ext>
            </a:extLst>
          </p:cNvPr>
          <p:cNvSpPr/>
          <p:nvPr/>
        </p:nvSpPr>
        <p:spPr>
          <a:xfrm>
            <a:off x="532002" y="2878197"/>
            <a:ext cx="9220200" cy="1015663"/>
          </a:xfrm>
          <a:prstGeom prst="rect">
            <a:avLst/>
          </a:prstGeom>
        </p:spPr>
        <p:txBody>
          <a:bodyPr wrap="square">
            <a:spAutoFit/>
          </a:bodyPr>
          <a:lstStyle/>
          <a:p>
            <a:r>
              <a:rPr lang="de-CH" sz="3000" dirty="0"/>
              <a:t>„</a:t>
            </a:r>
            <a:r>
              <a:rPr lang="de-DE" sz="3000" dirty="0"/>
              <a:t>Denn der HERR hatte Mitleid wegen ihres Ächzens über die, die sie quälten und sie bedrängten.</a:t>
            </a:r>
            <a:r>
              <a:rPr lang="de-CH" sz="3000" dirty="0"/>
              <a:t>“ Ri 2,18b</a:t>
            </a:r>
          </a:p>
        </p:txBody>
      </p:sp>
      <p:sp>
        <p:nvSpPr>
          <p:cNvPr id="2" name="Rechteck 1">
            <a:extLst>
              <a:ext uri="{FF2B5EF4-FFF2-40B4-BE49-F238E27FC236}">
                <a16:creationId xmlns:a16="http://schemas.microsoft.com/office/drawing/2014/main" id="{06076834-56B0-49C4-DB79-70257671AFDC}"/>
              </a:ext>
            </a:extLst>
          </p:cNvPr>
          <p:cNvSpPr/>
          <p:nvPr/>
        </p:nvSpPr>
        <p:spPr>
          <a:xfrm>
            <a:off x="573597" y="4280147"/>
            <a:ext cx="8595570" cy="1477328"/>
          </a:xfrm>
          <a:prstGeom prst="rect">
            <a:avLst/>
          </a:prstGeom>
        </p:spPr>
        <p:txBody>
          <a:bodyPr wrap="square">
            <a:spAutoFit/>
          </a:bodyPr>
          <a:lstStyle/>
          <a:p>
            <a:r>
              <a:rPr lang="de-CH" sz="3000" dirty="0"/>
              <a:t>„</a:t>
            </a:r>
            <a:r>
              <a:rPr lang="de-DE" sz="3000" dirty="0"/>
              <a:t>Und wenn der HERR ihnen Richter erstehen ließ, war der HERR mit dem Richter, und er rettete sie aus der Hand ihrer Feinde alle Tage des Richters.</a:t>
            </a:r>
            <a:r>
              <a:rPr lang="de-CH" sz="3000" dirty="0"/>
              <a:t>“ Ri 2,18a</a:t>
            </a:r>
          </a:p>
        </p:txBody>
      </p:sp>
    </p:spTree>
    <p:extLst>
      <p:ext uri="{BB962C8B-B14F-4D97-AF65-F5344CB8AC3E}">
        <p14:creationId xmlns:p14="http://schemas.microsoft.com/office/powerpoint/2010/main" val="412595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573597" y="365126"/>
            <a:ext cx="11044806" cy="817130"/>
          </a:xfrm>
        </p:spPr>
        <p:txBody>
          <a:bodyPr>
            <a:normAutofit fontScale="90000"/>
          </a:bodyPr>
          <a:lstStyle/>
          <a:p>
            <a:pPr algn="ctr"/>
            <a:r>
              <a:rPr lang="de-CH" b="1" dirty="0"/>
              <a:t>Zweite Einleitung: Religiöser Niedergang (2,6 – 3,6)</a:t>
            </a:r>
          </a:p>
        </p:txBody>
      </p:sp>
      <p:sp>
        <p:nvSpPr>
          <p:cNvPr id="5" name="Rechteck 4">
            <a:extLst>
              <a:ext uri="{FF2B5EF4-FFF2-40B4-BE49-F238E27FC236}">
                <a16:creationId xmlns:a16="http://schemas.microsoft.com/office/drawing/2014/main" id="{7243BB07-799A-894C-4263-86B7A9C27B80}"/>
              </a:ext>
            </a:extLst>
          </p:cNvPr>
          <p:cNvSpPr/>
          <p:nvPr/>
        </p:nvSpPr>
        <p:spPr>
          <a:xfrm>
            <a:off x="573596" y="1590648"/>
            <a:ext cx="7161053" cy="3323987"/>
          </a:xfrm>
          <a:prstGeom prst="rect">
            <a:avLst/>
          </a:prstGeom>
        </p:spPr>
        <p:txBody>
          <a:bodyPr wrap="square">
            <a:spAutoFit/>
          </a:bodyPr>
          <a:lstStyle/>
          <a:p>
            <a:r>
              <a:rPr lang="de-CH" sz="3000" dirty="0"/>
              <a:t>„</a:t>
            </a:r>
            <a:r>
              <a:rPr lang="de-DE" sz="3000" dirty="0"/>
              <a:t>Und es geschah, sobald der Richter gestorben war, kehrten sie um und trieben es schlimmer als ihre Väter darin, anderen Göttern nachzulaufen, ihnen zu dienen und sich vor ihnen niederzuwerfen. Sie ließen nichts fallen von ihren Taten und von ihrem halsstarrigen Wandel.</a:t>
            </a:r>
            <a:r>
              <a:rPr lang="de-CH" sz="3000" dirty="0"/>
              <a:t>“ Ri 2,19</a:t>
            </a:r>
          </a:p>
        </p:txBody>
      </p:sp>
      <p:pic>
        <p:nvPicPr>
          <p:cNvPr id="8" name="Grafik 7" descr="Ãhnliches Foto">
            <a:extLst>
              <a:ext uri="{FF2B5EF4-FFF2-40B4-BE49-F238E27FC236}">
                <a16:creationId xmlns:a16="http://schemas.microsoft.com/office/drawing/2014/main" id="{279D95B5-73A6-E214-2D47-4BB61DB984D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466681" y="2171718"/>
            <a:ext cx="2387974" cy="3062176"/>
          </a:xfrm>
          <a:prstGeom prst="rect">
            <a:avLst/>
          </a:prstGeom>
          <a:noFill/>
          <a:ln>
            <a:noFill/>
          </a:ln>
        </p:spPr>
      </p:pic>
    </p:spTree>
    <p:extLst>
      <p:ext uri="{BB962C8B-B14F-4D97-AF65-F5344CB8AC3E}">
        <p14:creationId xmlns:p14="http://schemas.microsoft.com/office/powerpoint/2010/main" val="107942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CDB98135-0894-A66E-9E45-7B28BDB6882A}"/>
              </a:ext>
            </a:extLst>
          </p:cNvPr>
          <p:cNvSpPr/>
          <p:nvPr/>
        </p:nvSpPr>
        <p:spPr>
          <a:xfrm>
            <a:off x="639555" y="2719723"/>
            <a:ext cx="9408571" cy="1938992"/>
          </a:xfrm>
          <a:prstGeom prst="rect">
            <a:avLst/>
          </a:prstGeom>
        </p:spPr>
        <p:txBody>
          <a:bodyPr wrap="square">
            <a:spAutoFit/>
          </a:bodyPr>
          <a:lstStyle/>
          <a:p>
            <a:r>
              <a:rPr lang="de-CH" sz="3000" dirty="0"/>
              <a:t>„</a:t>
            </a:r>
            <a:r>
              <a:rPr lang="de-DE" sz="3000" dirty="0"/>
              <a:t>und nicht mehr lebe ich, sondern Christus lebt in mir; was ich aber jetzt im Fleisch lebe, lebe ich im Glauben, und zwar im Glauben an den Sohn Gottes, der mich geliebt und sich selbst für mich hingegeben hat.</a:t>
            </a:r>
            <a:r>
              <a:rPr lang="de-CH" sz="3000" dirty="0"/>
              <a:t>“ Gal 2,20</a:t>
            </a:r>
          </a:p>
        </p:txBody>
      </p:sp>
      <p:sp>
        <p:nvSpPr>
          <p:cNvPr id="2" name="Rechteck 1">
            <a:extLst>
              <a:ext uri="{FF2B5EF4-FFF2-40B4-BE49-F238E27FC236}">
                <a16:creationId xmlns:a16="http://schemas.microsoft.com/office/drawing/2014/main" id="{9BEE4563-7A05-9B31-9965-7D4D5BFCD34B}"/>
              </a:ext>
            </a:extLst>
          </p:cNvPr>
          <p:cNvSpPr/>
          <p:nvPr/>
        </p:nvSpPr>
        <p:spPr>
          <a:xfrm>
            <a:off x="639555" y="1540672"/>
            <a:ext cx="9387980" cy="553998"/>
          </a:xfrm>
          <a:prstGeom prst="rect">
            <a:avLst/>
          </a:prstGeom>
        </p:spPr>
        <p:txBody>
          <a:bodyPr wrap="square">
            <a:spAutoFit/>
          </a:bodyPr>
          <a:lstStyle/>
          <a:p>
            <a:r>
              <a:rPr lang="de-CH" sz="3000" dirty="0"/>
              <a:t>„</a:t>
            </a:r>
            <a:r>
              <a:rPr lang="de-DE" sz="3000" dirty="0"/>
              <a:t>Jeder tat, was recht war in seinen Augen.</a:t>
            </a:r>
            <a:r>
              <a:rPr lang="de-CH" sz="3000" dirty="0"/>
              <a:t>“ Ri 21,25b</a:t>
            </a:r>
          </a:p>
        </p:txBody>
      </p:sp>
    </p:spTree>
    <p:extLst>
      <p:ext uri="{BB962C8B-B14F-4D97-AF65-F5344CB8AC3E}">
        <p14:creationId xmlns:p14="http://schemas.microsoft.com/office/powerpoint/2010/main" val="268278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3DF343AF-AF64-D80C-8B2D-7C6FE16670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52376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838200" y="2921168"/>
            <a:ext cx="9387980" cy="1015663"/>
          </a:xfrm>
          <a:prstGeom prst="rect">
            <a:avLst/>
          </a:prstGeom>
        </p:spPr>
        <p:txBody>
          <a:bodyPr wrap="square">
            <a:spAutoFit/>
          </a:bodyPr>
          <a:lstStyle/>
          <a:p>
            <a:r>
              <a:rPr lang="de-CH" sz="3000" dirty="0"/>
              <a:t>„</a:t>
            </a:r>
            <a:r>
              <a:rPr lang="de-DE" sz="3000" dirty="0"/>
              <a:t>Zwölf Jahre hatten sie </a:t>
            </a:r>
            <a:r>
              <a:rPr lang="de-DE" sz="3000" dirty="0" err="1"/>
              <a:t>Kedor-Laomer</a:t>
            </a:r>
            <a:r>
              <a:rPr lang="de-DE" sz="3000" dirty="0"/>
              <a:t> gedient, im dreizehnten Jahr aber empörten sie sich.</a:t>
            </a:r>
            <a:r>
              <a:rPr lang="de-CH" sz="3000" dirty="0"/>
              <a:t>“ Gen 14,4</a:t>
            </a:r>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7009701"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Titel:			Richter (</a:t>
            </a:r>
            <a:r>
              <a:rPr lang="de-DE" sz="3000" dirty="0" err="1"/>
              <a:t>Schoftim</a:t>
            </a:r>
            <a:r>
              <a:rPr lang="de-DE" sz="3000" dirty="0"/>
              <a:t>)</a:t>
            </a:r>
          </a:p>
          <a:p>
            <a:pPr indent="0">
              <a:buNone/>
            </a:pPr>
            <a:r>
              <a:rPr lang="de-DE" sz="3000" dirty="0"/>
              <a:t>			</a:t>
            </a:r>
            <a:endParaRPr lang="de-CH" sz="3000" dirty="0"/>
          </a:p>
        </p:txBody>
      </p:sp>
    </p:spTree>
    <p:extLst>
      <p:ext uri="{BB962C8B-B14F-4D97-AF65-F5344CB8AC3E}">
        <p14:creationId xmlns:p14="http://schemas.microsoft.com/office/powerpoint/2010/main" val="345367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838200" y="3026828"/>
            <a:ext cx="9387980" cy="1477328"/>
          </a:xfrm>
          <a:prstGeom prst="rect">
            <a:avLst/>
          </a:prstGeom>
        </p:spPr>
        <p:txBody>
          <a:bodyPr wrap="square">
            <a:spAutoFit/>
          </a:bodyPr>
          <a:lstStyle/>
          <a:p>
            <a:r>
              <a:rPr lang="de-CH" sz="3000" dirty="0"/>
              <a:t>„</a:t>
            </a:r>
            <a:r>
              <a:rPr lang="de-DE" sz="3000" dirty="0"/>
              <a:t>Und Samuel sagte dem Volk das Recht des Königtums und schrieb es in ein Buch und legte es vor den HERRN nieder.</a:t>
            </a:r>
            <a:r>
              <a:rPr lang="de-CH" sz="3000" dirty="0"/>
              <a:t>“ 1Sam 10,25a</a:t>
            </a:r>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7009701" cy="1467068"/>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Titel:			Richter (</a:t>
            </a:r>
            <a:r>
              <a:rPr lang="de-DE" sz="3000" dirty="0" err="1"/>
              <a:t>Schoftim</a:t>
            </a:r>
            <a:r>
              <a:rPr lang="de-DE" sz="3000" dirty="0"/>
              <a:t>)</a:t>
            </a:r>
          </a:p>
          <a:p>
            <a:pPr marL="457200" indent="-457200"/>
            <a:r>
              <a:rPr lang="de-DE" sz="3000" dirty="0"/>
              <a:t>Autor:			Samuel			</a:t>
            </a:r>
            <a:endParaRPr lang="de-CH" sz="3000" dirty="0"/>
          </a:p>
        </p:txBody>
      </p:sp>
    </p:spTree>
    <p:extLst>
      <p:ext uri="{BB962C8B-B14F-4D97-AF65-F5344CB8AC3E}">
        <p14:creationId xmlns:p14="http://schemas.microsoft.com/office/powerpoint/2010/main" val="293505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838200" y="3532573"/>
            <a:ext cx="9387980" cy="553998"/>
          </a:xfrm>
          <a:prstGeom prst="rect">
            <a:avLst/>
          </a:prstGeom>
        </p:spPr>
        <p:txBody>
          <a:bodyPr wrap="square">
            <a:spAutoFit/>
          </a:bodyPr>
          <a:lstStyle/>
          <a:p>
            <a:r>
              <a:rPr lang="de-CH" sz="3000" dirty="0"/>
              <a:t>„</a:t>
            </a:r>
            <a:r>
              <a:rPr lang="de-DE" sz="3000" dirty="0"/>
              <a:t>In jenen Tagen war kein König in Israel.</a:t>
            </a:r>
            <a:r>
              <a:rPr lang="de-CH" sz="3000" dirty="0"/>
              <a:t>“ Ri 17,6a</a:t>
            </a:r>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7009701" cy="1595309"/>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Titel:			Richter (</a:t>
            </a:r>
            <a:r>
              <a:rPr lang="de-DE" sz="3000" dirty="0" err="1"/>
              <a:t>Schoftim</a:t>
            </a:r>
            <a:r>
              <a:rPr lang="de-DE" sz="3000" dirty="0"/>
              <a:t>)</a:t>
            </a:r>
          </a:p>
          <a:p>
            <a:pPr marL="457200" indent="-457200"/>
            <a:r>
              <a:rPr lang="de-DE" sz="3000" dirty="0"/>
              <a:t>Autor:			Samuel</a:t>
            </a:r>
          </a:p>
          <a:p>
            <a:pPr marL="457200" indent="-457200"/>
            <a:r>
              <a:rPr lang="de-DE" sz="3000" dirty="0"/>
              <a:t>Abfassungszeit:				</a:t>
            </a:r>
            <a:endParaRPr lang="de-CH" sz="3000" dirty="0"/>
          </a:p>
        </p:txBody>
      </p:sp>
      <p:sp>
        <p:nvSpPr>
          <p:cNvPr id="2" name="Rechteck 1">
            <a:extLst>
              <a:ext uri="{FF2B5EF4-FFF2-40B4-BE49-F238E27FC236}">
                <a16:creationId xmlns:a16="http://schemas.microsoft.com/office/drawing/2014/main" id="{DB42BDBB-0F24-5038-80B1-E2602ABF5F96}"/>
              </a:ext>
            </a:extLst>
          </p:cNvPr>
          <p:cNvSpPr/>
          <p:nvPr/>
        </p:nvSpPr>
        <p:spPr>
          <a:xfrm>
            <a:off x="838200" y="4464075"/>
            <a:ext cx="9387980" cy="1015663"/>
          </a:xfrm>
          <a:prstGeom prst="rect">
            <a:avLst/>
          </a:prstGeom>
        </p:spPr>
        <p:txBody>
          <a:bodyPr wrap="square">
            <a:spAutoFit/>
          </a:bodyPr>
          <a:lstStyle/>
          <a:p>
            <a:r>
              <a:rPr lang="de-CH" sz="3000" dirty="0"/>
              <a:t>„</a:t>
            </a:r>
            <a:r>
              <a:rPr lang="de-DE" sz="3000" dirty="0"/>
              <a:t>So blieben die </a:t>
            </a:r>
            <a:r>
              <a:rPr lang="de-DE" sz="3000" dirty="0" err="1"/>
              <a:t>Jebusiter</a:t>
            </a:r>
            <a:r>
              <a:rPr lang="de-DE" sz="3000" dirty="0"/>
              <a:t> bei den Söhnen Benjamin in Jerusalem wohnen bis auf diesen Tag.</a:t>
            </a:r>
            <a:r>
              <a:rPr lang="de-CH" sz="3000" dirty="0"/>
              <a:t>“ Ri 1,21b</a:t>
            </a:r>
          </a:p>
        </p:txBody>
      </p:sp>
      <p:sp>
        <p:nvSpPr>
          <p:cNvPr id="3" name="Inhaltsplatzhalter 3">
            <a:extLst>
              <a:ext uri="{FF2B5EF4-FFF2-40B4-BE49-F238E27FC236}">
                <a16:creationId xmlns:a16="http://schemas.microsoft.com/office/drawing/2014/main" id="{3879EE54-08FE-AFA1-CB9D-324445540F63}"/>
              </a:ext>
            </a:extLst>
          </p:cNvPr>
          <p:cNvSpPr txBox="1">
            <a:spLocks/>
          </p:cNvSpPr>
          <p:nvPr/>
        </p:nvSpPr>
        <p:spPr>
          <a:xfrm>
            <a:off x="4508734" y="2647238"/>
            <a:ext cx="2693216"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ca. 1070 v.Chr.</a:t>
            </a:r>
            <a:endParaRPr lang="de-CH" sz="3000" dirty="0"/>
          </a:p>
        </p:txBody>
      </p:sp>
    </p:spTree>
    <p:extLst>
      <p:ext uri="{BB962C8B-B14F-4D97-AF65-F5344CB8AC3E}">
        <p14:creationId xmlns:p14="http://schemas.microsoft.com/office/powerpoint/2010/main" val="365081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p:cTn id="7"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7">
                                            <p:txEl>
                                              <p:pRg st="2" end="2"/>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7009701" cy="2554545"/>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Titel:			Richter (</a:t>
            </a:r>
            <a:r>
              <a:rPr lang="de-DE" sz="3000" dirty="0" err="1"/>
              <a:t>Schoftim</a:t>
            </a:r>
            <a:r>
              <a:rPr lang="de-DE" sz="3000" dirty="0"/>
              <a:t>)</a:t>
            </a:r>
          </a:p>
          <a:p>
            <a:pPr marL="457200" indent="-457200"/>
            <a:r>
              <a:rPr lang="de-DE" sz="3000" dirty="0"/>
              <a:t>Autor:			Samuel</a:t>
            </a:r>
          </a:p>
          <a:p>
            <a:pPr marL="457200" indent="-457200"/>
            <a:r>
              <a:rPr lang="de-DE" sz="3000" dirty="0"/>
              <a:t>Abfassungszeit:</a:t>
            </a:r>
          </a:p>
          <a:p>
            <a:pPr marL="457200" indent="-457200"/>
            <a:r>
              <a:rPr lang="de-DE" sz="3000" dirty="0"/>
              <a:t>Zeitspanne:						</a:t>
            </a:r>
            <a:endParaRPr lang="de-CH" sz="3000" dirty="0"/>
          </a:p>
        </p:txBody>
      </p:sp>
      <p:sp>
        <p:nvSpPr>
          <p:cNvPr id="2" name="Rechteck 1">
            <a:extLst>
              <a:ext uri="{FF2B5EF4-FFF2-40B4-BE49-F238E27FC236}">
                <a16:creationId xmlns:a16="http://schemas.microsoft.com/office/drawing/2014/main" id="{DB42BDBB-0F24-5038-80B1-E2602ABF5F96}"/>
              </a:ext>
            </a:extLst>
          </p:cNvPr>
          <p:cNvSpPr/>
          <p:nvPr/>
        </p:nvSpPr>
        <p:spPr>
          <a:xfrm>
            <a:off x="838200" y="3943958"/>
            <a:ext cx="9387980" cy="1015663"/>
          </a:xfrm>
          <a:prstGeom prst="rect">
            <a:avLst/>
          </a:prstGeom>
        </p:spPr>
        <p:txBody>
          <a:bodyPr wrap="square">
            <a:spAutoFit/>
          </a:bodyPr>
          <a:lstStyle/>
          <a:p>
            <a:r>
              <a:rPr lang="de-CH" sz="3000" dirty="0"/>
              <a:t>„</a:t>
            </a:r>
            <a:r>
              <a:rPr lang="de-DE" sz="3000" dirty="0"/>
              <a:t>Und danach, während etwa 450 Jahren, gab er ihnen Richter bis zu Samuel, dem Propheten.</a:t>
            </a:r>
            <a:r>
              <a:rPr lang="de-CH" sz="3000" dirty="0"/>
              <a:t>“ </a:t>
            </a:r>
            <a:r>
              <a:rPr lang="de-CH" sz="3000" dirty="0" err="1"/>
              <a:t>Apg</a:t>
            </a:r>
            <a:r>
              <a:rPr lang="de-CH" sz="3000" dirty="0"/>
              <a:t> 13,20 (SCHL)</a:t>
            </a:r>
          </a:p>
        </p:txBody>
      </p:sp>
      <p:sp>
        <p:nvSpPr>
          <p:cNvPr id="3" name="Inhaltsplatzhalter 3">
            <a:extLst>
              <a:ext uri="{FF2B5EF4-FFF2-40B4-BE49-F238E27FC236}">
                <a16:creationId xmlns:a16="http://schemas.microsoft.com/office/drawing/2014/main" id="{3879EE54-08FE-AFA1-CB9D-324445540F63}"/>
              </a:ext>
            </a:extLst>
          </p:cNvPr>
          <p:cNvSpPr txBox="1">
            <a:spLocks/>
          </p:cNvSpPr>
          <p:nvPr/>
        </p:nvSpPr>
        <p:spPr>
          <a:xfrm>
            <a:off x="4508734" y="2647238"/>
            <a:ext cx="2693216"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ca. 1070 v.Chr.</a:t>
            </a:r>
          </a:p>
          <a:p>
            <a:pPr indent="0">
              <a:buNone/>
            </a:pPr>
            <a:r>
              <a:rPr lang="de-DE" sz="3000" dirty="0"/>
              <a:t>450 Jahre</a:t>
            </a:r>
            <a:endParaRPr lang="de-CH" sz="3000" dirty="0"/>
          </a:p>
        </p:txBody>
      </p:sp>
    </p:spTree>
    <p:extLst>
      <p:ext uri="{BB962C8B-B14F-4D97-AF65-F5344CB8AC3E}">
        <p14:creationId xmlns:p14="http://schemas.microsoft.com/office/powerpoint/2010/main" val="243729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p:cTn id="7"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7">
                                            <p:txEl>
                                              <p:pRg st="3" end="3"/>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7009701" cy="1338828"/>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Stellung im Kanon:	Vordere Propheten								</a:t>
            </a:r>
            <a:endParaRPr lang="de-CH" sz="3000" dirty="0"/>
          </a:p>
        </p:txBody>
      </p:sp>
      <p:sp>
        <p:nvSpPr>
          <p:cNvPr id="4" name="Inhaltsplatzhalter 3">
            <a:extLst>
              <a:ext uri="{FF2B5EF4-FFF2-40B4-BE49-F238E27FC236}">
                <a16:creationId xmlns:a16="http://schemas.microsoft.com/office/drawing/2014/main" id="{D53530FD-9BD5-9157-9514-2E2249A43226}"/>
              </a:ext>
            </a:extLst>
          </p:cNvPr>
          <p:cNvSpPr txBox="1">
            <a:spLocks/>
          </p:cNvSpPr>
          <p:nvPr/>
        </p:nvSpPr>
        <p:spPr>
          <a:xfrm>
            <a:off x="4795794" y="5023151"/>
            <a:ext cx="168975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Antichrist</a:t>
            </a:r>
            <a:endParaRPr lang="de-CH" sz="3000" dirty="0"/>
          </a:p>
        </p:txBody>
      </p:sp>
      <p:sp>
        <p:nvSpPr>
          <p:cNvPr id="5" name="Inhaltsplatzhalter 3">
            <a:extLst>
              <a:ext uri="{FF2B5EF4-FFF2-40B4-BE49-F238E27FC236}">
                <a16:creationId xmlns:a16="http://schemas.microsoft.com/office/drawing/2014/main" id="{7C049ABB-DE39-047B-5572-CA85E6964E82}"/>
              </a:ext>
            </a:extLst>
          </p:cNvPr>
          <p:cNvSpPr txBox="1">
            <a:spLocks/>
          </p:cNvSpPr>
          <p:nvPr/>
        </p:nvSpPr>
        <p:spPr>
          <a:xfrm>
            <a:off x="2424649" y="5013638"/>
            <a:ext cx="180550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Gemeinde</a:t>
            </a:r>
            <a:endParaRPr lang="de-CH" sz="3000" dirty="0"/>
          </a:p>
        </p:txBody>
      </p:sp>
      <p:sp>
        <p:nvSpPr>
          <p:cNvPr id="8" name="Inhaltsplatzhalter 3">
            <a:extLst>
              <a:ext uri="{FF2B5EF4-FFF2-40B4-BE49-F238E27FC236}">
                <a16:creationId xmlns:a16="http://schemas.microsoft.com/office/drawing/2014/main" id="{B4474F94-0083-D81A-37B4-B87AA04E182E}"/>
              </a:ext>
            </a:extLst>
          </p:cNvPr>
          <p:cNvSpPr txBox="1">
            <a:spLocks/>
          </p:cNvSpPr>
          <p:nvPr/>
        </p:nvSpPr>
        <p:spPr>
          <a:xfrm>
            <a:off x="400173" y="4741769"/>
            <a:ext cx="1689755"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Jesus</a:t>
            </a:r>
          </a:p>
          <a:p>
            <a:pPr indent="0" algn="ctr">
              <a:buNone/>
            </a:pPr>
            <a:r>
              <a:rPr lang="de-DE" sz="3000" dirty="0"/>
              <a:t>Apostel</a:t>
            </a:r>
            <a:endParaRPr lang="de-CH" sz="3000" dirty="0"/>
          </a:p>
        </p:txBody>
      </p:sp>
      <p:sp>
        <p:nvSpPr>
          <p:cNvPr id="9" name="Inhaltsplatzhalter 3">
            <a:extLst>
              <a:ext uri="{FF2B5EF4-FFF2-40B4-BE49-F238E27FC236}">
                <a16:creationId xmlns:a16="http://schemas.microsoft.com/office/drawing/2014/main" id="{FFDF9CFF-D9E7-C95B-69BE-F596FC0C8494}"/>
              </a:ext>
            </a:extLst>
          </p:cNvPr>
          <p:cNvSpPr txBox="1">
            <a:spLocks/>
          </p:cNvSpPr>
          <p:nvPr/>
        </p:nvSpPr>
        <p:spPr>
          <a:xfrm>
            <a:off x="9831033" y="2978050"/>
            <a:ext cx="135002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Könige</a:t>
            </a:r>
            <a:endParaRPr lang="de-CH" sz="3000" dirty="0"/>
          </a:p>
        </p:txBody>
      </p:sp>
      <p:sp>
        <p:nvSpPr>
          <p:cNvPr id="10" name="Inhaltsplatzhalter 3">
            <a:extLst>
              <a:ext uri="{FF2B5EF4-FFF2-40B4-BE49-F238E27FC236}">
                <a16:creationId xmlns:a16="http://schemas.microsoft.com/office/drawing/2014/main" id="{F4719BA1-8D25-B6A9-F474-A8F3D67A57D0}"/>
              </a:ext>
            </a:extLst>
          </p:cNvPr>
          <p:cNvSpPr txBox="1">
            <a:spLocks/>
          </p:cNvSpPr>
          <p:nvPr/>
        </p:nvSpPr>
        <p:spPr>
          <a:xfrm>
            <a:off x="7267906" y="2986510"/>
            <a:ext cx="183864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2. Samuel</a:t>
            </a:r>
            <a:endParaRPr lang="de-CH" sz="3000" dirty="0"/>
          </a:p>
        </p:txBody>
      </p:sp>
      <p:sp>
        <p:nvSpPr>
          <p:cNvPr id="11" name="Inhaltsplatzhalter 3">
            <a:extLst>
              <a:ext uri="{FF2B5EF4-FFF2-40B4-BE49-F238E27FC236}">
                <a16:creationId xmlns:a16="http://schemas.microsoft.com/office/drawing/2014/main" id="{A12181BF-BC73-CEA7-EE6D-69429B20036B}"/>
              </a:ext>
            </a:extLst>
          </p:cNvPr>
          <p:cNvSpPr txBox="1">
            <a:spLocks/>
          </p:cNvSpPr>
          <p:nvPr/>
        </p:nvSpPr>
        <p:spPr>
          <a:xfrm>
            <a:off x="4737919" y="2986511"/>
            <a:ext cx="180550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1. Samuel</a:t>
            </a:r>
            <a:endParaRPr lang="de-CH" sz="3000" dirty="0"/>
          </a:p>
        </p:txBody>
      </p:sp>
      <p:sp>
        <p:nvSpPr>
          <p:cNvPr id="12" name="Inhaltsplatzhalter 3">
            <a:extLst>
              <a:ext uri="{FF2B5EF4-FFF2-40B4-BE49-F238E27FC236}">
                <a16:creationId xmlns:a16="http://schemas.microsoft.com/office/drawing/2014/main" id="{88D70C62-535F-21F2-2CEB-0486FE397007}"/>
              </a:ext>
            </a:extLst>
          </p:cNvPr>
          <p:cNvSpPr txBox="1">
            <a:spLocks/>
          </p:cNvSpPr>
          <p:nvPr/>
        </p:nvSpPr>
        <p:spPr>
          <a:xfrm>
            <a:off x="2650034" y="2986511"/>
            <a:ext cx="13547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Richter</a:t>
            </a:r>
            <a:endParaRPr lang="de-CH" sz="3000" dirty="0"/>
          </a:p>
        </p:txBody>
      </p:sp>
      <p:sp>
        <p:nvSpPr>
          <p:cNvPr id="13" name="Inhaltsplatzhalter 3">
            <a:extLst>
              <a:ext uri="{FF2B5EF4-FFF2-40B4-BE49-F238E27FC236}">
                <a16:creationId xmlns:a16="http://schemas.microsoft.com/office/drawing/2014/main" id="{8C3AAF85-04F1-ED10-A4F3-F14A49A966FE}"/>
              </a:ext>
            </a:extLst>
          </p:cNvPr>
          <p:cNvSpPr txBox="1">
            <a:spLocks/>
          </p:cNvSpPr>
          <p:nvPr/>
        </p:nvSpPr>
        <p:spPr>
          <a:xfrm>
            <a:off x="696797" y="2986511"/>
            <a:ext cx="109650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Josua</a:t>
            </a:r>
            <a:endParaRPr lang="de-CH" sz="3000" dirty="0"/>
          </a:p>
        </p:txBody>
      </p:sp>
      <p:sp>
        <p:nvSpPr>
          <p:cNvPr id="14" name="Inhaltsplatzhalter 3">
            <a:extLst>
              <a:ext uri="{FF2B5EF4-FFF2-40B4-BE49-F238E27FC236}">
                <a16:creationId xmlns:a16="http://schemas.microsoft.com/office/drawing/2014/main" id="{18A79269-568D-248E-EA4C-E6A5BB33CF01}"/>
              </a:ext>
            </a:extLst>
          </p:cNvPr>
          <p:cNvSpPr txBox="1">
            <a:spLocks/>
          </p:cNvSpPr>
          <p:nvPr/>
        </p:nvSpPr>
        <p:spPr>
          <a:xfrm>
            <a:off x="9342197" y="4815401"/>
            <a:ext cx="2327695"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1000-jähriges</a:t>
            </a:r>
          </a:p>
          <a:p>
            <a:pPr indent="0" algn="ctr">
              <a:buNone/>
            </a:pPr>
            <a:r>
              <a:rPr lang="de-DE" sz="3000" dirty="0"/>
              <a:t>Reich</a:t>
            </a:r>
            <a:endParaRPr lang="de-CH" sz="3000" dirty="0"/>
          </a:p>
        </p:txBody>
      </p:sp>
      <p:sp>
        <p:nvSpPr>
          <p:cNvPr id="15" name="Inhaltsplatzhalter 3">
            <a:extLst>
              <a:ext uri="{FF2B5EF4-FFF2-40B4-BE49-F238E27FC236}">
                <a16:creationId xmlns:a16="http://schemas.microsoft.com/office/drawing/2014/main" id="{6402C666-F0BC-463B-CE8C-9FBB3A6E2EAB}"/>
              </a:ext>
            </a:extLst>
          </p:cNvPr>
          <p:cNvSpPr txBox="1">
            <a:spLocks/>
          </p:cNvSpPr>
          <p:nvPr/>
        </p:nvSpPr>
        <p:spPr>
          <a:xfrm>
            <a:off x="6942891" y="4815401"/>
            <a:ext cx="2488676"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Wiederkunft</a:t>
            </a:r>
            <a:br>
              <a:rPr lang="de-DE" sz="3000" dirty="0"/>
            </a:br>
            <a:r>
              <a:rPr lang="de-DE" sz="3000" dirty="0"/>
              <a:t>Jesu</a:t>
            </a:r>
            <a:endParaRPr lang="de-CH" sz="3000" dirty="0"/>
          </a:p>
        </p:txBody>
      </p:sp>
      <p:cxnSp>
        <p:nvCxnSpPr>
          <p:cNvPr id="17" name="Gerade Verbindung mit Pfeil 16">
            <a:extLst>
              <a:ext uri="{FF2B5EF4-FFF2-40B4-BE49-F238E27FC236}">
                <a16:creationId xmlns:a16="http://schemas.microsoft.com/office/drawing/2014/main" id="{46251E54-D5E2-E900-B567-0BDE0CE6E076}"/>
              </a:ext>
            </a:extLst>
          </p:cNvPr>
          <p:cNvCxnSpPr>
            <a:cxnSpLocks/>
          </p:cNvCxnSpPr>
          <p:nvPr/>
        </p:nvCxnSpPr>
        <p:spPr>
          <a:xfrm>
            <a:off x="1245050" y="3780148"/>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9A719505-3F7A-3269-463F-0C141981E715}"/>
              </a:ext>
            </a:extLst>
          </p:cNvPr>
          <p:cNvCxnSpPr>
            <a:cxnSpLocks/>
          </p:cNvCxnSpPr>
          <p:nvPr/>
        </p:nvCxnSpPr>
        <p:spPr>
          <a:xfrm>
            <a:off x="8187229" y="3780145"/>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C01F6933-E218-152A-4C47-5608504E7BC8}"/>
              </a:ext>
            </a:extLst>
          </p:cNvPr>
          <p:cNvCxnSpPr>
            <a:cxnSpLocks/>
          </p:cNvCxnSpPr>
          <p:nvPr/>
        </p:nvCxnSpPr>
        <p:spPr>
          <a:xfrm>
            <a:off x="5640671" y="3780146"/>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B3D6762E-5921-427B-F155-6D61C66B9919}"/>
              </a:ext>
            </a:extLst>
          </p:cNvPr>
          <p:cNvCxnSpPr>
            <a:cxnSpLocks/>
          </p:cNvCxnSpPr>
          <p:nvPr/>
        </p:nvCxnSpPr>
        <p:spPr>
          <a:xfrm>
            <a:off x="3317715" y="3780146"/>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a:extLst>
              <a:ext uri="{FF2B5EF4-FFF2-40B4-BE49-F238E27FC236}">
                <a16:creationId xmlns:a16="http://schemas.microsoft.com/office/drawing/2014/main" id="{72378C72-8063-BFC3-8859-CCA32E8B64DC}"/>
              </a:ext>
            </a:extLst>
          </p:cNvPr>
          <p:cNvCxnSpPr>
            <a:cxnSpLocks/>
          </p:cNvCxnSpPr>
          <p:nvPr/>
        </p:nvCxnSpPr>
        <p:spPr>
          <a:xfrm>
            <a:off x="10437626" y="3780144"/>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05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animEffect transition="in" filter="fade">
                                      <p:cBhvr>
                                        <p:cTn id="23" dur="500"/>
                                        <p:tgtEl>
                                          <p:spTgt spid="17"/>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p:cTn id="40" dur="500" fill="hold"/>
                                        <p:tgtEl>
                                          <p:spTgt spid="20"/>
                                        </p:tgtEl>
                                        <p:attrNameLst>
                                          <p:attrName>ppt_w</p:attrName>
                                        </p:attrNameLst>
                                      </p:cBhvr>
                                      <p:tavLst>
                                        <p:tav tm="0">
                                          <p:val>
                                            <p:fltVal val="0"/>
                                          </p:val>
                                        </p:tav>
                                        <p:tav tm="100000">
                                          <p:val>
                                            <p:strVal val="#ppt_w"/>
                                          </p:val>
                                        </p:tav>
                                      </p:tavLst>
                                    </p:anim>
                                    <p:anim calcmode="lin" valueType="num">
                                      <p:cBhvr>
                                        <p:cTn id="41" dur="500" fill="hold"/>
                                        <p:tgtEl>
                                          <p:spTgt spid="20"/>
                                        </p:tgtEl>
                                        <p:attrNameLst>
                                          <p:attrName>ppt_h</p:attrName>
                                        </p:attrNameLst>
                                      </p:cBhvr>
                                      <p:tavLst>
                                        <p:tav tm="0">
                                          <p:val>
                                            <p:fltVal val="0"/>
                                          </p:val>
                                        </p:tav>
                                        <p:tav tm="100000">
                                          <p:val>
                                            <p:strVal val="#ppt_h"/>
                                          </p:val>
                                        </p:tav>
                                      </p:tavLst>
                                    </p:anim>
                                    <p:animEffect transition="in" filter="fade">
                                      <p:cBhvr>
                                        <p:cTn id="42" dur="500"/>
                                        <p:tgtEl>
                                          <p:spTgt spid="20"/>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500" fill="hold"/>
                                        <p:tgtEl>
                                          <p:spTgt spid="4"/>
                                        </p:tgtEl>
                                        <p:attrNameLst>
                                          <p:attrName>ppt_w</p:attrName>
                                        </p:attrNameLst>
                                      </p:cBhvr>
                                      <p:tavLst>
                                        <p:tav tm="0">
                                          <p:val>
                                            <p:fltVal val="0"/>
                                          </p:val>
                                        </p:tav>
                                        <p:tav tm="100000">
                                          <p:val>
                                            <p:strVal val="#ppt_w"/>
                                          </p:val>
                                        </p:tav>
                                      </p:tavLst>
                                    </p:anim>
                                    <p:anim calcmode="lin" valueType="num">
                                      <p:cBhvr>
                                        <p:cTn id="46" dur="500" fill="hold"/>
                                        <p:tgtEl>
                                          <p:spTgt spid="4"/>
                                        </p:tgtEl>
                                        <p:attrNameLst>
                                          <p:attrName>ppt_h</p:attrName>
                                        </p:attrNameLst>
                                      </p:cBhvr>
                                      <p:tavLst>
                                        <p:tav tm="0">
                                          <p:val>
                                            <p:fltVal val="0"/>
                                          </p:val>
                                        </p:tav>
                                        <p:tav tm="100000">
                                          <p:val>
                                            <p:strVal val="#ppt_h"/>
                                          </p:val>
                                        </p:tav>
                                      </p:tavLst>
                                    </p:anim>
                                    <p:animEffect transition="in" filter="fade">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500" fill="hold"/>
                                        <p:tgtEl>
                                          <p:spTgt spid="10"/>
                                        </p:tgtEl>
                                        <p:attrNameLst>
                                          <p:attrName>ppt_w</p:attrName>
                                        </p:attrNameLst>
                                      </p:cBhvr>
                                      <p:tavLst>
                                        <p:tav tm="0">
                                          <p:val>
                                            <p:fltVal val="0"/>
                                          </p:val>
                                        </p:tav>
                                        <p:tav tm="100000">
                                          <p:val>
                                            <p:strVal val="#ppt_w"/>
                                          </p:val>
                                        </p:tav>
                                      </p:tavLst>
                                    </p:anim>
                                    <p:anim calcmode="lin" valueType="num">
                                      <p:cBhvr>
                                        <p:cTn id="53" dur="500" fill="hold"/>
                                        <p:tgtEl>
                                          <p:spTgt spid="10"/>
                                        </p:tgtEl>
                                        <p:attrNameLst>
                                          <p:attrName>ppt_h</p:attrName>
                                        </p:attrNameLst>
                                      </p:cBhvr>
                                      <p:tavLst>
                                        <p:tav tm="0">
                                          <p:val>
                                            <p:fltVal val="0"/>
                                          </p:val>
                                        </p:tav>
                                        <p:tav tm="100000">
                                          <p:val>
                                            <p:strVal val="#ppt_h"/>
                                          </p:val>
                                        </p:tav>
                                      </p:tavLst>
                                    </p:anim>
                                    <p:animEffect transition="in" filter="fade">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fill="hold"/>
                                        <p:tgtEl>
                                          <p:spTgt spid="19"/>
                                        </p:tgtEl>
                                        <p:attrNameLst>
                                          <p:attrName>ppt_w</p:attrName>
                                        </p:attrNameLst>
                                      </p:cBhvr>
                                      <p:tavLst>
                                        <p:tav tm="0">
                                          <p:val>
                                            <p:fltVal val="0"/>
                                          </p:val>
                                        </p:tav>
                                        <p:tav tm="100000">
                                          <p:val>
                                            <p:strVal val="#ppt_w"/>
                                          </p:val>
                                        </p:tav>
                                      </p:tavLst>
                                    </p:anim>
                                    <p:anim calcmode="lin" valueType="num">
                                      <p:cBhvr>
                                        <p:cTn id="60" dur="500" fill="hold"/>
                                        <p:tgtEl>
                                          <p:spTgt spid="19"/>
                                        </p:tgtEl>
                                        <p:attrNameLst>
                                          <p:attrName>ppt_h</p:attrName>
                                        </p:attrNameLst>
                                      </p:cBhvr>
                                      <p:tavLst>
                                        <p:tav tm="0">
                                          <p:val>
                                            <p:fltVal val="0"/>
                                          </p:val>
                                        </p:tav>
                                        <p:tav tm="100000">
                                          <p:val>
                                            <p:strVal val="#ppt_h"/>
                                          </p:val>
                                        </p:tav>
                                      </p:tavLst>
                                    </p:anim>
                                    <p:animEffect transition="in" filter="fade">
                                      <p:cBhvr>
                                        <p:cTn id="61" dur="500"/>
                                        <p:tgtEl>
                                          <p:spTgt spid="19"/>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500" fill="hold"/>
                                        <p:tgtEl>
                                          <p:spTgt spid="15"/>
                                        </p:tgtEl>
                                        <p:attrNameLst>
                                          <p:attrName>ppt_w</p:attrName>
                                        </p:attrNameLst>
                                      </p:cBhvr>
                                      <p:tavLst>
                                        <p:tav tm="0">
                                          <p:val>
                                            <p:fltVal val="0"/>
                                          </p:val>
                                        </p:tav>
                                        <p:tav tm="100000">
                                          <p:val>
                                            <p:strVal val="#ppt_w"/>
                                          </p:val>
                                        </p:tav>
                                      </p:tavLst>
                                    </p:anim>
                                    <p:anim calcmode="lin" valueType="num">
                                      <p:cBhvr>
                                        <p:cTn id="65" dur="500" fill="hold"/>
                                        <p:tgtEl>
                                          <p:spTgt spid="15"/>
                                        </p:tgtEl>
                                        <p:attrNameLst>
                                          <p:attrName>ppt_h</p:attrName>
                                        </p:attrNameLst>
                                      </p:cBhvr>
                                      <p:tavLst>
                                        <p:tav tm="0">
                                          <p:val>
                                            <p:fltVal val="0"/>
                                          </p:val>
                                        </p:tav>
                                        <p:tav tm="100000">
                                          <p:val>
                                            <p:strVal val="#ppt_h"/>
                                          </p:val>
                                        </p:tav>
                                      </p:tavLst>
                                    </p:anim>
                                    <p:animEffect transition="in" filter="fade">
                                      <p:cBhvr>
                                        <p:cTn id="66" dur="500"/>
                                        <p:tgtEl>
                                          <p:spTgt spid="15"/>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fltVal val="0"/>
                                          </p:val>
                                        </p:tav>
                                        <p:tav tm="100000">
                                          <p:val>
                                            <p:strVal val="#ppt_h"/>
                                          </p:val>
                                        </p:tav>
                                      </p:tavLst>
                                    </p:anim>
                                    <p:animEffect transition="in" filter="fade">
                                      <p:cBhvr>
                                        <p:cTn id="73" dur="500"/>
                                        <p:tgtEl>
                                          <p:spTgt spid="9"/>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nodeType="click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p:cTn id="78" dur="500" fill="hold"/>
                                        <p:tgtEl>
                                          <p:spTgt spid="22"/>
                                        </p:tgtEl>
                                        <p:attrNameLst>
                                          <p:attrName>ppt_w</p:attrName>
                                        </p:attrNameLst>
                                      </p:cBhvr>
                                      <p:tavLst>
                                        <p:tav tm="0">
                                          <p:val>
                                            <p:fltVal val="0"/>
                                          </p:val>
                                        </p:tav>
                                        <p:tav tm="100000">
                                          <p:val>
                                            <p:strVal val="#ppt_w"/>
                                          </p:val>
                                        </p:tav>
                                      </p:tavLst>
                                    </p:anim>
                                    <p:anim calcmode="lin" valueType="num">
                                      <p:cBhvr>
                                        <p:cTn id="79" dur="500" fill="hold"/>
                                        <p:tgtEl>
                                          <p:spTgt spid="22"/>
                                        </p:tgtEl>
                                        <p:attrNameLst>
                                          <p:attrName>ppt_h</p:attrName>
                                        </p:attrNameLst>
                                      </p:cBhvr>
                                      <p:tavLst>
                                        <p:tav tm="0">
                                          <p:val>
                                            <p:fltVal val="0"/>
                                          </p:val>
                                        </p:tav>
                                        <p:tav tm="100000">
                                          <p:val>
                                            <p:strVal val="#ppt_h"/>
                                          </p:val>
                                        </p:tav>
                                      </p:tavLst>
                                    </p:anim>
                                    <p:animEffect transition="in" filter="fade">
                                      <p:cBhvr>
                                        <p:cTn id="80" dur="500"/>
                                        <p:tgtEl>
                                          <p:spTgt spid="22"/>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p:cTn id="83" dur="500" fill="hold"/>
                                        <p:tgtEl>
                                          <p:spTgt spid="14"/>
                                        </p:tgtEl>
                                        <p:attrNameLst>
                                          <p:attrName>ppt_w</p:attrName>
                                        </p:attrNameLst>
                                      </p:cBhvr>
                                      <p:tavLst>
                                        <p:tav tm="0">
                                          <p:val>
                                            <p:fltVal val="0"/>
                                          </p:val>
                                        </p:tav>
                                        <p:tav tm="100000">
                                          <p:val>
                                            <p:strVal val="#ppt_w"/>
                                          </p:val>
                                        </p:tav>
                                      </p:tavLst>
                                    </p:anim>
                                    <p:anim calcmode="lin" valueType="num">
                                      <p:cBhvr>
                                        <p:cTn id="84" dur="500" fill="hold"/>
                                        <p:tgtEl>
                                          <p:spTgt spid="14"/>
                                        </p:tgtEl>
                                        <p:attrNameLst>
                                          <p:attrName>ppt_h</p:attrName>
                                        </p:attrNameLst>
                                      </p:cBhvr>
                                      <p:tavLst>
                                        <p:tav tm="0">
                                          <p:val>
                                            <p:fltVal val="0"/>
                                          </p:val>
                                        </p:tav>
                                        <p:tav tm="100000">
                                          <p:val>
                                            <p:strVal val="#ppt_h"/>
                                          </p:val>
                                        </p:tav>
                                      </p:tavLst>
                                    </p:anim>
                                    <p:animEffect transition="in" filter="fade">
                                      <p:cBhvr>
                                        <p:cTn id="85" dur="500"/>
                                        <p:tgtEl>
                                          <p:spTgt spid="14"/>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grpId="0" nodeType="clickEffect">
                                  <p:stCondLst>
                                    <p:cond delay="0"/>
                                  </p:stCondLst>
                                  <p:childTnLst>
                                    <p:set>
                                      <p:cBhvr>
                                        <p:cTn id="89" dur="1" fill="hold">
                                          <p:stCondLst>
                                            <p:cond delay="0"/>
                                          </p:stCondLst>
                                        </p:cTn>
                                        <p:tgtEl>
                                          <p:spTgt spid="12"/>
                                        </p:tgtEl>
                                        <p:attrNameLst>
                                          <p:attrName>style.visibility</p:attrName>
                                        </p:attrNameLst>
                                      </p:cBhvr>
                                      <p:to>
                                        <p:strVal val="visible"/>
                                      </p:to>
                                    </p:set>
                                    <p:anim calcmode="lin" valueType="num">
                                      <p:cBhvr>
                                        <p:cTn id="90" dur="500" fill="hold"/>
                                        <p:tgtEl>
                                          <p:spTgt spid="12"/>
                                        </p:tgtEl>
                                        <p:attrNameLst>
                                          <p:attrName>ppt_w</p:attrName>
                                        </p:attrNameLst>
                                      </p:cBhvr>
                                      <p:tavLst>
                                        <p:tav tm="0">
                                          <p:val>
                                            <p:fltVal val="0"/>
                                          </p:val>
                                        </p:tav>
                                        <p:tav tm="100000">
                                          <p:val>
                                            <p:strVal val="#ppt_w"/>
                                          </p:val>
                                        </p:tav>
                                      </p:tavLst>
                                    </p:anim>
                                    <p:anim calcmode="lin" valueType="num">
                                      <p:cBhvr>
                                        <p:cTn id="91" dur="500" fill="hold"/>
                                        <p:tgtEl>
                                          <p:spTgt spid="12"/>
                                        </p:tgtEl>
                                        <p:attrNameLst>
                                          <p:attrName>ppt_h</p:attrName>
                                        </p:attrNameLst>
                                      </p:cBhvr>
                                      <p:tavLst>
                                        <p:tav tm="0">
                                          <p:val>
                                            <p:fltVal val="0"/>
                                          </p:val>
                                        </p:tav>
                                        <p:tav tm="100000">
                                          <p:val>
                                            <p:strVal val="#ppt_h"/>
                                          </p:val>
                                        </p:tav>
                                      </p:tavLst>
                                    </p:anim>
                                    <p:animEffect transition="in" filter="fade">
                                      <p:cBhvr>
                                        <p:cTn id="92" dur="500"/>
                                        <p:tgtEl>
                                          <p:spTgt spid="12"/>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16" fill="hold"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500" fill="hold"/>
                                        <p:tgtEl>
                                          <p:spTgt spid="21"/>
                                        </p:tgtEl>
                                        <p:attrNameLst>
                                          <p:attrName>ppt_w</p:attrName>
                                        </p:attrNameLst>
                                      </p:cBhvr>
                                      <p:tavLst>
                                        <p:tav tm="0">
                                          <p:val>
                                            <p:fltVal val="0"/>
                                          </p:val>
                                        </p:tav>
                                        <p:tav tm="100000">
                                          <p:val>
                                            <p:strVal val="#ppt_w"/>
                                          </p:val>
                                        </p:tav>
                                      </p:tavLst>
                                    </p:anim>
                                    <p:anim calcmode="lin" valueType="num">
                                      <p:cBhvr>
                                        <p:cTn id="98" dur="500" fill="hold"/>
                                        <p:tgtEl>
                                          <p:spTgt spid="21"/>
                                        </p:tgtEl>
                                        <p:attrNameLst>
                                          <p:attrName>ppt_h</p:attrName>
                                        </p:attrNameLst>
                                      </p:cBhvr>
                                      <p:tavLst>
                                        <p:tav tm="0">
                                          <p:val>
                                            <p:fltVal val="0"/>
                                          </p:val>
                                        </p:tav>
                                        <p:tav tm="100000">
                                          <p:val>
                                            <p:strVal val="#ppt_h"/>
                                          </p:val>
                                        </p:tav>
                                      </p:tavLst>
                                    </p:anim>
                                    <p:animEffect transition="in" filter="fade">
                                      <p:cBhvr>
                                        <p:cTn id="99" dur="500"/>
                                        <p:tgtEl>
                                          <p:spTgt spid="21"/>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5"/>
                                        </p:tgtEl>
                                        <p:attrNameLst>
                                          <p:attrName>style.visibility</p:attrName>
                                        </p:attrNameLst>
                                      </p:cBhvr>
                                      <p:to>
                                        <p:strVal val="visible"/>
                                      </p:to>
                                    </p:set>
                                    <p:anim calcmode="lin" valueType="num">
                                      <p:cBhvr>
                                        <p:cTn id="102" dur="500" fill="hold"/>
                                        <p:tgtEl>
                                          <p:spTgt spid="5"/>
                                        </p:tgtEl>
                                        <p:attrNameLst>
                                          <p:attrName>ppt_w</p:attrName>
                                        </p:attrNameLst>
                                      </p:cBhvr>
                                      <p:tavLst>
                                        <p:tav tm="0">
                                          <p:val>
                                            <p:fltVal val="0"/>
                                          </p:val>
                                        </p:tav>
                                        <p:tav tm="100000">
                                          <p:val>
                                            <p:strVal val="#ppt_w"/>
                                          </p:val>
                                        </p:tav>
                                      </p:tavLst>
                                    </p:anim>
                                    <p:anim calcmode="lin" valueType="num">
                                      <p:cBhvr>
                                        <p:cTn id="103" dur="500" fill="hold"/>
                                        <p:tgtEl>
                                          <p:spTgt spid="5"/>
                                        </p:tgtEl>
                                        <p:attrNameLst>
                                          <p:attrName>ppt_h</p:attrName>
                                        </p:attrNameLst>
                                      </p:cBhvr>
                                      <p:tavLst>
                                        <p:tav tm="0">
                                          <p:val>
                                            <p:fltVal val="0"/>
                                          </p:val>
                                        </p:tav>
                                        <p:tav tm="100000">
                                          <p:val>
                                            <p:strVal val="#ppt_h"/>
                                          </p:val>
                                        </p:tav>
                                      </p:tavLst>
                                    </p:anim>
                                    <p:animEffect transition="in" filter="fade">
                                      <p:cBhvr>
                                        <p:cTn id="10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8" grpId="0"/>
      <p:bldP spid="9" grpId="0"/>
      <p:bldP spid="10" grpId="0"/>
      <p:bldP spid="11"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7009701" cy="1467068"/>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Stellung im Kanon:	Vordere Propheten</a:t>
            </a:r>
          </a:p>
          <a:p>
            <a:pPr marL="457200" indent="-457200"/>
            <a:r>
              <a:rPr lang="de-DE" sz="3000" dirty="0"/>
              <a:t>Absicht des Autors:									</a:t>
            </a:r>
            <a:endParaRPr lang="de-CH" sz="3000" dirty="0"/>
          </a:p>
        </p:txBody>
      </p:sp>
      <p:sp>
        <p:nvSpPr>
          <p:cNvPr id="3" name="Rechteck 2">
            <a:extLst>
              <a:ext uri="{FF2B5EF4-FFF2-40B4-BE49-F238E27FC236}">
                <a16:creationId xmlns:a16="http://schemas.microsoft.com/office/drawing/2014/main" id="{E9B171B7-0355-CD99-56EE-6B140AB0B65A}"/>
              </a:ext>
            </a:extLst>
          </p:cNvPr>
          <p:cNvSpPr/>
          <p:nvPr/>
        </p:nvSpPr>
        <p:spPr>
          <a:xfrm>
            <a:off x="838200" y="3986064"/>
            <a:ext cx="9387980" cy="1015663"/>
          </a:xfrm>
          <a:prstGeom prst="rect">
            <a:avLst/>
          </a:prstGeom>
        </p:spPr>
        <p:txBody>
          <a:bodyPr wrap="square">
            <a:spAutoFit/>
          </a:bodyPr>
          <a:lstStyle/>
          <a:p>
            <a:r>
              <a:rPr lang="de-CH" sz="3000" dirty="0"/>
              <a:t>„</a:t>
            </a:r>
            <a:r>
              <a:rPr lang="de-DE" sz="3000" dirty="0"/>
              <a:t>In jenen Tagen war kein König in Israel. Jeder tat, was recht war in seinen Augen.</a:t>
            </a:r>
            <a:r>
              <a:rPr lang="de-CH" sz="3000" dirty="0"/>
              <a:t>“ Ri 21,25</a:t>
            </a:r>
          </a:p>
        </p:txBody>
      </p:sp>
      <p:sp>
        <p:nvSpPr>
          <p:cNvPr id="4" name="Inhaltsplatzhalter 3">
            <a:extLst>
              <a:ext uri="{FF2B5EF4-FFF2-40B4-BE49-F238E27FC236}">
                <a16:creationId xmlns:a16="http://schemas.microsoft.com/office/drawing/2014/main" id="{AE34C541-33DC-4609-DD26-062614EFDE75}"/>
              </a:ext>
            </a:extLst>
          </p:cNvPr>
          <p:cNvSpPr txBox="1">
            <a:spLocks/>
          </p:cNvSpPr>
          <p:nvPr/>
        </p:nvSpPr>
        <p:spPr>
          <a:xfrm>
            <a:off x="2043418" y="2903215"/>
            <a:ext cx="725997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AutoNum type="arabicPeriod"/>
            </a:pPr>
            <a:r>
              <a:rPr lang="de-DE" sz="3000" dirty="0"/>
              <a:t>Israel braucht einen König</a:t>
            </a:r>
          </a:p>
        </p:txBody>
      </p:sp>
    </p:spTree>
    <p:extLst>
      <p:ext uri="{BB962C8B-B14F-4D97-AF65-F5344CB8AC3E}">
        <p14:creationId xmlns:p14="http://schemas.microsoft.com/office/powerpoint/2010/main" val="45819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7009701" cy="1467068"/>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Stellung im Kanon:	Vordere Propheten</a:t>
            </a:r>
          </a:p>
          <a:p>
            <a:pPr marL="457200" indent="-457200"/>
            <a:r>
              <a:rPr lang="de-DE" sz="3000" dirty="0"/>
              <a:t>Absicht des Autors:									</a:t>
            </a:r>
            <a:endParaRPr lang="de-CH" sz="3000" dirty="0"/>
          </a:p>
        </p:txBody>
      </p:sp>
      <p:sp>
        <p:nvSpPr>
          <p:cNvPr id="2" name="Inhaltsplatzhalter 3">
            <a:extLst>
              <a:ext uri="{FF2B5EF4-FFF2-40B4-BE49-F238E27FC236}">
                <a16:creationId xmlns:a16="http://schemas.microsoft.com/office/drawing/2014/main" id="{B6C16858-DE74-7D06-1A11-896511C9E5A2}"/>
              </a:ext>
            </a:extLst>
          </p:cNvPr>
          <p:cNvSpPr txBox="1">
            <a:spLocks/>
          </p:cNvSpPr>
          <p:nvPr/>
        </p:nvSpPr>
        <p:spPr>
          <a:xfrm>
            <a:off x="2043418" y="2903215"/>
            <a:ext cx="7259974"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AutoNum type="arabicPeriod"/>
            </a:pPr>
            <a:r>
              <a:rPr lang="de-DE" sz="3000" dirty="0"/>
              <a:t>Israel braucht einen König</a:t>
            </a:r>
          </a:p>
          <a:p>
            <a:pPr marL="514350" indent="-514350">
              <a:buAutoNum type="arabicPeriod"/>
            </a:pPr>
            <a:r>
              <a:rPr lang="de-CH" sz="3000" dirty="0"/>
              <a:t>Die Unterlegenheit Sauls gegenüber David</a:t>
            </a:r>
          </a:p>
        </p:txBody>
      </p:sp>
      <p:sp>
        <p:nvSpPr>
          <p:cNvPr id="3" name="Rechteck 2">
            <a:extLst>
              <a:ext uri="{FF2B5EF4-FFF2-40B4-BE49-F238E27FC236}">
                <a16:creationId xmlns:a16="http://schemas.microsoft.com/office/drawing/2014/main" id="{E9B171B7-0355-CD99-56EE-6B140AB0B65A}"/>
              </a:ext>
            </a:extLst>
          </p:cNvPr>
          <p:cNvSpPr/>
          <p:nvPr/>
        </p:nvSpPr>
        <p:spPr>
          <a:xfrm>
            <a:off x="838200" y="4363568"/>
            <a:ext cx="8226105" cy="553998"/>
          </a:xfrm>
          <a:prstGeom prst="rect">
            <a:avLst/>
          </a:prstGeom>
        </p:spPr>
        <p:txBody>
          <a:bodyPr wrap="square">
            <a:spAutoFit/>
          </a:bodyPr>
          <a:lstStyle/>
          <a:p>
            <a:r>
              <a:rPr lang="de-CH" sz="3000" dirty="0"/>
              <a:t>„</a:t>
            </a:r>
            <a:r>
              <a:rPr lang="de-DE" sz="3000" dirty="0"/>
              <a:t>Da kamen die Boten nach </a:t>
            </a:r>
            <a:r>
              <a:rPr lang="de-DE" sz="3000" dirty="0" err="1"/>
              <a:t>Gibea</a:t>
            </a:r>
            <a:r>
              <a:rPr lang="de-DE" sz="3000" dirty="0"/>
              <a:t>-Saul</a:t>
            </a:r>
            <a:r>
              <a:rPr lang="de-CH" sz="3000" dirty="0"/>
              <a:t>“ 1Sam 11,4a</a:t>
            </a:r>
          </a:p>
        </p:txBody>
      </p:sp>
      <p:sp>
        <p:nvSpPr>
          <p:cNvPr id="4" name="Rechteck 3">
            <a:extLst>
              <a:ext uri="{FF2B5EF4-FFF2-40B4-BE49-F238E27FC236}">
                <a16:creationId xmlns:a16="http://schemas.microsoft.com/office/drawing/2014/main" id="{B11CB106-3DEC-0EEF-BE57-A30DD2BC00C1}"/>
              </a:ext>
            </a:extLst>
          </p:cNvPr>
          <p:cNvSpPr/>
          <p:nvPr/>
        </p:nvSpPr>
        <p:spPr>
          <a:xfrm>
            <a:off x="838199" y="5207523"/>
            <a:ext cx="8226105" cy="1015663"/>
          </a:xfrm>
          <a:prstGeom prst="rect">
            <a:avLst/>
          </a:prstGeom>
        </p:spPr>
        <p:txBody>
          <a:bodyPr wrap="square">
            <a:spAutoFit/>
          </a:bodyPr>
          <a:lstStyle/>
          <a:p>
            <a:r>
              <a:rPr lang="de-CH" sz="3000" dirty="0"/>
              <a:t>„</a:t>
            </a:r>
            <a:r>
              <a:rPr lang="de-DE" sz="3000" dirty="0"/>
              <a:t>Denn euch ist heute ein Retter geboren, der ist Christus, der Herr, in Davids Stadt.</a:t>
            </a:r>
            <a:r>
              <a:rPr lang="de-CH" sz="3000" dirty="0"/>
              <a:t>“ </a:t>
            </a:r>
            <a:r>
              <a:rPr lang="de-CH" sz="3000" dirty="0" err="1"/>
              <a:t>Lk</a:t>
            </a:r>
            <a:r>
              <a:rPr lang="de-CH" sz="3000" dirty="0"/>
              <a:t> 2,11</a:t>
            </a:r>
          </a:p>
        </p:txBody>
      </p:sp>
    </p:spTree>
    <p:extLst>
      <p:ext uri="{BB962C8B-B14F-4D97-AF65-F5344CB8AC3E}">
        <p14:creationId xmlns:p14="http://schemas.microsoft.com/office/powerpoint/2010/main" val="355886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1523</Words>
  <Application>Microsoft Office PowerPoint</Application>
  <PresentationFormat>Breitbild</PresentationFormat>
  <Paragraphs>137</Paragraphs>
  <Slides>25</Slides>
  <Notes>24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25</vt:i4>
      </vt:variant>
    </vt:vector>
  </HeadingPairs>
  <TitlesOfParts>
    <vt:vector size="30" baseType="lpstr">
      <vt:lpstr>Arial</vt:lpstr>
      <vt:lpstr>Calibri</vt:lpstr>
      <vt:lpstr>Calibri Light</vt:lpstr>
      <vt:lpstr>Trebuchet MS</vt:lpstr>
      <vt:lpstr>Office</vt:lpstr>
      <vt:lpstr>PowerPoint-Präsentation</vt:lpstr>
      <vt:lpstr>PowerPoint-Präsentation</vt:lpstr>
      <vt:lpstr>Allgemeines</vt:lpstr>
      <vt:lpstr>Allgemeines</vt:lpstr>
      <vt:lpstr>Allgemeines</vt:lpstr>
      <vt:lpstr>Allgemeines</vt:lpstr>
      <vt:lpstr>Allgemeines</vt:lpstr>
      <vt:lpstr>Allgemeines</vt:lpstr>
      <vt:lpstr>Allgemeines</vt:lpstr>
      <vt:lpstr>PowerPoint-Präsentation</vt:lpstr>
      <vt:lpstr>Allgemeines</vt:lpstr>
      <vt:lpstr>Erste Einleitung: Politischer Niedergang (1,1 – 2,5)</vt:lpstr>
      <vt:lpstr>Erste Einleitung: Politischer Niedergang (1,1 – 2,5)</vt:lpstr>
      <vt:lpstr>Erste Einleitung: Politischer Niedergang (1,1 – 2,5)</vt:lpstr>
      <vt:lpstr>Erste Einleitung: Politischer Niedergang (1,1 – 2,5)</vt:lpstr>
      <vt:lpstr>Erste Einleitung: Politischer Niedergang (1,1 – 2,5)</vt:lpstr>
      <vt:lpstr>Erste Einleitung: Politischer Niedergang (1,1 – 2,5)</vt:lpstr>
      <vt:lpstr>Erste Einleitung: Politischer Niedergang (1,1 – 2,5)</vt:lpstr>
      <vt:lpstr>Erste Einleitung: Politischer Niedergang (1,1 – 2,5)</vt:lpstr>
      <vt:lpstr>Erste Einleitung: Politischer Niedergang (1,1 – 2,5)</vt:lpstr>
      <vt:lpstr>Zweite Einleitung: Religiöser Niedergang (2,6 – 3,6)</vt:lpstr>
      <vt:lpstr>Zweite Einleitung: Religiöser Niedergang (2,6 – 3,6)</vt:lpstr>
      <vt:lpstr>Zweite Einleitung: Religiöser Niedergang (2,6 – 3,6)</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Richter Teil 1</dc:title>
  <dc:creator>Mike</dc:creator>
  <cp:keywords>Richter</cp:keywords>
  <cp:lastModifiedBy>Briggeler Michael</cp:lastModifiedBy>
  <cp:revision>1063</cp:revision>
  <cp:lastPrinted>2019-08-13T14:18:40Z</cp:lastPrinted>
  <dcterms:created xsi:type="dcterms:W3CDTF">2018-08-12T05:46:28Z</dcterms:created>
  <dcterms:modified xsi:type="dcterms:W3CDTF">2023-09-16T19:34:40Z</dcterms:modified>
</cp:coreProperties>
</file>