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1" r:id="rId2"/>
    <p:sldId id="704" r:id="rId3"/>
    <p:sldId id="564" r:id="rId4"/>
    <p:sldId id="702" r:id="rId5"/>
    <p:sldId id="703" r:id="rId6"/>
    <p:sldId id="705" r:id="rId7"/>
    <p:sldId id="706" r:id="rId8"/>
    <p:sldId id="711" r:id="rId9"/>
    <p:sldId id="713" r:id="rId10"/>
    <p:sldId id="707" r:id="rId11"/>
    <p:sldId id="714" r:id="rId12"/>
    <p:sldId id="723" r:id="rId13"/>
    <p:sldId id="718" r:id="rId14"/>
    <p:sldId id="719" r:id="rId15"/>
    <p:sldId id="720" r:id="rId16"/>
    <p:sldId id="696" r:id="rId17"/>
    <p:sldId id="721" r:id="rId18"/>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D636"/>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2782" autoAdjust="0"/>
  </p:normalViewPr>
  <p:slideViewPr>
    <p:cSldViewPr snapToGrid="0">
      <p:cViewPr varScale="1">
        <p:scale>
          <a:sx n="152" d="100"/>
          <a:sy n="152" d="100"/>
        </p:scale>
        <p:origin x="420" y="100"/>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470CADD4-DEDA-43B1-886C-647C7C8A345C}" type="datetimeFigureOut">
              <a:rPr lang="de-CH" smtClean="0"/>
              <a:t>11.10.2023</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7763BA49-E773-46FE-919B-F9DB7C9E4EB7}" type="slidenum">
              <a:rPr lang="de-CH" smtClean="0"/>
              <a:t>‹Nr.›</a:t>
            </a:fld>
            <a:endParaRPr lang="de-CH"/>
          </a:p>
        </p:txBody>
      </p:sp>
    </p:spTree>
    <p:extLst>
      <p:ext uri="{BB962C8B-B14F-4D97-AF65-F5344CB8AC3E}">
        <p14:creationId xmlns:p14="http://schemas.microsoft.com/office/powerpoint/2010/main" val="90502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a:t>
            </a:fld>
            <a:endParaRPr lang="de-CH"/>
          </a:p>
        </p:txBody>
      </p:sp>
    </p:spTree>
    <p:extLst>
      <p:ext uri="{BB962C8B-B14F-4D97-AF65-F5344CB8AC3E}">
        <p14:creationId xmlns:p14="http://schemas.microsoft.com/office/powerpoint/2010/main" val="3901524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11</a:t>
            </a:fld>
            <a:endParaRPr lang="de-CH"/>
          </a:p>
        </p:txBody>
      </p:sp>
    </p:spTree>
    <p:extLst>
      <p:ext uri="{BB962C8B-B14F-4D97-AF65-F5344CB8AC3E}">
        <p14:creationId xmlns:p14="http://schemas.microsoft.com/office/powerpoint/2010/main" val="272261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12</a:t>
            </a:fld>
            <a:endParaRPr lang="de-CH"/>
          </a:p>
        </p:txBody>
      </p:sp>
    </p:spTree>
    <p:extLst>
      <p:ext uri="{BB962C8B-B14F-4D97-AF65-F5344CB8AC3E}">
        <p14:creationId xmlns:p14="http://schemas.microsoft.com/office/powerpoint/2010/main" val="1525011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13</a:t>
            </a:fld>
            <a:endParaRPr lang="de-CH"/>
          </a:p>
        </p:txBody>
      </p:sp>
    </p:spTree>
    <p:extLst>
      <p:ext uri="{BB962C8B-B14F-4D97-AF65-F5344CB8AC3E}">
        <p14:creationId xmlns:p14="http://schemas.microsoft.com/office/powerpoint/2010/main" val="1210277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14</a:t>
            </a:fld>
            <a:endParaRPr lang="de-CH"/>
          </a:p>
        </p:txBody>
      </p:sp>
    </p:spTree>
    <p:extLst>
      <p:ext uri="{BB962C8B-B14F-4D97-AF65-F5344CB8AC3E}">
        <p14:creationId xmlns:p14="http://schemas.microsoft.com/office/powerpoint/2010/main" val="758185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15</a:t>
            </a:fld>
            <a:endParaRPr lang="de-CH"/>
          </a:p>
        </p:txBody>
      </p:sp>
    </p:spTree>
    <p:extLst>
      <p:ext uri="{BB962C8B-B14F-4D97-AF65-F5344CB8AC3E}">
        <p14:creationId xmlns:p14="http://schemas.microsoft.com/office/powerpoint/2010/main" val="1426008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16</a:t>
            </a:fld>
            <a:endParaRPr lang="de-CH"/>
          </a:p>
        </p:txBody>
      </p:sp>
    </p:spTree>
    <p:extLst>
      <p:ext uri="{BB962C8B-B14F-4D97-AF65-F5344CB8AC3E}">
        <p14:creationId xmlns:p14="http://schemas.microsoft.com/office/powerpoint/2010/main" val="81277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17</a:t>
            </a:fld>
            <a:endParaRPr lang="de-CH"/>
          </a:p>
        </p:txBody>
      </p:sp>
    </p:spTree>
    <p:extLst>
      <p:ext uri="{BB962C8B-B14F-4D97-AF65-F5344CB8AC3E}">
        <p14:creationId xmlns:p14="http://schemas.microsoft.com/office/powerpoint/2010/main" val="470662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a:t>
            </a:fld>
            <a:endParaRPr lang="de-CH"/>
          </a:p>
        </p:txBody>
      </p:sp>
    </p:spTree>
    <p:extLst>
      <p:ext uri="{BB962C8B-B14F-4D97-AF65-F5344CB8AC3E}">
        <p14:creationId xmlns:p14="http://schemas.microsoft.com/office/powerpoint/2010/main" val="154255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4</a:t>
            </a:fld>
            <a:endParaRPr lang="de-CH"/>
          </a:p>
        </p:txBody>
      </p:sp>
    </p:spTree>
    <p:extLst>
      <p:ext uri="{BB962C8B-B14F-4D97-AF65-F5344CB8AC3E}">
        <p14:creationId xmlns:p14="http://schemas.microsoft.com/office/powerpoint/2010/main" val="1741429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5</a:t>
            </a:fld>
            <a:endParaRPr lang="de-CH"/>
          </a:p>
        </p:txBody>
      </p:sp>
    </p:spTree>
    <p:extLst>
      <p:ext uri="{BB962C8B-B14F-4D97-AF65-F5344CB8AC3E}">
        <p14:creationId xmlns:p14="http://schemas.microsoft.com/office/powerpoint/2010/main" val="2836218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6</a:t>
            </a:fld>
            <a:endParaRPr lang="de-CH"/>
          </a:p>
        </p:txBody>
      </p:sp>
    </p:spTree>
    <p:extLst>
      <p:ext uri="{BB962C8B-B14F-4D97-AF65-F5344CB8AC3E}">
        <p14:creationId xmlns:p14="http://schemas.microsoft.com/office/powerpoint/2010/main" val="1127594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7</a:t>
            </a:fld>
            <a:endParaRPr lang="de-CH"/>
          </a:p>
        </p:txBody>
      </p:sp>
    </p:spTree>
    <p:extLst>
      <p:ext uri="{BB962C8B-B14F-4D97-AF65-F5344CB8AC3E}">
        <p14:creationId xmlns:p14="http://schemas.microsoft.com/office/powerpoint/2010/main" val="4209954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8</a:t>
            </a:fld>
            <a:endParaRPr lang="de-CH"/>
          </a:p>
        </p:txBody>
      </p:sp>
    </p:spTree>
    <p:extLst>
      <p:ext uri="{BB962C8B-B14F-4D97-AF65-F5344CB8AC3E}">
        <p14:creationId xmlns:p14="http://schemas.microsoft.com/office/powerpoint/2010/main" val="2835584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9</a:t>
            </a:fld>
            <a:endParaRPr lang="de-CH"/>
          </a:p>
        </p:txBody>
      </p:sp>
    </p:spTree>
    <p:extLst>
      <p:ext uri="{BB962C8B-B14F-4D97-AF65-F5344CB8AC3E}">
        <p14:creationId xmlns:p14="http://schemas.microsoft.com/office/powerpoint/2010/main" val="1998523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10</a:t>
            </a:fld>
            <a:endParaRPr lang="de-CH"/>
          </a:p>
        </p:txBody>
      </p:sp>
    </p:spTree>
    <p:extLst>
      <p:ext uri="{BB962C8B-B14F-4D97-AF65-F5344CB8AC3E}">
        <p14:creationId xmlns:p14="http://schemas.microsoft.com/office/powerpoint/2010/main" val="259119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11.10.2023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11.10.2023</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11.10.2023</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49912D9-B79C-976C-9F6A-210568BD73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err="1"/>
              <a:t>Tola</a:t>
            </a:r>
            <a:r>
              <a:rPr lang="de-CH" b="1" dirty="0"/>
              <a:t> und </a:t>
            </a:r>
            <a:r>
              <a:rPr lang="de-CH" b="1" dirty="0" err="1"/>
              <a:t>Jaïr</a:t>
            </a:r>
            <a:endParaRPr lang="de-CH" b="1" dirty="0"/>
          </a:p>
        </p:txBody>
      </p:sp>
      <p:sp>
        <p:nvSpPr>
          <p:cNvPr id="9" name="Rechteck 8">
            <a:extLst>
              <a:ext uri="{FF2B5EF4-FFF2-40B4-BE49-F238E27FC236}">
                <a16:creationId xmlns:a16="http://schemas.microsoft.com/office/drawing/2014/main" id="{5401C1E7-E558-DAA1-3CD1-0B11C1AD5F5D}"/>
              </a:ext>
            </a:extLst>
          </p:cNvPr>
          <p:cNvSpPr/>
          <p:nvPr/>
        </p:nvSpPr>
        <p:spPr>
          <a:xfrm>
            <a:off x="532002" y="5563001"/>
            <a:ext cx="10273019" cy="1015663"/>
          </a:xfrm>
          <a:prstGeom prst="rect">
            <a:avLst/>
          </a:prstGeom>
        </p:spPr>
        <p:txBody>
          <a:bodyPr wrap="square">
            <a:spAutoFit/>
          </a:bodyPr>
          <a:lstStyle/>
          <a:p>
            <a:r>
              <a:rPr lang="de-CH" sz="3000" dirty="0"/>
              <a:t>„</a:t>
            </a:r>
            <a:r>
              <a:rPr lang="de-DE" sz="3000" dirty="0"/>
              <a:t>Ich aber bin ein Wurm und kein Mann, ein Spott der Leute und verachtet vom Volk.</a:t>
            </a:r>
            <a:r>
              <a:rPr lang="de-CH" sz="3000" dirty="0"/>
              <a:t>“ Ps 22,7</a:t>
            </a:r>
          </a:p>
        </p:txBody>
      </p:sp>
      <p:sp>
        <p:nvSpPr>
          <p:cNvPr id="5" name="Rechteck 4">
            <a:extLst>
              <a:ext uri="{FF2B5EF4-FFF2-40B4-BE49-F238E27FC236}">
                <a16:creationId xmlns:a16="http://schemas.microsoft.com/office/drawing/2014/main" id="{67A9B5C7-D147-9D2A-840C-DC1370D8F3BF}"/>
              </a:ext>
            </a:extLst>
          </p:cNvPr>
          <p:cNvSpPr/>
          <p:nvPr/>
        </p:nvSpPr>
        <p:spPr>
          <a:xfrm>
            <a:off x="532002" y="1182256"/>
            <a:ext cx="10821798" cy="1938992"/>
          </a:xfrm>
          <a:prstGeom prst="rect">
            <a:avLst/>
          </a:prstGeom>
        </p:spPr>
        <p:txBody>
          <a:bodyPr wrap="square">
            <a:spAutoFit/>
          </a:bodyPr>
          <a:lstStyle/>
          <a:p>
            <a:r>
              <a:rPr lang="de-DE" sz="3000" dirty="0"/>
              <a:t>„Und nach Abimelech stand auf, um Israel zu retten, </a:t>
            </a:r>
            <a:r>
              <a:rPr lang="de-DE" sz="3000" dirty="0" err="1"/>
              <a:t>Tola</a:t>
            </a:r>
            <a:r>
              <a:rPr lang="de-DE" sz="3000" dirty="0"/>
              <a:t>, der Sohn des </a:t>
            </a:r>
            <a:r>
              <a:rPr lang="de-DE" sz="3000" dirty="0" err="1"/>
              <a:t>Puwa</a:t>
            </a:r>
            <a:r>
              <a:rPr lang="de-DE" sz="3000" dirty="0"/>
              <a:t>, des Sohnes des Dodo, ein Mann aus </a:t>
            </a:r>
            <a:r>
              <a:rPr lang="de-DE" sz="3000" dirty="0" err="1"/>
              <a:t>Issaschar</a:t>
            </a:r>
            <a:r>
              <a:rPr lang="de-DE" sz="3000" dirty="0"/>
              <a:t>. Er wohnte in </a:t>
            </a:r>
            <a:r>
              <a:rPr lang="de-DE" sz="3000" dirty="0" err="1"/>
              <a:t>Schamir</a:t>
            </a:r>
            <a:r>
              <a:rPr lang="de-DE" sz="3000" dirty="0"/>
              <a:t> im Gebirge Ephraim. 2 Und er richtete Israel 23 Jahre. Und er starb und wurde in </a:t>
            </a:r>
            <a:r>
              <a:rPr lang="de-DE" sz="3000" dirty="0" err="1"/>
              <a:t>Schamir</a:t>
            </a:r>
            <a:r>
              <a:rPr lang="de-DE" sz="3000" dirty="0"/>
              <a:t> begraben.“ Ri 10,1-2</a:t>
            </a:r>
            <a:endParaRPr lang="de-CH" sz="3000" dirty="0"/>
          </a:p>
        </p:txBody>
      </p:sp>
      <p:sp>
        <p:nvSpPr>
          <p:cNvPr id="2" name="Rechteck 1">
            <a:extLst>
              <a:ext uri="{FF2B5EF4-FFF2-40B4-BE49-F238E27FC236}">
                <a16:creationId xmlns:a16="http://schemas.microsoft.com/office/drawing/2014/main" id="{50042DD5-B7B8-9560-D708-AFBF14142155}"/>
              </a:ext>
            </a:extLst>
          </p:cNvPr>
          <p:cNvSpPr/>
          <p:nvPr/>
        </p:nvSpPr>
        <p:spPr>
          <a:xfrm>
            <a:off x="3120530" y="3199714"/>
            <a:ext cx="5950940" cy="1477328"/>
          </a:xfrm>
          <a:prstGeom prst="rect">
            <a:avLst/>
          </a:prstGeom>
        </p:spPr>
        <p:txBody>
          <a:bodyPr wrap="square">
            <a:spAutoFit/>
          </a:bodyPr>
          <a:lstStyle/>
          <a:p>
            <a:r>
              <a:rPr lang="de-CH" sz="3000" dirty="0" err="1"/>
              <a:t>Tola</a:t>
            </a:r>
            <a:r>
              <a:rPr lang="de-CH" sz="3000" dirty="0"/>
              <a:t> 		= 	Wurm</a:t>
            </a:r>
          </a:p>
          <a:p>
            <a:r>
              <a:rPr lang="de-CH" sz="3000" dirty="0" err="1"/>
              <a:t>Puwa</a:t>
            </a:r>
            <a:r>
              <a:rPr lang="de-CH" sz="3000" dirty="0"/>
              <a:t> 	= 	sprechen</a:t>
            </a:r>
          </a:p>
          <a:p>
            <a:r>
              <a:rPr lang="de-CH" sz="3000" dirty="0"/>
              <a:t>Dodo 	= 	zur Liebe gehörend</a:t>
            </a:r>
          </a:p>
        </p:txBody>
      </p:sp>
      <p:sp>
        <p:nvSpPr>
          <p:cNvPr id="3" name="Rechteck 2">
            <a:extLst>
              <a:ext uri="{FF2B5EF4-FFF2-40B4-BE49-F238E27FC236}">
                <a16:creationId xmlns:a16="http://schemas.microsoft.com/office/drawing/2014/main" id="{050C845F-BD39-DD28-ACC9-656003B890FD}"/>
              </a:ext>
            </a:extLst>
          </p:cNvPr>
          <p:cNvSpPr/>
          <p:nvPr/>
        </p:nvSpPr>
        <p:spPr>
          <a:xfrm>
            <a:off x="532001" y="4843022"/>
            <a:ext cx="10273019" cy="553998"/>
          </a:xfrm>
          <a:prstGeom prst="rect">
            <a:avLst/>
          </a:prstGeom>
        </p:spPr>
        <p:txBody>
          <a:bodyPr wrap="square">
            <a:spAutoFit/>
          </a:bodyPr>
          <a:lstStyle/>
          <a:p>
            <a:r>
              <a:rPr lang="de-CH" sz="3000" dirty="0"/>
              <a:t>„</a:t>
            </a:r>
            <a:r>
              <a:rPr lang="de-DE" sz="3000" dirty="0"/>
              <a:t>dient einander durch die Liebe!</a:t>
            </a:r>
            <a:r>
              <a:rPr lang="de-CH" sz="3000" dirty="0"/>
              <a:t>“ Gal 5,13b</a:t>
            </a:r>
          </a:p>
        </p:txBody>
      </p:sp>
    </p:spTree>
    <p:extLst>
      <p:ext uri="{BB962C8B-B14F-4D97-AF65-F5344CB8AC3E}">
        <p14:creationId xmlns:p14="http://schemas.microsoft.com/office/powerpoint/2010/main" val="314047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err="1"/>
              <a:t>Tola</a:t>
            </a:r>
            <a:r>
              <a:rPr lang="de-CH" b="1" dirty="0"/>
              <a:t> und </a:t>
            </a:r>
            <a:r>
              <a:rPr lang="de-CH" b="1" dirty="0" err="1"/>
              <a:t>Jaïr</a:t>
            </a:r>
            <a:endParaRPr lang="de-CH" b="1" dirty="0"/>
          </a:p>
        </p:txBody>
      </p:sp>
      <p:sp>
        <p:nvSpPr>
          <p:cNvPr id="9" name="Rechteck 8">
            <a:extLst>
              <a:ext uri="{FF2B5EF4-FFF2-40B4-BE49-F238E27FC236}">
                <a16:creationId xmlns:a16="http://schemas.microsoft.com/office/drawing/2014/main" id="{5401C1E7-E558-DAA1-3CD1-0B11C1AD5F5D}"/>
              </a:ext>
            </a:extLst>
          </p:cNvPr>
          <p:cNvSpPr/>
          <p:nvPr/>
        </p:nvSpPr>
        <p:spPr>
          <a:xfrm>
            <a:off x="532002" y="3918287"/>
            <a:ext cx="10273019" cy="1477328"/>
          </a:xfrm>
          <a:prstGeom prst="rect">
            <a:avLst/>
          </a:prstGeom>
        </p:spPr>
        <p:txBody>
          <a:bodyPr wrap="square">
            <a:spAutoFit/>
          </a:bodyPr>
          <a:lstStyle/>
          <a:p>
            <a:r>
              <a:rPr lang="de-CH" sz="3000" dirty="0"/>
              <a:t>„</a:t>
            </a:r>
            <a:r>
              <a:rPr lang="de-DE" sz="3000" dirty="0"/>
              <a:t>Reichtum gib mir nicht, lass mich das Brot, das ich brauche, genießen, 9 damit ich nicht, satt geworden, leugne und sage: Wer ist denn der HERR?</a:t>
            </a:r>
            <a:r>
              <a:rPr lang="de-CH" sz="3000" dirty="0"/>
              <a:t>“ </a:t>
            </a:r>
            <a:r>
              <a:rPr lang="de-CH" sz="3000" dirty="0" err="1"/>
              <a:t>Spr</a:t>
            </a:r>
            <a:r>
              <a:rPr lang="de-CH" sz="3000" dirty="0"/>
              <a:t> 30,8b-9a</a:t>
            </a:r>
          </a:p>
        </p:txBody>
      </p:sp>
      <p:sp>
        <p:nvSpPr>
          <p:cNvPr id="5" name="Rechteck 4">
            <a:extLst>
              <a:ext uri="{FF2B5EF4-FFF2-40B4-BE49-F238E27FC236}">
                <a16:creationId xmlns:a16="http://schemas.microsoft.com/office/drawing/2014/main" id="{67A9B5C7-D147-9D2A-840C-DC1370D8F3BF}"/>
              </a:ext>
            </a:extLst>
          </p:cNvPr>
          <p:cNvSpPr/>
          <p:nvPr/>
        </p:nvSpPr>
        <p:spPr>
          <a:xfrm>
            <a:off x="532002" y="1381893"/>
            <a:ext cx="10415631" cy="2400657"/>
          </a:xfrm>
          <a:prstGeom prst="rect">
            <a:avLst/>
          </a:prstGeom>
        </p:spPr>
        <p:txBody>
          <a:bodyPr wrap="square">
            <a:spAutoFit/>
          </a:bodyPr>
          <a:lstStyle/>
          <a:p>
            <a:r>
              <a:rPr lang="de-DE" sz="3000" dirty="0"/>
              <a:t>„Und nach ihm stand </a:t>
            </a:r>
            <a:r>
              <a:rPr lang="de-DE" sz="3000" dirty="0" err="1"/>
              <a:t>Jaïr</a:t>
            </a:r>
            <a:r>
              <a:rPr lang="de-DE" sz="3000" dirty="0"/>
              <a:t> auf, der </a:t>
            </a:r>
            <a:r>
              <a:rPr lang="de-DE" sz="3000" dirty="0" err="1"/>
              <a:t>Gileaditer</a:t>
            </a:r>
            <a:r>
              <a:rPr lang="de-DE" sz="3000" dirty="0"/>
              <a:t>. Er richtete Israel 22 Jahre. 4 Und er hatte dreißig Söhne, die auf dreißig Eseln ritten, und sie hatten dreißig Städte. Diese nennt man die Zeltdörfer </a:t>
            </a:r>
            <a:r>
              <a:rPr lang="de-DE" sz="3000" dirty="0" err="1"/>
              <a:t>Jaïrs</a:t>
            </a:r>
            <a:r>
              <a:rPr lang="de-DE" sz="3000" dirty="0"/>
              <a:t> bis auf diesen Tag; sie liegen im Land Gilead. 5 Und </a:t>
            </a:r>
            <a:r>
              <a:rPr lang="de-DE" sz="3000" dirty="0" err="1"/>
              <a:t>Jaïr</a:t>
            </a:r>
            <a:r>
              <a:rPr lang="de-DE" sz="3000" dirty="0"/>
              <a:t> starb und wurde in </a:t>
            </a:r>
            <a:r>
              <a:rPr lang="de-DE" sz="3000" dirty="0" err="1"/>
              <a:t>Kamon</a:t>
            </a:r>
            <a:r>
              <a:rPr lang="de-DE" sz="3000" dirty="0"/>
              <a:t> begraben.“ Ri 10,3-5</a:t>
            </a:r>
            <a:endParaRPr lang="de-CH" sz="3000" dirty="0"/>
          </a:p>
        </p:txBody>
      </p:sp>
      <p:sp>
        <p:nvSpPr>
          <p:cNvPr id="2" name="Rechteck 1">
            <a:extLst>
              <a:ext uri="{FF2B5EF4-FFF2-40B4-BE49-F238E27FC236}">
                <a16:creationId xmlns:a16="http://schemas.microsoft.com/office/drawing/2014/main" id="{BCA3893E-41FA-E575-B33E-7B7577C6CF80}"/>
              </a:ext>
            </a:extLst>
          </p:cNvPr>
          <p:cNvSpPr/>
          <p:nvPr/>
        </p:nvSpPr>
        <p:spPr>
          <a:xfrm>
            <a:off x="532002" y="5531352"/>
            <a:ext cx="11262920" cy="1015663"/>
          </a:xfrm>
          <a:prstGeom prst="rect">
            <a:avLst/>
          </a:prstGeom>
        </p:spPr>
        <p:txBody>
          <a:bodyPr wrap="square">
            <a:spAutoFit/>
          </a:bodyPr>
          <a:lstStyle/>
          <a:p>
            <a:r>
              <a:rPr lang="de-CH" sz="3000" dirty="0"/>
              <a:t>„</a:t>
            </a:r>
            <a:r>
              <a:rPr lang="de-DE" sz="3000" dirty="0"/>
              <a:t>Und du wirst essen und satt werden, und du sollst den HERRN, deinen Gott, für das gute Land preisen, das er dir gegeben hat.</a:t>
            </a:r>
            <a:r>
              <a:rPr lang="de-CH" sz="3000" dirty="0"/>
              <a:t>“ </a:t>
            </a:r>
            <a:r>
              <a:rPr lang="de-CH" sz="3000" dirty="0" err="1"/>
              <a:t>Dt</a:t>
            </a:r>
            <a:r>
              <a:rPr lang="de-CH" sz="3000" dirty="0"/>
              <a:t> 8,10</a:t>
            </a:r>
          </a:p>
        </p:txBody>
      </p:sp>
    </p:spTree>
    <p:extLst>
      <p:ext uri="{BB962C8B-B14F-4D97-AF65-F5344CB8AC3E}">
        <p14:creationId xmlns:p14="http://schemas.microsoft.com/office/powerpoint/2010/main" val="15079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0FD1F24-429C-39DA-9A6A-F72193F3AF70}"/>
              </a:ext>
            </a:extLst>
          </p:cNvPr>
          <p:cNvPicPr>
            <a:picLocks noChangeAspect="1"/>
          </p:cNvPicPr>
          <p:nvPr/>
        </p:nvPicPr>
        <p:blipFill>
          <a:blip r:embed="rId3"/>
          <a:stretch>
            <a:fillRect/>
          </a:stretch>
        </p:blipFill>
        <p:spPr>
          <a:xfrm>
            <a:off x="493423" y="208424"/>
            <a:ext cx="11205153" cy="6441152"/>
          </a:xfrm>
          <a:prstGeom prst="rect">
            <a:avLst/>
          </a:prstGeom>
        </p:spPr>
      </p:pic>
    </p:spTree>
    <p:extLst>
      <p:ext uri="{BB962C8B-B14F-4D97-AF65-F5344CB8AC3E}">
        <p14:creationId xmlns:p14="http://schemas.microsoft.com/office/powerpoint/2010/main" val="206096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Anhänge</a:t>
            </a:r>
          </a:p>
        </p:txBody>
      </p:sp>
      <p:graphicFrame>
        <p:nvGraphicFramePr>
          <p:cNvPr id="3" name="Tabelle 2">
            <a:extLst>
              <a:ext uri="{FF2B5EF4-FFF2-40B4-BE49-F238E27FC236}">
                <a16:creationId xmlns:a16="http://schemas.microsoft.com/office/drawing/2014/main" id="{4BBF06AA-B43A-35F9-ACF4-375FC46F3694}"/>
              </a:ext>
            </a:extLst>
          </p:cNvPr>
          <p:cNvGraphicFramePr>
            <a:graphicFrameLocks noGrp="1"/>
          </p:cNvGraphicFramePr>
          <p:nvPr>
            <p:extLst>
              <p:ext uri="{D42A27DB-BD31-4B8C-83A1-F6EECF244321}">
                <p14:modId xmlns:p14="http://schemas.microsoft.com/office/powerpoint/2010/main" val="3908448452"/>
              </p:ext>
            </p:extLst>
          </p:nvPr>
        </p:nvGraphicFramePr>
        <p:xfrm>
          <a:off x="990708" y="1939874"/>
          <a:ext cx="10210583" cy="4302512"/>
        </p:xfrm>
        <a:graphic>
          <a:graphicData uri="http://schemas.openxmlformats.org/drawingml/2006/table">
            <a:tbl>
              <a:tblPr firstRow="1" firstCol="1" bandRow="1">
                <a:tableStyleId>{5C22544A-7EE6-4342-B048-85BDC9FD1C3A}</a:tableStyleId>
              </a:tblPr>
              <a:tblGrid>
                <a:gridCol w="4046881">
                  <a:extLst>
                    <a:ext uri="{9D8B030D-6E8A-4147-A177-3AD203B41FA5}">
                      <a16:colId xmlns:a16="http://schemas.microsoft.com/office/drawing/2014/main" val="1880044541"/>
                    </a:ext>
                  </a:extLst>
                </a:gridCol>
                <a:gridCol w="3305262">
                  <a:extLst>
                    <a:ext uri="{9D8B030D-6E8A-4147-A177-3AD203B41FA5}">
                      <a16:colId xmlns:a16="http://schemas.microsoft.com/office/drawing/2014/main" val="2904210120"/>
                    </a:ext>
                  </a:extLst>
                </a:gridCol>
                <a:gridCol w="2858440">
                  <a:extLst>
                    <a:ext uri="{9D8B030D-6E8A-4147-A177-3AD203B41FA5}">
                      <a16:colId xmlns:a16="http://schemas.microsoft.com/office/drawing/2014/main" val="3033016693"/>
                    </a:ext>
                  </a:extLst>
                </a:gridCol>
              </a:tblGrid>
              <a:tr h="511041">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Anhang 1</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Anhang 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Rut</a:t>
                      </a:r>
                    </a:p>
                  </a:txBody>
                  <a:tcPr marL="126140" marR="126140" marT="0" marB="0" anchor="ctr">
                    <a:solidFill>
                      <a:srgbClr val="0070C0"/>
                    </a:solidFill>
                  </a:tcPr>
                </a:tc>
                <a:extLst>
                  <a:ext uri="{0D108BD9-81ED-4DB2-BD59-A6C34878D82A}">
                    <a16:rowId xmlns:a16="http://schemas.microsoft.com/office/drawing/2014/main" val="2432572606"/>
                  </a:ext>
                </a:extLst>
              </a:tr>
              <a:tr h="1004524">
                <a:tc>
                  <a:txBody>
                    <a:bodyPr/>
                    <a:lstStyle/>
                    <a:p>
                      <a:pPr algn="ctr">
                        <a:spcAft>
                          <a:spcPts val="0"/>
                        </a:spcAft>
                      </a:pPr>
                      <a:r>
                        <a:rPr lang="de-CH" sz="2800" b="0" kern="1200" dirty="0">
                          <a:solidFill>
                            <a:schemeClr val="tx1"/>
                          </a:solidFill>
                          <a:effectLst/>
                          <a:latin typeface="+mn-lt"/>
                          <a:ea typeface="+mn-ea"/>
                          <a:cs typeface="+mn-cs"/>
                        </a:rPr>
                        <a:t>Religiöser Niedergang</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Politischer Niedergang</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Das Licht in der Dunkelheit</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1506787">
                <a:tc>
                  <a:txBody>
                    <a:bodyPr/>
                    <a:lstStyle/>
                    <a:p>
                      <a:pPr algn="ctr">
                        <a:spcAft>
                          <a:spcPts val="0"/>
                        </a:spcAft>
                      </a:pPr>
                      <a:r>
                        <a:rPr lang="de-CH" sz="2800" b="0" kern="1200" dirty="0">
                          <a:solidFill>
                            <a:schemeClr val="tx1"/>
                          </a:solidFill>
                          <a:effectLst/>
                          <a:latin typeface="+mn-lt"/>
                          <a:ea typeface="+mn-ea"/>
                          <a:cs typeface="+mn-cs"/>
                        </a:rPr>
                        <a:t>Kurz vor oder </a:t>
                      </a:r>
                    </a:p>
                    <a:p>
                      <a:pPr algn="ctr">
                        <a:spcAft>
                          <a:spcPts val="0"/>
                        </a:spcAft>
                      </a:pPr>
                      <a:r>
                        <a:rPr lang="de-CH" sz="2800" b="0" kern="1200" dirty="0">
                          <a:solidFill>
                            <a:schemeClr val="tx1"/>
                          </a:solidFill>
                          <a:effectLst/>
                          <a:latin typeface="+mn-lt"/>
                          <a:ea typeface="+mn-ea"/>
                          <a:cs typeface="+mn-cs"/>
                        </a:rPr>
                        <a:t>während </a:t>
                      </a:r>
                      <a:r>
                        <a:rPr lang="de-DE" sz="2800" b="0" kern="1200" dirty="0">
                          <a:solidFill>
                            <a:schemeClr val="tx1"/>
                          </a:solidFill>
                          <a:effectLst/>
                          <a:latin typeface="+mn-lt"/>
                          <a:ea typeface="+mn-ea"/>
                          <a:cs typeface="+mn-cs"/>
                        </a:rPr>
                        <a:t>Otniël</a:t>
                      </a:r>
                      <a:endParaRPr lang="de-CH" sz="2800" b="0" kern="1200" dirty="0">
                        <a:solidFill>
                          <a:schemeClr val="tx1"/>
                        </a:solidFill>
                        <a:effectLst/>
                        <a:latin typeface="+mn-lt"/>
                        <a:ea typeface="+mn-ea"/>
                        <a:cs typeface="+mn-cs"/>
                      </a:endParaRP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Kurz vor oder </a:t>
                      </a:r>
                    </a:p>
                    <a:p>
                      <a:pPr algn="ctr">
                        <a:spcAft>
                          <a:spcPts val="0"/>
                        </a:spcAft>
                      </a:pPr>
                      <a:r>
                        <a:rPr lang="de-CH" sz="2800" b="0" kern="1200" dirty="0">
                          <a:solidFill>
                            <a:schemeClr val="tx1"/>
                          </a:solidFill>
                          <a:effectLst/>
                          <a:latin typeface="+mn-lt"/>
                          <a:ea typeface="+mn-ea"/>
                          <a:cs typeface="+mn-cs"/>
                        </a:rPr>
                        <a:t>kurz nach </a:t>
                      </a:r>
                      <a:r>
                        <a:rPr lang="de-DE" sz="2800" b="0" kern="1200" dirty="0">
                          <a:solidFill>
                            <a:schemeClr val="tx1"/>
                          </a:solidFill>
                          <a:effectLst/>
                          <a:latin typeface="+mn-lt"/>
                          <a:ea typeface="+mn-ea"/>
                          <a:cs typeface="+mn-cs"/>
                        </a:rPr>
                        <a:t>Otniël</a:t>
                      </a:r>
                      <a:endParaRPr lang="de-CH" sz="2800" b="0" kern="1200" dirty="0">
                        <a:solidFill>
                          <a:schemeClr val="tx1"/>
                        </a:solidFill>
                        <a:effectLst/>
                        <a:latin typeface="+mn-lt"/>
                        <a:ea typeface="+mn-ea"/>
                        <a:cs typeface="+mn-cs"/>
                      </a:endParaRP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Zur Zeit Ibzans, Elons und Abdons</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1004524">
                <a:tc>
                  <a:txBody>
                    <a:bodyPr/>
                    <a:lstStyle/>
                    <a:p>
                      <a:pPr algn="ctr">
                        <a:spcAft>
                          <a:spcPts val="0"/>
                        </a:spcAft>
                      </a:pPr>
                      <a:r>
                        <a:rPr lang="de-CH" sz="2800" b="0" kern="1200" dirty="0">
                          <a:solidFill>
                            <a:schemeClr val="tx1"/>
                          </a:solidFill>
                          <a:effectLst/>
                          <a:latin typeface="+mn-lt"/>
                          <a:ea typeface="+mn-ea"/>
                          <a:cs typeface="+mn-cs"/>
                        </a:rPr>
                        <a:t>Bethlehem als der Ort des richtigen Gottesdienstes</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Bethlehem als der Ort der Gastfreundschaft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Bethlehem als der Ort der Gottesfurcht</a:t>
                      </a:r>
                    </a:p>
                  </a:txBody>
                  <a:tcPr marL="126140" marR="126140" marT="0" marB="0" anchor="ctr">
                    <a:solidFill>
                      <a:schemeClr val="bg1">
                        <a:lumMod val="85000"/>
                      </a:schemeClr>
                    </a:solidFill>
                  </a:tcPr>
                </a:tc>
                <a:extLst>
                  <a:ext uri="{0D108BD9-81ED-4DB2-BD59-A6C34878D82A}">
                    <a16:rowId xmlns:a16="http://schemas.microsoft.com/office/drawing/2014/main" val="2240184378"/>
                  </a:ext>
                </a:extLst>
              </a:tr>
            </a:tbl>
          </a:graphicData>
        </a:graphic>
      </p:graphicFrame>
      <p:sp>
        <p:nvSpPr>
          <p:cNvPr id="4" name="Inhaltsplatzhalter 3">
            <a:extLst>
              <a:ext uri="{FF2B5EF4-FFF2-40B4-BE49-F238E27FC236}">
                <a16:creationId xmlns:a16="http://schemas.microsoft.com/office/drawing/2014/main" id="{02B35457-5D66-D915-459E-D7A1DAE3F182}"/>
              </a:ext>
            </a:extLst>
          </p:cNvPr>
          <p:cNvSpPr txBox="1">
            <a:spLocks/>
          </p:cNvSpPr>
          <p:nvPr/>
        </p:nvSpPr>
        <p:spPr>
          <a:xfrm>
            <a:off x="838200" y="1182256"/>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Die Bethlehem Trilogie</a:t>
            </a:r>
            <a:endParaRPr lang="de-CH" sz="3000" dirty="0"/>
          </a:p>
        </p:txBody>
      </p:sp>
    </p:spTree>
    <p:extLst>
      <p:ext uri="{BB962C8B-B14F-4D97-AF65-F5344CB8AC3E}">
        <p14:creationId xmlns:p14="http://schemas.microsoft.com/office/powerpoint/2010/main" val="4232422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Anhänge</a:t>
            </a:r>
          </a:p>
        </p:txBody>
      </p:sp>
      <p:sp>
        <p:nvSpPr>
          <p:cNvPr id="4" name="Inhaltsplatzhalter 3">
            <a:extLst>
              <a:ext uri="{FF2B5EF4-FFF2-40B4-BE49-F238E27FC236}">
                <a16:creationId xmlns:a16="http://schemas.microsoft.com/office/drawing/2014/main" id="{02B35457-5D66-D915-459E-D7A1DAE3F182}"/>
              </a:ext>
            </a:extLst>
          </p:cNvPr>
          <p:cNvSpPr txBox="1">
            <a:spLocks/>
          </p:cNvSpPr>
          <p:nvPr/>
        </p:nvSpPr>
        <p:spPr>
          <a:xfrm>
            <a:off x="838200" y="1182256"/>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Anhang 1 (Ri 17-18)</a:t>
            </a:r>
            <a:endParaRPr lang="de-CH" sz="3000" dirty="0"/>
          </a:p>
        </p:txBody>
      </p:sp>
      <p:sp>
        <p:nvSpPr>
          <p:cNvPr id="2" name="Rechteck 1">
            <a:extLst>
              <a:ext uri="{FF2B5EF4-FFF2-40B4-BE49-F238E27FC236}">
                <a16:creationId xmlns:a16="http://schemas.microsoft.com/office/drawing/2014/main" id="{4CE1A5F2-732A-AE37-383E-056BEA2E3B65}"/>
              </a:ext>
            </a:extLst>
          </p:cNvPr>
          <p:cNvSpPr/>
          <p:nvPr/>
        </p:nvSpPr>
        <p:spPr>
          <a:xfrm>
            <a:off x="532002" y="1863247"/>
            <a:ext cx="10821798" cy="2400657"/>
          </a:xfrm>
          <a:prstGeom prst="rect">
            <a:avLst/>
          </a:prstGeom>
        </p:spPr>
        <p:txBody>
          <a:bodyPr wrap="square">
            <a:spAutoFit/>
          </a:bodyPr>
          <a:lstStyle/>
          <a:p>
            <a:r>
              <a:rPr lang="de-DE" sz="3000" dirty="0"/>
              <a:t>„Nun war da ein junger Mann aus Bethlehem in </a:t>
            </a:r>
            <a:r>
              <a:rPr lang="de-DE" sz="3000" dirty="0" err="1"/>
              <a:t>Juda</a:t>
            </a:r>
            <a:r>
              <a:rPr lang="de-DE" sz="3000" dirty="0"/>
              <a:t>, aus einer Sippe in </a:t>
            </a:r>
            <a:r>
              <a:rPr lang="de-DE" sz="3000" dirty="0" err="1"/>
              <a:t>Juda</a:t>
            </a:r>
            <a:r>
              <a:rPr lang="de-DE" sz="3000" dirty="0"/>
              <a:t>; der war ein Levit, und er wohnte als Fremder dort. 8 Und der Mann zog aus der Stadt, aus Bethlehem in </a:t>
            </a:r>
            <a:r>
              <a:rPr lang="de-DE" sz="3000" dirty="0" err="1"/>
              <a:t>Juda</a:t>
            </a:r>
            <a:r>
              <a:rPr lang="de-DE" sz="3000" dirty="0"/>
              <a:t> fort, um als Fremder zu wohnen, wo er es gerade träfe. Und indem er seinen Weg zog, kam er ins Gebirge Ephraim zum Haus Michas.“ Ri 17,7-8</a:t>
            </a:r>
            <a:endParaRPr lang="de-CH" sz="3000" dirty="0"/>
          </a:p>
        </p:txBody>
      </p:sp>
      <p:sp>
        <p:nvSpPr>
          <p:cNvPr id="5" name="Rechteck 4">
            <a:extLst>
              <a:ext uri="{FF2B5EF4-FFF2-40B4-BE49-F238E27FC236}">
                <a16:creationId xmlns:a16="http://schemas.microsoft.com/office/drawing/2014/main" id="{F24C50F3-AEB9-1EF3-138C-BCAE7EAA634F}"/>
              </a:ext>
            </a:extLst>
          </p:cNvPr>
          <p:cNvSpPr/>
          <p:nvPr/>
        </p:nvSpPr>
        <p:spPr>
          <a:xfrm>
            <a:off x="532002" y="4437064"/>
            <a:ext cx="10821798" cy="1938992"/>
          </a:xfrm>
          <a:prstGeom prst="rect">
            <a:avLst/>
          </a:prstGeom>
        </p:spPr>
        <p:txBody>
          <a:bodyPr wrap="square">
            <a:spAutoFit/>
          </a:bodyPr>
          <a:lstStyle/>
          <a:p>
            <a:r>
              <a:rPr lang="de-DE" sz="3000" dirty="0"/>
              <a:t>„Und die Söhne Dan richteten sich das Schnitzbild auf. Und Jonatan, der Sohn </a:t>
            </a:r>
            <a:r>
              <a:rPr lang="de-DE" sz="3000" dirty="0" err="1"/>
              <a:t>Gerschoms</a:t>
            </a:r>
            <a:r>
              <a:rPr lang="de-DE" sz="3000" dirty="0"/>
              <a:t>, des Sohnes des Mose, er und seine Söhne waren Priester für den Stamm der </a:t>
            </a:r>
            <a:r>
              <a:rPr lang="de-DE" sz="3000" dirty="0" err="1"/>
              <a:t>Daniter</a:t>
            </a:r>
            <a:r>
              <a:rPr lang="de-DE" sz="3000" dirty="0"/>
              <a:t> bis zum Tag der Wegführung der Bevölkerung des Landes.“ Ri 18,30</a:t>
            </a:r>
            <a:endParaRPr lang="de-CH" sz="3000" dirty="0"/>
          </a:p>
        </p:txBody>
      </p:sp>
    </p:spTree>
    <p:extLst>
      <p:ext uri="{BB962C8B-B14F-4D97-AF65-F5344CB8AC3E}">
        <p14:creationId xmlns:p14="http://schemas.microsoft.com/office/powerpoint/2010/main" val="111681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Anhänge</a:t>
            </a:r>
          </a:p>
        </p:txBody>
      </p:sp>
      <p:sp>
        <p:nvSpPr>
          <p:cNvPr id="4" name="Inhaltsplatzhalter 3">
            <a:extLst>
              <a:ext uri="{FF2B5EF4-FFF2-40B4-BE49-F238E27FC236}">
                <a16:creationId xmlns:a16="http://schemas.microsoft.com/office/drawing/2014/main" id="{02B35457-5D66-D915-459E-D7A1DAE3F182}"/>
              </a:ext>
            </a:extLst>
          </p:cNvPr>
          <p:cNvSpPr txBox="1">
            <a:spLocks/>
          </p:cNvSpPr>
          <p:nvPr/>
        </p:nvSpPr>
        <p:spPr>
          <a:xfrm>
            <a:off x="838200" y="1182256"/>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Anhang 2 (Ri 19-21)</a:t>
            </a:r>
            <a:endParaRPr lang="de-CH" sz="3000" dirty="0"/>
          </a:p>
        </p:txBody>
      </p:sp>
      <p:sp>
        <p:nvSpPr>
          <p:cNvPr id="2" name="Rechteck 1">
            <a:extLst>
              <a:ext uri="{FF2B5EF4-FFF2-40B4-BE49-F238E27FC236}">
                <a16:creationId xmlns:a16="http://schemas.microsoft.com/office/drawing/2014/main" id="{4CE1A5F2-732A-AE37-383E-056BEA2E3B65}"/>
              </a:ext>
            </a:extLst>
          </p:cNvPr>
          <p:cNvSpPr/>
          <p:nvPr/>
        </p:nvSpPr>
        <p:spPr>
          <a:xfrm>
            <a:off x="532002" y="1776667"/>
            <a:ext cx="10821798" cy="2400657"/>
          </a:xfrm>
          <a:prstGeom prst="rect">
            <a:avLst/>
          </a:prstGeom>
        </p:spPr>
        <p:txBody>
          <a:bodyPr wrap="square">
            <a:spAutoFit/>
          </a:bodyPr>
          <a:lstStyle/>
          <a:p>
            <a:r>
              <a:rPr lang="de-DE" sz="3000" dirty="0"/>
              <a:t>„Aber sein Schwiegervater, der Vater der jungen Frau, sagte zu ihm: Sieh doch, der Tag nimmt ab, es will Abend werden. Übernachtet doch! Siehe, der Tag sinkt, übernachte hier und lass dein Herz fröhlich sein! Morgen früh könnt ihr euch dann auf euren Weg machen, und du magst zu deinem Zelt gehen.“ Ri 19,9b</a:t>
            </a:r>
            <a:endParaRPr lang="de-CH" sz="3000" dirty="0"/>
          </a:p>
        </p:txBody>
      </p:sp>
      <p:sp>
        <p:nvSpPr>
          <p:cNvPr id="5" name="Rechteck 4">
            <a:extLst>
              <a:ext uri="{FF2B5EF4-FFF2-40B4-BE49-F238E27FC236}">
                <a16:creationId xmlns:a16="http://schemas.microsoft.com/office/drawing/2014/main" id="{F24C50F3-AEB9-1EF3-138C-BCAE7EAA634F}"/>
              </a:ext>
            </a:extLst>
          </p:cNvPr>
          <p:cNvSpPr/>
          <p:nvPr/>
        </p:nvSpPr>
        <p:spPr>
          <a:xfrm>
            <a:off x="532002" y="4419371"/>
            <a:ext cx="10821798" cy="1938992"/>
          </a:xfrm>
          <a:prstGeom prst="rect">
            <a:avLst/>
          </a:prstGeom>
        </p:spPr>
        <p:txBody>
          <a:bodyPr wrap="square">
            <a:spAutoFit/>
          </a:bodyPr>
          <a:lstStyle/>
          <a:p>
            <a:r>
              <a:rPr lang="de-DE" sz="3000" dirty="0"/>
              <a:t>„Und sie wandten sich dorthin, um hineinzukommen und in </a:t>
            </a:r>
            <a:r>
              <a:rPr lang="de-DE" sz="3000" dirty="0" err="1"/>
              <a:t>Gibea</a:t>
            </a:r>
            <a:r>
              <a:rPr lang="de-DE" sz="3000" dirty="0"/>
              <a:t> zu übernachten. Und er kam hinein und ließ sich auf dem Platz der Stadt nieder, da es niemanden gab, der sie zum Übernachten ins Haus aufgenommen hätte.“ Ri 19,15</a:t>
            </a:r>
            <a:endParaRPr lang="de-CH" sz="3000" dirty="0"/>
          </a:p>
        </p:txBody>
      </p:sp>
    </p:spTree>
    <p:extLst>
      <p:ext uri="{BB962C8B-B14F-4D97-AF65-F5344CB8AC3E}">
        <p14:creationId xmlns:p14="http://schemas.microsoft.com/office/powerpoint/2010/main" val="239862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80FA2E3-EAA8-EE33-2445-2310BC364EA6}"/>
              </a:ext>
            </a:extLst>
          </p:cNvPr>
          <p:cNvSpPr/>
          <p:nvPr/>
        </p:nvSpPr>
        <p:spPr>
          <a:xfrm>
            <a:off x="702473" y="5844188"/>
            <a:ext cx="10744306" cy="553998"/>
          </a:xfrm>
          <a:prstGeom prst="rect">
            <a:avLst/>
          </a:prstGeom>
        </p:spPr>
        <p:txBody>
          <a:bodyPr wrap="square">
            <a:spAutoFit/>
          </a:bodyPr>
          <a:lstStyle/>
          <a:p>
            <a:r>
              <a:rPr lang="de-CH" sz="3000" dirty="0"/>
              <a:t>„</a:t>
            </a:r>
            <a:r>
              <a:rPr lang="de-DE" sz="3000" dirty="0"/>
              <a:t>und nicht mehr lebe ich, sondern Christus lebt in mir;</a:t>
            </a:r>
            <a:r>
              <a:rPr lang="de-CH" sz="3000" dirty="0"/>
              <a:t>“ Gal 2,20a</a:t>
            </a:r>
          </a:p>
        </p:txBody>
      </p:sp>
      <p:sp>
        <p:nvSpPr>
          <p:cNvPr id="6" name="Rechteck 5">
            <a:extLst>
              <a:ext uri="{FF2B5EF4-FFF2-40B4-BE49-F238E27FC236}">
                <a16:creationId xmlns:a16="http://schemas.microsoft.com/office/drawing/2014/main" id="{6A93DD5E-4625-BFEF-41D5-44B66CC2954A}"/>
              </a:ext>
            </a:extLst>
          </p:cNvPr>
          <p:cNvSpPr/>
          <p:nvPr/>
        </p:nvSpPr>
        <p:spPr>
          <a:xfrm>
            <a:off x="702473" y="606697"/>
            <a:ext cx="9976712" cy="1015663"/>
          </a:xfrm>
          <a:prstGeom prst="rect">
            <a:avLst/>
          </a:prstGeom>
        </p:spPr>
        <p:txBody>
          <a:bodyPr wrap="square">
            <a:spAutoFit/>
          </a:bodyPr>
          <a:lstStyle/>
          <a:p>
            <a:r>
              <a:rPr lang="de-CH" sz="3000" dirty="0"/>
              <a:t>„</a:t>
            </a:r>
            <a:r>
              <a:rPr lang="de-DE" sz="3000" dirty="0"/>
              <a:t>In jenen Tagen war kein König in Israel. Jeder tat, was recht war in seinen Augen.</a:t>
            </a:r>
            <a:r>
              <a:rPr lang="de-CH" sz="3000" dirty="0"/>
              <a:t>“ Ri 17,6</a:t>
            </a:r>
          </a:p>
        </p:txBody>
      </p:sp>
      <p:sp>
        <p:nvSpPr>
          <p:cNvPr id="7" name="Rechteck 6">
            <a:extLst>
              <a:ext uri="{FF2B5EF4-FFF2-40B4-BE49-F238E27FC236}">
                <a16:creationId xmlns:a16="http://schemas.microsoft.com/office/drawing/2014/main" id="{1DE6966A-FE3E-89B5-490F-99A560E96299}"/>
              </a:ext>
            </a:extLst>
          </p:cNvPr>
          <p:cNvSpPr/>
          <p:nvPr/>
        </p:nvSpPr>
        <p:spPr>
          <a:xfrm>
            <a:off x="702473" y="2031486"/>
            <a:ext cx="9387980" cy="553998"/>
          </a:xfrm>
          <a:prstGeom prst="rect">
            <a:avLst/>
          </a:prstGeom>
        </p:spPr>
        <p:txBody>
          <a:bodyPr wrap="square">
            <a:spAutoFit/>
          </a:bodyPr>
          <a:lstStyle/>
          <a:p>
            <a:r>
              <a:rPr lang="de-CH" sz="3000" dirty="0"/>
              <a:t>„</a:t>
            </a:r>
            <a:r>
              <a:rPr lang="de-DE" sz="3000" dirty="0"/>
              <a:t>In jenen Tagen gab es keinen König in Israel.</a:t>
            </a:r>
            <a:r>
              <a:rPr lang="de-CH" sz="3000" dirty="0"/>
              <a:t>“ Ri 18,1a</a:t>
            </a:r>
          </a:p>
        </p:txBody>
      </p:sp>
      <p:sp>
        <p:nvSpPr>
          <p:cNvPr id="8" name="Rechteck 7">
            <a:extLst>
              <a:ext uri="{FF2B5EF4-FFF2-40B4-BE49-F238E27FC236}">
                <a16:creationId xmlns:a16="http://schemas.microsoft.com/office/drawing/2014/main" id="{D7C5A4D9-CD1A-334D-D53F-A6B615685BAE}"/>
              </a:ext>
            </a:extLst>
          </p:cNvPr>
          <p:cNvSpPr/>
          <p:nvPr/>
        </p:nvSpPr>
        <p:spPr>
          <a:xfrm>
            <a:off x="702473" y="2994610"/>
            <a:ext cx="9387980" cy="1015663"/>
          </a:xfrm>
          <a:prstGeom prst="rect">
            <a:avLst/>
          </a:prstGeom>
        </p:spPr>
        <p:txBody>
          <a:bodyPr wrap="square">
            <a:spAutoFit/>
          </a:bodyPr>
          <a:lstStyle/>
          <a:p>
            <a:r>
              <a:rPr lang="de-CH" sz="3000" dirty="0"/>
              <a:t>„</a:t>
            </a:r>
            <a:r>
              <a:rPr lang="de-DE" sz="3000" dirty="0"/>
              <a:t>Und es geschah in jenen Tagen – einen König gab es damals nicht in Israel </a:t>
            </a:r>
            <a:r>
              <a:rPr lang="de-CH" sz="3000" dirty="0"/>
              <a:t>“ Ri 19,1a</a:t>
            </a:r>
          </a:p>
        </p:txBody>
      </p:sp>
      <p:sp>
        <p:nvSpPr>
          <p:cNvPr id="4" name="Rechteck 3">
            <a:extLst>
              <a:ext uri="{FF2B5EF4-FFF2-40B4-BE49-F238E27FC236}">
                <a16:creationId xmlns:a16="http://schemas.microsoft.com/office/drawing/2014/main" id="{B15FB211-5EE4-896A-8DC7-FF2DC680EFC9}"/>
              </a:ext>
            </a:extLst>
          </p:cNvPr>
          <p:cNvSpPr/>
          <p:nvPr/>
        </p:nvSpPr>
        <p:spPr>
          <a:xfrm>
            <a:off x="702473" y="4419399"/>
            <a:ext cx="9387980" cy="1015663"/>
          </a:xfrm>
          <a:prstGeom prst="rect">
            <a:avLst/>
          </a:prstGeom>
        </p:spPr>
        <p:txBody>
          <a:bodyPr wrap="square">
            <a:spAutoFit/>
          </a:bodyPr>
          <a:lstStyle/>
          <a:p>
            <a:r>
              <a:rPr lang="de-CH" sz="3000" dirty="0"/>
              <a:t>„</a:t>
            </a:r>
            <a:r>
              <a:rPr lang="de-DE" sz="3000" dirty="0"/>
              <a:t>In jenen Tagen war kein König in Israel. Jeder tat, was recht war in seinen Augen.</a:t>
            </a:r>
            <a:r>
              <a:rPr lang="de-CH" sz="3000" dirty="0"/>
              <a:t>“ Ri 21,25</a:t>
            </a:r>
          </a:p>
        </p:txBody>
      </p:sp>
    </p:spTree>
    <p:extLst>
      <p:ext uri="{BB962C8B-B14F-4D97-AF65-F5344CB8AC3E}">
        <p14:creationId xmlns:p14="http://schemas.microsoft.com/office/powerpoint/2010/main" val="268278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49912D9-B79C-976C-9F6A-210568BD73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98310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of all 12 judges of Israel">
            <a:extLst>
              <a:ext uri="{FF2B5EF4-FFF2-40B4-BE49-F238E27FC236}">
                <a16:creationId xmlns:a16="http://schemas.microsoft.com/office/drawing/2014/main" id="{77E97594-EBC0-F138-C600-AE15BCE251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571500"/>
            <a:ext cx="10287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25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226443" cy="923330"/>
          </a:xfrm>
          <a:prstGeom prst="rect">
            <a:avLst/>
          </a:prstGeom>
          <a:noFill/>
        </p:spPr>
        <p:txBody>
          <a:bodyPr wrap="none" rtlCol="0">
            <a:spAutoFit/>
          </a:bodyPr>
          <a:lstStyle/>
          <a:p>
            <a:r>
              <a:rPr lang="de-CH" sz="5400" b="1" dirty="0"/>
              <a:t>Richter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21 | Verse: 618</a:t>
            </a:r>
          </a:p>
        </p:txBody>
      </p:sp>
      <p:sp>
        <p:nvSpPr>
          <p:cNvPr id="2" name="Rechteck 1">
            <a:extLst>
              <a:ext uri="{FF2B5EF4-FFF2-40B4-BE49-F238E27FC236}">
                <a16:creationId xmlns:a16="http://schemas.microsoft.com/office/drawing/2014/main" id="{2687A1CB-C47E-07AC-2D8D-4A811809E78F}"/>
              </a:ext>
            </a:extLst>
          </p:cNvPr>
          <p:cNvSpPr/>
          <p:nvPr/>
        </p:nvSpPr>
        <p:spPr>
          <a:xfrm>
            <a:off x="1266039" y="3345678"/>
            <a:ext cx="8825917" cy="553998"/>
          </a:xfrm>
          <a:prstGeom prst="rect">
            <a:avLst/>
          </a:prstGeom>
        </p:spPr>
        <p:txBody>
          <a:bodyPr wrap="square">
            <a:spAutoFit/>
          </a:bodyPr>
          <a:lstStyle/>
          <a:p>
            <a:r>
              <a:rPr lang="de-CH" sz="3000" dirty="0"/>
              <a:t>„</a:t>
            </a:r>
            <a:r>
              <a:rPr lang="de-DE" sz="3000" dirty="0"/>
              <a:t>Jeder tat, was recht war in seinen Augen.</a:t>
            </a:r>
            <a:r>
              <a:rPr lang="de-CH" sz="3000" dirty="0"/>
              <a:t>“ Ri 21,25b</a:t>
            </a:r>
          </a:p>
        </p:txBody>
      </p:sp>
    </p:spTree>
    <p:extLst>
      <p:ext uri="{BB962C8B-B14F-4D97-AF65-F5344CB8AC3E}">
        <p14:creationId xmlns:p14="http://schemas.microsoft.com/office/powerpoint/2010/main" val="387690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0FD1F24-429C-39DA-9A6A-F72193F3AF70}"/>
              </a:ext>
            </a:extLst>
          </p:cNvPr>
          <p:cNvPicPr>
            <a:picLocks noChangeAspect="1"/>
          </p:cNvPicPr>
          <p:nvPr/>
        </p:nvPicPr>
        <p:blipFill>
          <a:blip r:embed="rId3"/>
          <a:stretch>
            <a:fillRect/>
          </a:stretch>
        </p:blipFill>
        <p:spPr>
          <a:xfrm>
            <a:off x="493423" y="208424"/>
            <a:ext cx="11205153" cy="6441152"/>
          </a:xfrm>
          <a:prstGeom prst="rect">
            <a:avLst/>
          </a:prstGeom>
        </p:spPr>
      </p:pic>
    </p:spTree>
    <p:extLst>
      <p:ext uri="{BB962C8B-B14F-4D97-AF65-F5344CB8AC3E}">
        <p14:creationId xmlns:p14="http://schemas.microsoft.com/office/powerpoint/2010/main" val="103821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Gideon Teil 2</a:t>
            </a:r>
          </a:p>
        </p:txBody>
      </p:sp>
      <p:sp>
        <p:nvSpPr>
          <p:cNvPr id="9" name="Rechteck 8">
            <a:extLst>
              <a:ext uri="{FF2B5EF4-FFF2-40B4-BE49-F238E27FC236}">
                <a16:creationId xmlns:a16="http://schemas.microsoft.com/office/drawing/2014/main" id="{5401C1E7-E558-DAA1-3CD1-0B11C1AD5F5D}"/>
              </a:ext>
            </a:extLst>
          </p:cNvPr>
          <p:cNvSpPr/>
          <p:nvPr/>
        </p:nvSpPr>
        <p:spPr>
          <a:xfrm>
            <a:off x="532002" y="2786305"/>
            <a:ext cx="10273019" cy="1477328"/>
          </a:xfrm>
          <a:prstGeom prst="rect">
            <a:avLst/>
          </a:prstGeom>
        </p:spPr>
        <p:txBody>
          <a:bodyPr wrap="square">
            <a:spAutoFit/>
          </a:bodyPr>
          <a:lstStyle/>
          <a:p>
            <a:r>
              <a:rPr lang="de-CH" sz="3000" dirty="0"/>
              <a:t>„</a:t>
            </a:r>
            <a:r>
              <a:rPr lang="de-DE" sz="3000" dirty="0"/>
              <a:t>Und stoße ich ins Horn, ich und alle, die bei mir sind, dann sollt auch ihr ins Horn stoßen rings um das ganze Heerlager und sollt rufen: Für den HERRN und für Gideon!</a:t>
            </a:r>
            <a:r>
              <a:rPr lang="de-CH" sz="3000" dirty="0"/>
              <a:t>“ Ri 7,18</a:t>
            </a:r>
          </a:p>
        </p:txBody>
      </p:sp>
      <p:sp>
        <p:nvSpPr>
          <p:cNvPr id="5" name="Rechteck 4">
            <a:extLst>
              <a:ext uri="{FF2B5EF4-FFF2-40B4-BE49-F238E27FC236}">
                <a16:creationId xmlns:a16="http://schemas.microsoft.com/office/drawing/2014/main" id="{67A9B5C7-D147-9D2A-840C-DC1370D8F3BF}"/>
              </a:ext>
            </a:extLst>
          </p:cNvPr>
          <p:cNvSpPr/>
          <p:nvPr/>
        </p:nvSpPr>
        <p:spPr>
          <a:xfrm>
            <a:off x="532002" y="1381893"/>
            <a:ext cx="10821798" cy="1015663"/>
          </a:xfrm>
          <a:prstGeom prst="rect">
            <a:avLst/>
          </a:prstGeom>
        </p:spPr>
        <p:txBody>
          <a:bodyPr wrap="square">
            <a:spAutoFit/>
          </a:bodyPr>
          <a:lstStyle/>
          <a:p>
            <a:r>
              <a:rPr lang="de-CH" sz="3000" dirty="0"/>
              <a:t>„</a:t>
            </a:r>
            <a:r>
              <a:rPr lang="de-DE" sz="3000" dirty="0"/>
              <a:t>Nicht ich will über euch herrschen, auch mein Sohn soll nicht über euch herrschen. Der HERR soll über euch herrschen.</a:t>
            </a:r>
            <a:r>
              <a:rPr lang="de-CH" sz="3000" dirty="0"/>
              <a:t>“ Ri 8,23b</a:t>
            </a:r>
          </a:p>
        </p:txBody>
      </p:sp>
      <p:sp>
        <p:nvSpPr>
          <p:cNvPr id="2" name="Rechteck 1">
            <a:extLst>
              <a:ext uri="{FF2B5EF4-FFF2-40B4-BE49-F238E27FC236}">
                <a16:creationId xmlns:a16="http://schemas.microsoft.com/office/drawing/2014/main" id="{928BA66E-5F80-36BF-8042-167BD8653225}"/>
              </a:ext>
            </a:extLst>
          </p:cNvPr>
          <p:cNvSpPr/>
          <p:nvPr/>
        </p:nvSpPr>
        <p:spPr>
          <a:xfrm>
            <a:off x="532002" y="4652382"/>
            <a:ext cx="10821798" cy="1015663"/>
          </a:xfrm>
          <a:prstGeom prst="rect">
            <a:avLst/>
          </a:prstGeom>
        </p:spPr>
        <p:txBody>
          <a:bodyPr wrap="square">
            <a:spAutoFit/>
          </a:bodyPr>
          <a:lstStyle/>
          <a:p>
            <a:r>
              <a:rPr lang="de-DE" sz="3000" dirty="0"/>
              <a:t>„Und Gideon hatte siebzig Söhne, die alle aus seinem Schoß hervorgegangen waren; denn er hatte viele Frauen.“ Ri 8,27</a:t>
            </a:r>
            <a:endParaRPr lang="de-CH" sz="3000" dirty="0"/>
          </a:p>
        </p:txBody>
      </p:sp>
    </p:spTree>
    <p:extLst>
      <p:ext uri="{BB962C8B-B14F-4D97-AF65-F5344CB8AC3E}">
        <p14:creationId xmlns:p14="http://schemas.microsoft.com/office/powerpoint/2010/main" val="90857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Gideon Teil 2</a:t>
            </a:r>
          </a:p>
        </p:txBody>
      </p:sp>
      <p:sp>
        <p:nvSpPr>
          <p:cNvPr id="9" name="Rechteck 8">
            <a:extLst>
              <a:ext uri="{FF2B5EF4-FFF2-40B4-BE49-F238E27FC236}">
                <a16:creationId xmlns:a16="http://schemas.microsoft.com/office/drawing/2014/main" id="{5401C1E7-E558-DAA1-3CD1-0B11C1AD5F5D}"/>
              </a:ext>
            </a:extLst>
          </p:cNvPr>
          <p:cNvSpPr/>
          <p:nvPr/>
        </p:nvSpPr>
        <p:spPr>
          <a:xfrm>
            <a:off x="532002" y="3080397"/>
            <a:ext cx="10273019" cy="1569660"/>
          </a:xfrm>
          <a:prstGeom prst="rect">
            <a:avLst/>
          </a:prstGeom>
        </p:spPr>
        <p:txBody>
          <a:bodyPr wrap="square">
            <a:spAutoFit/>
          </a:bodyPr>
          <a:lstStyle/>
          <a:p>
            <a:r>
              <a:rPr lang="de-CH" sz="3000" dirty="0"/>
              <a:t>„</a:t>
            </a:r>
            <a:r>
              <a:rPr lang="de-DE" sz="3200" dirty="0"/>
              <a:t>Denn der Rechtschaffene mag siebenmal fallen und steht doch immer wieder auf, aber die Gottlosen stürzen, wenn ein Unglück sie trifft.</a:t>
            </a:r>
            <a:r>
              <a:rPr lang="de-CH" sz="3000" dirty="0"/>
              <a:t>“ </a:t>
            </a:r>
            <a:r>
              <a:rPr lang="de-CH" sz="3000" dirty="0" err="1"/>
              <a:t>Spr</a:t>
            </a:r>
            <a:r>
              <a:rPr lang="de-CH" sz="3000" dirty="0"/>
              <a:t> 24,16</a:t>
            </a:r>
          </a:p>
        </p:txBody>
      </p:sp>
      <p:sp>
        <p:nvSpPr>
          <p:cNvPr id="7" name="Rechteck 6">
            <a:extLst>
              <a:ext uri="{FF2B5EF4-FFF2-40B4-BE49-F238E27FC236}">
                <a16:creationId xmlns:a16="http://schemas.microsoft.com/office/drawing/2014/main" id="{A60F3935-7842-1A8F-DE79-D92C8260F989}"/>
              </a:ext>
            </a:extLst>
          </p:cNvPr>
          <p:cNvSpPr/>
          <p:nvPr/>
        </p:nvSpPr>
        <p:spPr>
          <a:xfrm>
            <a:off x="532002" y="4940160"/>
            <a:ext cx="10767969" cy="1015663"/>
          </a:xfrm>
          <a:prstGeom prst="rect">
            <a:avLst/>
          </a:prstGeom>
        </p:spPr>
        <p:txBody>
          <a:bodyPr wrap="square">
            <a:spAutoFit/>
          </a:bodyPr>
          <a:lstStyle/>
          <a:p>
            <a:r>
              <a:rPr lang="de-CH" sz="3000" dirty="0"/>
              <a:t>„</a:t>
            </a:r>
            <a:r>
              <a:rPr lang="de-DE" sz="3000" dirty="0"/>
              <a:t>Daher kann er die auch völlig retten, die sich durch ihn Gott nahen, weil er immer lebt, um für sie einzutreten.</a:t>
            </a:r>
            <a:r>
              <a:rPr lang="de-CH" sz="3000" dirty="0"/>
              <a:t>“ </a:t>
            </a:r>
            <a:r>
              <a:rPr lang="de-CH" sz="3000" dirty="0" err="1"/>
              <a:t>Hebr</a:t>
            </a:r>
            <a:r>
              <a:rPr lang="de-CH" sz="3000" dirty="0"/>
              <a:t> 7,25</a:t>
            </a:r>
          </a:p>
        </p:txBody>
      </p:sp>
      <p:sp>
        <p:nvSpPr>
          <p:cNvPr id="2" name="Rechteck 1">
            <a:extLst>
              <a:ext uri="{FF2B5EF4-FFF2-40B4-BE49-F238E27FC236}">
                <a16:creationId xmlns:a16="http://schemas.microsoft.com/office/drawing/2014/main" id="{E998F1B2-C55B-BB81-D0CD-C2F11510D9C8}"/>
              </a:ext>
            </a:extLst>
          </p:cNvPr>
          <p:cNvSpPr/>
          <p:nvPr/>
        </p:nvSpPr>
        <p:spPr>
          <a:xfrm>
            <a:off x="532002" y="1312966"/>
            <a:ext cx="9929070" cy="1477328"/>
          </a:xfrm>
          <a:prstGeom prst="rect">
            <a:avLst/>
          </a:prstGeom>
        </p:spPr>
        <p:txBody>
          <a:bodyPr wrap="square">
            <a:spAutoFit/>
          </a:bodyPr>
          <a:lstStyle/>
          <a:p>
            <a:r>
              <a:rPr lang="de-CH" sz="3000" dirty="0"/>
              <a:t>„</a:t>
            </a:r>
            <a:r>
              <a:rPr lang="de-DE" sz="3000" dirty="0"/>
              <a:t>Und Gideon machte daraus ein </a:t>
            </a:r>
            <a:r>
              <a:rPr lang="de-DE" sz="3000" dirty="0" err="1"/>
              <a:t>Efod</a:t>
            </a:r>
            <a:r>
              <a:rPr lang="de-DE" sz="3000" dirty="0"/>
              <a:t> und stellte es in seiner Stadt auf, in </a:t>
            </a:r>
            <a:r>
              <a:rPr lang="de-DE" sz="3000" dirty="0" err="1"/>
              <a:t>Ofra</a:t>
            </a:r>
            <a:r>
              <a:rPr lang="de-DE" sz="3000" dirty="0"/>
              <a:t>. Und ganz Israel hurte ihm dort nach. Das wurde Gideon und seinem Haus zur Falle.</a:t>
            </a:r>
            <a:r>
              <a:rPr lang="de-CH" sz="3000" dirty="0"/>
              <a:t>“ Ri 8,30</a:t>
            </a:r>
          </a:p>
        </p:txBody>
      </p:sp>
    </p:spTree>
    <p:extLst>
      <p:ext uri="{BB962C8B-B14F-4D97-AF65-F5344CB8AC3E}">
        <p14:creationId xmlns:p14="http://schemas.microsoft.com/office/powerpoint/2010/main" val="101653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Abimelech</a:t>
            </a:r>
          </a:p>
        </p:txBody>
      </p:sp>
      <p:sp>
        <p:nvSpPr>
          <p:cNvPr id="9" name="Rechteck 8">
            <a:extLst>
              <a:ext uri="{FF2B5EF4-FFF2-40B4-BE49-F238E27FC236}">
                <a16:creationId xmlns:a16="http://schemas.microsoft.com/office/drawing/2014/main" id="{5401C1E7-E558-DAA1-3CD1-0B11C1AD5F5D}"/>
              </a:ext>
            </a:extLst>
          </p:cNvPr>
          <p:cNvSpPr/>
          <p:nvPr/>
        </p:nvSpPr>
        <p:spPr>
          <a:xfrm>
            <a:off x="502640" y="4410214"/>
            <a:ext cx="10273019" cy="1938992"/>
          </a:xfrm>
          <a:prstGeom prst="rect">
            <a:avLst/>
          </a:prstGeom>
        </p:spPr>
        <p:txBody>
          <a:bodyPr wrap="square">
            <a:spAutoFit/>
          </a:bodyPr>
          <a:lstStyle/>
          <a:p>
            <a:r>
              <a:rPr lang="de-CH" sz="3000" dirty="0"/>
              <a:t>„</a:t>
            </a:r>
            <a:r>
              <a:rPr lang="de-DE" sz="3000" dirty="0"/>
              <a:t>wenn ihr also an diesem Tag in Wahrheit und Aufrichtigkeit an </a:t>
            </a:r>
            <a:r>
              <a:rPr lang="de-DE" sz="3000" dirty="0" err="1"/>
              <a:t>Jerubbaal</a:t>
            </a:r>
            <a:r>
              <a:rPr lang="de-DE" sz="3000" dirty="0"/>
              <a:t> und an seinem Haus gehandelt habt, dann habt eure Freude an Abimelech, und auch er soll seine Freude an euch haben!</a:t>
            </a:r>
            <a:r>
              <a:rPr lang="de-CH" sz="3000" dirty="0"/>
              <a:t>“ Ri 9,19</a:t>
            </a:r>
          </a:p>
        </p:txBody>
      </p:sp>
      <p:sp>
        <p:nvSpPr>
          <p:cNvPr id="5" name="Rechteck 4">
            <a:extLst>
              <a:ext uri="{FF2B5EF4-FFF2-40B4-BE49-F238E27FC236}">
                <a16:creationId xmlns:a16="http://schemas.microsoft.com/office/drawing/2014/main" id="{67A9B5C7-D147-9D2A-840C-DC1370D8F3BF}"/>
              </a:ext>
            </a:extLst>
          </p:cNvPr>
          <p:cNvSpPr/>
          <p:nvPr/>
        </p:nvSpPr>
        <p:spPr>
          <a:xfrm>
            <a:off x="502640" y="2556716"/>
            <a:ext cx="10821798" cy="1477328"/>
          </a:xfrm>
          <a:prstGeom prst="rect">
            <a:avLst/>
          </a:prstGeom>
        </p:spPr>
        <p:txBody>
          <a:bodyPr wrap="square">
            <a:spAutoFit/>
          </a:bodyPr>
          <a:lstStyle/>
          <a:p>
            <a:r>
              <a:rPr lang="de-DE" sz="3000" dirty="0"/>
              <a:t>„Und alle Bürger von </a:t>
            </a:r>
            <a:r>
              <a:rPr lang="de-DE" sz="3000" dirty="0" err="1"/>
              <a:t>Sichem</a:t>
            </a:r>
            <a:r>
              <a:rPr lang="de-DE" sz="3000" dirty="0"/>
              <a:t> und die ganze Bewohnerschaft des </a:t>
            </a:r>
            <a:r>
              <a:rPr lang="de-DE" sz="3000" dirty="0" err="1"/>
              <a:t>Millo</a:t>
            </a:r>
            <a:r>
              <a:rPr lang="de-DE" sz="3000" dirty="0"/>
              <a:t> versammelten sich und gingen hin und machten Abimelech zum König bei der Denkmals-Terebinthe, die in </a:t>
            </a:r>
            <a:r>
              <a:rPr lang="de-DE" sz="3000" dirty="0" err="1"/>
              <a:t>Sichem</a:t>
            </a:r>
            <a:r>
              <a:rPr lang="de-DE" sz="3000" dirty="0"/>
              <a:t> steht.“ Ri 9,6</a:t>
            </a:r>
            <a:endParaRPr lang="de-CH" sz="3000" dirty="0"/>
          </a:p>
        </p:txBody>
      </p:sp>
      <p:sp>
        <p:nvSpPr>
          <p:cNvPr id="2" name="Rechteck 1">
            <a:extLst>
              <a:ext uri="{FF2B5EF4-FFF2-40B4-BE49-F238E27FC236}">
                <a16:creationId xmlns:a16="http://schemas.microsoft.com/office/drawing/2014/main" id="{191E4890-584C-C5D7-B143-A4B606F4420E}"/>
              </a:ext>
            </a:extLst>
          </p:cNvPr>
          <p:cNvSpPr/>
          <p:nvPr/>
        </p:nvSpPr>
        <p:spPr>
          <a:xfrm>
            <a:off x="502640" y="1301824"/>
            <a:ext cx="10821798" cy="1015663"/>
          </a:xfrm>
          <a:prstGeom prst="rect">
            <a:avLst/>
          </a:prstGeom>
        </p:spPr>
        <p:txBody>
          <a:bodyPr wrap="square">
            <a:spAutoFit/>
          </a:bodyPr>
          <a:lstStyle/>
          <a:p>
            <a:r>
              <a:rPr lang="de-DE" sz="3000" dirty="0"/>
              <a:t>„Und seine Nebenfrau, die in </a:t>
            </a:r>
            <a:r>
              <a:rPr lang="de-DE" sz="3000" dirty="0" err="1"/>
              <a:t>Sichem</a:t>
            </a:r>
            <a:r>
              <a:rPr lang="de-DE" sz="3000" dirty="0"/>
              <a:t> wohnte, auch sie gebar ihm einen Sohn; und er gab ihm den Namen Abimelech.“ Ri 8,31</a:t>
            </a:r>
            <a:endParaRPr lang="de-CH" sz="3000" dirty="0"/>
          </a:p>
        </p:txBody>
      </p:sp>
    </p:spTree>
    <p:extLst>
      <p:ext uri="{BB962C8B-B14F-4D97-AF65-F5344CB8AC3E}">
        <p14:creationId xmlns:p14="http://schemas.microsoft.com/office/powerpoint/2010/main" val="17896285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Abimelech</a:t>
            </a:r>
          </a:p>
        </p:txBody>
      </p:sp>
      <p:sp>
        <p:nvSpPr>
          <p:cNvPr id="9" name="Rechteck 8">
            <a:extLst>
              <a:ext uri="{FF2B5EF4-FFF2-40B4-BE49-F238E27FC236}">
                <a16:creationId xmlns:a16="http://schemas.microsoft.com/office/drawing/2014/main" id="{5401C1E7-E558-DAA1-3CD1-0B11C1AD5F5D}"/>
              </a:ext>
            </a:extLst>
          </p:cNvPr>
          <p:cNvSpPr/>
          <p:nvPr/>
        </p:nvSpPr>
        <p:spPr>
          <a:xfrm>
            <a:off x="502640" y="3514450"/>
            <a:ext cx="10273019" cy="1938992"/>
          </a:xfrm>
          <a:prstGeom prst="rect">
            <a:avLst/>
          </a:prstGeom>
        </p:spPr>
        <p:txBody>
          <a:bodyPr wrap="square">
            <a:spAutoFit/>
          </a:bodyPr>
          <a:lstStyle/>
          <a:p>
            <a:r>
              <a:rPr lang="de-CH" sz="3000" dirty="0"/>
              <a:t>„</a:t>
            </a:r>
            <a:r>
              <a:rPr lang="de-DE" sz="3000" dirty="0"/>
              <a:t>Und er spricht zu den Juden: Siehe, euer König! 15 Sie aber schrien: Weg, weg! Kreuzige ihn! Pilatus spricht zu ihnen: Euren König soll ich kreuzigen? Die Hohen Priester antworteten: Wir haben keinen König außer dem Kaiser.</a:t>
            </a:r>
            <a:r>
              <a:rPr lang="de-CH" sz="3000" dirty="0"/>
              <a:t>“ </a:t>
            </a:r>
            <a:r>
              <a:rPr lang="de-CH" sz="3000" dirty="0" err="1"/>
              <a:t>Joh</a:t>
            </a:r>
            <a:r>
              <a:rPr lang="de-CH" sz="3000" dirty="0"/>
              <a:t> 19,14b-15</a:t>
            </a:r>
          </a:p>
        </p:txBody>
      </p:sp>
      <p:sp>
        <p:nvSpPr>
          <p:cNvPr id="2" name="Rechteck 1">
            <a:extLst>
              <a:ext uri="{FF2B5EF4-FFF2-40B4-BE49-F238E27FC236}">
                <a16:creationId xmlns:a16="http://schemas.microsoft.com/office/drawing/2014/main" id="{F90B289D-9891-500D-A5B0-D89249859F2F}"/>
              </a:ext>
            </a:extLst>
          </p:cNvPr>
          <p:cNvSpPr/>
          <p:nvPr/>
        </p:nvSpPr>
        <p:spPr>
          <a:xfrm>
            <a:off x="502639" y="1609689"/>
            <a:ext cx="10273019" cy="1477328"/>
          </a:xfrm>
          <a:prstGeom prst="rect">
            <a:avLst/>
          </a:prstGeom>
        </p:spPr>
        <p:txBody>
          <a:bodyPr wrap="square">
            <a:spAutoFit/>
          </a:bodyPr>
          <a:lstStyle/>
          <a:p>
            <a:r>
              <a:rPr lang="de-CH" sz="3000" dirty="0"/>
              <a:t>„</a:t>
            </a:r>
            <a:r>
              <a:rPr lang="de-DE" sz="3000" dirty="0"/>
              <a:t>Und Abimelech herrschte über Israel drei Jahre. 23 Da sandte Gott einen bösen Geist zwischen Abimelech und die Bürger von </a:t>
            </a:r>
            <a:r>
              <a:rPr lang="de-DE" sz="3000" dirty="0" err="1"/>
              <a:t>Sichem</a:t>
            </a:r>
            <a:r>
              <a:rPr lang="de-DE" sz="3000" dirty="0"/>
              <a:t>.</a:t>
            </a:r>
            <a:r>
              <a:rPr lang="de-CH" sz="3000" dirty="0"/>
              <a:t>“ Ri 9,22-23a</a:t>
            </a:r>
          </a:p>
        </p:txBody>
      </p:sp>
    </p:spTree>
    <p:extLst>
      <p:ext uri="{BB962C8B-B14F-4D97-AF65-F5344CB8AC3E}">
        <p14:creationId xmlns:p14="http://schemas.microsoft.com/office/powerpoint/2010/main" val="194121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Abimelech</a:t>
            </a:r>
          </a:p>
        </p:txBody>
      </p:sp>
      <p:sp>
        <p:nvSpPr>
          <p:cNvPr id="3" name="Inhaltsplatzhalter 3">
            <a:extLst>
              <a:ext uri="{FF2B5EF4-FFF2-40B4-BE49-F238E27FC236}">
                <a16:creationId xmlns:a16="http://schemas.microsoft.com/office/drawing/2014/main" id="{66F3C096-97A4-BCE1-AE9E-39494A5B3CE4}"/>
              </a:ext>
            </a:extLst>
          </p:cNvPr>
          <p:cNvSpPr txBox="1">
            <a:spLocks/>
          </p:cNvSpPr>
          <p:nvPr/>
        </p:nvSpPr>
        <p:spPr>
          <a:xfrm>
            <a:off x="532002" y="1374545"/>
            <a:ext cx="469853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u="sng" dirty="0"/>
              <a:t>Der Hinweis auf Saul</a:t>
            </a:r>
            <a:endParaRPr lang="de-CH" sz="3000" dirty="0"/>
          </a:p>
        </p:txBody>
      </p:sp>
      <p:graphicFrame>
        <p:nvGraphicFramePr>
          <p:cNvPr id="4" name="Tabelle 3">
            <a:extLst>
              <a:ext uri="{FF2B5EF4-FFF2-40B4-BE49-F238E27FC236}">
                <a16:creationId xmlns:a16="http://schemas.microsoft.com/office/drawing/2014/main" id="{AC2DF236-6DD3-8288-FFD9-2960E251E987}"/>
              </a:ext>
            </a:extLst>
          </p:cNvPr>
          <p:cNvGraphicFramePr>
            <a:graphicFrameLocks noGrp="1"/>
          </p:cNvGraphicFramePr>
          <p:nvPr>
            <p:extLst>
              <p:ext uri="{D42A27DB-BD31-4B8C-83A1-F6EECF244321}">
                <p14:modId xmlns:p14="http://schemas.microsoft.com/office/powerpoint/2010/main" val="2978444729"/>
              </p:ext>
            </p:extLst>
          </p:nvPr>
        </p:nvGraphicFramePr>
        <p:xfrm>
          <a:off x="990708" y="2260673"/>
          <a:ext cx="10210583" cy="4026876"/>
        </p:xfrm>
        <a:graphic>
          <a:graphicData uri="http://schemas.openxmlformats.org/drawingml/2006/table">
            <a:tbl>
              <a:tblPr firstRow="1" firstCol="1" bandRow="1">
                <a:tableStyleId>{5C22544A-7EE6-4342-B048-85BDC9FD1C3A}</a:tableStyleId>
              </a:tblPr>
              <a:tblGrid>
                <a:gridCol w="4537637">
                  <a:extLst>
                    <a:ext uri="{9D8B030D-6E8A-4147-A177-3AD203B41FA5}">
                      <a16:colId xmlns:a16="http://schemas.microsoft.com/office/drawing/2014/main" val="1880044541"/>
                    </a:ext>
                  </a:extLst>
                </a:gridCol>
                <a:gridCol w="2814506">
                  <a:extLst>
                    <a:ext uri="{9D8B030D-6E8A-4147-A177-3AD203B41FA5}">
                      <a16:colId xmlns:a16="http://schemas.microsoft.com/office/drawing/2014/main" val="2904210120"/>
                    </a:ext>
                  </a:extLst>
                </a:gridCol>
                <a:gridCol w="2858440">
                  <a:extLst>
                    <a:ext uri="{9D8B030D-6E8A-4147-A177-3AD203B41FA5}">
                      <a16:colId xmlns:a16="http://schemas.microsoft.com/office/drawing/2014/main" val="3033016693"/>
                    </a:ext>
                  </a:extLst>
                </a:gridCol>
              </a:tblGrid>
              <a:tr h="511041">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Ereignis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Abimelech</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Saul</a:t>
                      </a:r>
                    </a:p>
                  </a:txBody>
                  <a:tcPr marL="126140" marR="126140" marT="0" marB="0" anchor="ctr">
                    <a:solidFill>
                      <a:srgbClr val="0070C0"/>
                    </a:solidFill>
                  </a:tcPr>
                </a:tc>
                <a:extLst>
                  <a:ext uri="{0D108BD9-81ED-4DB2-BD59-A6C34878D82A}">
                    <a16:rowId xmlns:a16="http://schemas.microsoft.com/office/drawing/2014/main" val="2432572606"/>
                  </a:ext>
                </a:extLst>
              </a:tr>
              <a:tr h="1004524">
                <a:tc>
                  <a:txBody>
                    <a:bodyPr/>
                    <a:lstStyle/>
                    <a:p>
                      <a:pPr algn="ctr">
                        <a:spcAft>
                          <a:spcPts val="0"/>
                        </a:spcAft>
                      </a:pPr>
                      <a:r>
                        <a:rPr lang="de-CH" sz="2800" b="0" kern="1200" dirty="0">
                          <a:solidFill>
                            <a:schemeClr val="tx1"/>
                          </a:solidFill>
                          <a:effectLst/>
                          <a:latin typeface="+mn-lt"/>
                          <a:ea typeface="+mn-ea"/>
                          <a:cs typeface="+mn-cs"/>
                        </a:rPr>
                        <a:t>Über beide kam ein von Gott gesandter böser Geist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Ri 9,23</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1Sam 16,14</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1506787">
                <a:tc>
                  <a:txBody>
                    <a:bodyPr/>
                    <a:lstStyle/>
                    <a:p>
                      <a:pPr algn="ctr">
                        <a:spcAft>
                          <a:spcPts val="0"/>
                        </a:spcAft>
                      </a:pPr>
                      <a:r>
                        <a:rPr lang="de-CH" sz="2800" b="0" kern="1200" dirty="0">
                          <a:solidFill>
                            <a:schemeClr val="tx1"/>
                          </a:solidFill>
                          <a:effectLst/>
                          <a:latin typeface="+mn-lt"/>
                          <a:ea typeface="+mn-ea"/>
                          <a:cs typeface="+mn-cs"/>
                        </a:rPr>
                        <a:t>Beide wollten in Würde sterben und forderten ihre Waffenträger auf, sie zu töten</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Ri 9,54</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1Sam 31,4</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1004524">
                <a:tc>
                  <a:txBody>
                    <a:bodyPr/>
                    <a:lstStyle/>
                    <a:p>
                      <a:pPr algn="ctr">
                        <a:spcAft>
                          <a:spcPts val="0"/>
                        </a:spcAft>
                      </a:pPr>
                      <a:r>
                        <a:rPr lang="de-CH" sz="2800" b="0" kern="1200" dirty="0">
                          <a:solidFill>
                            <a:schemeClr val="tx1"/>
                          </a:solidFill>
                          <a:effectLst/>
                          <a:latin typeface="+mn-lt"/>
                          <a:ea typeface="+mn-ea"/>
                          <a:cs typeface="+mn-cs"/>
                        </a:rPr>
                        <a:t>Ihr Ende brachte Verderben</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Ri 9,22-57</a:t>
                      </a:r>
                    </a:p>
                    <a:p>
                      <a:pPr algn="ctr">
                        <a:spcAft>
                          <a:spcPts val="0"/>
                        </a:spcAft>
                      </a:pPr>
                      <a:r>
                        <a:rPr lang="de-CH" sz="2800" b="0" kern="1200" dirty="0">
                          <a:solidFill>
                            <a:schemeClr val="tx1"/>
                          </a:solidFill>
                          <a:effectLst/>
                          <a:latin typeface="+mn-lt"/>
                          <a:ea typeface="+mn-ea"/>
                          <a:cs typeface="+mn-cs"/>
                        </a:rPr>
                        <a:t>(besonders V. 57)</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1Sam 31</a:t>
                      </a:r>
                    </a:p>
                    <a:p>
                      <a:pPr algn="ctr">
                        <a:spcAft>
                          <a:spcPts val="0"/>
                        </a:spcAft>
                      </a:pPr>
                      <a:r>
                        <a:rPr lang="de-CH" sz="2800" b="0" kern="1200" dirty="0">
                          <a:solidFill>
                            <a:schemeClr val="tx1"/>
                          </a:solidFill>
                          <a:effectLst/>
                          <a:latin typeface="+mn-lt"/>
                          <a:ea typeface="+mn-ea"/>
                          <a:cs typeface="+mn-cs"/>
                        </a:rPr>
                        <a:t>(besonders V. 10)</a:t>
                      </a:r>
                    </a:p>
                  </a:txBody>
                  <a:tcPr marL="126140" marR="126140" marT="0" marB="0" anchor="ctr">
                    <a:solidFill>
                      <a:schemeClr val="bg1">
                        <a:lumMod val="85000"/>
                      </a:schemeClr>
                    </a:solidFill>
                  </a:tcPr>
                </a:tc>
                <a:extLst>
                  <a:ext uri="{0D108BD9-81ED-4DB2-BD59-A6C34878D82A}">
                    <a16:rowId xmlns:a16="http://schemas.microsoft.com/office/drawing/2014/main" val="2240184378"/>
                  </a:ext>
                </a:extLst>
              </a:tr>
            </a:tbl>
          </a:graphicData>
        </a:graphic>
      </p:graphicFrame>
    </p:spTree>
    <p:extLst>
      <p:ext uri="{BB962C8B-B14F-4D97-AF65-F5344CB8AC3E}">
        <p14:creationId xmlns:p14="http://schemas.microsoft.com/office/powerpoint/2010/main" val="368430534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1119</Words>
  <Application>Microsoft Office PowerPoint</Application>
  <PresentationFormat>Breitbild</PresentationFormat>
  <Paragraphs>90</Paragraphs>
  <Slides>17</Slides>
  <Notes>16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Calibri</vt:lpstr>
      <vt:lpstr>Calibri Light</vt:lpstr>
      <vt:lpstr>Trebuchet MS</vt:lpstr>
      <vt:lpstr>Office</vt:lpstr>
      <vt:lpstr>PowerPoint-Präsentation</vt:lpstr>
      <vt:lpstr>PowerPoint-Präsentation</vt:lpstr>
      <vt:lpstr>PowerPoint-Präsentation</vt:lpstr>
      <vt:lpstr>PowerPoint-Präsentation</vt:lpstr>
      <vt:lpstr>Gideon Teil 2</vt:lpstr>
      <vt:lpstr>Gideon Teil 2</vt:lpstr>
      <vt:lpstr>Abimelech</vt:lpstr>
      <vt:lpstr>Abimelech</vt:lpstr>
      <vt:lpstr>Abimelech</vt:lpstr>
      <vt:lpstr>Tola und Jaïr</vt:lpstr>
      <vt:lpstr>Tola und Jaïr</vt:lpstr>
      <vt:lpstr>PowerPoint-Präsentation</vt:lpstr>
      <vt:lpstr>Die Anhänge</vt:lpstr>
      <vt:lpstr>Die Anhänge</vt:lpstr>
      <vt:lpstr>Die Anhänge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Richter Teil 3</dc:title>
  <dc:creator>Mike</dc:creator>
  <cp:keywords>Richter</cp:keywords>
  <cp:lastModifiedBy>Briggeler Michael</cp:lastModifiedBy>
  <cp:revision>1096</cp:revision>
  <cp:lastPrinted>2019-08-13T14:18:40Z</cp:lastPrinted>
  <dcterms:created xsi:type="dcterms:W3CDTF">2018-08-12T05:46:28Z</dcterms:created>
  <dcterms:modified xsi:type="dcterms:W3CDTF">2023-10-11T08:52:43Z</dcterms:modified>
</cp:coreProperties>
</file>