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87" r:id="rId3"/>
    <p:sldId id="311" r:id="rId4"/>
    <p:sldId id="313" r:id="rId5"/>
    <p:sldId id="310" r:id="rId6"/>
    <p:sldId id="314" r:id="rId7"/>
    <p:sldId id="330" r:id="rId8"/>
    <p:sldId id="332" r:id="rId9"/>
    <p:sldId id="333" r:id="rId10"/>
    <p:sldId id="334" r:id="rId11"/>
    <p:sldId id="316" r:id="rId12"/>
    <p:sldId id="317" r:id="rId13"/>
    <p:sldId id="331" r:id="rId14"/>
    <p:sldId id="319" r:id="rId15"/>
    <p:sldId id="324" r:id="rId16"/>
    <p:sldId id="335" r:id="rId17"/>
    <p:sldId id="323" r:id="rId18"/>
    <p:sldId id="325" r:id="rId19"/>
    <p:sldId id="336" r:id="rId20"/>
    <p:sldId id="337" r:id="rId21"/>
    <p:sldId id="338" r:id="rId22"/>
    <p:sldId id="329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93" y="27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F089-39DA-47E3-A74C-E64C6DBBD5AE}" type="datetimeFigureOut">
              <a:rPr lang="de-CH" smtClean="0"/>
              <a:t>03.12.2023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41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F089-39DA-47E3-A74C-E64C6DBBD5AE}" type="datetimeFigureOut">
              <a:rPr lang="de-CH" smtClean="0"/>
              <a:t>03.12.2023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4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92DB15E-4F68-C158-F52F-0E4F08641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44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6337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Einschub: Familie und Erziehung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0429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Spurgeon hatte treffend festgehalten: </a:t>
            </a:r>
          </a:p>
          <a:p>
            <a:r>
              <a:rPr lang="de-DE" sz="3000" dirty="0"/>
              <a:t>"Die Gnade fliesst nicht im Blut. Jeder Mensch muss sich </a:t>
            </a:r>
          </a:p>
          <a:p>
            <a:r>
              <a:rPr lang="de-DE" sz="3000" dirty="0"/>
              <a:t>selber für den Herrn Jesus entscheiden."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12950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3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72178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"</a:t>
            </a:r>
            <a:r>
              <a:rPr lang="de-CH" sz="3000" dirty="0"/>
              <a:t>Und der Knabe Samuel diente dem HERRN vor Eli. Und das </a:t>
            </a:r>
          </a:p>
          <a:p>
            <a:r>
              <a:rPr lang="de-CH" sz="3000" dirty="0"/>
              <a:t>Wort des HERRN war selten in jenen Tagen, Gesichte waren </a:t>
            </a:r>
          </a:p>
          <a:p>
            <a:r>
              <a:rPr lang="de-CH" sz="3000" dirty="0"/>
              <a:t>nicht häufig. 2 Und es geschah in jener Zeit, als Eli an seinem </a:t>
            </a:r>
          </a:p>
          <a:p>
            <a:r>
              <a:rPr lang="de-CH" sz="3000" dirty="0"/>
              <a:t>Ort lag – seine Augen aber hatten begonnen, schwach zu </a:t>
            </a:r>
          </a:p>
          <a:p>
            <a:r>
              <a:rPr lang="de-CH" sz="3000" dirty="0"/>
              <a:t>werden, er konnte nicht sehen –, 3 und die Lampe Gottes </a:t>
            </a:r>
          </a:p>
          <a:p>
            <a:r>
              <a:rPr lang="de-CH" sz="3000" dirty="0"/>
              <a:t>war noch nicht erloschen, und Samuel lag im Tempel des </a:t>
            </a:r>
          </a:p>
          <a:p>
            <a:r>
              <a:rPr lang="de-CH" sz="3000" dirty="0"/>
              <a:t>HERRN, wo die Lade Gottes war, 4 </a:t>
            </a:r>
            <a:r>
              <a:rPr lang="de-CH" sz="3000" b="1" dirty="0"/>
              <a:t>da rief der HERR Samuel</a:t>
            </a:r>
            <a:r>
              <a:rPr lang="de-CH" sz="3000" dirty="0"/>
              <a:t>.</a:t>
            </a:r>
            <a:r>
              <a:rPr lang="de-DE" sz="3000" dirty="0"/>
              <a:t>" </a:t>
            </a:r>
            <a:r>
              <a:rPr lang="de-DE" sz="3000" b="1" dirty="0"/>
              <a:t>(3,1-4)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1345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4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96223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"Und das Wort Samuels erging an ganz Israel. Und Israel zog aus, den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Philistern entgegen zum Kampf; und sie lagerten bei Eben-Eser, und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Philister lagerten in Aphek. 2 Und die Philister stellten sich auf, Israel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gegenüber; und der Kampf breitete sich aus, und Israel wurde vor den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Philistern geschlagen; und sie erschlugen in der Schlachtordnung auf dem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Feld etwa 4000 Mann. 3 Und als das Volk wieder ins Lager kam, da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sprachen die Ältesten von Israel: Warum hat der HERR uns heute vor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Philistern geschlagen? Lasst uns von Silo die Lade des Bundes des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HERRN zu uns holen, damit sie in unsere Mitte komme und uns rette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de-DE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 der Hand unserer Feinde."</a:t>
            </a:r>
            <a:r>
              <a:rPr lang="de-CH" sz="2800" b="1" dirty="0"/>
              <a:t>(4,2-3)</a:t>
            </a:r>
          </a:p>
        </p:txBody>
      </p:sp>
    </p:spTree>
    <p:extLst>
      <p:ext uri="{BB962C8B-B14F-4D97-AF65-F5344CB8AC3E}">
        <p14:creationId xmlns:p14="http://schemas.microsoft.com/office/powerpoint/2010/main" val="12423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4368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Einschub: Bundeslade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3649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"Christus in euch, die Hoffnung der Herrlichkeit." </a:t>
            </a:r>
            <a:r>
              <a:rPr lang="de-CH" sz="3000" b="1" dirty="0"/>
              <a:t>(Kol 1,27)</a:t>
            </a:r>
          </a:p>
        </p:txBody>
      </p:sp>
    </p:spTree>
    <p:extLst>
      <p:ext uri="{BB962C8B-B14F-4D97-AF65-F5344CB8AC3E}">
        <p14:creationId xmlns:p14="http://schemas.microsoft.com/office/powerpoint/2010/main" val="284100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6863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5+6 | Reise der Bundeslade</a:t>
            </a:r>
          </a:p>
        </p:txBody>
      </p:sp>
    </p:spTree>
    <p:extLst>
      <p:ext uri="{BB962C8B-B14F-4D97-AF65-F5344CB8AC3E}">
        <p14:creationId xmlns:p14="http://schemas.microsoft.com/office/powerpoint/2010/main" val="870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784059"/>
              </p:ext>
            </p:extLst>
          </p:nvPr>
        </p:nvGraphicFramePr>
        <p:xfrm>
          <a:off x="1244287" y="0"/>
          <a:ext cx="970501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3504760" imgH="16609320" progId="Photoshop.Image.55">
                  <p:embed/>
                </p:oleObj>
              </mc:Choice>
              <mc:Fallback>
                <p:oleObj name="Image" r:id="rId2" imgW="23504760" imgH="16609320" progId="Photoshop.Image.5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44287" y="0"/>
                        <a:ext cx="970501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3261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8027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Einschub: Bedenke, dass du Mensch bist!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7801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"Wo warst du als ich die Erde gründete" </a:t>
            </a:r>
            <a:r>
              <a:rPr lang="de-CH" sz="3000" b="1" dirty="0"/>
              <a:t>(Hi 38,4)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8A75B2F-1109-8EAA-5D62-2F610A7CC1D1}"/>
              </a:ext>
            </a:extLst>
          </p:cNvPr>
          <p:cNvSpPr txBox="1"/>
          <p:nvPr/>
        </p:nvSpPr>
        <p:spPr>
          <a:xfrm>
            <a:off x="516095" y="2609145"/>
            <a:ext cx="103941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"Und er antwortete und sprach: Ich sage euch, </a:t>
            </a:r>
          </a:p>
          <a:p>
            <a:r>
              <a:rPr lang="de-CH" sz="3000" dirty="0"/>
              <a:t>wenn diese schweigen, so werden die Steine schreien." </a:t>
            </a:r>
            <a:r>
              <a:rPr lang="de-CH" sz="3000" b="1" dirty="0"/>
              <a:t>(Lk 19,40)</a:t>
            </a:r>
          </a:p>
        </p:txBody>
      </p:sp>
    </p:spTree>
    <p:extLst>
      <p:ext uri="{BB962C8B-B14F-4D97-AF65-F5344CB8AC3E}">
        <p14:creationId xmlns:p14="http://schemas.microsoft.com/office/powerpoint/2010/main" val="5865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7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463801"/>
            <a:ext cx="940674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700" dirty="0"/>
              <a:t> „… und das ganze Haus Israel rief wehklagend nach dem HERRN. </a:t>
            </a:r>
          </a:p>
          <a:p>
            <a:r>
              <a:rPr lang="de-CH" sz="2700" dirty="0"/>
              <a:t>Samuel aber redete zu dem ganzen Haus Israel und sprach: Wenn </a:t>
            </a:r>
          </a:p>
          <a:p>
            <a:r>
              <a:rPr lang="de-CH" sz="2700" dirty="0"/>
              <a:t>ihr von ganzem Herzen zu dem HERRN zurückkehren wollt, </a:t>
            </a:r>
          </a:p>
          <a:p>
            <a:r>
              <a:rPr lang="de-CH" sz="2700" dirty="0"/>
              <a:t>dann tut die fremden Götter und </a:t>
            </a:r>
            <a:r>
              <a:rPr lang="de-CH" sz="2700" dirty="0" err="1"/>
              <a:t>Astarten</a:t>
            </a:r>
            <a:r>
              <a:rPr lang="de-CH" sz="2700" dirty="0"/>
              <a:t> aus eurer Mitte und </a:t>
            </a:r>
          </a:p>
          <a:p>
            <a:r>
              <a:rPr lang="de-CH" sz="2700" dirty="0"/>
              <a:t>richtet euer Herz zu dem HERRN und dient ihm allein, so wird er </a:t>
            </a:r>
          </a:p>
          <a:p>
            <a:r>
              <a:rPr lang="de-CH" sz="2700" dirty="0"/>
              <a:t>euch aus der Hand der Philister erretten!" </a:t>
            </a:r>
            <a:r>
              <a:rPr lang="de-CH" sz="2700" b="1" dirty="0"/>
              <a:t>(7,2b-4)</a:t>
            </a:r>
            <a:endParaRPr lang="de-CH" sz="2700" dirty="0"/>
          </a:p>
        </p:txBody>
      </p:sp>
    </p:spTree>
    <p:extLst>
      <p:ext uri="{BB962C8B-B14F-4D97-AF65-F5344CB8AC3E}">
        <p14:creationId xmlns:p14="http://schemas.microsoft.com/office/powerpoint/2010/main" val="425390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8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463801"/>
            <a:ext cx="1089612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"Und es geschah, als Samuel alt geworden war, da setzte er seine </a:t>
            </a:r>
          </a:p>
          <a:p>
            <a:r>
              <a:rPr lang="de-CH" sz="3000" dirty="0"/>
              <a:t>Söhne als Richter ein über Israel. 2 Und der Name seines </a:t>
            </a:r>
          </a:p>
          <a:p>
            <a:r>
              <a:rPr lang="de-CH" sz="3000" dirty="0"/>
              <a:t>erstgeborenen Sohnes war Joel, und der Name seines zweiten Abija; </a:t>
            </a:r>
          </a:p>
          <a:p>
            <a:r>
              <a:rPr lang="de-CH" sz="3000" dirty="0"/>
              <a:t>sie richteten in Beerseba. 3 Aber seine Söhne wandelten nicht auf </a:t>
            </a:r>
          </a:p>
          <a:p>
            <a:r>
              <a:rPr lang="de-CH" sz="3000" dirty="0"/>
              <a:t>seinen Wegen und wandten sich dem Gewinn zu und nahmen </a:t>
            </a:r>
          </a:p>
          <a:p>
            <a:r>
              <a:rPr lang="de-CH" sz="3000" dirty="0"/>
              <a:t>Geschenke an und beugten das Recht. 4 Da versammelten sich </a:t>
            </a:r>
          </a:p>
          <a:p>
            <a:r>
              <a:rPr lang="de-CH" sz="3000" dirty="0"/>
              <a:t>alle Ältesten von Israel und kamen zu Samuel nach Rama; 5 und </a:t>
            </a:r>
          </a:p>
          <a:p>
            <a:r>
              <a:rPr lang="de-CH" sz="3000" dirty="0"/>
              <a:t>sie sprachen zu ihm: Siehe, du bist alt geworden, und deine Söhne </a:t>
            </a:r>
          </a:p>
          <a:p>
            <a:r>
              <a:rPr lang="de-CH" sz="3000" dirty="0"/>
              <a:t>wandeln nicht auf deinen Wegen. Nun setze einen König über uns </a:t>
            </a:r>
          </a:p>
          <a:p>
            <a:r>
              <a:rPr lang="de-CH" sz="3000" dirty="0"/>
              <a:t>ein, dass er uns richte, gleich allen Nationen." </a:t>
            </a:r>
            <a:r>
              <a:rPr lang="de-DE" sz="3000" b="1" dirty="0"/>
              <a:t>(8,1-5)</a:t>
            </a:r>
            <a:endParaRPr lang="de-CH" sz="3000" b="1" dirty="0"/>
          </a:p>
        </p:txBody>
      </p:sp>
    </p:spTree>
    <p:extLst>
      <p:ext uri="{BB962C8B-B14F-4D97-AF65-F5344CB8AC3E}">
        <p14:creationId xmlns:p14="http://schemas.microsoft.com/office/powerpoint/2010/main" val="44444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9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463801"/>
            <a:ext cx="947797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"Und es war ein Mann von Benjamin, sein Name war Kis, </a:t>
            </a:r>
          </a:p>
          <a:p>
            <a:r>
              <a:rPr lang="de-CH" sz="3000" dirty="0"/>
              <a:t>der Sohn </a:t>
            </a:r>
            <a:r>
              <a:rPr lang="de-CH" sz="3000" dirty="0" err="1"/>
              <a:t>Abiels</a:t>
            </a:r>
            <a:r>
              <a:rPr lang="de-CH" sz="3000" dirty="0"/>
              <a:t>, des Sohnes </a:t>
            </a:r>
            <a:r>
              <a:rPr lang="de-CH" sz="3000" dirty="0" err="1"/>
              <a:t>Zerors</a:t>
            </a:r>
            <a:r>
              <a:rPr lang="de-CH" sz="3000" dirty="0"/>
              <a:t>, des Sohnes </a:t>
            </a:r>
            <a:r>
              <a:rPr lang="de-CH" sz="3000" dirty="0" err="1"/>
              <a:t>Bekoraths</a:t>
            </a:r>
            <a:r>
              <a:rPr lang="de-CH" sz="3000" dirty="0"/>
              <a:t>, </a:t>
            </a:r>
          </a:p>
          <a:p>
            <a:r>
              <a:rPr lang="de-CH" sz="3000" dirty="0"/>
              <a:t>des Sohnes </a:t>
            </a:r>
            <a:r>
              <a:rPr lang="de-CH" sz="3000" dirty="0" err="1"/>
              <a:t>Aphiachs</a:t>
            </a:r>
            <a:r>
              <a:rPr lang="de-CH" sz="3000" dirty="0"/>
              <a:t>, des Sohnes eines </a:t>
            </a:r>
            <a:r>
              <a:rPr lang="de-CH" sz="3000" dirty="0" err="1"/>
              <a:t>Benjaminiters</a:t>
            </a:r>
            <a:r>
              <a:rPr lang="de-CH" sz="3000" dirty="0"/>
              <a:t>, ein </a:t>
            </a:r>
          </a:p>
          <a:p>
            <a:r>
              <a:rPr lang="de-CH" sz="3000" dirty="0"/>
              <a:t>vermögender Mann. 2 Und er hatte einen Sohn, sein Name </a:t>
            </a:r>
          </a:p>
          <a:p>
            <a:r>
              <a:rPr lang="de-CH" sz="3000" dirty="0"/>
              <a:t>war Saul, jung und schön, und kein Mann von den Kindern </a:t>
            </a:r>
          </a:p>
          <a:p>
            <a:r>
              <a:rPr lang="de-CH" sz="3000" dirty="0"/>
              <a:t>Israel war schöner als er; von seiner Schulter an aufwärts </a:t>
            </a:r>
          </a:p>
          <a:p>
            <a:r>
              <a:rPr lang="de-CH" sz="3000" dirty="0"/>
              <a:t>überragte er alles Volk." </a:t>
            </a:r>
            <a:r>
              <a:rPr lang="de-CH" sz="3000" b="1" dirty="0"/>
              <a:t>(9,1-2)</a:t>
            </a:r>
          </a:p>
        </p:txBody>
      </p:sp>
    </p:spTree>
    <p:extLst>
      <p:ext uri="{BB962C8B-B14F-4D97-AF65-F5344CB8AC3E}">
        <p14:creationId xmlns:p14="http://schemas.microsoft.com/office/powerpoint/2010/main" val="273900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E702ED1-D359-B00A-135E-A627A4D88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75" y="1870745"/>
            <a:ext cx="9602873" cy="265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20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10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463801"/>
            <a:ext cx="88946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"Und Samuel nahm die Ölflasche und goss sie auf sein </a:t>
            </a:r>
          </a:p>
          <a:p>
            <a:r>
              <a:rPr lang="de-CH" sz="3000" dirty="0"/>
              <a:t>Haupt aus, und er küsste ihn und sprach: Ist es nicht so, </a:t>
            </a:r>
          </a:p>
          <a:p>
            <a:r>
              <a:rPr lang="de-CH" sz="3000" dirty="0"/>
              <a:t>dass der HERR dich zum Fürsten über sein Erbteil </a:t>
            </a:r>
          </a:p>
          <a:p>
            <a:r>
              <a:rPr lang="de-CH" sz="3000" dirty="0"/>
              <a:t>gesalbt hat?" </a:t>
            </a:r>
            <a:r>
              <a:rPr lang="de-CH" sz="3000" b="1" dirty="0"/>
              <a:t>(10,1)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67220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463801"/>
            <a:ext cx="906658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"Und Nahas, der Ammoniter, zog herauf und belagerte </a:t>
            </a:r>
          </a:p>
          <a:p>
            <a:r>
              <a:rPr lang="de-CH" sz="3000" dirty="0"/>
              <a:t>Jabes-Gilead. Und alle Männer von Jabes sprachen zu </a:t>
            </a:r>
          </a:p>
          <a:p>
            <a:r>
              <a:rPr lang="de-CH" sz="3000" dirty="0"/>
              <a:t>Nahas: Schließe einen Bund mit uns, so wollen wir dir </a:t>
            </a:r>
          </a:p>
          <a:p>
            <a:r>
              <a:rPr lang="de-CH" sz="3000" dirty="0"/>
              <a:t>dienen. 2 Aber Nahas, der Ammoniter, sprach zu ihnen: </a:t>
            </a:r>
          </a:p>
          <a:p>
            <a:r>
              <a:rPr lang="de-CH" sz="3000" dirty="0"/>
              <a:t>Unter dieser Bedingung will ich einen Bund mit euch </a:t>
            </a:r>
          </a:p>
          <a:p>
            <a:r>
              <a:rPr lang="de-CH" sz="3000" dirty="0"/>
              <a:t>schließen, dass ich euch allen das rechte Auge aussteche </a:t>
            </a:r>
          </a:p>
          <a:p>
            <a:r>
              <a:rPr lang="de-CH" sz="3000" dirty="0"/>
              <a:t>und damit eine Schmach auf ganz Israel lege." </a:t>
            </a:r>
            <a:r>
              <a:rPr lang="de-CH" sz="3000" b="1" dirty="0"/>
              <a:t>(11,1-2)</a:t>
            </a:r>
          </a:p>
        </p:txBody>
      </p:sp>
    </p:spTree>
    <p:extLst>
      <p:ext uri="{BB962C8B-B14F-4D97-AF65-F5344CB8AC3E}">
        <p14:creationId xmlns:p14="http://schemas.microsoft.com/office/powerpoint/2010/main" val="415583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92DB15E-4F68-C158-F52F-0E4F08641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69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4A8CCC2-DDB4-0850-8A13-887FBB9D4C5D}"/>
              </a:ext>
            </a:extLst>
          </p:cNvPr>
          <p:cNvGrpSpPr/>
          <p:nvPr/>
        </p:nvGrpSpPr>
        <p:grpSpPr>
          <a:xfrm>
            <a:off x="354852" y="1115751"/>
            <a:ext cx="11544931" cy="9028492"/>
            <a:chOff x="354852" y="1845582"/>
            <a:chExt cx="11544931" cy="9028492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52" y="1845582"/>
              <a:ext cx="11544931" cy="9028492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C297AEB-4FB3-371D-B839-E10F30731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2091" y="2520026"/>
              <a:ext cx="11069275" cy="3801079"/>
            </a:xfrm>
            <a:prstGeom prst="rect">
              <a:avLst/>
            </a:prstGeom>
          </p:spPr>
        </p:pic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E7F0162E-8B26-3522-6DDA-23F36737DC52}"/>
              </a:ext>
            </a:extLst>
          </p:cNvPr>
          <p:cNvSpPr/>
          <p:nvPr/>
        </p:nvSpPr>
        <p:spPr>
          <a:xfrm>
            <a:off x="292217" y="4454077"/>
            <a:ext cx="11390852" cy="2508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4873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3823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Aufbau des Buches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679353"/>
            <a:ext cx="1012200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/>
              <a:t>Samuel: </a:t>
            </a:r>
            <a:r>
              <a:rPr lang="de-DE" sz="3000" dirty="0"/>
              <a:t>Von Gott erwählt und von Menschen verworfen (1 - 7)</a:t>
            </a:r>
            <a:endParaRPr lang="de-CH" sz="3000" dirty="0"/>
          </a:p>
          <a:p>
            <a:endParaRPr lang="de-DE" sz="3000" dirty="0"/>
          </a:p>
          <a:p>
            <a:r>
              <a:rPr lang="de-DE" sz="3000" b="1" dirty="0"/>
              <a:t>Saul: </a:t>
            </a:r>
            <a:r>
              <a:rPr lang="de-DE" sz="3000" dirty="0"/>
              <a:t>Von Menschen erwählt und von Gott verworfen (8 - 15)</a:t>
            </a:r>
            <a:endParaRPr lang="de-CH" sz="3000" dirty="0"/>
          </a:p>
          <a:p>
            <a:endParaRPr lang="de-DE" sz="3000" dirty="0"/>
          </a:p>
          <a:p>
            <a:r>
              <a:rPr lang="de-DE" sz="3000" b="1" dirty="0"/>
              <a:t>David: </a:t>
            </a:r>
            <a:r>
              <a:rPr lang="de-DE" sz="3000" dirty="0"/>
              <a:t>Von Gott erwählt und von Menschen verworfen (16 - 31)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903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91874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"Und es war ein Mann aus Ramatajim-Zophim, vom Gebirge </a:t>
            </a:r>
          </a:p>
          <a:p>
            <a:r>
              <a:rPr lang="de-CH" sz="3000" dirty="0"/>
              <a:t>Ephraim, und sein Name war </a:t>
            </a:r>
            <a:r>
              <a:rPr lang="de-CH" sz="3000" b="1" dirty="0"/>
              <a:t>Elkana</a:t>
            </a:r>
            <a:r>
              <a:rPr lang="de-CH" sz="3000" dirty="0"/>
              <a:t>, der Sohn </a:t>
            </a:r>
            <a:r>
              <a:rPr lang="de-CH" sz="3000" dirty="0" err="1"/>
              <a:t>Jerochams</a:t>
            </a:r>
            <a:r>
              <a:rPr lang="de-CH" sz="3000" dirty="0"/>
              <a:t>, des </a:t>
            </a:r>
          </a:p>
          <a:p>
            <a:r>
              <a:rPr lang="de-CH" sz="3000" dirty="0"/>
              <a:t>Sohnes </a:t>
            </a:r>
            <a:r>
              <a:rPr lang="de-CH" sz="3000" dirty="0" err="1"/>
              <a:t>Elihus</a:t>
            </a:r>
            <a:r>
              <a:rPr lang="de-CH" sz="3000" dirty="0"/>
              <a:t>, des Sohnes </a:t>
            </a:r>
            <a:r>
              <a:rPr lang="de-CH" sz="3000" dirty="0" err="1"/>
              <a:t>Tochus</a:t>
            </a:r>
            <a:r>
              <a:rPr lang="de-CH" sz="3000" dirty="0"/>
              <a:t>, des Sohnes </a:t>
            </a:r>
            <a:r>
              <a:rPr lang="de-CH" sz="3000" dirty="0" err="1"/>
              <a:t>Zuphs</a:t>
            </a:r>
            <a:r>
              <a:rPr lang="de-CH" sz="3000" dirty="0"/>
              <a:t>, ein </a:t>
            </a:r>
          </a:p>
          <a:p>
            <a:r>
              <a:rPr lang="de-CH" sz="3000" dirty="0" err="1"/>
              <a:t>Ephratiter</a:t>
            </a:r>
            <a:r>
              <a:rPr lang="de-CH" sz="3000" dirty="0"/>
              <a:t>. 2 Und er hatte zwei Frauen: Der Name der einen </a:t>
            </a:r>
          </a:p>
          <a:p>
            <a:r>
              <a:rPr lang="de-CH" sz="3000" dirty="0"/>
              <a:t>war </a:t>
            </a:r>
            <a:r>
              <a:rPr lang="de-CH" sz="3000" b="1" dirty="0"/>
              <a:t>Hanna</a:t>
            </a:r>
            <a:r>
              <a:rPr lang="de-CH" sz="3000" dirty="0"/>
              <a:t>, und der Name der anderen </a:t>
            </a:r>
            <a:r>
              <a:rPr lang="de-CH" sz="3000" b="1" dirty="0"/>
              <a:t>Peninna</a:t>
            </a:r>
            <a:r>
              <a:rPr lang="de-CH" sz="3000" dirty="0"/>
              <a:t>; und Peninna </a:t>
            </a:r>
          </a:p>
          <a:p>
            <a:r>
              <a:rPr lang="de-CH" sz="3000" dirty="0"/>
              <a:t>hatte Kinder, aber Hanna hatte keine Kinder. 3 Und dieser </a:t>
            </a:r>
          </a:p>
          <a:p>
            <a:r>
              <a:rPr lang="de-CH" sz="3000" dirty="0"/>
              <a:t>Mann ging Jahr für Jahr aus seiner Stadt hinauf, um den </a:t>
            </a:r>
          </a:p>
          <a:p>
            <a:r>
              <a:rPr lang="de-CH" sz="3000" dirty="0"/>
              <a:t>HERRN der Heerscharen anzubeten und ihm zu opfern in Silo; </a:t>
            </a:r>
          </a:p>
          <a:p>
            <a:r>
              <a:rPr lang="de-CH" sz="3000" dirty="0"/>
              <a:t>und dort waren die beiden Söhne </a:t>
            </a:r>
            <a:r>
              <a:rPr lang="de-CH" sz="3000" b="1" dirty="0"/>
              <a:t>Elis</a:t>
            </a:r>
            <a:r>
              <a:rPr lang="de-CH" sz="3000" dirty="0"/>
              <a:t>, </a:t>
            </a:r>
            <a:r>
              <a:rPr lang="de-CH" sz="3000" b="1" dirty="0"/>
              <a:t>Hophni </a:t>
            </a:r>
            <a:r>
              <a:rPr lang="de-CH" sz="3000" dirty="0"/>
              <a:t>und </a:t>
            </a:r>
            <a:r>
              <a:rPr lang="de-CH" sz="3000" b="1" dirty="0"/>
              <a:t>Pinehas</a:t>
            </a:r>
            <a:r>
              <a:rPr lang="de-CH" sz="3000" dirty="0"/>
              <a:t>, </a:t>
            </a:r>
          </a:p>
          <a:p>
            <a:r>
              <a:rPr lang="de-CH" sz="3000" dirty="0"/>
              <a:t>Priester des HERRN." </a:t>
            </a:r>
            <a:r>
              <a:rPr lang="de-CH" sz="3000" b="1" dirty="0"/>
              <a:t>(1Sam 1,1-3)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1987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146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"Der HERR – es werden zerschmettert werden, die mit ihm </a:t>
            </a:r>
          </a:p>
          <a:p>
            <a:r>
              <a:rPr lang="de-CH" sz="3000" dirty="0"/>
              <a:t>hadern; über ihnen im Himmel wird er donnern. Der HERR wird </a:t>
            </a:r>
          </a:p>
          <a:p>
            <a:r>
              <a:rPr lang="de-CH" sz="3000" dirty="0"/>
              <a:t>richten die Enden der Erde und Macht verleihen seinem König </a:t>
            </a:r>
          </a:p>
          <a:p>
            <a:r>
              <a:rPr lang="de-CH" sz="3000" dirty="0"/>
              <a:t>und erhöhen das Horn seines Gesalbten." </a:t>
            </a:r>
            <a:r>
              <a:rPr lang="de-CH" sz="3000" b="1" dirty="0"/>
              <a:t>(2,10)</a:t>
            </a:r>
            <a:endParaRPr lang="de-CH" sz="30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0B7886A-F93D-F696-6116-9B4317D7ED2E}"/>
              </a:ext>
            </a:extLst>
          </p:cNvPr>
          <p:cNvSpPr txBox="1"/>
          <p:nvPr/>
        </p:nvSpPr>
        <p:spPr>
          <a:xfrm>
            <a:off x="516095" y="4033693"/>
            <a:ext cx="104893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"Und ich werde mir einen treuen Priester erwecken, der wird tun, </a:t>
            </a:r>
          </a:p>
          <a:p>
            <a:r>
              <a:rPr lang="de-CH" sz="3000" dirty="0"/>
              <a:t>wie es in meinem Herzen und in meiner Seele ist; und ich werde </a:t>
            </a:r>
          </a:p>
          <a:p>
            <a:r>
              <a:rPr lang="de-CH" sz="3000" dirty="0"/>
              <a:t>ihm ein beständiges Haus bauen, und er wird vor meinem </a:t>
            </a:r>
          </a:p>
          <a:p>
            <a:r>
              <a:rPr lang="de-CH" sz="3000" dirty="0"/>
              <a:t>Gesalbten wandeln alle Tage." </a:t>
            </a:r>
            <a:r>
              <a:rPr lang="de-CH" sz="3000" b="1" dirty="0"/>
              <a:t>(2,35)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0568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6337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Einschub: Familie und Erziehung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8457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"Bring dem Jungen bei, was er für seinen Lebensweg braucht, </a:t>
            </a:r>
          </a:p>
          <a:p>
            <a:r>
              <a:rPr lang="de-CH" sz="3000" dirty="0"/>
              <a:t>dann weicht er bis ins Alter nicht davon ab." (Spr 22,6)</a:t>
            </a:r>
          </a:p>
        </p:txBody>
      </p:sp>
    </p:spTree>
    <p:extLst>
      <p:ext uri="{BB962C8B-B14F-4D97-AF65-F5344CB8AC3E}">
        <p14:creationId xmlns:p14="http://schemas.microsoft.com/office/powerpoint/2010/main" val="428185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6337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Einschub: Familie und Erziehung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85225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dirty="0"/>
              <a:t>Gottes Erziehungsauftrags- und Lehrauftrag liegt bei den Eltern. </a:t>
            </a:r>
            <a:endParaRPr lang="de-CH" sz="25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89C7B4B-74A2-43B6-A53C-6A665D0FC6A5}"/>
              </a:ext>
            </a:extLst>
          </p:cNvPr>
          <p:cNvSpPr txBox="1"/>
          <p:nvPr/>
        </p:nvSpPr>
        <p:spPr>
          <a:xfrm>
            <a:off x="516093" y="2349813"/>
            <a:ext cx="81617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500" dirty="0"/>
              <a:t>Wahre Liebe drängt zum Herrn Jesus – auch in der Erziehung!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D028CF-AFE8-9B4A-CD30-9DD367C95BDD}"/>
              </a:ext>
            </a:extLst>
          </p:cNvPr>
          <p:cNvSpPr txBox="1"/>
          <p:nvPr/>
        </p:nvSpPr>
        <p:spPr>
          <a:xfrm>
            <a:off x="494421" y="5235059"/>
            <a:ext cx="81624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500" dirty="0"/>
              <a:t>Bedenke, dass grundlegende Bibelkenntnis Voraussetzung ist,</a:t>
            </a:r>
          </a:p>
          <a:p>
            <a:r>
              <a:rPr lang="de-CH" sz="2500" dirty="0"/>
              <a:t>für eine gesunde Erziehung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A8EAB28-27D9-0EB7-736F-04F06AEB78C5}"/>
              </a:ext>
            </a:extLst>
          </p:cNvPr>
          <p:cNvSpPr txBox="1"/>
          <p:nvPr/>
        </p:nvSpPr>
        <p:spPr>
          <a:xfrm>
            <a:off x="505257" y="3116741"/>
            <a:ext cx="86497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500" dirty="0"/>
              <a:t>Bedenke, dass deine Kinder nicht Prinzen und Prinzessinnen sind.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D5ED069-2645-AF14-9AC3-9244659FE83E}"/>
              </a:ext>
            </a:extLst>
          </p:cNvPr>
          <p:cNvSpPr txBox="1"/>
          <p:nvPr/>
        </p:nvSpPr>
        <p:spPr>
          <a:xfrm>
            <a:off x="494421" y="3983540"/>
            <a:ext cx="79689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dirty="0"/>
              <a:t>Bedenke, solange die "Kinder unter deinem Dach" wohnen, </a:t>
            </a:r>
          </a:p>
          <a:p>
            <a:r>
              <a:rPr lang="de-DE" sz="2500" dirty="0"/>
              <a:t>stehen sie unter eurer Autorität. </a:t>
            </a:r>
            <a:endParaRPr lang="de-CH" sz="2500" dirty="0"/>
          </a:p>
        </p:txBody>
      </p:sp>
    </p:spTree>
    <p:extLst>
      <p:ext uri="{BB962C8B-B14F-4D97-AF65-F5344CB8AC3E}">
        <p14:creationId xmlns:p14="http://schemas.microsoft.com/office/powerpoint/2010/main" val="296743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6337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Einschub: Familie und Erziehung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6107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Eine gesunde Gemeinde ist nur möglich, wenn die Familie </a:t>
            </a:r>
          </a:p>
          <a:p>
            <a:r>
              <a:rPr lang="de-CH" sz="3000" dirty="0"/>
              <a:t>gesund ist, d.h. nach der "gesunden Lehre" lebt. Die gesunde </a:t>
            </a:r>
          </a:p>
          <a:p>
            <a:r>
              <a:rPr lang="de-CH" sz="3000" dirty="0"/>
              <a:t>Lehre meint den Ratschluss Gottes der sich in der Schrift offenbart.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89C7B4B-74A2-43B6-A53C-6A665D0FC6A5}"/>
              </a:ext>
            </a:extLst>
          </p:cNvPr>
          <p:cNvSpPr txBox="1"/>
          <p:nvPr/>
        </p:nvSpPr>
        <p:spPr>
          <a:xfrm>
            <a:off x="516095" y="3604631"/>
            <a:ext cx="100414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"Halte fest das Bild (Muster) gesunder Worte, die du von mir </a:t>
            </a:r>
          </a:p>
          <a:p>
            <a:r>
              <a:rPr lang="de-CH" sz="3000" dirty="0"/>
              <a:t>gehört hast, in Glauben und Liebe, die in Christus Jesus sind. </a:t>
            </a:r>
          </a:p>
          <a:p>
            <a:r>
              <a:rPr lang="de-CH" sz="3000" dirty="0"/>
              <a:t>Bewahre das schöne anvertraute Gut durch den Heiligen Geist, </a:t>
            </a:r>
          </a:p>
          <a:p>
            <a:r>
              <a:rPr lang="de-CH" sz="3000" dirty="0"/>
              <a:t>der in uns wohnt." (2Tim 1,13-14)</a:t>
            </a:r>
          </a:p>
        </p:txBody>
      </p:sp>
    </p:spTree>
    <p:extLst>
      <p:ext uri="{BB962C8B-B14F-4D97-AF65-F5344CB8AC3E}">
        <p14:creationId xmlns:p14="http://schemas.microsoft.com/office/powerpoint/2010/main" val="26209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1180</Words>
  <Application>Microsoft Office PowerPoint</Application>
  <PresentationFormat>Breitbild</PresentationFormat>
  <Paragraphs>114</Paragraphs>
  <Slides>22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Image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Reinhard</dc:creator>
  <cp:keywords>1 Samuel</cp:keywords>
  <cp:lastModifiedBy>Reinhard Briggeler</cp:lastModifiedBy>
  <cp:revision>109</cp:revision>
  <dcterms:created xsi:type="dcterms:W3CDTF">2018-05-19T05:14:58Z</dcterms:created>
  <dcterms:modified xsi:type="dcterms:W3CDTF">2023-12-03T07:09:19Z</dcterms:modified>
  <cp:category>Bibel</cp:category>
</cp:coreProperties>
</file>