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39" r:id="rId3"/>
    <p:sldId id="340" r:id="rId4"/>
    <p:sldId id="341" r:id="rId5"/>
    <p:sldId id="342" r:id="rId6"/>
    <p:sldId id="343" r:id="rId7"/>
    <p:sldId id="325" r:id="rId8"/>
    <p:sldId id="336" r:id="rId9"/>
    <p:sldId id="337" r:id="rId10"/>
    <p:sldId id="344" r:id="rId11"/>
    <p:sldId id="345" r:id="rId12"/>
    <p:sldId id="346" r:id="rId13"/>
    <p:sldId id="347" r:id="rId14"/>
    <p:sldId id="348" r:id="rId15"/>
    <p:sldId id="350" r:id="rId16"/>
    <p:sldId id="351" r:id="rId17"/>
    <p:sldId id="353" r:id="rId18"/>
    <p:sldId id="352" r:id="rId19"/>
    <p:sldId id="32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3" y="27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10.12.2023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10.12.2023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F51FF84-4C8E-D71C-D4D0-D2FD59B7D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11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63801"/>
            <a:ext cx="8528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Grossartiger Sieg gegen die Ammoniter (König Nahas)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26395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12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63801"/>
            <a:ext cx="420249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Samuels Abschiedsrede:</a:t>
            </a:r>
          </a:p>
          <a:p>
            <a:endParaRPr lang="de-DE" sz="1000" dirty="0"/>
          </a:p>
          <a:p>
            <a:r>
              <a:rPr lang="de-DE" sz="3000" dirty="0"/>
              <a:t>- Rechtfertigung vor Israel</a:t>
            </a:r>
          </a:p>
          <a:p>
            <a:endParaRPr lang="de-DE" sz="1000" dirty="0"/>
          </a:p>
          <a:p>
            <a:r>
              <a:rPr lang="de-DE" sz="3000" dirty="0"/>
              <a:t>- Bestätigung von Gott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5785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91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13 - 14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63801"/>
            <a:ext cx="83356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Krieg gegen die Philister (Saul ist seit 2 Jahren König)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15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63801"/>
            <a:ext cx="94171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Krieg gegen die Amalekiter (Saul ist seit ca. 25 Jahren König)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2132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4003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Verwerfungen Sauls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2980" y="1229574"/>
            <a:ext cx="1163902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900" dirty="0"/>
              <a:t>"Und Samuel sprach zu Saul: Du hast töricht gehandelt, du hast das </a:t>
            </a:r>
          </a:p>
          <a:p>
            <a:r>
              <a:rPr lang="de-CH" sz="2900" dirty="0"/>
              <a:t>Gebot des HERRN, deines Gottes, das er dir geboten hat, nicht </a:t>
            </a:r>
          </a:p>
          <a:p>
            <a:r>
              <a:rPr lang="de-CH" sz="2900" dirty="0"/>
              <a:t>beachtet; denn jetzt hätte der HERR dein Königtum über Israel </a:t>
            </a:r>
          </a:p>
          <a:p>
            <a:r>
              <a:rPr lang="de-CH" sz="2900" dirty="0"/>
              <a:t>bestätigt bis in Ewigkeit; 14 nun aber wird dein Königtum nicht </a:t>
            </a:r>
          </a:p>
          <a:p>
            <a:r>
              <a:rPr lang="de-CH" sz="2900" dirty="0"/>
              <a:t>bestehen. </a:t>
            </a:r>
            <a:r>
              <a:rPr lang="de-CH" sz="2900" u="sng" dirty="0"/>
              <a:t>Der HERR hat sich einen Mann gesucht nach seinem </a:t>
            </a:r>
          </a:p>
          <a:p>
            <a:r>
              <a:rPr lang="de-CH" sz="2900" u="sng" dirty="0"/>
              <a:t>Herzen, und der HERR hat ihn zum Fürsten über sein Volk bestellt</a:t>
            </a:r>
            <a:r>
              <a:rPr lang="de-CH" sz="2900" dirty="0"/>
              <a:t>; </a:t>
            </a:r>
          </a:p>
          <a:p>
            <a:r>
              <a:rPr lang="de-CH" sz="2900" dirty="0"/>
              <a:t>denn du hast nicht beachtet, was der HERR dir geboten hatte." (13,13-14)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CD2CD7B-E86C-D4DE-29A5-A13211CB10D2}"/>
              </a:ext>
            </a:extLst>
          </p:cNvPr>
          <p:cNvSpPr txBox="1"/>
          <p:nvPr/>
        </p:nvSpPr>
        <p:spPr>
          <a:xfrm>
            <a:off x="516095" y="4612257"/>
            <a:ext cx="10940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Frage:</a:t>
            </a:r>
            <a:r>
              <a:rPr lang="de-CH" sz="3000" dirty="0"/>
              <a:t> Warum wird David "Mann nach dem Herzen Gottes" genannt?</a:t>
            </a:r>
          </a:p>
        </p:txBody>
      </p:sp>
    </p:spTree>
    <p:extLst>
      <p:ext uri="{BB962C8B-B14F-4D97-AF65-F5344CB8AC3E}">
        <p14:creationId xmlns:p14="http://schemas.microsoft.com/office/powerpoint/2010/main" val="37709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4003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Verwerfungen Sauls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2980" y="1436776"/>
            <a:ext cx="925144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als Samuel sich wandte zu gehen, da ergriff er den </a:t>
            </a:r>
          </a:p>
          <a:p>
            <a:r>
              <a:rPr lang="de-CH" sz="3000" dirty="0"/>
              <a:t>Zipfel seines Oberkleides, und dieser riss ab. 28 Da sprach </a:t>
            </a:r>
          </a:p>
          <a:p>
            <a:r>
              <a:rPr lang="de-CH" sz="3000" dirty="0"/>
              <a:t>Samuel zu ihm: </a:t>
            </a:r>
            <a:r>
              <a:rPr lang="de-CH" sz="3000" u="sng" dirty="0"/>
              <a:t>Der HERR hat heute das Königtum Israels </a:t>
            </a:r>
          </a:p>
          <a:p>
            <a:r>
              <a:rPr lang="de-CH" sz="3000" u="sng" dirty="0"/>
              <a:t>von dir abgerissen und es deinem Nächsten gegeben</a:t>
            </a:r>
            <a:r>
              <a:rPr lang="de-CH" sz="3000" dirty="0"/>
              <a:t>, der </a:t>
            </a:r>
          </a:p>
          <a:p>
            <a:r>
              <a:rPr lang="de-CH" sz="3000" dirty="0"/>
              <a:t>besser ist als du." (15,27-28)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CD2CD7B-E86C-D4DE-29A5-A13211CB10D2}"/>
              </a:ext>
            </a:extLst>
          </p:cNvPr>
          <p:cNvSpPr txBox="1"/>
          <p:nvPr/>
        </p:nvSpPr>
        <p:spPr>
          <a:xfrm>
            <a:off x="516095" y="4292443"/>
            <a:ext cx="91649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Frage:</a:t>
            </a:r>
            <a:r>
              <a:rPr lang="de-CH" sz="3000" dirty="0"/>
              <a:t> </a:t>
            </a:r>
            <a:r>
              <a:rPr lang="de-DE" sz="3000" dirty="0"/>
              <a:t>Warum wird David der "Bessere" als Saul genannt?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1961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03" y="1866608"/>
            <a:ext cx="98790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/>
              <a:t>Beachte:</a:t>
            </a:r>
          </a:p>
          <a:p>
            <a:pPr algn="ctr"/>
            <a:r>
              <a:rPr lang="de-CH" sz="3600" dirty="0"/>
              <a:t>Mann oder Frau nach dem Herzen Gottes </a:t>
            </a:r>
          </a:p>
          <a:p>
            <a:pPr algn="ctr"/>
            <a:r>
              <a:rPr lang="de-CH" sz="3600" dirty="0"/>
              <a:t>genannt zu werden, ist </a:t>
            </a:r>
            <a:r>
              <a:rPr lang="de-CH" sz="3600" b="1" dirty="0"/>
              <a:t>kein</a:t>
            </a:r>
            <a:r>
              <a:rPr lang="de-CH" sz="3600" dirty="0"/>
              <a:t> Qualitätsmerkmal, </a:t>
            </a:r>
          </a:p>
          <a:p>
            <a:pPr algn="ctr"/>
            <a:r>
              <a:rPr lang="de-CH" sz="3600" dirty="0"/>
              <a:t>sondern zeugt von Gottes Erwählung und Berufung!</a:t>
            </a:r>
          </a:p>
        </p:txBody>
      </p:sp>
    </p:spTree>
    <p:extLst>
      <p:ext uri="{BB962C8B-B14F-4D97-AF65-F5344CB8AC3E}">
        <p14:creationId xmlns:p14="http://schemas.microsoft.com/office/powerpoint/2010/main" val="26463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C556548-9436-EF64-CB97-E06A9B48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6" y="-1"/>
            <a:ext cx="1664563" cy="6858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EB08EB3-62CD-AAC6-0191-D0CD5EEE4092}"/>
              </a:ext>
            </a:extLst>
          </p:cNvPr>
          <p:cNvGrpSpPr/>
          <p:nvPr/>
        </p:nvGrpSpPr>
        <p:grpSpPr>
          <a:xfrm>
            <a:off x="49635" y="998290"/>
            <a:ext cx="4794308" cy="4890782"/>
            <a:chOff x="49635" y="998290"/>
            <a:chExt cx="4794308" cy="489078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B7303B8-2448-2591-5BC9-77AA8C46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5" y="1094764"/>
              <a:ext cx="4794308" cy="479430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AEA82DE-F997-E644-0DC0-0196A8D33AD8}"/>
                </a:ext>
              </a:extLst>
            </p:cNvPr>
            <p:cNvSpPr txBox="1"/>
            <p:nvPr/>
          </p:nvSpPr>
          <p:spPr>
            <a:xfrm>
              <a:off x="633019" y="998290"/>
              <a:ext cx="36275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000" b="1" dirty="0"/>
                <a:t>Herz des Menschen 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21FD262-8BCA-BA00-5166-FD46BAA22F8A}"/>
              </a:ext>
            </a:extLst>
          </p:cNvPr>
          <p:cNvGrpSpPr/>
          <p:nvPr/>
        </p:nvGrpSpPr>
        <p:grpSpPr>
          <a:xfrm>
            <a:off x="7693400" y="998290"/>
            <a:ext cx="3627539" cy="3921776"/>
            <a:chOff x="7693400" y="998290"/>
            <a:chExt cx="3627539" cy="392177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68A7A91-062D-34BE-AD4A-BE62209BC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3537" y="1937931"/>
              <a:ext cx="3452544" cy="2982135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26DF3CC-03B3-A4D7-A6AD-A5E42D5C04FB}"/>
                </a:ext>
              </a:extLst>
            </p:cNvPr>
            <p:cNvSpPr txBox="1"/>
            <p:nvPr/>
          </p:nvSpPr>
          <p:spPr>
            <a:xfrm>
              <a:off x="7693400" y="998290"/>
              <a:ext cx="36275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000" b="1" dirty="0">
                  <a:solidFill>
                    <a:srgbClr val="FF0000"/>
                  </a:solidFill>
                </a:rPr>
                <a:t>Herz Gottes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6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47626" y="1290041"/>
            <a:ext cx="104367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"Hat der HERR Gefallen an Brandopfern und Schlachtopfern, </a:t>
            </a:r>
          </a:p>
          <a:p>
            <a:r>
              <a:rPr lang="de-CH" sz="3000" dirty="0"/>
              <a:t>wie daran, dass man der Stimme des HERRN gehorcht? </a:t>
            </a:r>
          </a:p>
          <a:p>
            <a:r>
              <a:rPr lang="de-CH" sz="3000" dirty="0"/>
              <a:t>Siehe, Gehorchen ist besser als Schlachtopfer, </a:t>
            </a:r>
          </a:p>
          <a:p>
            <a:r>
              <a:rPr lang="de-CH" sz="3000" dirty="0"/>
              <a:t>Aufmerken besser als das Fett der Widder. </a:t>
            </a:r>
          </a:p>
          <a:p>
            <a:r>
              <a:rPr lang="de-CH" sz="3000" dirty="0"/>
              <a:t>Denn wie Sünde der Wahrsagerei ist Widerspenstigkeit, </a:t>
            </a:r>
          </a:p>
          <a:p>
            <a:r>
              <a:rPr lang="de-CH" sz="3000" dirty="0"/>
              <a:t>und der Eigenwille wie Abgötterei und Götzendienst." (15,22-23a)</a:t>
            </a:r>
          </a:p>
        </p:txBody>
      </p:sp>
    </p:spTree>
    <p:extLst>
      <p:ext uri="{BB962C8B-B14F-4D97-AF65-F5344CB8AC3E}">
        <p14:creationId xmlns:p14="http://schemas.microsoft.com/office/powerpoint/2010/main" val="37791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7305BE0-2B05-1EC3-E8B8-6BD678004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76581C84-6E4F-418A-8D07-9C815470F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62752"/>
              </p:ext>
            </p:extLst>
          </p:nvPr>
        </p:nvGraphicFramePr>
        <p:xfrm>
          <a:off x="3363985" y="218755"/>
          <a:ext cx="4817907" cy="653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09840" imgH="4486320" progId="">
                  <p:embed/>
                </p:oleObj>
              </mc:Choice>
              <mc:Fallback>
                <p:oleObj r:id="rId2" imgW="3309840" imgH="4486320" progId="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76581C84-6E4F-418A-8D07-9C815470F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63985" y="218755"/>
                        <a:ext cx="4817907" cy="6530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07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4C98B1F-81D6-1C0A-C0B2-3B923E5BB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0" y="2525085"/>
            <a:ext cx="11709696" cy="131287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A131086-F0F1-CB35-2B85-C788D99FD3C0}"/>
              </a:ext>
            </a:extLst>
          </p:cNvPr>
          <p:cNvSpPr/>
          <p:nvPr/>
        </p:nvSpPr>
        <p:spPr>
          <a:xfrm>
            <a:off x="8233794" y="2663505"/>
            <a:ext cx="3485627" cy="1048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BDB0CA3-A818-A618-E5B2-DC4DD390DA16}"/>
              </a:ext>
            </a:extLst>
          </p:cNvPr>
          <p:cNvSpPr/>
          <p:nvPr/>
        </p:nvSpPr>
        <p:spPr>
          <a:xfrm>
            <a:off x="4229449" y="2664899"/>
            <a:ext cx="3727509" cy="1048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4C98B1F-81D6-1C0A-C0B2-3B923E5BB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0" y="2525085"/>
            <a:ext cx="11709696" cy="131287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A131086-F0F1-CB35-2B85-C788D99FD3C0}"/>
              </a:ext>
            </a:extLst>
          </p:cNvPr>
          <p:cNvSpPr/>
          <p:nvPr/>
        </p:nvSpPr>
        <p:spPr>
          <a:xfrm>
            <a:off x="8233794" y="2663505"/>
            <a:ext cx="3485627" cy="1048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078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4C98B1F-81D6-1C0A-C0B2-3B923E5BB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0" y="2525085"/>
            <a:ext cx="11709696" cy="13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C556548-9436-EF64-CB97-E06A9B48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36" y="-1"/>
            <a:ext cx="1664563" cy="6858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EB08EB3-62CD-AAC6-0191-D0CD5EEE4092}"/>
              </a:ext>
            </a:extLst>
          </p:cNvPr>
          <p:cNvGrpSpPr/>
          <p:nvPr/>
        </p:nvGrpSpPr>
        <p:grpSpPr>
          <a:xfrm>
            <a:off x="49635" y="998290"/>
            <a:ext cx="4794308" cy="4890782"/>
            <a:chOff x="49635" y="998290"/>
            <a:chExt cx="4794308" cy="489078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B7303B8-2448-2591-5BC9-77AA8C46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5" y="1094764"/>
              <a:ext cx="4794308" cy="479430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AEA82DE-F997-E644-0DC0-0196A8D33AD8}"/>
                </a:ext>
              </a:extLst>
            </p:cNvPr>
            <p:cNvSpPr txBox="1"/>
            <p:nvPr/>
          </p:nvSpPr>
          <p:spPr>
            <a:xfrm>
              <a:off x="633019" y="998290"/>
              <a:ext cx="36275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000" b="1" dirty="0"/>
                <a:t>Herz des Menschen 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21FD262-8BCA-BA00-5166-FD46BAA22F8A}"/>
              </a:ext>
            </a:extLst>
          </p:cNvPr>
          <p:cNvGrpSpPr/>
          <p:nvPr/>
        </p:nvGrpSpPr>
        <p:grpSpPr>
          <a:xfrm>
            <a:off x="7693400" y="998290"/>
            <a:ext cx="3627539" cy="3921776"/>
            <a:chOff x="7693400" y="998290"/>
            <a:chExt cx="3627539" cy="392177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68A7A91-062D-34BE-AD4A-BE62209BC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3537" y="1937931"/>
              <a:ext cx="3452544" cy="2982135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26DF3CC-03B3-A4D7-A6AD-A5E42D5C04FB}"/>
                </a:ext>
              </a:extLst>
            </p:cNvPr>
            <p:cNvSpPr txBox="1"/>
            <p:nvPr/>
          </p:nvSpPr>
          <p:spPr>
            <a:xfrm>
              <a:off x="7693400" y="998290"/>
              <a:ext cx="36275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000" b="1" dirty="0">
                  <a:solidFill>
                    <a:srgbClr val="FF0000"/>
                  </a:solidFill>
                </a:rPr>
                <a:t>Herz Gottes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0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186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8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63801"/>
            <a:ext cx="1089612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es geschah, als Samuel alt geworden war, da setzte er seine </a:t>
            </a:r>
          </a:p>
          <a:p>
            <a:r>
              <a:rPr lang="de-CH" sz="3000" dirty="0"/>
              <a:t>Söhne als Richter ein über Israel. 2 Und der Name seines </a:t>
            </a:r>
          </a:p>
          <a:p>
            <a:r>
              <a:rPr lang="de-CH" sz="3000" dirty="0"/>
              <a:t>erstgeborenen Sohnes war Joel, und der Name seines zweiten Abija; </a:t>
            </a:r>
          </a:p>
          <a:p>
            <a:r>
              <a:rPr lang="de-CH" sz="3000" dirty="0"/>
              <a:t>sie richteten in Beerseba. 3 Aber seine Söhne wandelten nicht auf </a:t>
            </a:r>
          </a:p>
          <a:p>
            <a:r>
              <a:rPr lang="de-CH" sz="3000" dirty="0"/>
              <a:t>seinen Wegen und wandten sich dem Gewinn zu und nahmen </a:t>
            </a:r>
          </a:p>
          <a:p>
            <a:r>
              <a:rPr lang="de-CH" sz="3000" dirty="0"/>
              <a:t>Geschenke an und beugten das Recht. 4 Da versammelten sich </a:t>
            </a:r>
          </a:p>
          <a:p>
            <a:r>
              <a:rPr lang="de-CH" sz="3000" dirty="0"/>
              <a:t>alle Ältesten von Israel und kamen zu Samuel nach Rama; 5 und </a:t>
            </a:r>
          </a:p>
          <a:p>
            <a:r>
              <a:rPr lang="de-CH" sz="3000" dirty="0"/>
              <a:t>sie sprachen zu ihm: Siehe, du bist alt geworden, und deine Söhne </a:t>
            </a:r>
          </a:p>
          <a:p>
            <a:r>
              <a:rPr lang="de-CH" sz="3000" dirty="0"/>
              <a:t>wandeln nicht auf deinen Wegen. Nun setze einen König über uns </a:t>
            </a:r>
          </a:p>
          <a:p>
            <a:r>
              <a:rPr lang="de-CH" sz="3000" dirty="0"/>
              <a:t>ein, dass er uns richte, gleich allen Nationen." </a:t>
            </a:r>
            <a:r>
              <a:rPr lang="de-DE" sz="3000" b="1" dirty="0"/>
              <a:t>(8,1-5)</a:t>
            </a:r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4444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186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9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63801"/>
            <a:ext cx="947797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es war ein Mann von Benjamin, sein Name war Kis, </a:t>
            </a:r>
          </a:p>
          <a:p>
            <a:r>
              <a:rPr lang="de-CH" sz="3000" dirty="0"/>
              <a:t>der Sohn </a:t>
            </a:r>
            <a:r>
              <a:rPr lang="de-CH" sz="3000" dirty="0" err="1"/>
              <a:t>Abiels</a:t>
            </a:r>
            <a:r>
              <a:rPr lang="de-CH" sz="3000" dirty="0"/>
              <a:t>, des Sohnes </a:t>
            </a:r>
            <a:r>
              <a:rPr lang="de-CH" sz="3000" dirty="0" err="1"/>
              <a:t>Zerors</a:t>
            </a:r>
            <a:r>
              <a:rPr lang="de-CH" sz="3000" dirty="0"/>
              <a:t>, des Sohnes </a:t>
            </a:r>
            <a:r>
              <a:rPr lang="de-CH" sz="3000" dirty="0" err="1"/>
              <a:t>Bekoraths</a:t>
            </a:r>
            <a:r>
              <a:rPr lang="de-CH" sz="3000" dirty="0"/>
              <a:t>, </a:t>
            </a:r>
          </a:p>
          <a:p>
            <a:r>
              <a:rPr lang="de-CH" sz="3000" dirty="0"/>
              <a:t>des Sohnes </a:t>
            </a:r>
            <a:r>
              <a:rPr lang="de-CH" sz="3000" dirty="0" err="1"/>
              <a:t>Aphiachs</a:t>
            </a:r>
            <a:r>
              <a:rPr lang="de-CH" sz="3000" dirty="0"/>
              <a:t>, des Sohnes eines </a:t>
            </a:r>
            <a:r>
              <a:rPr lang="de-CH" sz="3000" dirty="0" err="1"/>
              <a:t>Benjaminiters</a:t>
            </a:r>
            <a:r>
              <a:rPr lang="de-CH" sz="3000" dirty="0"/>
              <a:t>, ein </a:t>
            </a:r>
          </a:p>
          <a:p>
            <a:r>
              <a:rPr lang="de-CH" sz="3000" dirty="0"/>
              <a:t>vermögender Mann. 2 Und er hatte einen Sohn, sein Name </a:t>
            </a:r>
          </a:p>
          <a:p>
            <a:r>
              <a:rPr lang="de-CH" sz="3000" dirty="0"/>
              <a:t>war Saul, jung und schön, und kein Mann von den Kindern </a:t>
            </a:r>
          </a:p>
          <a:p>
            <a:r>
              <a:rPr lang="de-CH" sz="3000" dirty="0"/>
              <a:t>Israel war schöner als er; von seiner Schulter an aufwärts </a:t>
            </a:r>
          </a:p>
          <a:p>
            <a:r>
              <a:rPr lang="de-CH" sz="3000" dirty="0"/>
              <a:t>überragte er alles Volk." </a:t>
            </a:r>
            <a:r>
              <a:rPr lang="de-CH" sz="3000" b="1" dirty="0"/>
              <a:t>(9,1-2)</a:t>
            </a:r>
          </a:p>
        </p:txBody>
      </p:sp>
    </p:spTree>
    <p:extLst>
      <p:ext uri="{BB962C8B-B14F-4D97-AF65-F5344CB8AC3E}">
        <p14:creationId xmlns:p14="http://schemas.microsoft.com/office/powerpoint/2010/main" val="27390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546809"/>
            <a:ext cx="209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Kapitel 10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754" y="1463801"/>
            <a:ext cx="88946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Samuel nahm die Ölflasche und goss sie auf sein </a:t>
            </a:r>
          </a:p>
          <a:p>
            <a:r>
              <a:rPr lang="de-CH" sz="3000" dirty="0"/>
              <a:t>Haupt aus, und er küsste ihn und sprach: Ist es nicht so, </a:t>
            </a:r>
          </a:p>
          <a:p>
            <a:r>
              <a:rPr lang="de-CH" sz="3000" dirty="0"/>
              <a:t>dass der HERR dich zum Fürsten über sein Erbteil </a:t>
            </a:r>
          </a:p>
          <a:p>
            <a:r>
              <a:rPr lang="de-CH" sz="3000" dirty="0"/>
              <a:t>gesalbt hat?" </a:t>
            </a:r>
            <a:r>
              <a:rPr lang="de-CH" sz="3000" b="1" dirty="0"/>
              <a:t>(10,1)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6722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Breitbild</PresentationFormat>
  <Paragraphs>66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keywords>1 Samuel</cp:keywords>
  <cp:lastModifiedBy>Reinhard Briggeler</cp:lastModifiedBy>
  <cp:revision>117</cp:revision>
  <dcterms:created xsi:type="dcterms:W3CDTF">2018-05-19T05:14:58Z</dcterms:created>
  <dcterms:modified xsi:type="dcterms:W3CDTF">2023-12-10T07:07:27Z</dcterms:modified>
  <cp:category>Bibel</cp:category>
</cp:coreProperties>
</file>