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1" r:id="rId2"/>
    <p:sldId id="705" r:id="rId3"/>
    <p:sldId id="707" r:id="rId4"/>
    <p:sldId id="724" r:id="rId5"/>
    <p:sldId id="726" r:id="rId6"/>
    <p:sldId id="725" r:id="rId7"/>
    <p:sldId id="733" r:id="rId8"/>
    <p:sldId id="721" r:id="rId9"/>
    <p:sldId id="735" r:id="rId10"/>
    <p:sldId id="737" r:id="rId11"/>
    <p:sldId id="727" r:id="rId12"/>
    <p:sldId id="736" r:id="rId13"/>
    <p:sldId id="263" r:id="rId14"/>
    <p:sldId id="711" r:id="rId15"/>
    <p:sldId id="738" r:id="rId16"/>
    <p:sldId id="728" r:id="rId17"/>
    <p:sldId id="712" r:id="rId18"/>
    <p:sldId id="713" r:id="rId19"/>
    <p:sldId id="732" r:id="rId20"/>
    <p:sldId id="722" r:id="rId21"/>
    <p:sldId id="717" r:id="rId22"/>
    <p:sldId id="741" r:id="rId23"/>
    <p:sldId id="739" r:id="rId24"/>
    <p:sldId id="740" r:id="rId25"/>
    <p:sldId id="734" r:id="rId26"/>
    <p:sldId id="716" r:id="rId27"/>
    <p:sldId id="742" r:id="rId28"/>
    <p:sldId id="720" r:id="rId29"/>
    <p:sldId id="718" r:id="rId30"/>
    <p:sldId id="706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99" d="100"/>
          <a:sy n="99" d="100"/>
        </p:scale>
        <p:origin x="1544" y="11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07.07.2023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C899B-DD88-45B9-8CEC-01A5BCBB2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D3937E-6C92-4C8D-A3FF-75B6E712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77DA5-DF1C-47B7-921E-7181075B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540-AA42-461B-9DE6-9BA9D777306E}" type="datetimeFigureOut">
              <a:rPr lang="de-CH" smtClean="0"/>
              <a:t>07.07.2023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079D33-6399-4862-A277-F0BEAAB6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883641-D8FE-4121-8D92-7AF445CA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F2E3-90E4-4370-A8BA-D02AC40804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300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07.07.2023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AA21DF5-A536-C706-06E7-02C8CA99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1CADD4A-434D-F859-4144-22B2DFC9C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3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632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Facetten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1251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geistliche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793FEF-8EDE-8D50-4795-0486C9F337CA}"/>
              </a:ext>
            </a:extLst>
          </p:cNvPr>
          <p:cNvSpPr txBox="1"/>
          <p:nvPr/>
        </p:nvSpPr>
        <p:spPr>
          <a:xfrm>
            <a:off x="1303560" y="2492729"/>
            <a:ext cx="92484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Jesus antwortete und sprach zu ihm: Wahrlich, wahrlich, ich sage dir: Wenn jemand nicht von Neuem geboren wird, kann er das Reich Gottes nicht sehen. 4 Nikodemus spricht zu ihm: Wie kann ein Mensch geboren werden, wenn er alt ist? Kann er etwa zum zweiten Mal in den Leib seiner Mutter hineingehen und geboren werden? 5 Jesus antwortete: Wahrlich, wahrlich, ich sage dir: Wenn jemand nicht aus Wasser und Geist geboren wird, kann er nicht in das Reich Gottes hineingehen.</a:t>
            </a:r>
            <a:r>
              <a:rPr lang="de-CH" sz="3000" dirty="0"/>
              <a:t>" </a:t>
            </a:r>
            <a:r>
              <a:rPr lang="de-CH" sz="3000" b="1" dirty="0"/>
              <a:t>(Joh 3,3-5)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249855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28" name="Textfeld 43">
            <a:extLst>
              <a:ext uri="{FF2B5EF4-FFF2-40B4-BE49-F238E27FC236}">
                <a16:creationId xmlns:a16="http://schemas.microsoft.com/office/drawing/2014/main" id="{AEDB1559-22EE-5D91-68D0-225EE828F1F4}"/>
              </a:ext>
            </a:extLst>
          </p:cNvPr>
          <p:cNvSpPr txBox="1">
            <a:spLocks/>
          </p:cNvSpPr>
          <p:nvPr/>
        </p:nvSpPr>
        <p:spPr>
          <a:xfrm>
            <a:off x="631178" y="2387150"/>
            <a:ext cx="2006825" cy="493614"/>
          </a:xfrm>
          <a:prstGeom prst="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Theokratisches – Königreich über die ganze Erde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9" name="Gerade Verbindung mit Pfeil 3228">
            <a:extLst>
              <a:ext uri="{FF2B5EF4-FFF2-40B4-BE49-F238E27FC236}">
                <a16:creationId xmlns:a16="http://schemas.microsoft.com/office/drawing/2014/main" id="{5B7D6A06-A87A-6779-4662-E4725E375FE2}"/>
              </a:ext>
            </a:extLst>
          </p:cNvPr>
          <p:cNvCxnSpPr>
            <a:cxnSpLocks/>
          </p:cNvCxnSpPr>
          <p:nvPr/>
        </p:nvCxnSpPr>
        <p:spPr>
          <a:xfrm>
            <a:off x="1848019" y="2840043"/>
            <a:ext cx="51797" cy="60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7" name="Rechteck 3226">
            <a:extLst>
              <a:ext uri="{FF2B5EF4-FFF2-40B4-BE49-F238E27FC236}">
                <a16:creationId xmlns:a16="http://schemas.microsoft.com/office/drawing/2014/main" id="{13559F39-6617-0606-7D5F-A9A7539F73AF}"/>
              </a:ext>
            </a:extLst>
          </p:cNvPr>
          <p:cNvSpPr>
            <a:spLocks/>
          </p:cNvSpPr>
          <p:nvPr/>
        </p:nvSpPr>
        <p:spPr>
          <a:xfrm>
            <a:off x="1724152" y="3501609"/>
            <a:ext cx="27933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8" name="Rechteck 3237">
            <a:extLst>
              <a:ext uri="{FF2B5EF4-FFF2-40B4-BE49-F238E27FC236}">
                <a16:creationId xmlns:a16="http://schemas.microsoft.com/office/drawing/2014/main" id="{D7607884-5FFD-A088-7B7B-17A488A3B39F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524722F8-B2AC-353E-1274-2F7508443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ewitterblitz 2">
            <a:extLst>
              <a:ext uri="{FF2B5EF4-FFF2-40B4-BE49-F238E27FC236}">
                <a16:creationId xmlns:a16="http://schemas.microsoft.com/office/drawing/2014/main" id="{37B3AE81-6CF7-DD6A-4D50-62EB7035A1F4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" name="Gewitterblitz 3">
            <a:extLst>
              <a:ext uri="{FF2B5EF4-FFF2-40B4-BE49-F238E27FC236}">
                <a16:creationId xmlns:a16="http://schemas.microsoft.com/office/drawing/2014/main" id="{1C60E912-BD0D-4EB1-4ACF-4E12ADEA2DAA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4ED738E-559F-CA5E-A4AF-391260EB6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292" y="4967651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0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632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Facetten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805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68732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3000" b="1" dirty="0">
                <a:sym typeface="Wingdings" panose="05000000000000000000" pitchFamily="2" charset="2"/>
              </a:rPr>
              <a:t>Theokratie-Verwaltung im Garten Eden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793FEF-8EDE-8D50-4795-0486C9F337CA}"/>
              </a:ext>
            </a:extLst>
          </p:cNvPr>
          <p:cNvSpPr txBox="1"/>
          <p:nvPr/>
        </p:nvSpPr>
        <p:spPr>
          <a:xfrm>
            <a:off x="1161959" y="2802103"/>
            <a:ext cx="987321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Gott sprach: Lasst uns Menschen machen als unser Bild, </a:t>
            </a:r>
          </a:p>
          <a:p>
            <a:r>
              <a:rPr lang="de-CH" sz="3000" dirty="0"/>
              <a:t>uns ähnlich! Sie sollen</a:t>
            </a:r>
            <a:r>
              <a:rPr lang="de-CH" sz="3000" b="1" dirty="0"/>
              <a:t> herrschen </a:t>
            </a:r>
            <a:r>
              <a:rPr lang="de-CH" sz="3000" dirty="0"/>
              <a:t>über die Fische des Meeres </a:t>
            </a:r>
          </a:p>
          <a:p>
            <a:r>
              <a:rPr lang="de-CH" sz="3000" dirty="0"/>
              <a:t>und über die Vögel des Himmels und über das Vieh und über </a:t>
            </a:r>
          </a:p>
          <a:p>
            <a:r>
              <a:rPr lang="de-CH" sz="3000" dirty="0"/>
              <a:t>die ganze Erde und über alle kriechenden Tiere, die auf der </a:t>
            </a:r>
          </a:p>
          <a:p>
            <a:r>
              <a:rPr lang="de-CH" sz="3000" dirty="0"/>
              <a:t>Erde kriechen! 27 Und Gott schuf den Menschen als sein Bild, </a:t>
            </a:r>
          </a:p>
          <a:p>
            <a:r>
              <a:rPr lang="de-CH" sz="3000" dirty="0"/>
              <a:t>als Bild Gottes schuf er ihn; als Mann und Frau schuf </a:t>
            </a:r>
          </a:p>
          <a:p>
            <a:r>
              <a:rPr lang="de-CH" sz="3000" dirty="0"/>
              <a:t>er sie." </a:t>
            </a:r>
            <a:r>
              <a:rPr lang="de-CH" sz="3000" b="1" dirty="0"/>
              <a:t>(Gen 1,26-27)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412114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197232D-06BA-44F2-BC56-58BD9E515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46" y="573932"/>
            <a:ext cx="11713104" cy="571013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E52D2CE-9C68-42DE-9ACB-0BC33567FED7}"/>
              </a:ext>
            </a:extLst>
          </p:cNvPr>
          <p:cNvSpPr/>
          <p:nvPr/>
        </p:nvSpPr>
        <p:spPr>
          <a:xfrm>
            <a:off x="4609380" y="394283"/>
            <a:ext cx="7487546" cy="6132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F270B7-1886-4D85-8384-08C1B2165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98"/>
          <a:stretch/>
        </p:blipFill>
        <p:spPr>
          <a:xfrm>
            <a:off x="1993776" y="573932"/>
            <a:ext cx="2623992" cy="571013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DAA11395-1CA0-4E8B-B1A3-62DA979D33F7}"/>
              </a:ext>
            </a:extLst>
          </p:cNvPr>
          <p:cNvSpPr/>
          <p:nvPr/>
        </p:nvSpPr>
        <p:spPr>
          <a:xfrm>
            <a:off x="327171" y="1786855"/>
            <a:ext cx="1674993" cy="1642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D40F92-91FE-4040-9ED8-6FA36B542EDF}"/>
              </a:ext>
            </a:extLst>
          </p:cNvPr>
          <p:cNvSpPr/>
          <p:nvPr/>
        </p:nvSpPr>
        <p:spPr>
          <a:xfrm>
            <a:off x="1011903" y="1087066"/>
            <a:ext cx="3174203" cy="1642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23E3B9A-E4C7-6563-635A-15A0F71E7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875" y="5449144"/>
            <a:ext cx="1471831" cy="23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35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805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1055814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Statt für Gott über die physische Welt zu regieren, wurden </a:t>
            </a:r>
          </a:p>
          <a:p>
            <a:r>
              <a:rPr lang="de-DE" sz="3000" dirty="0"/>
              <a:t>Adam und Eva von der Schöpfung (der Schlange/ Satan) zur Sünde </a:t>
            </a:r>
          </a:p>
          <a:p>
            <a:r>
              <a:rPr lang="de-DE" sz="3000" dirty="0"/>
              <a:t>und damit zur Rebellion Gott gegenüber verführt (Gen 3). </a:t>
            </a:r>
          </a:p>
          <a:p>
            <a:r>
              <a:rPr lang="de-DE" sz="3000" dirty="0"/>
              <a:t>Durch diesen Sündenfall des Menschen, kam auch das </a:t>
            </a:r>
          </a:p>
          <a:p>
            <a:r>
              <a:rPr lang="de-DE" sz="3000" dirty="0"/>
              <a:t>königliche Amt des "Theokratie-Verwalters" zu einem </a:t>
            </a:r>
          </a:p>
          <a:p>
            <a:r>
              <a:rPr lang="de-DE" sz="3000" dirty="0"/>
              <a:t>abrupten Ende. In der Folge wird der Feind Gottes, der </a:t>
            </a:r>
          </a:p>
          <a:p>
            <a:r>
              <a:rPr lang="de-DE" sz="3000" dirty="0"/>
              <a:t>Satan, zum Herrscher (Fürst) der Welt.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7348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3000" b="1" dirty="0">
                <a:sym typeface="Wingdings" panose="05000000000000000000" pitchFamily="2" charset="2"/>
              </a:rPr>
              <a:t>Untergang des theokratischen Königreichs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31201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28" name="Textfeld 43">
            <a:extLst>
              <a:ext uri="{FF2B5EF4-FFF2-40B4-BE49-F238E27FC236}">
                <a16:creationId xmlns:a16="http://schemas.microsoft.com/office/drawing/2014/main" id="{AEDB1559-22EE-5D91-68D0-225EE828F1F4}"/>
              </a:ext>
            </a:extLst>
          </p:cNvPr>
          <p:cNvSpPr txBox="1">
            <a:spLocks/>
          </p:cNvSpPr>
          <p:nvPr/>
        </p:nvSpPr>
        <p:spPr>
          <a:xfrm>
            <a:off x="631178" y="2387150"/>
            <a:ext cx="2006825" cy="493614"/>
          </a:xfrm>
          <a:prstGeom prst="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Theokratisches – Königreich über die ganze Erde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9" name="Gerade Verbindung mit Pfeil 3228">
            <a:extLst>
              <a:ext uri="{FF2B5EF4-FFF2-40B4-BE49-F238E27FC236}">
                <a16:creationId xmlns:a16="http://schemas.microsoft.com/office/drawing/2014/main" id="{5B7D6A06-A87A-6779-4662-E4725E375FE2}"/>
              </a:ext>
            </a:extLst>
          </p:cNvPr>
          <p:cNvCxnSpPr>
            <a:cxnSpLocks/>
          </p:cNvCxnSpPr>
          <p:nvPr/>
        </p:nvCxnSpPr>
        <p:spPr>
          <a:xfrm>
            <a:off x="1848019" y="2840043"/>
            <a:ext cx="51797" cy="60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7" name="Rechteck 3226">
            <a:extLst>
              <a:ext uri="{FF2B5EF4-FFF2-40B4-BE49-F238E27FC236}">
                <a16:creationId xmlns:a16="http://schemas.microsoft.com/office/drawing/2014/main" id="{13559F39-6617-0606-7D5F-A9A7539F73AF}"/>
              </a:ext>
            </a:extLst>
          </p:cNvPr>
          <p:cNvSpPr>
            <a:spLocks/>
          </p:cNvSpPr>
          <p:nvPr/>
        </p:nvSpPr>
        <p:spPr>
          <a:xfrm>
            <a:off x="1724152" y="3501609"/>
            <a:ext cx="27933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8" name="Rechteck 3237">
            <a:extLst>
              <a:ext uri="{FF2B5EF4-FFF2-40B4-BE49-F238E27FC236}">
                <a16:creationId xmlns:a16="http://schemas.microsoft.com/office/drawing/2014/main" id="{D7607884-5FFD-A088-7B7B-17A488A3B39F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BFD8940F-46AC-C9BC-868B-B355374D6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ewitterblitz 3">
            <a:extLst>
              <a:ext uri="{FF2B5EF4-FFF2-40B4-BE49-F238E27FC236}">
                <a16:creationId xmlns:a16="http://schemas.microsoft.com/office/drawing/2014/main" id="{E798AF16-018F-0411-EAC3-DC3BF52E6AB5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" name="Gewitterblitz 4">
            <a:extLst>
              <a:ext uri="{FF2B5EF4-FFF2-40B4-BE49-F238E27FC236}">
                <a16:creationId xmlns:a16="http://schemas.microsoft.com/office/drawing/2014/main" id="{DDC690CF-D4EB-4FE0-764A-4C9A2AF4217E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BB12D6E-1A56-FE10-318A-B3C0F832987E}"/>
              </a:ext>
            </a:extLst>
          </p:cNvPr>
          <p:cNvSpPr>
            <a:spLocks/>
          </p:cNvSpPr>
          <p:nvPr/>
        </p:nvSpPr>
        <p:spPr>
          <a:xfrm>
            <a:off x="2003490" y="1143232"/>
            <a:ext cx="7968950" cy="2331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 4 – Offb 22          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endParaRPr lang="de-CH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DF808B7-C617-DF86-D69A-5C0F9DCA55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292" y="4967651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34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28" name="Textfeld 43">
            <a:extLst>
              <a:ext uri="{FF2B5EF4-FFF2-40B4-BE49-F238E27FC236}">
                <a16:creationId xmlns:a16="http://schemas.microsoft.com/office/drawing/2014/main" id="{AEDB1559-22EE-5D91-68D0-225EE828F1F4}"/>
              </a:ext>
            </a:extLst>
          </p:cNvPr>
          <p:cNvSpPr txBox="1">
            <a:spLocks/>
          </p:cNvSpPr>
          <p:nvPr/>
        </p:nvSpPr>
        <p:spPr>
          <a:xfrm>
            <a:off x="631178" y="2387150"/>
            <a:ext cx="2006825" cy="493614"/>
          </a:xfrm>
          <a:prstGeom prst="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Theokratisches – Königreich über die ganze Erde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9" name="Gerade Verbindung mit Pfeil 3228">
            <a:extLst>
              <a:ext uri="{FF2B5EF4-FFF2-40B4-BE49-F238E27FC236}">
                <a16:creationId xmlns:a16="http://schemas.microsoft.com/office/drawing/2014/main" id="{5B7D6A06-A87A-6779-4662-E4725E375FE2}"/>
              </a:ext>
            </a:extLst>
          </p:cNvPr>
          <p:cNvCxnSpPr>
            <a:cxnSpLocks/>
          </p:cNvCxnSpPr>
          <p:nvPr/>
        </p:nvCxnSpPr>
        <p:spPr>
          <a:xfrm>
            <a:off x="1848019" y="2840043"/>
            <a:ext cx="51797" cy="60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6" name="Grafik 3225">
            <a:extLst>
              <a:ext uri="{FF2B5EF4-FFF2-40B4-BE49-F238E27FC236}">
                <a16:creationId xmlns:a16="http://schemas.microsoft.com/office/drawing/2014/main" id="{3DDE87DC-38F7-1851-1B11-CFFC4BA6B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23" y="2322414"/>
            <a:ext cx="2184787" cy="1585042"/>
          </a:xfrm>
          <a:prstGeom prst="rect">
            <a:avLst/>
          </a:prstGeom>
        </p:spPr>
      </p:pic>
      <p:sp>
        <p:nvSpPr>
          <p:cNvPr id="3227" name="Rechteck 3226">
            <a:extLst>
              <a:ext uri="{FF2B5EF4-FFF2-40B4-BE49-F238E27FC236}">
                <a16:creationId xmlns:a16="http://schemas.microsoft.com/office/drawing/2014/main" id="{13559F39-6617-0606-7D5F-A9A7539F73AF}"/>
              </a:ext>
            </a:extLst>
          </p:cNvPr>
          <p:cNvSpPr>
            <a:spLocks/>
          </p:cNvSpPr>
          <p:nvPr/>
        </p:nvSpPr>
        <p:spPr>
          <a:xfrm>
            <a:off x="1724152" y="3501609"/>
            <a:ext cx="27933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1B98646-6EC0-9808-3A7A-33803715F73A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63977467-B64B-BA1F-E0E7-04A01F6ACC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ewitterblitz 3">
            <a:extLst>
              <a:ext uri="{FF2B5EF4-FFF2-40B4-BE49-F238E27FC236}">
                <a16:creationId xmlns:a16="http://schemas.microsoft.com/office/drawing/2014/main" id="{29D5E590-BFBD-EF29-42AF-67210B633658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" name="Gewitterblitz 4">
            <a:extLst>
              <a:ext uri="{FF2B5EF4-FFF2-40B4-BE49-F238E27FC236}">
                <a16:creationId xmlns:a16="http://schemas.microsoft.com/office/drawing/2014/main" id="{685C10FC-AA3E-C45E-0DAF-6A699EAB61C1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5FF9CF6-763A-E861-033A-C901026E9312}"/>
              </a:ext>
            </a:extLst>
          </p:cNvPr>
          <p:cNvSpPr>
            <a:spLocks/>
          </p:cNvSpPr>
          <p:nvPr/>
        </p:nvSpPr>
        <p:spPr>
          <a:xfrm>
            <a:off x="2003490" y="1143232"/>
            <a:ext cx="7968950" cy="2331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 4 – Offb 22          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endParaRPr lang="de-CH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CE7444C-9F7E-30DD-6C7E-2C0B67CAD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7412" y="4967651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14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805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42315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Gott hat in Abraham das Volk Israel erwählt, damit es </a:t>
            </a:r>
          </a:p>
          <a:p>
            <a:r>
              <a:rPr lang="de-CH" sz="3000" dirty="0"/>
              <a:t>unter Seiner (theokratischen) Herrschaft leben kann </a:t>
            </a:r>
          </a:p>
          <a:p>
            <a:r>
              <a:rPr lang="de-CH" sz="3000" dirty="0"/>
              <a:t>(Gen 12,1-3; 15,1-21). So wurde ca. 400 Jahre später durch </a:t>
            </a:r>
          </a:p>
          <a:p>
            <a:r>
              <a:rPr lang="de-CH" sz="3000" dirty="0"/>
              <a:t>Mose, d.h. durch den mosaischen Bund, den Gott </a:t>
            </a:r>
          </a:p>
          <a:p>
            <a:r>
              <a:rPr lang="de-CH" sz="3000" dirty="0"/>
              <a:t>ausschliesslich dem Volk Israel gab, am Berg Sinai ein </a:t>
            </a:r>
          </a:p>
          <a:p>
            <a:r>
              <a:rPr lang="de-CH" sz="3000" dirty="0"/>
              <a:t>theokratisches Königtum aufgerichtet.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63027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000" b="1" dirty="0"/>
              <a:t>Das theokratische Königreich Israel 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756175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805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theokratische Königreich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820159"/>
            <a:ext cx="941796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Schliesslich ging das theokratische Königreich Israel (Juda) </a:t>
            </a:r>
          </a:p>
          <a:p>
            <a:r>
              <a:rPr lang="de-DE" sz="3000" dirty="0"/>
              <a:t>durch die Zerstörung Jerusalems durch Babylon im </a:t>
            </a:r>
          </a:p>
          <a:p>
            <a:r>
              <a:rPr lang="de-DE" sz="3000" dirty="0"/>
              <a:t>Jahr 586 v.Chr. dramatisch unter. </a:t>
            </a:r>
          </a:p>
          <a:p>
            <a:endParaRPr lang="de-DE" sz="3000" dirty="0">
              <a:sym typeface="Wingdings" panose="05000000000000000000" pitchFamily="2" charset="2"/>
            </a:endParaRPr>
          </a:p>
          <a:p>
            <a:pPr marL="457200" indent="-457200">
              <a:buFontTx/>
              <a:buChar char="-"/>
            </a:pPr>
            <a:r>
              <a:rPr lang="de-DE" sz="3000" dirty="0">
                <a:sym typeface="Wingdings" panose="05000000000000000000" pitchFamily="2" charset="2"/>
              </a:rPr>
              <a:t>Beginn der "Zeiten der Nationen"</a:t>
            </a:r>
          </a:p>
          <a:p>
            <a:pPr marL="457200" indent="-457200">
              <a:buFontTx/>
              <a:buChar char="-"/>
            </a:pPr>
            <a:r>
              <a:rPr lang="de-DE" sz="3000" dirty="0">
                <a:sym typeface="Wingdings" panose="05000000000000000000" pitchFamily="2" charset="2"/>
              </a:rPr>
              <a:t>Neuer Gottesnamen – "Gott des Himmels" </a:t>
            </a:r>
          </a:p>
          <a:p>
            <a:pPr marL="457200" indent="-457200">
              <a:buFontTx/>
              <a:buChar char="-"/>
            </a:pPr>
            <a:r>
              <a:rPr lang="de-DE" sz="3000" dirty="0">
                <a:sym typeface="Wingdings" panose="05000000000000000000" pitchFamily="2" charset="2"/>
              </a:rPr>
              <a:t>Die Herrlichkeit Gottes verlässt den Tempel (Hes 10)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A10D183-73B4-F25D-3B05-B8EC0F175353}"/>
              </a:ext>
            </a:extLst>
          </p:cNvPr>
          <p:cNvSpPr txBox="1"/>
          <p:nvPr/>
        </p:nvSpPr>
        <p:spPr>
          <a:xfrm>
            <a:off x="669244" y="2269700"/>
            <a:ext cx="83833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3000" b="1" dirty="0">
                <a:sym typeface="Wingdings" panose="05000000000000000000" pitchFamily="2" charset="2"/>
              </a:rPr>
              <a:t>Untergang des</a:t>
            </a:r>
            <a:r>
              <a:rPr lang="de-DE" sz="3000" b="1" dirty="0"/>
              <a:t> theokratischen Königreichs Israel 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01715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28" name="Textfeld 43">
            <a:extLst>
              <a:ext uri="{FF2B5EF4-FFF2-40B4-BE49-F238E27FC236}">
                <a16:creationId xmlns:a16="http://schemas.microsoft.com/office/drawing/2014/main" id="{AEDB1559-22EE-5D91-68D0-225EE828F1F4}"/>
              </a:ext>
            </a:extLst>
          </p:cNvPr>
          <p:cNvSpPr txBox="1">
            <a:spLocks/>
          </p:cNvSpPr>
          <p:nvPr/>
        </p:nvSpPr>
        <p:spPr>
          <a:xfrm>
            <a:off x="631178" y="2387150"/>
            <a:ext cx="2006825" cy="493614"/>
          </a:xfrm>
          <a:prstGeom prst="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Theokratisches – Königreich über die ganze Erde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9" name="Gerade Verbindung mit Pfeil 3228">
            <a:extLst>
              <a:ext uri="{FF2B5EF4-FFF2-40B4-BE49-F238E27FC236}">
                <a16:creationId xmlns:a16="http://schemas.microsoft.com/office/drawing/2014/main" id="{5B7D6A06-A87A-6779-4662-E4725E375FE2}"/>
              </a:ext>
            </a:extLst>
          </p:cNvPr>
          <p:cNvCxnSpPr>
            <a:cxnSpLocks/>
          </p:cNvCxnSpPr>
          <p:nvPr/>
        </p:nvCxnSpPr>
        <p:spPr>
          <a:xfrm>
            <a:off x="1848019" y="2840043"/>
            <a:ext cx="51797" cy="60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6" name="Grafik 3225">
            <a:extLst>
              <a:ext uri="{FF2B5EF4-FFF2-40B4-BE49-F238E27FC236}">
                <a16:creationId xmlns:a16="http://schemas.microsoft.com/office/drawing/2014/main" id="{3DDE87DC-38F7-1851-1B11-CFFC4BA6B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23" y="2322414"/>
            <a:ext cx="2184787" cy="1585042"/>
          </a:xfrm>
          <a:prstGeom prst="rect">
            <a:avLst/>
          </a:prstGeom>
        </p:spPr>
      </p:pic>
      <p:sp>
        <p:nvSpPr>
          <p:cNvPr id="3227" name="Rechteck 3226">
            <a:extLst>
              <a:ext uri="{FF2B5EF4-FFF2-40B4-BE49-F238E27FC236}">
                <a16:creationId xmlns:a16="http://schemas.microsoft.com/office/drawing/2014/main" id="{13559F39-6617-0606-7D5F-A9A7539F73AF}"/>
              </a:ext>
            </a:extLst>
          </p:cNvPr>
          <p:cNvSpPr>
            <a:spLocks/>
          </p:cNvSpPr>
          <p:nvPr/>
        </p:nvSpPr>
        <p:spPr>
          <a:xfrm>
            <a:off x="1724152" y="3501609"/>
            <a:ext cx="27933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2" name="Rechteck 3231">
            <a:extLst>
              <a:ext uri="{FF2B5EF4-FFF2-40B4-BE49-F238E27FC236}">
                <a16:creationId xmlns:a16="http://schemas.microsoft.com/office/drawing/2014/main" id="{D7A0FA58-AB1C-83B8-4933-9A63B6D61095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DE3C386-E242-EA4C-E211-D5863FF2A94A}"/>
              </a:ext>
            </a:extLst>
          </p:cNvPr>
          <p:cNvSpPr>
            <a:spLocks/>
          </p:cNvSpPr>
          <p:nvPr/>
        </p:nvSpPr>
        <p:spPr>
          <a:xfrm>
            <a:off x="8254228" y="1918621"/>
            <a:ext cx="1698991" cy="6915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Messianisches – Königreich</a:t>
            </a:r>
            <a:endParaRPr kumimoji="0" lang="de-CH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CD4041D4-F44C-6839-807E-4B51ED1310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ewitterblitz 3">
            <a:extLst>
              <a:ext uri="{FF2B5EF4-FFF2-40B4-BE49-F238E27FC236}">
                <a16:creationId xmlns:a16="http://schemas.microsoft.com/office/drawing/2014/main" id="{D381B5CA-EC3F-1EB8-4C6D-37284101E488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" name="Gewitterblitz 4">
            <a:extLst>
              <a:ext uri="{FF2B5EF4-FFF2-40B4-BE49-F238E27FC236}">
                <a16:creationId xmlns:a16="http://schemas.microsoft.com/office/drawing/2014/main" id="{56BDC233-70BB-D07A-50DF-4348D30581A9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ABE4C26-EA80-6F9B-684D-B2F2FA6E09E4}"/>
              </a:ext>
            </a:extLst>
          </p:cNvPr>
          <p:cNvSpPr>
            <a:spLocks/>
          </p:cNvSpPr>
          <p:nvPr/>
        </p:nvSpPr>
        <p:spPr>
          <a:xfrm>
            <a:off x="2003490" y="1143232"/>
            <a:ext cx="7968950" cy="2331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 4 – Offb 22          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endParaRPr lang="de-CH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C12915F-819B-023A-F8BB-2C4A892FC2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7918" y="4959749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2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717014" y="720674"/>
            <a:ext cx="10337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"Darum ist jeder Schriftgelehrte, der ein Jünger des </a:t>
            </a:r>
          </a:p>
          <a:p>
            <a:r>
              <a:rPr lang="de-CH" sz="3000" b="1" dirty="0"/>
              <a:t>Reichs der Himmel</a:t>
            </a:r>
            <a:r>
              <a:rPr lang="de-CH" sz="3000" dirty="0"/>
              <a:t> geworden ist, gleich einem Hausherrn, </a:t>
            </a:r>
          </a:p>
          <a:p>
            <a:r>
              <a:rPr lang="de-CH" sz="3000" dirty="0"/>
              <a:t>der aus seinem Schatz Neues und Altes hervorbringt." </a:t>
            </a:r>
            <a:r>
              <a:rPr lang="de-CH" sz="3000" b="1" dirty="0"/>
              <a:t>(Mt 13,52)</a:t>
            </a:r>
            <a:endParaRPr lang="de-CH" sz="3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4C88893-EB69-FFD6-0B56-8431BC63AA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79" y="2553424"/>
            <a:ext cx="5951376" cy="392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043494"/>
            <a:ext cx="4739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messianische Königreich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1737257"/>
            <a:ext cx="104810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Das 1000-jährige Reich kann nur erklärt werden, wenn wir </a:t>
            </a:r>
          </a:p>
          <a:p>
            <a:r>
              <a:rPr lang="de-DE" sz="2800" dirty="0"/>
              <a:t>heilsgeschichtlich zurück gehen zu Gen 1, d.h. der Schöpfungsordnung </a:t>
            </a:r>
          </a:p>
          <a:p>
            <a:r>
              <a:rPr lang="de-DE" sz="2800" dirty="0"/>
              <a:t>Gottes. Das 1000-jährige Reich wird die ursprünglichen von </a:t>
            </a:r>
          </a:p>
          <a:p>
            <a:r>
              <a:rPr lang="de-DE" sz="2800" dirty="0"/>
              <a:t>Gott eingesetzten Hierarchieverhältnisse wiederherstellen. </a:t>
            </a:r>
            <a:r>
              <a:rPr lang="de-CH" sz="2800" dirty="0">
                <a:sym typeface="Wingdings" panose="05000000000000000000" pitchFamily="2" charset="2"/>
              </a:rPr>
              <a:t>	</a:t>
            </a:r>
            <a:endParaRPr lang="de-CH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6DC6565-25C2-596B-6E0A-E61F44049C20}"/>
              </a:ext>
            </a:extLst>
          </p:cNvPr>
          <p:cNvSpPr txBox="1"/>
          <p:nvPr/>
        </p:nvSpPr>
        <p:spPr>
          <a:xfrm>
            <a:off x="669248" y="3554731"/>
            <a:ext cx="100800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Das 1000-jährige Reich erfüllt: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die Weltherrschaft durch den König Gottes (letzter Adam)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den Bund mit Abraham (Land),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den Bund mit David (Königsherrschaft)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das jüdischen Volk wird im </a:t>
            </a:r>
            <a:r>
              <a:rPr lang="de-DE" sz="2800" dirty="0">
                <a:sym typeface="Wingdings" panose="05000000000000000000" pitchFamily="2" charset="2"/>
              </a:rPr>
              <a:t>Land wohnen und in Friede und Sicherheit leben</a:t>
            </a:r>
          </a:p>
          <a:p>
            <a:pPr marL="457200" indent="-457200">
              <a:buFontTx/>
              <a:buChar char="-"/>
            </a:pPr>
            <a:r>
              <a:rPr lang="de-DE" sz="2800" dirty="0">
                <a:sym typeface="Wingdings" panose="05000000000000000000" pitchFamily="2" charset="2"/>
              </a:rPr>
              <a:t>Israel wird für 1000 Jahre zum "Kopf"</a:t>
            </a:r>
            <a:r>
              <a:rPr lang="de-CH" sz="2800" dirty="0">
                <a:sym typeface="Wingdings" panose="05000000000000000000" pitchFamily="2" charset="2"/>
              </a:rPr>
              <a:t> aller irdischen Nationen!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59434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C3544F1-B0BA-EFB1-CD3E-29BFEA3F7501}"/>
              </a:ext>
            </a:extLst>
          </p:cNvPr>
          <p:cNvSpPr txBox="1"/>
          <p:nvPr/>
        </p:nvSpPr>
        <p:spPr>
          <a:xfrm>
            <a:off x="668504" y="1455539"/>
            <a:ext cx="90140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de-CH" sz="3000" dirty="0">
                <a:sym typeface="Wingdings" panose="05000000000000000000" pitchFamily="2" charset="2"/>
              </a:rPr>
              <a:t>Das Reich wird den Juden zur Zeit Jesu angeboten</a:t>
            </a:r>
          </a:p>
          <a:p>
            <a:pPr>
              <a:tabLst>
                <a:tab pos="446088" algn="l"/>
              </a:tabLst>
            </a:pPr>
            <a:r>
              <a:rPr lang="de-CH" sz="3000" dirty="0">
                <a:sym typeface="Wingdings" panose="05000000000000000000" pitchFamily="2" charset="2"/>
              </a:rPr>
              <a:t>	Die Juden waren Eigentümer aber noch keine Besitzer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687E3FC-B58C-66CA-07B0-CAF8F9E0659E}"/>
              </a:ext>
            </a:extLst>
          </p:cNvPr>
          <p:cNvSpPr txBox="1"/>
          <p:nvPr/>
        </p:nvSpPr>
        <p:spPr>
          <a:xfrm>
            <a:off x="668504" y="2690336"/>
            <a:ext cx="1030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"</a:t>
            </a:r>
            <a:r>
              <a:rPr lang="de-DE" sz="3000" dirty="0">
                <a:sym typeface="Wingdings" panose="05000000000000000000" pitchFamily="2" charset="2"/>
              </a:rPr>
              <a:t>In jenen Tagen aber kommt Johannes der Täufer und predigt in der Wüste von Judäa 2 und spricht: Tut Buße! Denn das Reich der Himmel ist nahe gekommen.</a:t>
            </a:r>
            <a:r>
              <a:rPr lang="de-CH" sz="3000" dirty="0">
                <a:sym typeface="Wingdings" panose="05000000000000000000" pitchFamily="2" charset="2"/>
              </a:rPr>
              <a:t>" </a:t>
            </a:r>
            <a:r>
              <a:rPr lang="de-CH" sz="3000" b="1" dirty="0">
                <a:sym typeface="Wingdings" panose="05000000000000000000" pitchFamily="2" charset="2"/>
              </a:rPr>
              <a:t>(Mt 3,1-2)</a:t>
            </a:r>
            <a:endParaRPr lang="de-CH" sz="30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5A32749-C770-790E-B56A-3A34FDDA8E91}"/>
              </a:ext>
            </a:extLst>
          </p:cNvPr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7E6C3A-9A40-0CEF-4225-3E583D4911F4}"/>
              </a:ext>
            </a:extLst>
          </p:cNvPr>
          <p:cNvSpPr txBox="1"/>
          <p:nvPr/>
        </p:nvSpPr>
        <p:spPr>
          <a:xfrm>
            <a:off x="671521" y="818139"/>
            <a:ext cx="4739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messianische Königreich</a:t>
            </a:r>
            <a:endParaRPr lang="de-CH" sz="30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E667B79-B3C6-C8B2-68F9-BC541051B1BB}"/>
              </a:ext>
            </a:extLst>
          </p:cNvPr>
          <p:cNvSpPr txBox="1"/>
          <p:nvPr/>
        </p:nvSpPr>
        <p:spPr>
          <a:xfrm>
            <a:off x="668504" y="4386798"/>
            <a:ext cx="1030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"</a:t>
            </a:r>
            <a:r>
              <a:rPr lang="de-DE" sz="3000" dirty="0">
                <a:sym typeface="Wingdings" panose="05000000000000000000" pitchFamily="2" charset="2"/>
              </a:rPr>
              <a:t>Von da an begann Jesus zu predigen und zu sagen: Tut Buße, denn das Reich der Himmel ist nahe gekommen!</a:t>
            </a:r>
            <a:r>
              <a:rPr lang="de-CH" sz="3000" dirty="0">
                <a:sym typeface="Wingdings" panose="05000000000000000000" pitchFamily="2" charset="2"/>
              </a:rPr>
              <a:t>" </a:t>
            </a:r>
            <a:r>
              <a:rPr lang="de-CH" sz="3000" b="1" dirty="0">
                <a:sym typeface="Wingdings" panose="05000000000000000000" pitchFamily="2" charset="2"/>
              </a:rPr>
              <a:t>(Mt 4,17)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7634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197232D-06BA-44F2-BC56-58BD9E515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48" y="573932"/>
            <a:ext cx="11713104" cy="571013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E52D2CE-9C68-42DE-9ACB-0BC33567FED7}"/>
              </a:ext>
            </a:extLst>
          </p:cNvPr>
          <p:cNvSpPr/>
          <p:nvPr/>
        </p:nvSpPr>
        <p:spPr>
          <a:xfrm>
            <a:off x="8529838" y="394283"/>
            <a:ext cx="3583865" cy="6132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F270B7-1886-4D85-8384-08C1B2165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98"/>
          <a:stretch/>
        </p:blipFill>
        <p:spPr>
          <a:xfrm>
            <a:off x="5905846" y="573932"/>
            <a:ext cx="2623992" cy="5710136"/>
          </a:xfrm>
          <a:prstGeom prst="rect">
            <a:avLst/>
          </a:prstGeom>
        </p:spPr>
      </p:pic>
      <p:pic>
        <p:nvPicPr>
          <p:cNvPr id="9" name="Picture 2" descr="Kreuz - Illustrationen und Vektorgrafiken - iStock">
            <a:extLst>
              <a:ext uri="{FF2B5EF4-FFF2-40B4-BE49-F238E27FC236}">
                <a16:creationId xmlns:a16="http://schemas.microsoft.com/office/drawing/2014/main" id="{1D4D30DA-0A23-4DE4-87E6-AEA9333BF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8" t="17658" r="28037" b="26693"/>
          <a:stretch/>
        </p:blipFill>
        <p:spPr bwMode="auto">
          <a:xfrm>
            <a:off x="5905848" y="4966283"/>
            <a:ext cx="251671" cy="39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15FA6DF-2466-1295-3BDD-00702D028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659" y="5455582"/>
            <a:ext cx="1554091" cy="24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99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801587C-444C-273B-A40F-08557DC3E9A4}"/>
              </a:ext>
            </a:extLst>
          </p:cNvPr>
          <p:cNvSpPr txBox="1"/>
          <p:nvPr/>
        </p:nvSpPr>
        <p:spPr>
          <a:xfrm>
            <a:off x="668504" y="1515723"/>
            <a:ext cx="89710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 Das Reich wird von den Juden zur Zeit Jesu verworfen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687E3FC-B58C-66CA-07B0-CAF8F9E0659E}"/>
              </a:ext>
            </a:extLst>
          </p:cNvPr>
          <p:cNvSpPr txBox="1"/>
          <p:nvPr/>
        </p:nvSpPr>
        <p:spPr>
          <a:xfrm>
            <a:off x="668504" y="2213307"/>
            <a:ext cx="9637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sym typeface="Wingdings" panose="05000000000000000000" pitchFamily="2" charset="2"/>
              </a:rPr>
              <a:t>         </a:t>
            </a:r>
            <a:endParaRPr lang="de-CH" sz="30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5A32749-C770-790E-B56A-3A34FDDA8E91}"/>
              </a:ext>
            </a:extLst>
          </p:cNvPr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7E6C3A-9A40-0CEF-4225-3E583D4911F4}"/>
              </a:ext>
            </a:extLst>
          </p:cNvPr>
          <p:cNvSpPr txBox="1"/>
          <p:nvPr/>
        </p:nvSpPr>
        <p:spPr>
          <a:xfrm>
            <a:off x="671521" y="818139"/>
            <a:ext cx="4739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messianische Königreich</a:t>
            </a:r>
            <a:endParaRPr lang="de-CH" sz="30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69368D0-F17D-6625-5290-51A6C5B843A9}"/>
              </a:ext>
            </a:extLst>
          </p:cNvPr>
          <p:cNvSpPr txBox="1"/>
          <p:nvPr/>
        </p:nvSpPr>
        <p:spPr>
          <a:xfrm>
            <a:off x="668504" y="2358562"/>
            <a:ext cx="103042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3000" dirty="0">
                <a:sym typeface="Wingdings" panose="05000000000000000000" pitchFamily="2" charset="2"/>
              </a:rPr>
              <a:t>Jesus betont in der Bergpredigt, dass das Reich Gottes nicht nur physisch und politisch ist, sondern auch moralisch und geistlich.</a:t>
            </a:r>
          </a:p>
          <a:p>
            <a:pPr marL="457200" indent="-457200">
              <a:buFontTx/>
              <a:buChar char="-"/>
            </a:pPr>
            <a:r>
              <a:rPr lang="de-DE" sz="3000" dirty="0">
                <a:sym typeface="Wingdings" panose="05000000000000000000" pitchFamily="2" charset="2"/>
              </a:rPr>
              <a:t>Israel strebte nach einer Gerechtigkeit durch eigene Anstrengung.</a:t>
            </a:r>
            <a:endParaRPr lang="de-CH" sz="3000" dirty="0">
              <a:sym typeface="Wingdings" panose="05000000000000000000" pitchFamily="2" charset="2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57C7B93-A1C5-CEF9-BC0C-41ED9407430E}"/>
              </a:ext>
            </a:extLst>
          </p:cNvPr>
          <p:cNvSpPr txBox="1"/>
          <p:nvPr/>
        </p:nvSpPr>
        <p:spPr>
          <a:xfrm>
            <a:off x="668504" y="4911729"/>
            <a:ext cx="1030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"… </a:t>
            </a:r>
            <a:r>
              <a:rPr lang="de-DE" sz="3000" dirty="0">
                <a:sym typeface="Wingdings" panose="05000000000000000000" pitchFamily="2" charset="2"/>
              </a:rPr>
              <a:t>indem ihr das Wort Gottes ungültig macht durch eure Überlieferung, die ihr überliefert habt; und Ähnliches dergleichen tut ihr viel.</a:t>
            </a:r>
            <a:r>
              <a:rPr lang="de-CH" sz="3000" dirty="0">
                <a:sym typeface="Wingdings" panose="05000000000000000000" pitchFamily="2" charset="2"/>
              </a:rPr>
              <a:t>" </a:t>
            </a:r>
            <a:r>
              <a:rPr lang="de-CH" sz="3000" b="1" dirty="0">
                <a:sym typeface="Wingdings" panose="05000000000000000000" pitchFamily="2" charset="2"/>
              </a:rPr>
              <a:t>(Mk 7,13)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8418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801587C-444C-273B-A40F-08557DC3E9A4}"/>
              </a:ext>
            </a:extLst>
          </p:cNvPr>
          <p:cNvSpPr txBox="1"/>
          <p:nvPr/>
        </p:nvSpPr>
        <p:spPr>
          <a:xfrm>
            <a:off x="668504" y="1515723"/>
            <a:ext cx="89710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 Das Reich wird von den Juden zur Zeit Jesu verworfen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687E3FC-B58C-66CA-07B0-CAF8F9E0659E}"/>
              </a:ext>
            </a:extLst>
          </p:cNvPr>
          <p:cNvSpPr txBox="1"/>
          <p:nvPr/>
        </p:nvSpPr>
        <p:spPr>
          <a:xfrm>
            <a:off x="668504" y="2213307"/>
            <a:ext cx="9637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sym typeface="Wingdings" panose="05000000000000000000" pitchFamily="2" charset="2"/>
              </a:rPr>
              <a:t>         </a:t>
            </a:r>
            <a:endParaRPr lang="de-CH" sz="30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5A32749-C770-790E-B56A-3A34FDDA8E91}"/>
              </a:ext>
            </a:extLst>
          </p:cNvPr>
          <p:cNvSpPr txBox="1"/>
          <p:nvPr/>
        </p:nvSpPr>
        <p:spPr>
          <a:xfrm>
            <a:off x="669248" y="194726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7E6C3A-9A40-0CEF-4225-3E583D4911F4}"/>
              </a:ext>
            </a:extLst>
          </p:cNvPr>
          <p:cNvSpPr txBox="1"/>
          <p:nvPr/>
        </p:nvSpPr>
        <p:spPr>
          <a:xfrm>
            <a:off x="671521" y="818139"/>
            <a:ext cx="47395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messianische Königreich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57C7B93-A1C5-CEF9-BC0C-41ED9407430E}"/>
              </a:ext>
            </a:extLst>
          </p:cNvPr>
          <p:cNvSpPr txBox="1"/>
          <p:nvPr/>
        </p:nvSpPr>
        <p:spPr>
          <a:xfrm>
            <a:off x="668504" y="2281818"/>
            <a:ext cx="10304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"</a:t>
            </a:r>
            <a:r>
              <a:rPr lang="de-DE" sz="3000" dirty="0">
                <a:sym typeface="Wingdings" panose="05000000000000000000" pitchFamily="2" charset="2"/>
              </a:rPr>
              <a:t>Dann wurde ein Besessener zu ihm gebracht, blind und stumm; und er heilte ihn, sodass der Stumme redete und sah. 23 Und es erstaunten die ganzen Volksmengen und sagten: Dieser ist doch nicht etwa der Sohn Davids? 24 Die Pharisäer aber sagten, als sie es hörten: Dieser treibt die Dämonen nicht anders aus als durch den </a:t>
            </a:r>
            <a:r>
              <a:rPr lang="de-DE" sz="3000" dirty="0" err="1">
                <a:sym typeface="Wingdings" panose="05000000000000000000" pitchFamily="2" charset="2"/>
              </a:rPr>
              <a:t>Beelzebul</a:t>
            </a:r>
            <a:r>
              <a:rPr lang="de-DE" sz="3000" dirty="0">
                <a:sym typeface="Wingdings" panose="05000000000000000000" pitchFamily="2" charset="2"/>
              </a:rPr>
              <a:t>, den Obersten der Dämonen.</a:t>
            </a:r>
            <a:r>
              <a:rPr lang="de-CH" sz="3000" dirty="0">
                <a:sym typeface="Wingdings" panose="05000000000000000000" pitchFamily="2" charset="2"/>
              </a:rPr>
              <a:t>" </a:t>
            </a:r>
            <a:r>
              <a:rPr lang="de-CH" sz="3000" b="1" dirty="0">
                <a:sym typeface="Wingdings" panose="05000000000000000000" pitchFamily="2" charset="2"/>
              </a:rPr>
              <a:t>(Mt 12,22-24)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413064-409E-DA18-9948-B6D336F2867E}"/>
              </a:ext>
            </a:extLst>
          </p:cNvPr>
          <p:cNvSpPr txBox="1"/>
          <p:nvPr/>
        </p:nvSpPr>
        <p:spPr>
          <a:xfrm>
            <a:off x="668504" y="5356237"/>
            <a:ext cx="10134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 Ab hier ändert sich die Botschaft und das Zielpublikum der Botschaft von Jesus.</a:t>
            </a:r>
          </a:p>
        </p:txBody>
      </p:sp>
    </p:spTree>
    <p:extLst>
      <p:ext uri="{BB962C8B-B14F-4D97-AF65-F5344CB8AC3E}">
        <p14:creationId xmlns:p14="http://schemas.microsoft.com/office/powerpoint/2010/main" val="2915980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28" name="Textfeld 43">
            <a:extLst>
              <a:ext uri="{FF2B5EF4-FFF2-40B4-BE49-F238E27FC236}">
                <a16:creationId xmlns:a16="http://schemas.microsoft.com/office/drawing/2014/main" id="{AEDB1559-22EE-5D91-68D0-225EE828F1F4}"/>
              </a:ext>
            </a:extLst>
          </p:cNvPr>
          <p:cNvSpPr txBox="1">
            <a:spLocks/>
          </p:cNvSpPr>
          <p:nvPr/>
        </p:nvSpPr>
        <p:spPr>
          <a:xfrm>
            <a:off x="631178" y="2387150"/>
            <a:ext cx="2006825" cy="493614"/>
          </a:xfrm>
          <a:prstGeom prst="rect">
            <a:avLst/>
          </a:prstGeom>
          <a:pattFill prst="openDmnd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Theokratisches – Königreich über die ganze Erde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9" name="Gerade Verbindung mit Pfeil 3228">
            <a:extLst>
              <a:ext uri="{FF2B5EF4-FFF2-40B4-BE49-F238E27FC236}">
                <a16:creationId xmlns:a16="http://schemas.microsoft.com/office/drawing/2014/main" id="{5B7D6A06-A87A-6779-4662-E4725E375FE2}"/>
              </a:ext>
            </a:extLst>
          </p:cNvPr>
          <p:cNvCxnSpPr>
            <a:cxnSpLocks/>
          </p:cNvCxnSpPr>
          <p:nvPr/>
        </p:nvCxnSpPr>
        <p:spPr>
          <a:xfrm>
            <a:off x="1848019" y="2840043"/>
            <a:ext cx="51797" cy="606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4" name="Rechteck 3223">
            <a:extLst>
              <a:ext uri="{FF2B5EF4-FFF2-40B4-BE49-F238E27FC236}">
                <a16:creationId xmlns:a16="http://schemas.microsoft.com/office/drawing/2014/main" id="{F16650AD-B9F3-86DB-75C0-826F44F85C6E}"/>
              </a:ext>
            </a:extLst>
          </p:cNvPr>
          <p:cNvSpPr>
            <a:spLocks/>
          </p:cNvSpPr>
          <p:nvPr/>
        </p:nvSpPr>
        <p:spPr>
          <a:xfrm>
            <a:off x="5314571" y="2314954"/>
            <a:ext cx="2963933" cy="2951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Geheimnis – Reich Mt 13,11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23" name="Rechteck 3222">
            <a:extLst>
              <a:ext uri="{FF2B5EF4-FFF2-40B4-BE49-F238E27FC236}">
                <a16:creationId xmlns:a16="http://schemas.microsoft.com/office/drawing/2014/main" id="{9B60A1B9-F621-C800-4CD3-7628237AD528}"/>
              </a:ext>
            </a:extLst>
          </p:cNvPr>
          <p:cNvSpPr>
            <a:spLocks/>
          </p:cNvSpPr>
          <p:nvPr/>
        </p:nvSpPr>
        <p:spPr>
          <a:xfrm>
            <a:off x="8254228" y="1918621"/>
            <a:ext cx="1698991" cy="6915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Messianisches – Königreich</a:t>
            </a:r>
            <a:endParaRPr kumimoji="0" lang="de-CH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26" name="Grafik 3225">
            <a:extLst>
              <a:ext uri="{FF2B5EF4-FFF2-40B4-BE49-F238E27FC236}">
                <a16:creationId xmlns:a16="http://schemas.microsoft.com/office/drawing/2014/main" id="{3DDE87DC-38F7-1851-1B11-CFFC4BA6B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23" y="2322414"/>
            <a:ext cx="2184787" cy="1585042"/>
          </a:xfrm>
          <a:prstGeom prst="rect">
            <a:avLst/>
          </a:prstGeom>
        </p:spPr>
      </p:pic>
      <p:sp>
        <p:nvSpPr>
          <p:cNvPr id="3227" name="Rechteck 3226">
            <a:extLst>
              <a:ext uri="{FF2B5EF4-FFF2-40B4-BE49-F238E27FC236}">
                <a16:creationId xmlns:a16="http://schemas.microsoft.com/office/drawing/2014/main" id="{13559F39-6617-0606-7D5F-A9A7539F73AF}"/>
              </a:ext>
            </a:extLst>
          </p:cNvPr>
          <p:cNvSpPr>
            <a:spLocks/>
          </p:cNvSpPr>
          <p:nvPr/>
        </p:nvSpPr>
        <p:spPr>
          <a:xfrm>
            <a:off x="1724152" y="3501609"/>
            <a:ext cx="27933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2" name="Rechteck 3231">
            <a:extLst>
              <a:ext uri="{FF2B5EF4-FFF2-40B4-BE49-F238E27FC236}">
                <a16:creationId xmlns:a16="http://schemas.microsoft.com/office/drawing/2014/main" id="{D7A0FA58-AB1C-83B8-4933-9A63B6D61095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CC14BEB2-70F5-4E18-74B8-31043679B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ewitterblitz 2">
            <a:extLst>
              <a:ext uri="{FF2B5EF4-FFF2-40B4-BE49-F238E27FC236}">
                <a16:creationId xmlns:a16="http://schemas.microsoft.com/office/drawing/2014/main" id="{629F8117-512B-95D5-1A15-55764F0C1818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" name="Gewitterblitz 3">
            <a:extLst>
              <a:ext uri="{FF2B5EF4-FFF2-40B4-BE49-F238E27FC236}">
                <a16:creationId xmlns:a16="http://schemas.microsoft.com/office/drawing/2014/main" id="{10348C9E-4AD5-E708-3551-2CBD78634887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AF41343-EE6A-76AC-B262-A3651B656EB1}"/>
              </a:ext>
            </a:extLst>
          </p:cNvPr>
          <p:cNvSpPr>
            <a:spLocks/>
          </p:cNvSpPr>
          <p:nvPr/>
        </p:nvSpPr>
        <p:spPr>
          <a:xfrm>
            <a:off x="2003490" y="1143232"/>
            <a:ext cx="7968950" cy="23314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 4 – Offb 22                                                            </a:t>
            </a:r>
            <a:r>
              <a:rPr lang="de-DE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endParaRPr lang="de-CH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349DA7F-5039-DAF1-6745-B8D25D946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5040" y="4959748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88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3542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Geheimnis-Reich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862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Nun wird Aufgrund der Ablehnung des messianischen </a:t>
            </a:r>
          </a:p>
          <a:p>
            <a:r>
              <a:rPr lang="de-DE" sz="3000"/>
              <a:t>Königreiches </a:t>
            </a:r>
            <a:r>
              <a:rPr lang="de-DE" sz="3000" dirty="0"/>
              <a:t>in Mt 13 ein "neues" Reich, das </a:t>
            </a:r>
          </a:p>
          <a:p>
            <a:r>
              <a:rPr lang="de-DE" sz="3000" dirty="0"/>
              <a:t>"Geheimnis-Reich", offenbart. 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1B3DF97-0715-A4B4-2E02-2CEBC5446245}"/>
              </a:ext>
            </a:extLst>
          </p:cNvPr>
          <p:cNvSpPr txBox="1"/>
          <p:nvPr/>
        </p:nvSpPr>
        <p:spPr>
          <a:xfrm>
            <a:off x="669248" y="4239808"/>
            <a:ext cx="951053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Geheimnis aus biblischer Sicht ist eine Wahrheit, die im </a:t>
            </a:r>
            <a:r>
              <a:rPr lang="de-DE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noch verborgen</a:t>
            </a:r>
            <a:r>
              <a:rPr lang="de-DE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war, </a:t>
            </a:r>
          </a:p>
          <a:p>
            <a:r>
              <a:rPr lang="de-DE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 aber im NT offenbart worden</a:t>
            </a:r>
            <a:r>
              <a:rPr lang="de-DE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ist.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558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8164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Varianten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3542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Geheimnis-Reich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104967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3000" dirty="0"/>
              <a:t>Es bezieht sich auf die Zeit der "Christenheit"</a:t>
            </a:r>
          </a:p>
          <a:p>
            <a:pPr marL="457200" indent="-457200">
              <a:buFontTx/>
              <a:buChar char="-"/>
            </a:pPr>
            <a:r>
              <a:rPr lang="de-DE" sz="3000" dirty="0"/>
              <a:t>Die Gleichnisse (Mt 13) beschreiben die Zustände auf Erden und Gottes  Herrschaft, während der Abwesenheit des Königs</a:t>
            </a:r>
          </a:p>
          <a:p>
            <a:pPr marL="457200" indent="-457200">
              <a:buFontTx/>
              <a:buChar char="-"/>
            </a:pPr>
            <a:r>
              <a:rPr lang="de-CH" sz="3000" dirty="0"/>
              <a:t>Das Geheimnis-Reich umschliesst die Zeit zwischen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3000" dirty="0"/>
              <a:t>Mt 13 bis Apg 2,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3000" dirty="0"/>
              <a:t>die ganze Kirchengeschichte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CH" sz="3000" dirty="0"/>
              <a:t>und die Trübsalszeit</a:t>
            </a:r>
          </a:p>
        </p:txBody>
      </p:sp>
    </p:spTree>
    <p:extLst>
      <p:ext uri="{BB962C8B-B14F-4D97-AF65-F5344CB8AC3E}">
        <p14:creationId xmlns:p14="http://schemas.microsoft.com/office/powerpoint/2010/main" val="2959202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1440720" y="1869363"/>
            <a:ext cx="88471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/>
              <a:t>Mag der Sündenfall der ersten Menschen </a:t>
            </a:r>
          </a:p>
          <a:p>
            <a:pPr algn="ctr"/>
            <a:r>
              <a:rPr lang="de-DE" sz="3200" dirty="0"/>
              <a:t>unvorstellbares Leid ausgelöst haben und die Tragik </a:t>
            </a:r>
          </a:p>
          <a:p>
            <a:pPr algn="ctr"/>
            <a:r>
              <a:rPr lang="de-DE" sz="3200" dirty="0"/>
              <a:t>dessen fürchterlich sein, doch die Sünde der </a:t>
            </a:r>
          </a:p>
          <a:p>
            <a:pPr algn="ctr"/>
            <a:r>
              <a:rPr lang="de-DE" sz="3200" dirty="0"/>
              <a:t>Ablehnung des Königs und Retters Jesus Christus </a:t>
            </a:r>
          </a:p>
          <a:p>
            <a:pPr algn="ctr"/>
            <a:r>
              <a:rPr lang="de-DE" sz="3200" dirty="0"/>
              <a:t>übersteigt alles in unendlichem Masse! (RB)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13381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69704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Reich Gottes Prinzipien für alle Gläubigen</a:t>
            </a:r>
            <a:endParaRPr lang="de-CH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71552"/>
            <a:ext cx="4359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Jesus Christus ist der Herr</a:t>
            </a:r>
            <a:endParaRPr lang="de-CH" sz="30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69248" y="2465315"/>
            <a:ext cx="99394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CH" sz="3000" dirty="0"/>
              <a:t>Wir wollen seine Herrschaft für unser Leben </a:t>
            </a:r>
            <a:r>
              <a:rPr lang="de-CH" sz="3000" b="1" dirty="0"/>
              <a:t>annehmen </a:t>
            </a:r>
            <a:r>
              <a:rPr lang="de-CH" sz="3000" dirty="0"/>
              <a:t>und </a:t>
            </a:r>
            <a:r>
              <a:rPr lang="de-CH" sz="3000" b="1" dirty="0"/>
              <a:t>anerkennen</a:t>
            </a:r>
          </a:p>
          <a:p>
            <a:pPr marL="457200" indent="-457200">
              <a:buFontTx/>
              <a:buChar char="-"/>
            </a:pPr>
            <a:r>
              <a:rPr lang="de-CH" sz="3000" dirty="0"/>
              <a:t>Wir wollen </a:t>
            </a:r>
            <a:r>
              <a:rPr lang="de-CH" sz="3000" b="1" dirty="0"/>
              <a:t>hören</a:t>
            </a:r>
            <a:r>
              <a:rPr lang="de-CH" sz="3000" dirty="0"/>
              <a:t> (Schma Ekklesia) was der Herr der Gemeinde sagt und im </a:t>
            </a:r>
            <a:r>
              <a:rPr lang="de-CH" sz="3000" b="1" dirty="0"/>
              <a:t>Gehorsam</a:t>
            </a:r>
            <a:r>
              <a:rPr lang="de-CH" sz="3000" dirty="0"/>
              <a:t> leben</a:t>
            </a:r>
          </a:p>
          <a:p>
            <a:pPr marL="457200" indent="-457200">
              <a:buFontTx/>
              <a:buChar char="-"/>
            </a:pPr>
            <a:r>
              <a:rPr lang="de-CH" sz="3000" dirty="0">
                <a:sym typeface="Wingdings" panose="05000000000000000000" pitchFamily="2" charset="2"/>
              </a:rPr>
              <a:t>Wir wollen </a:t>
            </a:r>
            <a:r>
              <a:rPr lang="de-CH" sz="3000" b="1" dirty="0">
                <a:sym typeface="Wingdings" panose="05000000000000000000" pitchFamily="2" charset="2"/>
              </a:rPr>
              <a:t>Täter</a:t>
            </a:r>
            <a:r>
              <a:rPr lang="de-CH" sz="3000" dirty="0">
                <a:sym typeface="Wingdings" panose="05000000000000000000" pitchFamily="2" charset="2"/>
              </a:rPr>
              <a:t> (Jünger) des Wortes werden und </a:t>
            </a:r>
            <a:r>
              <a:rPr lang="de-CH" sz="3000" b="1" dirty="0">
                <a:sym typeface="Wingdings" panose="05000000000000000000" pitchFamily="2" charset="2"/>
              </a:rPr>
              <a:t>umsetzen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7665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50075"/>
            <a:ext cx="3348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Reich der "Himmel"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80566"/>
            <a:ext cx="86762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Die Zielgruppe an die Matthäus schrieb, waren Juden.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CD0CD5-AE04-1420-1967-622264781A4D}"/>
              </a:ext>
            </a:extLst>
          </p:cNvPr>
          <p:cNvSpPr txBox="1"/>
          <p:nvPr/>
        </p:nvSpPr>
        <p:spPr>
          <a:xfrm>
            <a:off x="671520" y="2326898"/>
            <a:ext cx="107759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>
                <a:sym typeface="Wingdings" panose="05000000000000000000" pitchFamily="2" charset="2"/>
              </a:rPr>
              <a:t>Im AT wurde nach der babylonischen Wegführung,</a:t>
            </a:r>
          </a:p>
          <a:p>
            <a:r>
              <a:rPr lang="de-CH" sz="3000" dirty="0">
                <a:sym typeface="Wingdings" panose="05000000000000000000" pitchFamily="2" charset="2"/>
              </a:rPr>
              <a:t>ein neuer Name Gottes genannt: "Gott des Himmels"</a:t>
            </a:r>
          </a:p>
          <a:p>
            <a:r>
              <a:rPr lang="de-CH" sz="3000" dirty="0">
                <a:sym typeface="Wingdings" panose="05000000000000000000" pitchFamily="2" charset="2"/>
              </a:rPr>
              <a:t>(</a:t>
            </a:r>
            <a:r>
              <a:rPr lang="nl-NL" sz="3000" dirty="0">
                <a:sym typeface="Wingdings" panose="05000000000000000000" pitchFamily="2" charset="2"/>
              </a:rPr>
              <a:t>Dan 2,18; 2,19; 2,37; 2,44; 5,23; 2Chr 36,23; Esr 1,2; 5,12; 6,9; 6,10</a:t>
            </a:r>
          </a:p>
          <a:p>
            <a:r>
              <a:rPr lang="nl-NL" sz="3000" dirty="0">
                <a:sym typeface="Wingdings" panose="05000000000000000000" pitchFamily="2" charset="2"/>
              </a:rPr>
              <a:t>Neh 1,4.5; 2,4.20)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2A78132-3D72-F4BF-1451-ED9F235A363E}"/>
              </a:ext>
            </a:extLst>
          </p:cNvPr>
          <p:cNvSpPr txBox="1"/>
          <p:nvPr/>
        </p:nvSpPr>
        <p:spPr>
          <a:xfrm>
            <a:off x="671520" y="4358224"/>
            <a:ext cx="1094055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"Und in den Tagen dieser Könige wird der Gott des Himmels ein Königreich aufrichten, das ewig nicht zerstört werden wird. Und das Königreich wird keinem anderen Volk überlassen werden; es wird all jene Königreiche zermalmen und vernichten, selbst aber wird es ewig bestehen"</a:t>
            </a:r>
            <a:r>
              <a:rPr lang="de-DE" sz="3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(Dan 2,44)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8026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AA21DF5-A536-C706-06E7-02C8CA99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6611D74-8437-9B34-FD7D-8062EE49E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8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2" y="293940"/>
            <a:ext cx="3348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Reich der "Himmel"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DCDDA71-4114-AB4F-9097-48498840C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106712"/>
              </p:ext>
            </p:extLst>
          </p:nvPr>
        </p:nvGraphicFramePr>
        <p:xfrm>
          <a:off x="376929" y="793843"/>
          <a:ext cx="11224084" cy="8001030"/>
        </p:xfrm>
        <a:graphic>
          <a:graphicData uri="http://schemas.openxmlformats.org/drawingml/2006/table">
            <a:tbl>
              <a:tblPr/>
              <a:tblGrid>
                <a:gridCol w="1514652">
                  <a:extLst>
                    <a:ext uri="{9D8B030D-6E8A-4147-A177-3AD203B41FA5}">
                      <a16:colId xmlns:a16="http://schemas.microsoft.com/office/drawing/2014/main" val="4042642191"/>
                    </a:ext>
                  </a:extLst>
                </a:gridCol>
                <a:gridCol w="251124">
                  <a:extLst>
                    <a:ext uri="{9D8B030D-6E8A-4147-A177-3AD203B41FA5}">
                      <a16:colId xmlns:a16="http://schemas.microsoft.com/office/drawing/2014/main" val="740207201"/>
                    </a:ext>
                  </a:extLst>
                </a:gridCol>
                <a:gridCol w="1436038">
                  <a:extLst>
                    <a:ext uri="{9D8B030D-6E8A-4147-A177-3AD203B41FA5}">
                      <a16:colId xmlns:a16="http://schemas.microsoft.com/office/drawing/2014/main" val="2544691042"/>
                    </a:ext>
                  </a:extLst>
                </a:gridCol>
                <a:gridCol w="616329">
                  <a:extLst>
                    <a:ext uri="{9D8B030D-6E8A-4147-A177-3AD203B41FA5}">
                      <a16:colId xmlns:a16="http://schemas.microsoft.com/office/drawing/2014/main" val="1699437645"/>
                    </a:ext>
                  </a:extLst>
                </a:gridCol>
                <a:gridCol w="1144745">
                  <a:extLst>
                    <a:ext uri="{9D8B030D-6E8A-4147-A177-3AD203B41FA5}">
                      <a16:colId xmlns:a16="http://schemas.microsoft.com/office/drawing/2014/main" val="699472954"/>
                    </a:ext>
                  </a:extLst>
                </a:gridCol>
                <a:gridCol w="132623">
                  <a:extLst>
                    <a:ext uri="{9D8B030D-6E8A-4147-A177-3AD203B41FA5}">
                      <a16:colId xmlns:a16="http://schemas.microsoft.com/office/drawing/2014/main" val="1641067284"/>
                    </a:ext>
                  </a:extLst>
                </a:gridCol>
                <a:gridCol w="1277368">
                  <a:extLst>
                    <a:ext uri="{9D8B030D-6E8A-4147-A177-3AD203B41FA5}">
                      <a16:colId xmlns:a16="http://schemas.microsoft.com/office/drawing/2014/main" val="676728144"/>
                    </a:ext>
                  </a:extLst>
                </a:gridCol>
                <a:gridCol w="167523">
                  <a:extLst>
                    <a:ext uri="{9D8B030D-6E8A-4147-A177-3AD203B41FA5}">
                      <a16:colId xmlns:a16="http://schemas.microsoft.com/office/drawing/2014/main" val="4087338646"/>
                    </a:ext>
                  </a:extLst>
                </a:gridCol>
                <a:gridCol w="1598455">
                  <a:extLst>
                    <a:ext uri="{9D8B030D-6E8A-4147-A177-3AD203B41FA5}">
                      <a16:colId xmlns:a16="http://schemas.microsoft.com/office/drawing/2014/main" val="1765569515"/>
                    </a:ext>
                  </a:extLst>
                </a:gridCol>
                <a:gridCol w="174504">
                  <a:extLst>
                    <a:ext uri="{9D8B030D-6E8A-4147-A177-3AD203B41FA5}">
                      <a16:colId xmlns:a16="http://schemas.microsoft.com/office/drawing/2014/main" val="1773716174"/>
                    </a:ext>
                  </a:extLst>
                </a:gridCol>
                <a:gridCol w="1556574">
                  <a:extLst>
                    <a:ext uri="{9D8B030D-6E8A-4147-A177-3AD203B41FA5}">
                      <a16:colId xmlns:a16="http://schemas.microsoft.com/office/drawing/2014/main" val="1442561103"/>
                    </a:ext>
                  </a:extLst>
                </a:gridCol>
                <a:gridCol w="537471">
                  <a:extLst>
                    <a:ext uri="{9D8B030D-6E8A-4147-A177-3AD203B41FA5}">
                      <a16:colId xmlns:a16="http://schemas.microsoft.com/office/drawing/2014/main" val="4170462781"/>
                    </a:ext>
                  </a:extLst>
                </a:gridCol>
                <a:gridCol w="816678">
                  <a:extLst>
                    <a:ext uri="{9D8B030D-6E8A-4147-A177-3AD203B41FA5}">
                      <a16:colId xmlns:a16="http://schemas.microsoft.com/office/drawing/2014/main" val="41600849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84924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(15)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Matthäus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914727"/>
                  </a:ext>
                </a:extLst>
              </a:tr>
              <a:tr h="166597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Gott des Himmels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der Himmel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770453"/>
                  </a:ext>
                </a:extLst>
              </a:tr>
              <a:tr h="174111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3,3.5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88989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666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2,37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5,3.10.19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64516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2,44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65094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5,23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63780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2Chr 36,23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98979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1,2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025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5,12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5474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11,11.12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98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10,9.11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76558"/>
                  </a:ext>
                </a:extLst>
              </a:tr>
              <a:tr h="238599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13,24.31.33.44.45.47.52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234120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1,5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18,1.3.4.23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13,18.20.28.29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2950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21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2,20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17,20.21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34117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18,16.17.24.25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456005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Zeiten der Nationen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70822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9613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22,16.18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665549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23,51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29415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803514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105107"/>
                  </a:ext>
                </a:extLst>
              </a:tr>
              <a:tr h="242921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456711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647082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9745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35755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2990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293296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D1AE2DFB-1B6A-B4F9-4A02-8FAC79592E8B}"/>
              </a:ext>
            </a:extLst>
          </p:cNvPr>
          <p:cNvSpPr/>
          <p:nvPr/>
        </p:nvSpPr>
        <p:spPr>
          <a:xfrm>
            <a:off x="1996325" y="758942"/>
            <a:ext cx="9730332" cy="710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257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2" y="293940"/>
            <a:ext cx="3348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Reich der "Himmel"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DCDDA71-4114-AB4F-9097-48498840C713}"/>
              </a:ext>
            </a:extLst>
          </p:cNvPr>
          <p:cNvGraphicFramePr>
            <a:graphicFrameLocks noGrp="1"/>
          </p:cNvGraphicFramePr>
          <p:nvPr/>
        </p:nvGraphicFramePr>
        <p:xfrm>
          <a:off x="376929" y="793843"/>
          <a:ext cx="11224084" cy="7787670"/>
        </p:xfrm>
        <a:graphic>
          <a:graphicData uri="http://schemas.openxmlformats.org/drawingml/2006/table">
            <a:tbl>
              <a:tblPr/>
              <a:tblGrid>
                <a:gridCol w="1514652">
                  <a:extLst>
                    <a:ext uri="{9D8B030D-6E8A-4147-A177-3AD203B41FA5}">
                      <a16:colId xmlns:a16="http://schemas.microsoft.com/office/drawing/2014/main" val="4042642191"/>
                    </a:ext>
                  </a:extLst>
                </a:gridCol>
                <a:gridCol w="251124">
                  <a:extLst>
                    <a:ext uri="{9D8B030D-6E8A-4147-A177-3AD203B41FA5}">
                      <a16:colId xmlns:a16="http://schemas.microsoft.com/office/drawing/2014/main" val="740207201"/>
                    </a:ext>
                  </a:extLst>
                </a:gridCol>
                <a:gridCol w="1436038">
                  <a:extLst>
                    <a:ext uri="{9D8B030D-6E8A-4147-A177-3AD203B41FA5}">
                      <a16:colId xmlns:a16="http://schemas.microsoft.com/office/drawing/2014/main" val="2544691042"/>
                    </a:ext>
                  </a:extLst>
                </a:gridCol>
                <a:gridCol w="616329">
                  <a:extLst>
                    <a:ext uri="{9D8B030D-6E8A-4147-A177-3AD203B41FA5}">
                      <a16:colId xmlns:a16="http://schemas.microsoft.com/office/drawing/2014/main" val="1699437645"/>
                    </a:ext>
                  </a:extLst>
                </a:gridCol>
                <a:gridCol w="1144745">
                  <a:extLst>
                    <a:ext uri="{9D8B030D-6E8A-4147-A177-3AD203B41FA5}">
                      <a16:colId xmlns:a16="http://schemas.microsoft.com/office/drawing/2014/main" val="699472954"/>
                    </a:ext>
                  </a:extLst>
                </a:gridCol>
                <a:gridCol w="132623">
                  <a:extLst>
                    <a:ext uri="{9D8B030D-6E8A-4147-A177-3AD203B41FA5}">
                      <a16:colId xmlns:a16="http://schemas.microsoft.com/office/drawing/2014/main" val="1641067284"/>
                    </a:ext>
                  </a:extLst>
                </a:gridCol>
                <a:gridCol w="1277368">
                  <a:extLst>
                    <a:ext uri="{9D8B030D-6E8A-4147-A177-3AD203B41FA5}">
                      <a16:colId xmlns:a16="http://schemas.microsoft.com/office/drawing/2014/main" val="676728144"/>
                    </a:ext>
                  </a:extLst>
                </a:gridCol>
                <a:gridCol w="167523">
                  <a:extLst>
                    <a:ext uri="{9D8B030D-6E8A-4147-A177-3AD203B41FA5}">
                      <a16:colId xmlns:a16="http://schemas.microsoft.com/office/drawing/2014/main" val="4087338646"/>
                    </a:ext>
                  </a:extLst>
                </a:gridCol>
                <a:gridCol w="1598455">
                  <a:extLst>
                    <a:ext uri="{9D8B030D-6E8A-4147-A177-3AD203B41FA5}">
                      <a16:colId xmlns:a16="http://schemas.microsoft.com/office/drawing/2014/main" val="1765569515"/>
                    </a:ext>
                  </a:extLst>
                </a:gridCol>
                <a:gridCol w="174504">
                  <a:extLst>
                    <a:ext uri="{9D8B030D-6E8A-4147-A177-3AD203B41FA5}">
                      <a16:colId xmlns:a16="http://schemas.microsoft.com/office/drawing/2014/main" val="1773716174"/>
                    </a:ext>
                  </a:extLst>
                </a:gridCol>
                <a:gridCol w="1556574">
                  <a:extLst>
                    <a:ext uri="{9D8B030D-6E8A-4147-A177-3AD203B41FA5}">
                      <a16:colId xmlns:a16="http://schemas.microsoft.com/office/drawing/2014/main" val="1442561103"/>
                    </a:ext>
                  </a:extLst>
                </a:gridCol>
                <a:gridCol w="537471">
                  <a:extLst>
                    <a:ext uri="{9D8B030D-6E8A-4147-A177-3AD203B41FA5}">
                      <a16:colId xmlns:a16="http://schemas.microsoft.com/office/drawing/2014/main" val="4170462781"/>
                    </a:ext>
                  </a:extLst>
                </a:gridCol>
                <a:gridCol w="816678">
                  <a:extLst>
                    <a:ext uri="{9D8B030D-6E8A-4147-A177-3AD203B41FA5}">
                      <a16:colId xmlns:a16="http://schemas.microsoft.com/office/drawing/2014/main" val="41600849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84924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(15)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Matthäus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914727"/>
                  </a:ext>
                </a:extLst>
              </a:tr>
              <a:tr h="166597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Gott des Himmels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der Himmel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770453"/>
                  </a:ext>
                </a:extLst>
              </a:tr>
              <a:tr h="174111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3,3.5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88989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666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2,37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5,3.10.19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64516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2,44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65094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5,23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63780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2Chr 36,23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98979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1,2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025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5,12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5474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11,11.12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98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10,9.11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76558"/>
                  </a:ext>
                </a:extLst>
              </a:tr>
              <a:tr h="238599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13,24.31.33.44.45.47.52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234120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1,5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18,1.3.4.23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13,18.20.28.29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2950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21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2,20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17,20.21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34117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18,16.17.24.25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456005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70822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9613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22,16.18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665549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23,51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29415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803514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105107"/>
                  </a:ext>
                </a:extLst>
              </a:tr>
              <a:tr h="242921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456711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647082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9745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35755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2990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293296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D1AE2DFB-1B6A-B4F9-4A02-8FAC79592E8B}"/>
              </a:ext>
            </a:extLst>
          </p:cNvPr>
          <p:cNvSpPr/>
          <p:nvPr/>
        </p:nvSpPr>
        <p:spPr>
          <a:xfrm>
            <a:off x="5339817" y="758942"/>
            <a:ext cx="6358920" cy="710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705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2" y="293940"/>
            <a:ext cx="33481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Reich der "Himmel"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DCDDA71-4114-AB4F-9097-48498840C713}"/>
              </a:ext>
            </a:extLst>
          </p:cNvPr>
          <p:cNvGraphicFramePr>
            <a:graphicFrameLocks noGrp="1"/>
          </p:cNvGraphicFramePr>
          <p:nvPr/>
        </p:nvGraphicFramePr>
        <p:xfrm>
          <a:off x="376929" y="793843"/>
          <a:ext cx="11224084" cy="7787670"/>
        </p:xfrm>
        <a:graphic>
          <a:graphicData uri="http://schemas.openxmlformats.org/drawingml/2006/table">
            <a:tbl>
              <a:tblPr/>
              <a:tblGrid>
                <a:gridCol w="1514652">
                  <a:extLst>
                    <a:ext uri="{9D8B030D-6E8A-4147-A177-3AD203B41FA5}">
                      <a16:colId xmlns:a16="http://schemas.microsoft.com/office/drawing/2014/main" val="4042642191"/>
                    </a:ext>
                  </a:extLst>
                </a:gridCol>
                <a:gridCol w="251124">
                  <a:extLst>
                    <a:ext uri="{9D8B030D-6E8A-4147-A177-3AD203B41FA5}">
                      <a16:colId xmlns:a16="http://schemas.microsoft.com/office/drawing/2014/main" val="740207201"/>
                    </a:ext>
                  </a:extLst>
                </a:gridCol>
                <a:gridCol w="1436038">
                  <a:extLst>
                    <a:ext uri="{9D8B030D-6E8A-4147-A177-3AD203B41FA5}">
                      <a16:colId xmlns:a16="http://schemas.microsoft.com/office/drawing/2014/main" val="2544691042"/>
                    </a:ext>
                  </a:extLst>
                </a:gridCol>
                <a:gridCol w="616329">
                  <a:extLst>
                    <a:ext uri="{9D8B030D-6E8A-4147-A177-3AD203B41FA5}">
                      <a16:colId xmlns:a16="http://schemas.microsoft.com/office/drawing/2014/main" val="1699437645"/>
                    </a:ext>
                  </a:extLst>
                </a:gridCol>
                <a:gridCol w="1144745">
                  <a:extLst>
                    <a:ext uri="{9D8B030D-6E8A-4147-A177-3AD203B41FA5}">
                      <a16:colId xmlns:a16="http://schemas.microsoft.com/office/drawing/2014/main" val="699472954"/>
                    </a:ext>
                  </a:extLst>
                </a:gridCol>
                <a:gridCol w="132623">
                  <a:extLst>
                    <a:ext uri="{9D8B030D-6E8A-4147-A177-3AD203B41FA5}">
                      <a16:colId xmlns:a16="http://schemas.microsoft.com/office/drawing/2014/main" val="1641067284"/>
                    </a:ext>
                  </a:extLst>
                </a:gridCol>
                <a:gridCol w="1277368">
                  <a:extLst>
                    <a:ext uri="{9D8B030D-6E8A-4147-A177-3AD203B41FA5}">
                      <a16:colId xmlns:a16="http://schemas.microsoft.com/office/drawing/2014/main" val="676728144"/>
                    </a:ext>
                  </a:extLst>
                </a:gridCol>
                <a:gridCol w="167523">
                  <a:extLst>
                    <a:ext uri="{9D8B030D-6E8A-4147-A177-3AD203B41FA5}">
                      <a16:colId xmlns:a16="http://schemas.microsoft.com/office/drawing/2014/main" val="4087338646"/>
                    </a:ext>
                  </a:extLst>
                </a:gridCol>
                <a:gridCol w="1598455">
                  <a:extLst>
                    <a:ext uri="{9D8B030D-6E8A-4147-A177-3AD203B41FA5}">
                      <a16:colId xmlns:a16="http://schemas.microsoft.com/office/drawing/2014/main" val="1765569515"/>
                    </a:ext>
                  </a:extLst>
                </a:gridCol>
                <a:gridCol w="174504">
                  <a:extLst>
                    <a:ext uri="{9D8B030D-6E8A-4147-A177-3AD203B41FA5}">
                      <a16:colId xmlns:a16="http://schemas.microsoft.com/office/drawing/2014/main" val="1773716174"/>
                    </a:ext>
                  </a:extLst>
                </a:gridCol>
                <a:gridCol w="1556574">
                  <a:extLst>
                    <a:ext uri="{9D8B030D-6E8A-4147-A177-3AD203B41FA5}">
                      <a16:colId xmlns:a16="http://schemas.microsoft.com/office/drawing/2014/main" val="1442561103"/>
                    </a:ext>
                  </a:extLst>
                </a:gridCol>
                <a:gridCol w="537471">
                  <a:extLst>
                    <a:ext uri="{9D8B030D-6E8A-4147-A177-3AD203B41FA5}">
                      <a16:colId xmlns:a16="http://schemas.microsoft.com/office/drawing/2014/main" val="4170462781"/>
                    </a:ext>
                  </a:extLst>
                </a:gridCol>
                <a:gridCol w="816678">
                  <a:extLst>
                    <a:ext uri="{9D8B030D-6E8A-4147-A177-3AD203B41FA5}">
                      <a16:colId xmlns:a16="http://schemas.microsoft.com/office/drawing/2014/main" val="41600849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84924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(15)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Matthäus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Markus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Johannes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914727"/>
                  </a:ext>
                </a:extLst>
              </a:tr>
              <a:tr h="166597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Gott des Himmels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der Himmel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Reich Gottes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770453"/>
                  </a:ext>
                </a:extLst>
              </a:tr>
              <a:tr h="174111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3,3.5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88989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666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2,37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5,3.10.19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64516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2,44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65094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5,23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63780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2Chr 36,23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98979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1,2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9,27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025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5,12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5474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6,9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11,11.12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9,62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98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Esr 6,10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10,9.11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76558"/>
                  </a:ext>
                </a:extLst>
              </a:tr>
              <a:tr h="238599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13,24.31.33.44.45.47.52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12,34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11,20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234120"/>
                  </a:ext>
                </a:extLst>
              </a:tr>
              <a:tr h="1613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1,5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18,1.3.4.23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13,18.20.28.29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2950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15,43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21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Neh 2,20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19,24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17,20.21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341176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18,16.17.24.25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456005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708223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21,31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096132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22,16.18</a:t>
                      </a: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665549"/>
                  </a:ext>
                </a:extLst>
              </a:tr>
              <a:tr h="201579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23,13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23,51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929415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4573" marR="4573" marT="45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803514"/>
                  </a:ext>
                </a:extLst>
              </a:tr>
              <a:tr h="245550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105107"/>
                  </a:ext>
                </a:extLst>
              </a:tr>
              <a:tr h="242921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456711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CH"/>
                    </a:p>
                  </a:txBody>
                  <a:tcPr marL="4573" marR="4573" marT="4573" marB="0" anchor="b"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647082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97450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357554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029907"/>
                  </a:ext>
                </a:extLst>
              </a:tr>
              <a:tr h="169178"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3" marR="4573" marT="4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293296"/>
                  </a:ext>
                </a:extLst>
              </a:tr>
            </a:tbl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D1AE2DFB-1B6A-B4F9-4A02-8FAC79592E8B}"/>
              </a:ext>
            </a:extLst>
          </p:cNvPr>
          <p:cNvSpPr/>
          <p:nvPr/>
        </p:nvSpPr>
        <p:spPr>
          <a:xfrm>
            <a:off x="10086321" y="509552"/>
            <a:ext cx="1640335" cy="7391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677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8898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Varianten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E3679FD8-75BA-3937-30CB-2387624A13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ewitterblitz 1">
            <a:extLst>
              <a:ext uri="{FF2B5EF4-FFF2-40B4-BE49-F238E27FC236}">
                <a16:creationId xmlns:a16="http://schemas.microsoft.com/office/drawing/2014/main" id="{59398247-89D1-EFAE-BC9A-1345E7C4CA34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3" name="Gewitterblitz 2">
            <a:extLst>
              <a:ext uri="{FF2B5EF4-FFF2-40B4-BE49-F238E27FC236}">
                <a16:creationId xmlns:a16="http://schemas.microsoft.com/office/drawing/2014/main" id="{E44FFF8F-0D32-67DF-50A2-1CF47723EC3C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A780AA9-7204-0EFA-A406-440E8AB2CE0E}"/>
              </a:ext>
            </a:extLst>
          </p:cNvPr>
          <p:cNvSpPr/>
          <p:nvPr/>
        </p:nvSpPr>
        <p:spPr>
          <a:xfrm>
            <a:off x="9051168" y="4961896"/>
            <a:ext cx="307517" cy="1949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DDD9E49-2620-6073-F496-2D12B1A8DFD8}"/>
              </a:ext>
            </a:extLst>
          </p:cNvPr>
          <p:cNvSpPr txBox="1"/>
          <p:nvPr/>
        </p:nvSpPr>
        <p:spPr>
          <a:xfrm>
            <a:off x="8953697" y="4912340"/>
            <a:ext cx="4838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/>
              <a:t>riges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117175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69248" y="922784"/>
            <a:ext cx="7632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Fünf verschiedene Facetten des Reiches Gottes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621429"/>
            <a:ext cx="48703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>
                <a:sym typeface="Wingdings" panose="05000000000000000000" pitchFamily="2" charset="2"/>
              </a:rPr>
              <a:t>Das </a:t>
            </a:r>
            <a:r>
              <a:rPr lang="de-CH" sz="3000" b="1" dirty="0"/>
              <a:t>Ewige / Universelle Reich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E793FEF-8EDE-8D50-4795-0486C9F337CA}"/>
              </a:ext>
            </a:extLst>
          </p:cNvPr>
          <p:cNvSpPr txBox="1"/>
          <p:nvPr/>
        </p:nvSpPr>
        <p:spPr>
          <a:xfrm>
            <a:off x="1303560" y="2492729"/>
            <a:ext cx="9620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Ein Gebet von Mose, dem Mann Gottes. Herr, du bist unsere Wohnung gewesen von Generation zu Generation. 2 Ehe die Berge geboren waren und du die Erde und die Welt erschaffen hattest, von Ewigkeit zu Ewigkeit bist du, Gott. 3 Du lässt den Menschen zum Staub zurückkehren und sprichst: Kehrt zurück, ihr Menschenkinder! 4 Denn tausend Jahre sind in deinen Augen wie der gestrige Tag, wenn er vergangen ist, und wie eine Wache in der Nacht.</a:t>
            </a:r>
            <a:r>
              <a:rPr lang="de-CH" sz="3000" dirty="0"/>
              <a:t>" </a:t>
            </a:r>
            <a:r>
              <a:rPr lang="de-CH" sz="3000" b="1" dirty="0"/>
              <a:t>(Ps 90,1-4)</a:t>
            </a:r>
            <a:r>
              <a:rPr lang="de-CH" sz="3000" dirty="0">
                <a:sym typeface="Wingdings" panose="05000000000000000000" pitchFamily="2" charset="2"/>
              </a:rPr>
              <a:t>	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7993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2" name="Grafik 3221">
            <a:extLst>
              <a:ext uri="{FF2B5EF4-FFF2-40B4-BE49-F238E27FC236}">
                <a16:creationId xmlns:a16="http://schemas.microsoft.com/office/drawing/2014/main" id="{E02FC4F9-AFC8-A477-AC9A-7EC24AA90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47"/>
          <a:stretch/>
        </p:blipFill>
        <p:spPr>
          <a:xfrm>
            <a:off x="452009" y="308234"/>
            <a:ext cx="10067636" cy="6241532"/>
          </a:xfrm>
          <a:prstGeom prst="rect">
            <a:avLst/>
          </a:prstGeom>
        </p:spPr>
      </p:pic>
      <p:sp>
        <p:nvSpPr>
          <p:cNvPr id="3232" name="Rechteck 3231">
            <a:extLst>
              <a:ext uri="{FF2B5EF4-FFF2-40B4-BE49-F238E27FC236}">
                <a16:creationId xmlns:a16="http://schemas.microsoft.com/office/drawing/2014/main" id="{D7A0FA58-AB1C-83B8-4933-9A63B6D61095}"/>
              </a:ext>
            </a:extLst>
          </p:cNvPr>
          <p:cNvSpPr>
            <a:spLocks/>
          </p:cNvSpPr>
          <p:nvPr/>
        </p:nvSpPr>
        <p:spPr>
          <a:xfrm>
            <a:off x="1724152" y="1472159"/>
            <a:ext cx="8248288" cy="2940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Geistliches – Königreich</a:t>
            </a:r>
            <a:endParaRPr lang="de-CH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35" name="Rectangle 199">
            <a:extLst>
              <a:ext uri="{FF2B5EF4-FFF2-40B4-BE49-F238E27FC236}">
                <a16:creationId xmlns:a16="http://schemas.microsoft.com/office/drawing/2014/main" id="{E07EDA2A-8416-53F3-B5D4-3580C2E7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643" y="5577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3237" name="Rechteck 3236">
            <a:extLst>
              <a:ext uri="{FF2B5EF4-FFF2-40B4-BE49-F238E27FC236}">
                <a16:creationId xmlns:a16="http://schemas.microsoft.com/office/drawing/2014/main" id="{2D2DACF3-5404-4454-F215-F2FF8C83ADF8}"/>
              </a:ext>
            </a:extLst>
          </p:cNvPr>
          <p:cNvSpPr/>
          <p:nvPr/>
        </p:nvSpPr>
        <p:spPr>
          <a:xfrm rot="16200000">
            <a:off x="4791894" y="-3972804"/>
            <a:ext cx="468159" cy="866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36" name="Rectangle 200">
            <a:extLst>
              <a:ext uri="{FF2B5EF4-FFF2-40B4-BE49-F238E27FC236}">
                <a16:creationId xmlns:a16="http://schemas.microsoft.com/office/drawing/2014/main" id="{AEC2F477-BE4A-C54C-0230-F8800B8F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78" y="203471"/>
            <a:ext cx="7780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fünf Facetten des Reiches Gottes</a:t>
            </a:r>
            <a:r>
              <a:rPr kumimoji="0" lang="de-CH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(nach A. Fruchtenbaum und Andrew M. Woods)</a:t>
            </a:r>
            <a:endParaRPr kumimoji="0" lang="de-CH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2" descr="Ein halbes Jahrhundert Tag der Erde – besserhaushalten.de">
            <a:extLst>
              <a:ext uri="{FF2B5EF4-FFF2-40B4-BE49-F238E27FC236}">
                <a16:creationId xmlns:a16="http://schemas.microsoft.com/office/drawing/2014/main" id="{D50FBDB2-A663-B679-3EAF-60D94C2C3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6" t="9008" r="47599"/>
          <a:stretch/>
        </p:blipFill>
        <p:spPr bwMode="auto">
          <a:xfrm>
            <a:off x="410234" y="3032831"/>
            <a:ext cx="1044141" cy="10992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ewitterblitz 2">
            <a:extLst>
              <a:ext uri="{FF2B5EF4-FFF2-40B4-BE49-F238E27FC236}">
                <a16:creationId xmlns:a16="http://schemas.microsoft.com/office/drawing/2014/main" id="{959EAA38-242A-A6FC-40BD-8FAAD79FC71C}"/>
              </a:ext>
            </a:extLst>
          </p:cNvPr>
          <p:cNvSpPr>
            <a:spLocks/>
          </p:cNvSpPr>
          <p:nvPr/>
        </p:nvSpPr>
        <p:spPr>
          <a:xfrm>
            <a:off x="1187475" y="3803068"/>
            <a:ext cx="13462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" name="Gewitterblitz 3">
            <a:extLst>
              <a:ext uri="{FF2B5EF4-FFF2-40B4-BE49-F238E27FC236}">
                <a16:creationId xmlns:a16="http://schemas.microsoft.com/office/drawing/2014/main" id="{181EE093-1C9E-EA41-4CDA-E7D1872CBDDB}"/>
              </a:ext>
            </a:extLst>
          </p:cNvPr>
          <p:cNvSpPr>
            <a:spLocks/>
          </p:cNvSpPr>
          <p:nvPr/>
        </p:nvSpPr>
        <p:spPr>
          <a:xfrm flipH="1">
            <a:off x="1192117" y="3806933"/>
            <a:ext cx="152400" cy="198755"/>
          </a:xfrm>
          <a:prstGeom prst="lightningBol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BF96BF-BF6C-9A65-2881-3E35DD970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9610" y="4946868"/>
            <a:ext cx="1257365" cy="1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1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1847</Words>
  <Application>Microsoft Office PowerPoint</Application>
  <PresentationFormat>Breitbild</PresentationFormat>
  <Paragraphs>398</Paragraphs>
  <Slides>30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Geheimnis Reich</dc:title>
  <dc:creator>Reinhard</dc:creator>
  <cp:keywords>Bibel</cp:keywords>
  <cp:lastModifiedBy>Mätthu</cp:lastModifiedBy>
  <cp:revision>205</cp:revision>
  <dcterms:created xsi:type="dcterms:W3CDTF">2018-05-19T05:14:58Z</dcterms:created>
  <dcterms:modified xsi:type="dcterms:W3CDTF">2023-07-07T08:42:13Z</dcterms:modified>
</cp:coreProperties>
</file>