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653" r:id="rId2"/>
    <p:sldId id="826" r:id="rId3"/>
    <p:sldId id="362" r:id="rId4"/>
    <p:sldId id="360" r:id="rId5"/>
    <p:sldId id="361" r:id="rId6"/>
    <p:sldId id="823" r:id="rId7"/>
    <p:sldId id="827" r:id="rId8"/>
    <p:sldId id="828" r:id="rId9"/>
    <p:sldId id="829" r:id="rId10"/>
    <p:sldId id="825" r:id="rId11"/>
    <p:sldId id="830" r:id="rId12"/>
    <p:sldId id="851" r:id="rId13"/>
    <p:sldId id="831" r:id="rId14"/>
    <p:sldId id="833" r:id="rId15"/>
    <p:sldId id="836" r:id="rId16"/>
    <p:sldId id="837" r:id="rId17"/>
    <p:sldId id="838" r:id="rId18"/>
    <p:sldId id="839" r:id="rId19"/>
    <p:sldId id="840" r:id="rId20"/>
    <p:sldId id="841" r:id="rId21"/>
    <p:sldId id="842" r:id="rId22"/>
    <p:sldId id="843" r:id="rId23"/>
    <p:sldId id="844" r:id="rId24"/>
    <p:sldId id="845" r:id="rId25"/>
    <p:sldId id="846" r:id="rId26"/>
    <p:sldId id="850" r:id="rId27"/>
    <p:sldId id="824" r:id="rId28"/>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BDDD"/>
    <a:srgbClr val="7F9DD6"/>
    <a:srgbClr val="7E9AD5"/>
    <a:srgbClr val="809ED7"/>
    <a:srgbClr val="819FD7"/>
    <a:srgbClr val="FFFBA3"/>
    <a:srgbClr val="D5F7FF"/>
    <a:srgbClr val="FAE9CD"/>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p:cViewPr varScale="1">
        <p:scale>
          <a:sx n="82" d="100"/>
          <a:sy n="82" d="100"/>
        </p:scale>
        <p:origin x="672" y="72"/>
      </p:cViewPr>
      <p:guideLst>
        <p:guide orient="horz" pos="2160"/>
        <p:guide pos="3840"/>
      </p:guideLst>
    </p:cSldViewPr>
  </p:slideViewPr>
  <p:outlineViewPr>
    <p:cViewPr>
      <p:scale>
        <a:sx n="33" d="100"/>
        <a:sy n="33" d="100"/>
      </p:scale>
      <p:origin x="0" y="2898"/>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7T07:14:39.968"/>
    </inkml:context>
    <inkml:brush xml:id="br0">
      <inkml:brushProperty name="width" value="0.1" units="cm"/>
      <inkml:brushProperty name="height" value="0.1" units="cm"/>
    </inkml:brush>
  </inkml:definitions>
  <inkml:trace contextRef="#ctx0" brushRef="#br0">2940 112 24575,'-1'3'0,"0"-1"0,0 0 0,0 0 0,-1 1 0,1-1 0,-1 0 0,1 0 0,-1-1 0,0 1 0,0 0 0,0-1 0,0 1 0,-3 1 0,0 2 0,-2 0 0,-1 0 0,1 0 0,-1-1 0,0 1 0,0-2 0,0 1 0,-1-1 0,1 0 0,-1-1 0,0 0 0,-15 1 0,-9-1 0,-61-3 0,42-1 0,17 2 0,8 0 0,0 0 0,1-2 0,-1-1 0,-47-11 0,45 4 0,0 2 0,0 1 0,-1 1 0,0 2 0,-46-1 0,57 4 0,1-1 0,-1-1 0,-33-8 0,-21-4 0,-78-1 0,72 8 0,62 8 0,0-1 0,-1-1 0,1 0 0,0-2 0,-27-8 0,16 1 0,-2 2 0,1 1 0,-61-9 0,30 12 0,-63 2 0,-417 3 0,524 1 0,1 0 0,-1 1 0,0 1 0,-28 8 0,-57 28 0,57-21 0,5 0 0,-50 30 0,67-34 0,0-2 0,-1 0 0,-1-1 0,0-1 0,-1-1 0,-39 9 0,38-15-341,1 2 0,0 1-1,-36 13 1,44-11-6485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7T07:14:47.560"/>
    </inkml:context>
    <inkml:brush xml:id="br0">
      <inkml:brushProperty name="width" value="0.1" units="cm"/>
      <inkml:brushProperty name="height" value="0.1" units="cm"/>
    </inkml:brush>
  </inkml:definitions>
  <inkml:trace contextRef="#ctx0" brushRef="#br0">0 246 24575,'3'3'0,"5"-2"0,0-4 0,3-2 0,-1-3 0,-2-4 0,-3-3 0,-2-5 0,-1-2 0,-1-1 0,2 3 0,7 0 0,6-1 0,-1 0 0,-2 1 0,-1 0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7T07:15:03.049"/>
    </inkml:context>
    <inkml:brush xml:id="br0">
      <inkml:brushProperty name="width" value="0.1" units="cm"/>
      <inkml:brushProperty name="height" value="0.1" units="cm"/>
    </inkml:brush>
  </inkml:definitions>
  <inkml:trace contextRef="#ctx0" brushRef="#br0">0 1 24575,'1'1'0,"-1"1"0,1 0 0,-1 0 0,1 0 0,0-1 0,0 1 0,-1 0 0,1-1 0,0 1 0,1-1 0,-1 1 0,0-1 0,0 1 0,1-1 0,-1 0 0,0 0 0,1 0 0,2 2 0,31 17 0,-34-20 0,22 11 0,1-2 0,0-1 0,27 6 0,-45-12 29,-1 0-1,1 1 1,-1 0-1,1-1 0,-1 2 1,0-1-1,0 0 1,0 1-1,-1 0 1,0 0-1,8 10 0,-8-9-159,0-1 0,0 0 0,0 0-1,1 0 1,-1 0 0,1 0 0,0-1-1,0 0 1,0 0 0,1-1-1,-1 1 1,10 2 0,1-2-6695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377469CB-D146-4A8B-8DD8-8603CDDCA31F}" type="datetimeFigureOut">
              <a:rPr lang="de-CH" smtClean="0"/>
              <a:t>29.03.2024</a:t>
            </a:fld>
            <a:endParaRPr lang="de-CH"/>
          </a:p>
        </p:txBody>
      </p:sp>
      <p:sp>
        <p:nvSpPr>
          <p:cNvPr id="4" name="Folienbildplatzhalt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E7824923-CBAD-4009-B21A-CD2C1100E2A5}" type="slidenum">
              <a:rPr lang="de-CH" smtClean="0"/>
              <a:t>‹Nr.›</a:t>
            </a:fld>
            <a:endParaRPr lang="de-CH"/>
          </a:p>
        </p:txBody>
      </p:sp>
    </p:spTree>
    <p:extLst>
      <p:ext uri="{BB962C8B-B14F-4D97-AF65-F5344CB8AC3E}">
        <p14:creationId xmlns:p14="http://schemas.microsoft.com/office/powerpoint/2010/main" val="1882292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29.03.2024</a:t>
            </a:fld>
            <a:endParaRPr lang="de-CH" dirty="0"/>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29.03.2024</a:t>
            </a:fld>
            <a:endParaRPr lang="de-CH" dirty="0"/>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29.03.2024</a:t>
            </a:fld>
            <a:endParaRPr lang="de-CH" dirty="0"/>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29.03.2024</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dirty="0"/>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29.03.2024</a:t>
            </a:fld>
            <a:endParaRPr lang="de-CH" dirty="0"/>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29.03.2024</a:t>
            </a:fld>
            <a:endParaRPr lang="de-CH" dirty="0"/>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29.03.2024</a:t>
            </a:fld>
            <a:endParaRPr lang="de-CH" dirty="0"/>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29.03.2024</a:t>
            </a:fld>
            <a:endParaRPr lang="de-CH" dirty="0"/>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dirty="0"/>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29.03.2024</a:t>
            </a:fld>
            <a:endParaRPr lang="de-CH" dirty="0"/>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29.03.2024</a:t>
            </a:fld>
            <a:endParaRPr lang="de-CH" dirty="0"/>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29.03.2024</a:t>
            </a:fld>
            <a:endParaRPr lang="de-CH" dirty="0"/>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29.03.2024</a:t>
            </a:fld>
            <a:endParaRPr lang="de-CH" dirty="0"/>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29.03.2024</a:t>
            </a:fld>
            <a:endParaRPr lang="de-CH" dirty="0"/>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dirty="0"/>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customXml" Target="../ink/ink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F527BBBE-6FAC-1931-FDF2-98715627DA5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4" name="AutoShape 4">
            <a:extLst>
              <a:ext uri="{FF2B5EF4-FFF2-40B4-BE49-F238E27FC236}">
                <a16:creationId xmlns:a16="http://schemas.microsoft.com/office/drawing/2014/main" id="{CC8E016F-20CC-3613-2A39-F861C554266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10" name="Grafik 9">
            <a:extLst>
              <a:ext uri="{FF2B5EF4-FFF2-40B4-BE49-F238E27FC236}">
                <a16:creationId xmlns:a16="http://schemas.microsoft.com/office/drawing/2014/main" id="{E10F82FF-1AD1-276F-5F14-DDA9448631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0719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a:extLst>
              <a:ext uri="{FF2B5EF4-FFF2-40B4-BE49-F238E27FC236}">
                <a16:creationId xmlns:a16="http://schemas.microsoft.com/office/drawing/2014/main" id="{B98AB980-A775-712C-0292-D07665461736}"/>
              </a:ext>
            </a:extLst>
          </p:cNvPr>
          <p:cNvGrpSpPr/>
          <p:nvPr/>
        </p:nvGrpSpPr>
        <p:grpSpPr>
          <a:xfrm>
            <a:off x="6608978" y="630428"/>
            <a:ext cx="3729753" cy="4829804"/>
            <a:chOff x="5147310" y="2073592"/>
            <a:chExt cx="1897380" cy="2710815"/>
          </a:xfrm>
        </p:grpSpPr>
        <p:sp>
          <p:nvSpPr>
            <p:cNvPr id="9" name="Wolke 8">
              <a:extLst>
                <a:ext uri="{FF2B5EF4-FFF2-40B4-BE49-F238E27FC236}">
                  <a16:creationId xmlns:a16="http://schemas.microsoft.com/office/drawing/2014/main" id="{412ACD51-F576-FE83-BD75-24D5B04A5DD5}"/>
                </a:ext>
              </a:extLst>
            </p:cNvPr>
            <p:cNvSpPr/>
            <p:nvPr/>
          </p:nvSpPr>
          <p:spPr>
            <a:xfrm>
              <a:off x="5147310" y="4298632"/>
              <a:ext cx="1897380" cy="485775"/>
            </a:xfrm>
            <a:prstGeom prst="cloud">
              <a:avLst/>
            </a:prstGeom>
            <a:solidFill>
              <a:schemeClr val="tx1">
                <a:lumMod val="65000"/>
                <a:lumOff val="3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10" name="Additionszeichen 9">
              <a:extLst>
                <a:ext uri="{FF2B5EF4-FFF2-40B4-BE49-F238E27FC236}">
                  <a16:creationId xmlns:a16="http://schemas.microsoft.com/office/drawing/2014/main" id="{F0C4DF43-6D88-0E6A-6116-5DCAD5852F3D}"/>
                </a:ext>
              </a:extLst>
            </p:cNvPr>
            <p:cNvSpPr/>
            <p:nvPr/>
          </p:nvSpPr>
          <p:spPr>
            <a:xfrm>
              <a:off x="5548630" y="2073592"/>
              <a:ext cx="1331595" cy="2676525"/>
            </a:xfrm>
            <a:prstGeom prst="mathPlus">
              <a:avLst>
                <a:gd name="adj1" fmla="val 14429"/>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11" name="Rechteck 10">
              <a:extLst>
                <a:ext uri="{FF2B5EF4-FFF2-40B4-BE49-F238E27FC236}">
                  <a16:creationId xmlns:a16="http://schemas.microsoft.com/office/drawing/2014/main" id="{725F1D9C-CC36-6744-FE37-69A643DD80E7}"/>
                </a:ext>
              </a:extLst>
            </p:cNvPr>
            <p:cNvSpPr/>
            <p:nvPr/>
          </p:nvSpPr>
          <p:spPr>
            <a:xfrm>
              <a:off x="5757227" y="2183136"/>
              <a:ext cx="914400" cy="6243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grpSp>
      <p:sp>
        <p:nvSpPr>
          <p:cNvPr id="7" name="Textfeld 6">
            <a:extLst>
              <a:ext uri="{FF2B5EF4-FFF2-40B4-BE49-F238E27FC236}">
                <a16:creationId xmlns:a16="http://schemas.microsoft.com/office/drawing/2014/main" id="{65BDA7D3-9546-6312-C184-819B116CED76}"/>
              </a:ext>
            </a:extLst>
          </p:cNvPr>
          <p:cNvSpPr txBox="1"/>
          <p:nvPr/>
        </p:nvSpPr>
        <p:spPr>
          <a:xfrm rot="16200000">
            <a:off x="7552624" y="2841009"/>
            <a:ext cx="2342125" cy="646331"/>
          </a:xfrm>
          <a:prstGeom prst="rect">
            <a:avLst/>
          </a:prstGeom>
          <a:noFill/>
        </p:spPr>
        <p:txBody>
          <a:bodyPr wrap="square">
            <a:spAutoFit/>
          </a:bodyPr>
          <a:lstStyle/>
          <a:p>
            <a:r>
              <a:rPr lang="de-CH" sz="3600" dirty="0">
                <a:solidFill>
                  <a:srgbClr val="000000"/>
                </a:solidFill>
                <a:effectLst/>
                <a:latin typeface="Calibri" panose="020F0502020204030204" pitchFamily="34" charset="0"/>
                <a:ea typeface="Times New Roman" panose="02020603050405020304" pitchFamily="18" charset="0"/>
              </a:rPr>
              <a:t>L  I  E     B  E</a:t>
            </a:r>
            <a:endParaRPr lang="de-CH" sz="3600" dirty="0"/>
          </a:p>
        </p:txBody>
      </p:sp>
      <p:sp>
        <p:nvSpPr>
          <p:cNvPr id="8" name="Textfeld 7">
            <a:extLst>
              <a:ext uri="{FF2B5EF4-FFF2-40B4-BE49-F238E27FC236}">
                <a16:creationId xmlns:a16="http://schemas.microsoft.com/office/drawing/2014/main" id="{E0E55744-3EAE-1474-A777-492D8BF32B96}"/>
              </a:ext>
            </a:extLst>
          </p:cNvPr>
          <p:cNvSpPr txBox="1"/>
          <p:nvPr/>
        </p:nvSpPr>
        <p:spPr>
          <a:xfrm>
            <a:off x="7690348" y="2663217"/>
            <a:ext cx="2342125" cy="646331"/>
          </a:xfrm>
          <a:prstGeom prst="rect">
            <a:avLst/>
          </a:prstGeom>
          <a:noFill/>
        </p:spPr>
        <p:txBody>
          <a:bodyPr wrap="square">
            <a:spAutoFit/>
          </a:bodyPr>
          <a:lstStyle/>
          <a:p>
            <a:r>
              <a:rPr lang="de-CH" sz="3600" dirty="0">
                <a:solidFill>
                  <a:srgbClr val="000000"/>
                </a:solidFill>
                <a:effectLst/>
                <a:latin typeface="Calibri" panose="020F0502020204030204" pitchFamily="34" charset="0"/>
                <a:ea typeface="Times New Roman" panose="02020603050405020304" pitchFamily="18" charset="0"/>
              </a:rPr>
              <a:t>EIN    HEIT</a:t>
            </a:r>
            <a:endParaRPr lang="de-CH" sz="3600" dirty="0"/>
          </a:p>
        </p:txBody>
      </p:sp>
      <p:sp>
        <p:nvSpPr>
          <p:cNvPr id="3" name="Textfeld 2">
            <a:extLst>
              <a:ext uri="{FF2B5EF4-FFF2-40B4-BE49-F238E27FC236}">
                <a16:creationId xmlns:a16="http://schemas.microsoft.com/office/drawing/2014/main" id="{48187606-19BD-4D62-4747-9ACEF8982941}"/>
              </a:ext>
            </a:extLst>
          </p:cNvPr>
          <p:cNvSpPr txBox="1"/>
          <p:nvPr/>
        </p:nvSpPr>
        <p:spPr>
          <a:xfrm>
            <a:off x="659381" y="630428"/>
            <a:ext cx="10022166" cy="1169551"/>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     </a:t>
            </a:r>
            <a:r>
              <a:rPr lang="de-CH" sz="4000" b="1" dirty="0">
                <a:effectLst/>
                <a:latin typeface="Calibri" panose="020F0502020204030204" pitchFamily="34" charset="0"/>
                <a:ea typeface="Calibri" panose="020F0502020204030204" pitchFamily="34" charset="0"/>
                <a:cs typeface="Times New Roman" panose="02020603050405020304" pitchFamily="18" charset="0"/>
              </a:rPr>
              <a:t>L             I             E             B             E</a:t>
            </a:r>
          </a:p>
          <a:p>
            <a:r>
              <a:rPr lang="de-CH" sz="2800" dirty="0">
                <a:effectLst/>
                <a:latin typeface="Calibri" panose="020F0502020204030204" pitchFamily="34" charset="0"/>
                <a:ea typeface="Calibri" panose="020F0502020204030204" pitchFamily="34" charset="0"/>
                <a:cs typeface="Times New Roman" panose="02020603050405020304" pitchFamily="18" charset="0"/>
              </a:rPr>
              <a:t>(Liebe)           (ist)            (eine)       (bewusste) (Entscheidung)</a:t>
            </a:r>
            <a:endParaRPr lang="de-CH" sz="2800" dirty="0"/>
          </a:p>
        </p:txBody>
      </p:sp>
      <p:sp>
        <p:nvSpPr>
          <p:cNvPr id="2" name="Wolke 1">
            <a:extLst>
              <a:ext uri="{FF2B5EF4-FFF2-40B4-BE49-F238E27FC236}">
                <a16:creationId xmlns:a16="http://schemas.microsoft.com/office/drawing/2014/main" id="{F64FEE34-3F69-92A4-49C5-7E3403C5AE91}"/>
              </a:ext>
            </a:extLst>
          </p:cNvPr>
          <p:cNvSpPr/>
          <p:nvPr/>
        </p:nvSpPr>
        <p:spPr>
          <a:xfrm>
            <a:off x="4988870" y="4979654"/>
            <a:ext cx="6969967" cy="1208190"/>
          </a:xfrm>
          <a:prstGeom prst="cloud">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Textfeld 15">
            <a:extLst>
              <a:ext uri="{FF2B5EF4-FFF2-40B4-BE49-F238E27FC236}">
                <a16:creationId xmlns:a16="http://schemas.microsoft.com/office/drawing/2014/main" id="{A5D07972-2E26-3F32-741D-499C35178118}"/>
              </a:ext>
            </a:extLst>
          </p:cNvPr>
          <p:cNvSpPr txBox="1"/>
          <p:nvPr/>
        </p:nvSpPr>
        <p:spPr>
          <a:xfrm>
            <a:off x="6865090" y="5053821"/>
            <a:ext cx="3992639" cy="707886"/>
          </a:xfrm>
          <a:prstGeom prst="rect">
            <a:avLst/>
          </a:prstGeom>
          <a:noFill/>
        </p:spPr>
        <p:txBody>
          <a:bodyPr wrap="square">
            <a:spAutoFit/>
          </a:bodyPr>
          <a:lstStyle/>
          <a:p>
            <a:r>
              <a:rPr lang="de-DE" sz="4000" dirty="0">
                <a:solidFill>
                  <a:schemeClr val="bg1"/>
                </a:solidFill>
                <a:latin typeface="Calibri" panose="020F0502020204030204" pitchFamily="34" charset="0"/>
              </a:rPr>
              <a:t>J</a:t>
            </a:r>
            <a:r>
              <a:rPr lang="de-CH" sz="4000" dirty="0">
                <a:solidFill>
                  <a:schemeClr val="bg1"/>
                </a:solidFill>
                <a:latin typeface="Calibri" panose="020F0502020204030204" pitchFamily="34" charset="0"/>
              </a:rPr>
              <a:t>ESUS CHRISTUS</a:t>
            </a:r>
            <a:endParaRPr lang="de-CH" sz="4000" dirty="0">
              <a:solidFill>
                <a:schemeClr val="bg1"/>
              </a:solidFill>
            </a:endParaRPr>
          </a:p>
        </p:txBody>
      </p:sp>
      <p:sp>
        <p:nvSpPr>
          <p:cNvPr id="5" name="Textfeld 4">
            <a:extLst>
              <a:ext uri="{FF2B5EF4-FFF2-40B4-BE49-F238E27FC236}">
                <a16:creationId xmlns:a16="http://schemas.microsoft.com/office/drawing/2014/main" id="{AE410094-4B7F-3996-0FD4-8F40236A9683}"/>
              </a:ext>
            </a:extLst>
          </p:cNvPr>
          <p:cNvSpPr txBox="1"/>
          <p:nvPr/>
        </p:nvSpPr>
        <p:spPr>
          <a:xfrm>
            <a:off x="338271" y="2211578"/>
            <a:ext cx="7295280" cy="3785652"/>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Auf was schaue ich, was ist mir wichtig?</a:t>
            </a:r>
          </a:p>
          <a:p>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de-CH" sz="3000" dirty="0">
                <a:effectLst/>
                <a:latin typeface="Calibri" panose="020F0502020204030204" pitchFamily="34" charset="0"/>
                <a:ea typeface="Calibri" panose="020F0502020204030204" pitchFamily="34" charset="0"/>
                <a:cs typeface="Times New Roman" panose="02020603050405020304" pitchFamily="18" charset="0"/>
              </a:rPr>
              <a:t>Will ich die Prinzipien des Wortes Gottes in meinem Leben umsetzten? </a:t>
            </a:r>
          </a:p>
          <a:p>
            <a:pPr marL="285750" indent="-285750">
              <a:buFont typeface="Wingdings" panose="05000000000000000000" pitchFamily="2" charset="2"/>
              <a:buChar char="Ø"/>
            </a:pPr>
            <a:r>
              <a:rPr lang="de-CH" sz="3000" dirty="0">
                <a:effectLst/>
                <a:latin typeface="Calibri" panose="020F0502020204030204" pitchFamily="34" charset="0"/>
                <a:ea typeface="Calibri" panose="020F0502020204030204" pitchFamily="34" charset="0"/>
                <a:cs typeface="Times New Roman" panose="02020603050405020304" pitchFamily="18" charset="0"/>
              </a:rPr>
              <a:t>Will ich das Wort Gottes als mein Ratgeber und meine Leitplanken nehmen? </a:t>
            </a:r>
          </a:p>
          <a:p>
            <a:pPr marL="285750" indent="-285750">
              <a:buFont typeface="Wingdings" panose="05000000000000000000" pitchFamily="2" charset="2"/>
              <a:buChar char="Ø"/>
            </a:pPr>
            <a:r>
              <a:rPr lang="de-CH" sz="3000" dirty="0">
                <a:effectLst/>
                <a:latin typeface="Calibri" panose="020F0502020204030204" pitchFamily="34" charset="0"/>
                <a:ea typeface="Calibri" panose="020F0502020204030204" pitchFamily="34" charset="0"/>
                <a:cs typeface="Times New Roman" panose="02020603050405020304" pitchFamily="18" charset="0"/>
              </a:rPr>
              <a:t>Will ich mich nach dem Wort Gottes ausrichten? </a:t>
            </a:r>
            <a:endParaRPr lang="de-CH" sz="3000" dirty="0"/>
          </a:p>
        </p:txBody>
      </p:sp>
    </p:spTree>
    <p:extLst>
      <p:ext uri="{BB962C8B-B14F-4D97-AF65-F5344CB8AC3E}">
        <p14:creationId xmlns:p14="http://schemas.microsoft.com/office/powerpoint/2010/main" val="57091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F380DF27-8177-4F9F-9B16-7E41B206A39B}"/>
              </a:ext>
            </a:extLst>
          </p:cNvPr>
          <p:cNvSpPr txBox="1"/>
          <p:nvPr/>
        </p:nvSpPr>
        <p:spPr>
          <a:xfrm>
            <a:off x="524422" y="220515"/>
            <a:ext cx="3002489" cy="553998"/>
          </a:xfrm>
          <a:prstGeom prst="rect">
            <a:avLst/>
          </a:prstGeom>
          <a:noFill/>
        </p:spPr>
        <p:txBody>
          <a:bodyPr wrap="none" rtlCol="0">
            <a:spAutoFit/>
          </a:bodyPr>
          <a:lstStyle/>
          <a:p>
            <a:r>
              <a:rPr lang="de-CH" sz="3000" b="1" dirty="0"/>
              <a:t>Struktur / Aufbau</a:t>
            </a:r>
          </a:p>
        </p:txBody>
      </p:sp>
      <p:graphicFrame>
        <p:nvGraphicFramePr>
          <p:cNvPr id="3" name="Tabelle 2">
            <a:extLst>
              <a:ext uri="{FF2B5EF4-FFF2-40B4-BE49-F238E27FC236}">
                <a16:creationId xmlns:a16="http://schemas.microsoft.com/office/drawing/2014/main" id="{4198E31F-FDB8-BC5B-7597-598DD60D852D}"/>
              </a:ext>
            </a:extLst>
          </p:cNvPr>
          <p:cNvGraphicFramePr>
            <a:graphicFrameLocks noGrp="1"/>
          </p:cNvGraphicFramePr>
          <p:nvPr>
            <p:extLst>
              <p:ext uri="{D42A27DB-BD31-4B8C-83A1-F6EECF244321}">
                <p14:modId xmlns:p14="http://schemas.microsoft.com/office/powerpoint/2010/main" val="1989620495"/>
              </p:ext>
            </p:extLst>
          </p:nvPr>
        </p:nvGraphicFramePr>
        <p:xfrm>
          <a:off x="420283" y="982554"/>
          <a:ext cx="10115195" cy="5593158"/>
        </p:xfrm>
        <a:graphic>
          <a:graphicData uri="http://schemas.openxmlformats.org/drawingml/2006/table">
            <a:tbl>
              <a:tblPr firstRow="1" firstCol="1" bandRow="1"/>
              <a:tblGrid>
                <a:gridCol w="1572789">
                  <a:extLst>
                    <a:ext uri="{9D8B030D-6E8A-4147-A177-3AD203B41FA5}">
                      <a16:colId xmlns:a16="http://schemas.microsoft.com/office/drawing/2014/main" val="1795206222"/>
                    </a:ext>
                  </a:extLst>
                </a:gridCol>
                <a:gridCol w="4270672">
                  <a:extLst>
                    <a:ext uri="{9D8B030D-6E8A-4147-A177-3AD203B41FA5}">
                      <a16:colId xmlns:a16="http://schemas.microsoft.com/office/drawing/2014/main" val="2386520706"/>
                    </a:ext>
                  </a:extLst>
                </a:gridCol>
                <a:gridCol w="4271734">
                  <a:extLst>
                    <a:ext uri="{9D8B030D-6E8A-4147-A177-3AD203B41FA5}">
                      <a16:colId xmlns:a16="http://schemas.microsoft.com/office/drawing/2014/main" val="2564047039"/>
                    </a:ext>
                  </a:extLst>
                </a:gridCol>
              </a:tblGrid>
              <a:tr h="478501">
                <a:tc>
                  <a:txBody>
                    <a:bodyPr/>
                    <a:lstStyle/>
                    <a:p>
                      <a:pPr>
                        <a:lnSpc>
                          <a:spcPct val="107000"/>
                        </a:lnSpc>
                        <a:spcAft>
                          <a:spcPts val="800"/>
                        </a:spcAft>
                      </a:pPr>
                      <a:r>
                        <a:rPr lang="de-CH" sz="2400">
                          <a:effectLst/>
                          <a:latin typeface="Calibri" panose="020F0502020204030204" pitchFamily="34" charset="0"/>
                          <a:ea typeface="Calibri" panose="020F0502020204030204" pitchFamily="34" charset="0"/>
                          <a:cs typeface="Calibri" panose="020F0502020204030204" pitchFamily="34" charset="0"/>
                        </a:rPr>
                        <a:t> </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gridSpan="2">
                  <a:txBody>
                    <a:bodyPr/>
                    <a:lstStyle/>
                    <a:p>
                      <a:pPr algn="ctr">
                        <a:lnSpc>
                          <a:spcPct val="107000"/>
                        </a:lnSpc>
                        <a:spcAft>
                          <a:spcPts val="800"/>
                        </a:spcAft>
                      </a:pPr>
                      <a:r>
                        <a:rPr lang="de-CH" sz="2400" b="1">
                          <a:solidFill>
                            <a:srgbClr val="FFFFFF"/>
                          </a:solidFill>
                          <a:effectLst/>
                          <a:latin typeface="Calibri" panose="020F0502020204030204" pitchFamily="34" charset="0"/>
                          <a:ea typeface="Calibri" panose="020F0502020204030204" pitchFamily="34" charset="0"/>
                          <a:cs typeface="Calibri" panose="020F0502020204030204" pitchFamily="34" charset="0"/>
                        </a:rPr>
                        <a:t>Probleme der Gemeinde</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de-CH"/>
                    </a:p>
                  </a:txBody>
                  <a:tcPr/>
                </a:tc>
                <a:extLst>
                  <a:ext uri="{0D108BD9-81ED-4DB2-BD59-A6C34878D82A}">
                    <a16:rowId xmlns:a16="http://schemas.microsoft.com/office/drawing/2014/main" val="889285083"/>
                  </a:ext>
                </a:extLst>
              </a:tr>
              <a:tr h="472489">
                <a:tc>
                  <a:txBody>
                    <a:bodyPr/>
                    <a:lstStyle/>
                    <a:p>
                      <a:pPr>
                        <a:lnSpc>
                          <a:spcPct val="107000"/>
                        </a:lnSpc>
                        <a:spcAft>
                          <a:spcPts val="800"/>
                        </a:spcAft>
                      </a:pPr>
                      <a:r>
                        <a:rPr lang="de-CH" sz="2400">
                          <a:effectLst/>
                          <a:latin typeface="Calibri" panose="020F0502020204030204" pitchFamily="34" charset="0"/>
                          <a:ea typeface="Calibri" panose="020F0502020204030204" pitchFamily="34" charset="0"/>
                          <a:cs typeface="Calibri" panose="020F0502020204030204" pitchFamily="34" charset="0"/>
                        </a:rPr>
                        <a:t> </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gridSpan="2">
                  <a:txBody>
                    <a:bodyPr/>
                    <a:lstStyle/>
                    <a:p>
                      <a:pPr algn="ctr">
                        <a:lnSpc>
                          <a:spcPct val="107000"/>
                        </a:lnSpc>
                        <a:spcAft>
                          <a:spcPts val="800"/>
                        </a:spcAft>
                      </a:pPr>
                      <a:r>
                        <a:rPr lang="de-CH" sz="2400" b="1">
                          <a:effectLst/>
                          <a:latin typeface="Calibri" panose="020F0502020204030204" pitchFamily="34" charset="0"/>
                          <a:ea typeface="Calibri" panose="020F0502020204030204" pitchFamily="34" charset="0"/>
                          <a:cs typeface="Calibri" panose="020F0502020204030204" pitchFamily="34" charset="0"/>
                        </a:rPr>
                        <a:t>Kapitel 1 - 6</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CH"/>
                    </a:p>
                  </a:txBody>
                  <a:tcPr/>
                </a:tc>
                <a:extLst>
                  <a:ext uri="{0D108BD9-81ED-4DB2-BD59-A6C34878D82A}">
                    <a16:rowId xmlns:a16="http://schemas.microsoft.com/office/drawing/2014/main" val="3905192067"/>
                  </a:ext>
                </a:extLst>
              </a:tr>
              <a:tr h="465276">
                <a:tc>
                  <a:txBody>
                    <a:bodyPr/>
                    <a:lstStyle/>
                    <a:p>
                      <a:pPr>
                        <a:lnSpc>
                          <a:spcPct val="107000"/>
                        </a:lnSpc>
                        <a:spcAft>
                          <a:spcPts val="800"/>
                        </a:spcAft>
                      </a:pPr>
                      <a:r>
                        <a:rPr lang="de-CH" sz="2400">
                          <a:effectLst/>
                          <a:latin typeface="Calibri" panose="020F0502020204030204" pitchFamily="34" charset="0"/>
                          <a:ea typeface="Calibri" panose="020F0502020204030204" pitchFamily="34" charset="0"/>
                          <a:cs typeface="Calibri" panose="020F0502020204030204" pitchFamily="34" charset="0"/>
                        </a:rPr>
                        <a:t> </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de-CH" sz="2400" b="1">
                          <a:solidFill>
                            <a:srgbClr val="FFFFFF"/>
                          </a:solidFill>
                          <a:effectLst/>
                          <a:latin typeface="Calibri" panose="020F0502020204030204" pitchFamily="34" charset="0"/>
                          <a:ea typeface="Calibri" panose="020F0502020204030204" pitchFamily="34" charset="0"/>
                          <a:cs typeface="Calibri" panose="020F0502020204030204" pitchFamily="34" charset="0"/>
                        </a:rPr>
                        <a:t>Spaltungen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07000"/>
                        </a:lnSpc>
                        <a:spcAft>
                          <a:spcPts val="800"/>
                        </a:spcAft>
                      </a:pPr>
                      <a:r>
                        <a:rPr lang="de-CH" sz="2400" b="1">
                          <a:solidFill>
                            <a:srgbClr val="FFFFFF"/>
                          </a:solidFill>
                          <a:effectLst/>
                          <a:latin typeface="Calibri" panose="020F0502020204030204" pitchFamily="34" charset="0"/>
                          <a:ea typeface="Calibri" panose="020F0502020204030204" pitchFamily="34" charset="0"/>
                          <a:cs typeface="Calibri" panose="020F0502020204030204" pitchFamily="34" charset="0"/>
                        </a:rPr>
                        <a:t>Missstände</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398762912"/>
                  </a:ext>
                </a:extLst>
              </a:tr>
              <a:tr h="2976325">
                <a:tc>
                  <a:txBody>
                    <a:bodyPr/>
                    <a:lstStyle/>
                    <a:p>
                      <a:pPr marL="71755" marR="71755" algn="ctr">
                        <a:lnSpc>
                          <a:spcPct val="107000"/>
                        </a:lnSpc>
                        <a:spcAft>
                          <a:spcPts val="800"/>
                        </a:spcAft>
                      </a:pPr>
                      <a:r>
                        <a:rPr lang="de-CH" sz="2400">
                          <a:effectLst/>
                          <a:latin typeface="Calibri" panose="020F0502020204030204" pitchFamily="34" charset="0"/>
                          <a:ea typeface="Calibri" panose="020F0502020204030204" pitchFamily="34" charset="0"/>
                          <a:cs typeface="Calibri" panose="020F0502020204030204" pitchFamily="34" charset="0"/>
                        </a:rPr>
                        <a:t>Einleitung und Danksagung (1,1 – 9)</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de-CH" sz="2400">
                          <a:effectLst/>
                          <a:latin typeface="Calibri" panose="020F0502020204030204" pitchFamily="34" charset="0"/>
                          <a:ea typeface="Calibri" panose="020F0502020204030204" pitchFamily="34" charset="0"/>
                          <a:cs typeface="Calibri" panose="020F0502020204030204" pitchFamily="34" charset="0"/>
                        </a:rPr>
                        <a:t>Mahnung zur Einheit (1,10 - 17)</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CH" sz="2400">
                          <a:effectLst/>
                          <a:latin typeface="Calibri" panose="020F0502020204030204" pitchFamily="34" charset="0"/>
                          <a:ea typeface="Calibri" panose="020F0502020204030204" pitchFamily="34" charset="0"/>
                          <a:cs typeface="Calibri" panose="020F0502020204030204" pitchFamily="34" charset="0"/>
                        </a:rPr>
                        <a:t>Kreuz als Gottes Weisheit (1,18 - 31)</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CH" sz="2400">
                          <a:effectLst/>
                          <a:latin typeface="Calibri" panose="020F0502020204030204" pitchFamily="34" charset="0"/>
                          <a:ea typeface="Calibri" panose="020F0502020204030204" pitchFamily="34" charset="0"/>
                          <a:cs typeface="Calibri" panose="020F0502020204030204" pitchFamily="34" charset="0"/>
                        </a:rPr>
                        <a:t>Predigt in Weisheit (2,1 - 5)</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CH" sz="2400">
                          <a:effectLst/>
                          <a:latin typeface="Calibri" panose="020F0502020204030204" pitchFamily="34" charset="0"/>
                          <a:ea typeface="Calibri" panose="020F0502020204030204" pitchFamily="34" charset="0"/>
                          <a:cs typeface="Calibri" panose="020F0502020204030204" pitchFamily="34" charset="0"/>
                        </a:rPr>
                        <a:t>Erkenntnis der Weisheit durch den Heiligen Geist (2,6 - 16)</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CH" sz="2400">
                          <a:effectLst/>
                          <a:latin typeface="Calibri" panose="020F0502020204030204" pitchFamily="34" charset="0"/>
                          <a:ea typeface="Calibri" panose="020F0502020204030204" pitchFamily="34" charset="0"/>
                          <a:cs typeface="Calibri" panose="020F0502020204030204" pitchFamily="34" charset="0"/>
                        </a:rPr>
                        <a:t>Dienst in der Weisheit (3,1 - 4,21)</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de-CH" sz="2400">
                          <a:effectLst/>
                          <a:latin typeface="Calibri" panose="020F0502020204030204" pitchFamily="34" charset="0"/>
                          <a:ea typeface="Calibri" panose="020F0502020204030204" pitchFamily="34" charset="0"/>
                          <a:cs typeface="Calibri" panose="020F0502020204030204" pitchFamily="34" charset="0"/>
                        </a:rPr>
                        <a:t>Fall von grober Unzucht –</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CH" sz="2400">
                          <a:effectLst/>
                          <a:latin typeface="Calibri" panose="020F0502020204030204" pitchFamily="34" charset="0"/>
                          <a:ea typeface="Calibri" panose="020F0502020204030204" pitchFamily="34" charset="0"/>
                          <a:cs typeface="Calibri" panose="020F0502020204030204" pitchFamily="34" charset="0"/>
                        </a:rPr>
                        <a:t>Aufforderung zum Ausschluss (5,1 - 13)</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CH" sz="2400">
                          <a:effectLst/>
                          <a:latin typeface="Calibri" panose="020F0502020204030204" pitchFamily="34" charset="0"/>
                          <a:ea typeface="Calibri" panose="020F0502020204030204" pitchFamily="34" charset="0"/>
                          <a:cs typeface="Calibri" panose="020F0502020204030204" pitchFamily="34" charset="0"/>
                        </a:rPr>
                        <a:t>Rechtsstreitigkeiten (6,1 - 11)</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CH" sz="2400">
                          <a:effectLst/>
                          <a:latin typeface="Calibri" panose="020F0502020204030204" pitchFamily="34" charset="0"/>
                          <a:ea typeface="Calibri" panose="020F0502020204030204" pitchFamily="34" charset="0"/>
                          <a:cs typeface="Calibri" panose="020F0502020204030204" pitchFamily="34" charset="0"/>
                        </a:rPr>
                        <a:t>Warnung vor Hurerei (6,12 - 20)</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4485570"/>
                  </a:ext>
                </a:extLst>
              </a:tr>
              <a:tr h="524187">
                <a:tc>
                  <a:txBody>
                    <a:bodyPr/>
                    <a:lstStyle/>
                    <a:p>
                      <a:pPr>
                        <a:lnSpc>
                          <a:spcPct val="107000"/>
                        </a:lnSpc>
                        <a:spcAft>
                          <a:spcPts val="800"/>
                        </a:spcAft>
                      </a:pPr>
                      <a:r>
                        <a:rPr lang="de-CH"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Problem</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gridSpan="2">
                  <a:txBody>
                    <a:bodyPr/>
                    <a:lstStyle/>
                    <a:p>
                      <a:pPr algn="ctr">
                        <a:lnSpc>
                          <a:spcPct val="107000"/>
                        </a:lnSpc>
                        <a:spcAft>
                          <a:spcPts val="800"/>
                        </a:spcAft>
                      </a:pPr>
                      <a:r>
                        <a:rPr lang="de-CH"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Fehlende Einheit in der Gemeinde</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hMerge="1">
                  <a:txBody>
                    <a:bodyPr/>
                    <a:lstStyle/>
                    <a:p>
                      <a:endParaRPr lang="de-CH"/>
                    </a:p>
                  </a:txBody>
                  <a:tcPr/>
                </a:tc>
                <a:extLst>
                  <a:ext uri="{0D108BD9-81ED-4DB2-BD59-A6C34878D82A}">
                    <a16:rowId xmlns:a16="http://schemas.microsoft.com/office/drawing/2014/main" val="3068881880"/>
                  </a:ext>
                </a:extLst>
              </a:tr>
              <a:tr h="524187">
                <a:tc>
                  <a:txBody>
                    <a:bodyPr/>
                    <a:lstStyle/>
                    <a:p>
                      <a:pPr>
                        <a:lnSpc>
                          <a:spcPct val="107000"/>
                        </a:lnSpc>
                        <a:spcAft>
                          <a:spcPts val="800"/>
                        </a:spcAft>
                      </a:pPr>
                      <a:r>
                        <a:rPr lang="de-CH" sz="2400">
                          <a:effectLst/>
                          <a:latin typeface="Calibri" panose="020F0502020204030204" pitchFamily="34" charset="0"/>
                          <a:ea typeface="Calibri" panose="020F0502020204030204" pitchFamily="34" charset="0"/>
                          <a:cs typeface="Calibri" panose="020F0502020204030204" pitchFamily="34" charset="0"/>
                        </a:rPr>
                        <a:t>Schlüssel</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7000"/>
                        </a:lnSpc>
                        <a:spcAft>
                          <a:spcPts val="800"/>
                        </a:spcAft>
                      </a:pPr>
                      <a:r>
                        <a:rPr lang="de-CH" sz="2400" dirty="0">
                          <a:effectLst/>
                          <a:latin typeface="Calibri" panose="020F0502020204030204" pitchFamily="34" charset="0"/>
                          <a:ea typeface="Calibri" panose="020F0502020204030204" pitchFamily="34" charset="0"/>
                          <a:cs typeface="Calibri" panose="020F0502020204030204" pitchFamily="34" charset="0"/>
                        </a:rPr>
                        <a:t>"Ich ermahne euch aber, ihr Brüder, …" (1,10)</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CH"/>
                    </a:p>
                  </a:txBody>
                  <a:tcPr/>
                </a:tc>
                <a:extLst>
                  <a:ext uri="{0D108BD9-81ED-4DB2-BD59-A6C34878D82A}">
                    <a16:rowId xmlns:a16="http://schemas.microsoft.com/office/drawing/2014/main" val="531494096"/>
                  </a:ext>
                </a:extLst>
              </a:tr>
            </a:tbl>
          </a:graphicData>
        </a:graphic>
      </p:graphicFrame>
    </p:spTree>
    <p:extLst>
      <p:ext uri="{BB962C8B-B14F-4D97-AF65-F5344CB8AC3E}">
        <p14:creationId xmlns:p14="http://schemas.microsoft.com/office/powerpoint/2010/main" val="3617754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F380DF27-8177-4F9F-9B16-7E41B206A39B}"/>
              </a:ext>
            </a:extLst>
          </p:cNvPr>
          <p:cNvSpPr txBox="1"/>
          <p:nvPr/>
        </p:nvSpPr>
        <p:spPr>
          <a:xfrm>
            <a:off x="524422" y="220515"/>
            <a:ext cx="3002489" cy="553998"/>
          </a:xfrm>
          <a:prstGeom prst="rect">
            <a:avLst/>
          </a:prstGeom>
          <a:noFill/>
        </p:spPr>
        <p:txBody>
          <a:bodyPr wrap="none" rtlCol="0">
            <a:spAutoFit/>
          </a:bodyPr>
          <a:lstStyle/>
          <a:p>
            <a:r>
              <a:rPr lang="de-CH" sz="3000" b="1" dirty="0"/>
              <a:t>Struktur / Aufbau</a:t>
            </a:r>
          </a:p>
        </p:txBody>
      </p:sp>
      <p:graphicFrame>
        <p:nvGraphicFramePr>
          <p:cNvPr id="2" name="Tabelle 1">
            <a:extLst>
              <a:ext uri="{FF2B5EF4-FFF2-40B4-BE49-F238E27FC236}">
                <a16:creationId xmlns:a16="http://schemas.microsoft.com/office/drawing/2014/main" id="{F4C53387-F8FE-96E2-6125-62CE56EABC30}"/>
              </a:ext>
            </a:extLst>
          </p:cNvPr>
          <p:cNvGraphicFramePr>
            <a:graphicFrameLocks noGrp="1"/>
          </p:cNvGraphicFramePr>
          <p:nvPr>
            <p:extLst>
              <p:ext uri="{D42A27DB-BD31-4B8C-83A1-F6EECF244321}">
                <p14:modId xmlns:p14="http://schemas.microsoft.com/office/powerpoint/2010/main" val="2352786856"/>
              </p:ext>
            </p:extLst>
          </p:nvPr>
        </p:nvGraphicFramePr>
        <p:xfrm>
          <a:off x="266936" y="800802"/>
          <a:ext cx="11341968" cy="5916025"/>
        </p:xfrm>
        <a:graphic>
          <a:graphicData uri="http://schemas.openxmlformats.org/drawingml/2006/table">
            <a:tbl>
              <a:tblPr firstRow="1" firstCol="1" bandRow="1"/>
              <a:tblGrid>
                <a:gridCol w="1266232">
                  <a:extLst>
                    <a:ext uri="{9D8B030D-6E8A-4147-A177-3AD203B41FA5}">
                      <a16:colId xmlns:a16="http://schemas.microsoft.com/office/drawing/2014/main" val="3881830936"/>
                    </a:ext>
                  </a:extLst>
                </a:gridCol>
                <a:gridCol w="5259518">
                  <a:extLst>
                    <a:ext uri="{9D8B030D-6E8A-4147-A177-3AD203B41FA5}">
                      <a16:colId xmlns:a16="http://schemas.microsoft.com/office/drawing/2014/main" val="2459355117"/>
                    </a:ext>
                  </a:extLst>
                </a:gridCol>
                <a:gridCol w="4211855">
                  <a:extLst>
                    <a:ext uri="{9D8B030D-6E8A-4147-A177-3AD203B41FA5}">
                      <a16:colId xmlns:a16="http://schemas.microsoft.com/office/drawing/2014/main" val="250579629"/>
                    </a:ext>
                  </a:extLst>
                </a:gridCol>
                <a:gridCol w="604363">
                  <a:extLst>
                    <a:ext uri="{9D8B030D-6E8A-4147-A177-3AD203B41FA5}">
                      <a16:colId xmlns:a16="http://schemas.microsoft.com/office/drawing/2014/main" val="1789399204"/>
                    </a:ext>
                  </a:extLst>
                </a:gridCol>
              </a:tblGrid>
              <a:tr h="360536">
                <a:tc>
                  <a:txBody>
                    <a:bodyPr/>
                    <a:lstStyle/>
                    <a:p>
                      <a:pPr>
                        <a:lnSpc>
                          <a:spcPct val="107000"/>
                        </a:lnSpc>
                        <a:spcAft>
                          <a:spcPts val="800"/>
                        </a:spcAft>
                      </a:pPr>
                      <a:r>
                        <a:rPr lang="de-CH" sz="2000" dirty="0">
                          <a:effectLst/>
                          <a:latin typeface="Calibri" panose="020F0502020204030204" pitchFamily="34" charset="0"/>
                          <a:ea typeface="Calibri" panose="020F0502020204030204" pitchFamily="34" charset="0"/>
                          <a:cs typeface="Calibri" panose="020F0502020204030204" pitchFamily="34" charset="0"/>
                        </a:rPr>
                        <a:t> </a:t>
                      </a:r>
                      <a:endParaRPr lang="de-C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gridSpan="2">
                  <a:txBody>
                    <a:bodyPr/>
                    <a:lstStyle/>
                    <a:p>
                      <a:pPr algn="ctr">
                        <a:lnSpc>
                          <a:spcPct val="107000"/>
                        </a:lnSpc>
                        <a:spcAft>
                          <a:spcPts val="800"/>
                        </a:spcAft>
                      </a:pPr>
                      <a:r>
                        <a:rPr lang="de-CH" sz="2000" b="1">
                          <a:solidFill>
                            <a:srgbClr val="FFFFFF"/>
                          </a:solidFill>
                          <a:effectLst/>
                          <a:latin typeface="Calibri" panose="020F0502020204030204" pitchFamily="34" charset="0"/>
                          <a:ea typeface="Calibri" panose="020F0502020204030204" pitchFamily="34" charset="0"/>
                          <a:cs typeface="Calibri" panose="020F0502020204030204" pitchFamily="34" charset="0"/>
                        </a:rPr>
                        <a:t>Fragen der Gemeinde</a:t>
                      </a:r>
                      <a:endParaRPr lang="de-CH"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de-CH"/>
                    </a:p>
                  </a:txBody>
                  <a:tcPr/>
                </a:tc>
                <a:tc>
                  <a:txBody>
                    <a:bodyPr/>
                    <a:lstStyle/>
                    <a:p>
                      <a:pPr algn="ctr">
                        <a:lnSpc>
                          <a:spcPct val="107000"/>
                        </a:lnSpc>
                        <a:spcAft>
                          <a:spcPts val="800"/>
                        </a:spcAft>
                      </a:pPr>
                      <a:r>
                        <a:rPr lang="de-CH" sz="2000" b="1">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de-CH"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930096253"/>
                  </a:ext>
                </a:extLst>
              </a:tr>
              <a:tr h="355505">
                <a:tc>
                  <a:txBody>
                    <a:bodyPr/>
                    <a:lstStyle/>
                    <a:p>
                      <a:pPr>
                        <a:lnSpc>
                          <a:spcPct val="107000"/>
                        </a:lnSpc>
                        <a:spcAft>
                          <a:spcPts val="800"/>
                        </a:spcAft>
                      </a:pPr>
                      <a:r>
                        <a:rPr lang="de-CH" sz="2000">
                          <a:effectLst/>
                          <a:latin typeface="Calibri" panose="020F0502020204030204" pitchFamily="34" charset="0"/>
                          <a:ea typeface="Calibri" panose="020F0502020204030204" pitchFamily="34" charset="0"/>
                          <a:cs typeface="Calibri" panose="020F0502020204030204" pitchFamily="34" charset="0"/>
                        </a:rPr>
                        <a:t> </a:t>
                      </a:r>
                      <a:endParaRPr lang="de-CH"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gridSpan="2">
                  <a:txBody>
                    <a:bodyPr/>
                    <a:lstStyle/>
                    <a:p>
                      <a:pPr algn="ctr">
                        <a:lnSpc>
                          <a:spcPct val="107000"/>
                        </a:lnSpc>
                        <a:spcAft>
                          <a:spcPts val="800"/>
                        </a:spcAft>
                      </a:pPr>
                      <a:r>
                        <a:rPr lang="de-CH" sz="2000" b="1" dirty="0">
                          <a:effectLst/>
                          <a:latin typeface="Calibri" panose="020F0502020204030204" pitchFamily="34" charset="0"/>
                          <a:ea typeface="Calibri" panose="020F0502020204030204" pitchFamily="34" charset="0"/>
                          <a:cs typeface="Calibri" panose="020F0502020204030204" pitchFamily="34" charset="0"/>
                        </a:rPr>
                        <a:t>Kapitel 7 - 16</a:t>
                      </a:r>
                      <a:endParaRPr lang="de-C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CH"/>
                    </a:p>
                  </a:txBody>
                  <a:tcPr/>
                </a:tc>
                <a:tc>
                  <a:txBody>
                    <a:bodyPr/>
                    <a:lstStyle/>
                    <a:p>
                      <a:pPr algn="ctr">
                        <a:lnSpc>
                          <a:spcPct val="107000"/>
                        </a:lnSpc>
                        <a:spcAft>
                          <a:spcPts val="800"/>
                        </a:spcAft>
                      </a:pPr>
                      <a:r>
                        <a:rPr lang="de-CH" sz="2000" b="1">
                          <a:effectLst/>
                          <a:latin typeface="Calibri" panose="020F0502020204030204" pitchFamily="34" charset="0"/>
                          <a:ea typeface="Calibri" panose="020F0502020204030204" pitchFamily="34" charset="0"/>
                          <a:cs typeface="Calibri" panose="020F0502020204030204" pitchFamily="34" charset="0"/>
                        </a:rPr>
                        <a:t> </a:t>
                      </a:r>
                      <a:endParaRPr lang="de-CH"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352323064"/>
                  </a:ext>
                </a:extLst>
              </a:tr>
              <a:tr h="350476">
                <a:tc>
                  <a:txBody>
                    <a:bodyPr/>
                    <a:lstStyle/>
                    <a:p>
                      <a:pPr>
                        <a:lnSpc>
                          <a:spcPct val="107000"/>
                        </a:lnSpc>
                        <a:spcAft>
                          <a:spcPts val="800"/>
                        </a:spcAft>
                      </a:pPr>
                      <a:r>
                        <a:rPr lang="de-CH" sz="2000">
                          <a:effectLst/>
                          <a:latin typeface="Calibri" panose="020F0502020204030204" pitchFamily="34" charset="0"/>
                          <a:ea typeface="Calibri" panose="020F0502020204030204" pitchFamily="34" charset="0"/>
                          <a:cs typeface="Calibri" panose="020F0502020204030204" pitchFamily="34" charset="0"/>
                        </a:rPr>
                        <a:t> </a:t>
                      </a:r>
                      <a:endParaRPr lang="de-CH"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07000"/>
                        </a:lnSpc>
                        <a:spcAft>
                          <a:spcPts val="800"/>
                        </a:spcAft>
                      </a:pPr>
                      <a:r>
                        <a:rPr lang="de-CH"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Persönliche Probleme</a:t>
                      </a:r>
                      <a:endParaRPr lang="de-C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07000"/>
                        </a:lnSpc>
                        <a:spcAft>
                          <a:spcPts val="800"/>
                        </a:spcAft>
                      </a:pPr>
                      <a:r>
                        <a:rPr lang="de-CH"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Gottesdienstliche Probleme</a:t>
                      </a:r>
                      <a:endParaRPr lang="de-C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07000"/>
                        </a:lnSpc>
                        <a:spcAft>
                          <a:spcPts val="800"/>
                        </a:spcAft>
                      </a:pPr>
                      <a:r>
                        <a:rPr lang="de-CH" sz="2000" b="1">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de-CH"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224613824"/>
                  </a:ext>
                </a:extLst>
              </a:tr>
              <a:tr h="3645943">
                <a:tc>
                  <a:txBody>
                    <a:bodyPr/>
                    <a:lstStyle/>
                    <a:p>
                      <a:pPr marL="71755" marR="71755" algn="ctr">
                        <a:lnSpc>
                          <a:spcPct val="107000"/>
                        </a:lnSpc>
                        <a:spcAft>
                          <a:spcPts val="800"/>
                        </a:spcAft>
                      </a:pPr>
                      <a:r>
                        <a:rPr lang="de-CH" sz="2000" dirty="0">
                          <a:effectLst/>
                          <a:latin typeface="Calibri" panose="020F0502020204030204" pitchFamily="34" charset="0"/>
                          <a:ea typeface="Calibri" panose="020F0502020204030204" pitchFamily="34" charset="0"/>
                          <a:cs typeface="Calibri" panose="020F0502020204030204" pitchFamily="34" charset="0"/>
                        </a:rPr>
                        <a:t> </a:t>
                      </a:r>
                      <a:endParaRPr lang="de-C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de-CH" sz="2000">
                          <a:effectLst/>
                          <a:latin typeface="Calibri" panose="020F0502020204030204" pitchFamily="34" charset="0"/>
                          <a:ea typeface="Calibri" panose="020F0502020204030204" pitchFamily="34" charset="0"/>
                          <a:cs typeface="Calibri" panose="020F0502020204030204" pitchFamily="34" charset="0"/>
                        </a:rPr>
                        <a:t>Ehe und Ehelosigkeit (7,1 - 9)</a:t>
                      </a:r>
                      <a:endParaRPr lang="de-CH" sz="2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CH" sz="2000">
                          <a:effectLst/>
                          <a:latin typeface="Calibri" panose="020F0502020204030204" pitchFamily="34" charset="0"/>
                          <a:ea typeface="Calibri" panose="020F0502020204030204" pitchFamily="34" charset="0"/>
                          <a:cs typeface="Calibri" panose="020F0502020204030204" pitchFamily="34" charset="0"/>
                        </a:rPr>
                        <a:t>Ehescheidung (7,10 - 16)</a:t>
                      </a:r>
                      <a:endParaRPr lang="de-CH" sz="2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CH" sz="2000">
                          <a:effectLst/>
                          <a:latin typeface="Calibri" panose="020F0502020204030204" pitchFamily="34" charset="0"/>
                          <a:ea typeface="Calibri" panose="020F0502020204030204" pitchFamily="34" charset="0"/>
                          <a:cs typeface="Calibri" panose="020F0502020204030204" pitchFamily="34" charset="0"/>
                        </a:rPr>
                        <a:t>In der Berufung bleiben (7,17 - 24)</a:t>
                      </a:r>
                      <a:endParaRPr lang="de-CH" sz="2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CH" sz="2000">
                          <a:effectLst/>
                          <a:latin typeface="Calibri" panose="020F0502020204030204" pitchFamily="34" charset="0"/>
                          <a:ea typeface="Calibri" panose="020F0502020204030204" pitchFamily="34" charset="0"/>
                          <a:cs typeface="Calibri" panose="020F0502020204030204" pitchFamily="34" charset="0"/>
                        </a:rPr>
                        <a:t>Unverheiratete (7,25 - 38)</a:t>
                      </a:r>
                      <a:endParaRPr lang="de-CH" sz="2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CH" sz="2000">
                          <a:effectLst/>
                          <a:latin typeface="Calibri" panose="020F0502020204030204" pitchFamily="34" charset="0"/>
                          <a:ea typeface="Calibri" panose="020F0502020204030204" pitchFamily="34" charset="0"/>
                          <a:cs typeface="Calibri" panose="020F0502020204030204" pitchFamily="34" charset="0"/>
                        </a:rPr>
                        <a:t>Witwen (7,39 - 40)</a:t>
                      </a:r>
                      <a:endParaRPr lang="de-CH" sz="2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CH" sz="2000">
                          <a:effectLst/>
                          <a:latin typeface="Calibri" panose="020F0502020204030204" pitchFamily="34" charset="0"/>
                          <a:ea typeface="Calibri" panose="020F0502020204030204" pitchFamily="34" charset="0"/>
                          <a:cs typeface="Calibri" panose="020F0502020204030204" pitchFamily="34" charset="0"/>
                        </a:rPr>
                        <a:t>Götzenopferfleisch:</a:t>
                      </a:r>
                      <a:endParaRPr lang="de-CH" sz="2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CH" sz="2000">
                          <a:effectLst/>
                          <a:latin typeface="Calibri" panose="020F0502020204030204" pitchFamily="34" charset="0"/>
                          <a:ea typeface="Calibri" panose="020F0502020204030204" pitchFamily="34" charset="0"/>
                          <a:cs typeface="Calibri" panose="020F0502020204030204" pitchFamily="34" charset="0"/>
                        </a:rPr>
                        <a:t>Freiheit u. Rücksichtnahme auf die Schwachen (8,1 - 13)</a:t>
                      </a:r>
                      <a:endParaRPr lang="de-CH" sz="2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CH" sz="2000">
                          <a:effectLst/>
                          <a:latin typeface="Calibri" panose="020F0502020204030204" pitchFamily="34" charset="0"/>
                          <a:ea typeface="Calibri" panose="020F0502020204030204" pitchFamily="34" charset="0"/>
                          <a:cs typeface="Calibri" panose="020F0502020204030204" pitchFamily="34" charset="0"/>
                        </a:rPr>
                        <a:t>Freiwilliger Verzicht auf Rechte (9,1 - 27)</a:t>
                      </a:r>
                      <a:endParaRPr lang="de-CH" sz="2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CH" sz="2000">
                          <a:effectLst/>
                          <a:latin typeface="Calibri" panose="020F0502020204030204" pitchFamily="34" charset="0"/>
                          <a:ea typeface="Calibri" panose="020F0502020204030204" pitchFamily="34" charset="0"/>
                          <a:cs typeface="Calibri" panose="020F0502020204030204" pitchFamily="34" charset="0"/>
                        </a:rPr>
                        <a:t>Warnung vor Götzendienst (10,1 - 33)</a:t>
                      </a:r>
                      <a:endParaRPr lang="de-CH"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de-CH" sz="2000" dirty="0">
                          <a:effectLst/>
                          <a:latin typeface="Calibri" panose="020F0502020204030204" pitchFamily="34" charset="0"/>
                          <a:ea typeface="Calibri" panose="020F0502020204030204" pitchFamily="34" charset="0"/>
                          <a:cs typeface="Calibri" panose="020F0502020204030204" pitchFamily="34" charset="0"/>
                        </a:rPr>
                        <a:t>Stellung von Mann und Frau (11,1 - 16)</a:t>
                      </a:r>
                      <a:endParaRPr lang="de-CH"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CH" sz="2000" dirty="0">
                          <a:effectLst/>
                          <a:latin typeface="Calibri" panose="020F0502020204030204" pitchFamily="34" charset="0"/>
                          <a:ea typeface="Calibri" panose="020F0502020204030204" pitchFamily="34" charset="0"/>
                          <a:cs typeface="Calibri" panose="020F0502020204030204" pitchFamily="34" charset="0"/>
                        </a:rPr>
                        <a:t>Abendmahl (11,17 - 34)</a:t>
                      </a:r>
                      <a:endParaRPr lang="de-CH"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CH" sz="2000" dirty="0">
                          <a:effectLst/>
                          <a:latin typeface="Calibri" panose="020F0502020204030204" pitchFamily="34" charset="0"/>
                          <a:ea typeface="Calibri" panose="020F0502020204030204" pitchFamily="34" charset="0"/>
                          <a:cs typeface="Calibri" panose="020F0502020204030204" pitchFamily="34" charset="0"/>
                        </a:rPr>
                        <a:t>Geistesgaben (12 – 14,33)</a:t>
                      </a:r>
                      <a:endParaRPr lang="de-CH"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CH" sz="2000" dirty="0">
                          <a:effectLst/>
                          <a:latin typeface="Calibri" panose="020F0502020204030204" pitchFamily="34" charset="0"/>
                          <a:ea typeface="Calibri" panose="020F0502020204030204" pitchFamily="34" charset="0"/>
                          <a:cs typeface="Calibri" panose="020F0502020204030204" pitchFamily="34" charset="0"/>
                        </a:rPr>
                        <a:t>Frauen in der Gemeinde (14,34 - 40)</a:t>
                      </a:r>
                      <a:endParaRPr lang="de-CH"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CH" sz="2000" dirty="0">
                          <a:effectLst/>
                          <a:latin typeface="Calibri" panose="020F0502020204030204" pitchFamily="34" charset="0"/>
                          <a:ea typeface="Calibri" panose="020F0502020204030204" pitchFamily="34" charset="0"/>
                          <a:cs typeface="Calibri" panose="020F0502020204030204" pitchFamily="34" charset="0"/>
                        </a:rPr>
                        <a:t>Auferstehung (15,1 - 58)</a:t>
                      </a:r>
                      <a:endParaRPr lang="de-CH"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CH" sz="2000" dirty="0">
                          <a:effectLst/>
                          <a:latin typeface="Calibri" panose="020F0502020204030204" pitchFamily="34" charset="0"/>
                          <a:ea typeface="Calibri" panose="020F0502020204030204" pitchFamily="34" charset="0"/>
                          <a:cs typeface="Calibri" panose="020F0502020204030204" pitchFamily="34" charset="0"/>
                        </a:rPr>
                        <a:t>Sammlung (16,1 - 4)</a:t>
                      </a:r>
                      <a:endParaRPr lang="de-C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1755" marR="71755" algn="ctr">
                        <a:lnSpc>
                          <a:spcPct val="107000"/>
                        </a:lnSpc>
                        <a:spcAft>
                          <a:spcPts val="800"/>
                        </a:spcAft>
                      </a:pPr>
                      <a:r>
                        <a:rPr lang="de-CH" sz="2000" dirty="0">
                          <a:effectLst/>
                          <a:latin typeface="Calibri" panose="020F0502020204030204" pitchFamily="34" charset="0"/>
                          <a:ea typeface="Calibri" panose="020F0502020204030204" pitchFamily="34" charset="0"/>
                          <a:cs typeface="Calibri" panose="020F0502020204030204" pitchFamily="34" charset="0"/>
                        </a:rPr>
                        <a:t>Briefschluss (16,10 – 24)</a:t>
                      </a:r>
                      <a:endParaRPr lang="de-C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241564487"/>
                  </a:ext>
                </a:extLst>
              </a:tr>
              <a:tr h="394913">
                <a:tc>
                  <a:txBody>
                    <a:bodyPr/>
                    <a:lstStyle/>
                    <a:p>
                      <a:pPr>
                        <a:lnSpc>
                          <a:spcPct val="107000"/>
                        </a:lnSpc>
                        <a:spcAft>
                          <a:spcPts val="800"/>
                        </a:spcAft>
                      </a:pPr>
                      <a:r>
                        <a:rPr lang="de-CH"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Problem</a:t>
                      </a:r>
                      <a:endParaRPr lang="de-CH"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gridSpan="2">
                  <a:txBody>
                    <a:bodyPr/>
                    <a:lstStyle/>
                    <a:p>
                      <a:pPr algn="ctr">
                        <a:lnSpc>
                          <a:spcPct val="107000"/>
                        </a:lnSpc>
                        <a:spcAft>
                          <a:spcPts val="800"/>
                        </a:spcAft>
                      </a:pPr>
                      <a:r>
                        <a:rPr lang="de-CH"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Fehlende Liebe in der Gemeinde</a:t>
                      </a:r>
                      <a:endParaRPr lang="de-CH"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hMerge="1">
                  <a:txBody>
                    <a:bodyPr/>
                    <a:lstStyle/>
                    <a:p>
                      <a:endParaRPr lang="de-CH"/>
                    </a:p>
                  </a:txBody>
                  <a:tcPr/>
                </a:tc>
                <a:tc>
                  <a:txBody>
                    <a:bodyPr/>
                    <a:lstStyle/>
                    <a:p>
                      <a:pPr>
                        <a:lnSpc>
                          <a:spcPct val="107000"/>
                        </a:lnSpc>
                        <a:spcAft>
                          <a:spcPts val="800"/>
                        </a:spcAft>
                      </a:pPr>
                      <a:r>
                        <a:rPr lang="de-CH" sz="2000" dirty="0">
                          <a:effectLst/>
                          <a:latin typeface="Calibri" panose="020F0502020204030204" pitchFamily="34" charset="0"/>
                          <a:ea typeface="Calibri" panose="020F0502020204030204" pitchFamily="34" charset="0"/>
                          <a:cs typeface="Calibri" panose="020F0502020204030204" pitchFamily="34" charset="0"/>
                        </a:rPr>
                        <a:t> </a:t>
                      </a:r>
                      <a:endParaRPr lang="de-C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504002775"/>
                  </a:ext>
                </a:extLst>
              </a:tr>
              <a:tr h="394913">
                <a:tc>
                  <a:txBody>
                    <a:bodyPr/>
                    <a:lstStyle/>
                    <a:p>
                      <a:pPr>
                        <a:lnSpc>
                          <a:spcPct val="107000"/>
                        </a:lnSpc>
                        <a:spcAft>
                          <a:spcPts val="800"/>
                        </a:spcAft>
                      </a:pPr>
                      <a:r>
                        <a:rPr lang="de-CH" sz="2000">
                          <a:effectLst/>
                          <a:latin typeface="Calibri" panose="020F0502020204030204" pitchFamily="34" charset="0"/>
                          <a:ea typeface="Calibri" panose="020F0502020204030204" pitchFamily="34" charset="0"/>
                          <a:cs typeface="Calibri" panose="020F0502020204030204" pitchFamily="34" charset="0"/>
                        </a:rPr>
                        <a:t>Schlüssel</a:t>
                      </a:r>
                      <a:endParaRPr lang="de-CH"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7000"/>
                        </a:lnSpc>
                        <a:spcAft>
                          <a:spcPts val="800"/>
                        </a:spcAft>
                      </a:pPr>
                      <a:r>
                        <a:rPr lang="de-CH" sz="2000">
                          <a:effectLst/>
                          <a:latin typeface="Calibri" panose="020F0502020204030204" pitchFamily="34" charset="0"/>
                          <a:ea typeface="Calibri" panose="020F0502020204030204" pitchFamily="34" charset="0"/>
                          <a:cs typeface="Calibri" panose="020F0502020204030204" pitchFamily="34" charset="0"/>
                        </a:rPr>
                        <a:t>"Was aber das betrifft, wovon ihr mir geschrieben habt, …" (7,1)</a:t>
                      </a:r>
                      <a:endParaRPr lang="de-CH"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CH"/>
                    </a:p>
                  </a:txBody>
                  <a:tcPr/>
                </a:tc>
                <a:tc>
                  <a:txBody>
                    <a:bodyPr/>
                    <a:lstStyle/>
                    <a:p>
                      <a:pPr>
                        <a:lnSpc>
                          <a:spcPct val="107000"/>
                        </a:lnSpc>
                        <a:spcAft>
                          <a:spcPts val="800"/>
                        </a:spcAft>
                      </a:pPr>
                      <a:r>
                        <a:rPr lang="de-CH" sz="2000" dirty="0">
                          <a:effectLst/>
                          <a:latin typeface="Calibri" panose="020F0502020204030204" pitchFamily="34" charset="0"/>
                          <a:ea typeface="Calibri" panose="020F0502020204030204" pitchFamily="34" charset="0"/>
                          <a:cs typeface="Calibri" panose="020F0502020204030204" pitchFamily="34" charset="0"/>
                        </a:rPr>
                        <a:t> </a:t>
                      </a:r>
                      <a:endParaRPr lang="de-C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127534931"/>
                  </a:ext>
                </a:extLst>
              </a:tr>
            </a:tbl>
          </a:graphicData>
        </a:graphic>
      </p:graphicFrame>
    </p:spTree>
    <p:extLst>
      <p:ext uri="{BB962C8B-B14F-4D97-AF65-F5344CB8AC3E}">
        <p14:creationId xmlns:p14="http://schemas.microsoft.com/office/powerpoint/2010/main" val="4260881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6936D22-D2EE-7C1B-6AF3-26C93ACE201E}"/>
              </a:ext>
            </a:extLst>
          </p:cNvPr>
          <p:cNvSpPr txBox="1"/>
          <p:nvPr/>
        </p:nvSpPr>
        <p:spPr>
          <a:xfrm>
            <a:off x="524422" y="220515"/>
            <a:ext cx="4676280" cy="553998"/>
          </a:xfrm>
          <a:prstGeom prst="rect">
            <a:avLst/>
          </a:prstGeom>
          <a:noFill/>
        </p:spPr>
        <p:txBody>
          <a:bodyPr wrap="none" rtlCol="0">
            <a:spAutoFit/>
          </a:bodyPr>
          <a:lstStyle/>
          <a:p>
            <a:r>
              <a:rPr lang="de-CH" sz="3000" b="1" dirty="0"/>
              <a:t>Menschen in der Gemeinde</a:t>
            </a:r>
          </a:p>
        </p:txBody>
      </p:sp>
      <p:sp>
        <p:nvSpPr>
          <p:cNvPr id="4" name="Textfeld 3">
            <a:extLst>
              <a:ext uri="{FF2B5EF4-FFF2-40B4-BE49-F238E27FC236}">
                <a16:creationId xmlns:a16="http://schemas.microsoft.com/office/drawing/2014/main" id="{3E106D53-5C74-0702-82A3-DDFCAE45EBB4}"/>
              </a:ext>
            </a:extLst>
          </p:cNvPr>
          <p:cNvSpPr txBox="1"/>
          <p:nvPr/>
        </p:nvSpPr>
        <p:spPr>
          <a:xfrm>
            <a:off x="352213" y="856357"/>
            <a:ext cx="10796694" cy="5693866"/>
          </a:xfrm>
          <a:prstGeom prst="rect">
            <a:avLst/>
          </a:prstGeom>
          <a:noFill/>
        </p:spPr>
        <p:txBody>
          <a:bodyPr wrap="square">
            <a:spAutoFit/>
          </a:bodyPr>
          <a:lstStyle/>
          <a:p>
            <a:pPr marL="342900" lvl="0" indent="-342900">
              <a:buFont typeface="Wingdings" panose="05000000000000000000" pitchFamily="2" charset="2"/>
              <a:buChar char=""/>
            </a:pPr>
            <a:r>
              <a:rPr lang="de-CH" sz="2800" dirty="0">
                <a:effectLst/>
                <a:latin typeface="Calibri" panose="020F0502020204030204" pitchFamily="34" charset="0"/>
                <a:ea typeface="Calibri" panose="020F0502020204030204" pitchFamily="34" charset="0"/>
                <a:cs typeface="Times New Roman" panose="02020603050405020304" pitchFamily="18" charset="0"/>
              </a:rPr>
              <a:t>Die Mehrzahl der Gemeindeglieder waren Nichtjuden</a:t>
            </a:r>
            <a:endParaRPr lang="de-CH"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de-CH" sz="2800" dirty="0">
                <a:effectLst/>
                <a:latin typeface="Calibri" panose="020F0502020204030204" pitchFamily="34" charset="0"/>
                <a:ea typeface="Calibri" panose="020F0502020204030204" pitchFamily="34" charset="0"/>
                <a:cs typeface="Times New Roman" panose="02020603050405020304" pitchFamily="18" charset="0"/>
              </a:rPr>
              <a:t>Daneben gab es auch Judenchristen wie der Synagogenvorsteher Krispus (Apg 18,8).</a:t>
            </a:r>
          </a:p>
          <a:p>
            <a:pPr marL="342900" lvl="0" indent="-342900">
              <a:buFont typeface="Wingdings" panose="05000000000000000000" pitchFamily="2" charset="2"/>
              <a:buChar char=""/>
            </a:pPr>
            <a:r>
              <a:rPr lang="de-CH" sz="2800" dirty="0">
                <a:effectLst/>
                <a:latin typeface="Calibri" panose="020F0502020204030204" pitchFamily="34" charset="0"/>
                <a:ea typeface="Calibri" panose="020F0502020204030204" pitchFamily="34" charset="0"/>
                <a:cs typeface="Times New Roman" panose="02020603050405020304" pitchFamily="18" charset="0"/>
              </a:rPr>
              <a:t>Der grösste Teil der Gemeinde gehörte zu den unterprivilegierten Schichten der Gesellschaft und sozial Schwachen (1Kor 1,26). Dazu zählten vor allem die Sklaven (1Kor 7,21). Die Konflikte beim Abendmahl lassen auf ein starkes Wohlstandsgefälle schliessen (1Kor 11,22b).</a:t>
            </a:r>
          </a:p>
          <a:p>
            <a:pPr marL="342900" lvl="0" indent="-342900">
              <a:buFont typeface="Wingdings" panose="05000000000000000000" pitchFamily="2" charset="2"/>
              <a:buChar char=""/>
            </a:pPr>
            <a:r>
              <a:rPr lang="de-CH" sz="2800" dirty="0">
                <a:effectLst/>
                <a:latin typeface="Calibri" panose="020F0502020204030204" pitchFamily="34" charset="0"/>
                <a:ea typeface="Calibri" panose="020F0502020204030204" pitchFamily="34" charset="0"/>
                <a:cs typeface="Times New Roman" panose="02020603050405020304" pitchFamily="18" charset="0"/>
              </a:rPr>
              <a:t>Einige Gemeindeglieder waren Angehörige der Oberschicht: Gajus, der ein Haus besass, dass er der Gemeinde als Versammlungsort zur Verfügung stellte (Röm 16,23); Erastus, der Stadtkämmerer (Röm 16,23), der zum "Ädilen" (Stadtrat) befördert wurde.</a:t>
            </a:r>
          </a:p>
          <a:p>
            <a:pPr marL="342900" lvl="0" indent="-342900">
              <a:buFont typeface="Wingdings" panose="05000000000000000000" pitchFamily="2" charset="2"/>
              <a:buChar char=""/>
            </a:pPr>
            <a:r>
              <a:rPr lang="de-CH" sz="2800" dirty="0">
                <a:effectLst/>
                <a:latin typeface="Calibri" panose="020F0502020204030204" pitchFamily="34" charset="0"/>
                <a:ea typeface="Calibri" panose="020F0502020204030204" pitchFamily="34" charset="0"/>
                <a:cs typeface="Times New Roman" panose="02020603050405020304" pitchFamily="18" charset="0"/>
              </a:rPr>
              <a:t>Menschen mit "korinthischer" Vergangenheit</a:t>
            </a:r>
          </a:p>
        </p:txBody>
      </p:sp>
    </p:spTree>
    <p:extLst>
      <p:ext uri="{BB962C8B-B14F-4D97-AF65-F5344CB8AC3E}">
        <p14:creationId xmlns:p14="http://schemas.microsoft.com/office/powerpoint/2010/main" val="86098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6936D22-D2EE-7C1B-6AF3-26C93ACE201E}"/>
              </a:ext>
            </a:extLst>
          </p:cNvPr>
          <p:cNvSpPr txBox="1"/>
          <p:nvPr/>
        </p:nvSpPr>
        <p:spPr>
          <a:xfrm>
            <a:off x="524422" y="220515"/>
            <a:ext cx="5679760" cy="553998"/>
          </a:xfrm>
          <a:prstGeom prst="rect">
            <a:avLst/>
          </a:prstGeom>
          <a:noFill/>
        </p:spPr>
        <p:txBody>
          <a:bodyPr wrap="none" rtlCol="0">
            <a:spAutoFit/>
          </a:bodyPr>
          <a:lstStyle/>
          <a:p>
            <a:r>
              <a:rPr lang="de-CH" sz="3000" b="1" dirty="0"/>
              <a:t>Einleitung und Danksagung | 1,1-9</a:t>
            </a:r>
          </a:p>
        </p:txBody>
      </p:sp>
      <p:sp>
        <p:nvSpPr>
          <p:cNvPr id="4" name="Textfeld 3">
            <a:extLst>
              <a:ext uri="{FF2B5EF4-FFF2-40B4-BE49-F238E27FC236}">
                <a16:creationId xmlns:a16="http://schemas.microsoft.com/office/drawing/2014/main" id="{3E106D53-5C74-0702-82A3-DDFCAE45EBB4}"/>
              </a:ext>
            </a:extLst>
          </p:cNvPr>
          <p:cNvSpPr txBox="1"/>
          <p:nvPr/>
        </p:nvSpPr>
        <p:spPr>
          <a:xfrm>
            <a:off x="352213" y="856357"/>
            <a:ext cx="10796694" cy="2862322"/>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"Paulus, berufener Apostel Christi Jesu durch Gottes Willen, und Sosthenes, der Bruder, 2 der Versammlung Gottes, die in Korinth ist, den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Geheiligten in Christus Jesus</a:t>
            </a:r>
            <a:r>
              <a:rPr lang="de-CH" sz="3000" dirty="0">
                <a:effectLst/>
                <a:latin typeface="Calibri" panose="020F0502020204030204" pitchFamily="34" charset="0"/>
                <a:ea typeface="Calibri" panose="020F0502020204030204" pitchFamily="34" charset="0"/>
                <a:cs typeface="Times New Roman" panose="02020603050405020304" pitchFamily="18" charset="0"/>
              </a:rPr>
              <a:t>, den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berufenen Heiligen</a:t>
            </a:r>
            <a:r>
              <a:rPr lang="de-CH" sz="3000" dirty="0">
                <a:effectLst/>
                <a:latin typeface="Calibri" panose="020F0502020204030204" pitchFamily="34" charset="0"/>
                <a:ea typeface="Calibri" panose="020F0502020204030204" pitchFamily="34" charset="0"/>
                <a:cs typeface="Times New Roman" panose="02020603050405020304" pitchFamily="18" charset="0"/>
              </a:rPr>
              <a:t>,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samt allen, die an jedem Ort</a:t>
            </a:r>
            <a:r>
              <a:rPr lang="de-CH" sz="3000" dirty="0">
                <a:effectLst/>
                <a:latin typeface="Calibri" panose="020F0502020204030204" pitchFamily="34" charset="0"/>
                <a:ea typeface="Calibri" panose="020F0502020204030204" pitchFamily="34" charset="0"/>
                <a:cs typeface="Times New Roman" panose="02020603050405020304" pitchFamily="18" charset="0"/>
              </a:rPr>
              <a:t> den Namen unseres Herrn Jesus Christus anrufen, ihres und unseres Herrn. 3 Gnade euch und Friede von Gott, unserem Vater, und dem Herrn Jesus Christus!"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(1,1-3)</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3505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6936D22-D2EE-7C1B-6AF3-26C93ACE201E}"/>
              </a:ext>
            </a:extLst>
          </p:cNvPr>
          <p:cNvSpPr txBox="1"/>
          <p:nvPr/>
        </p:nvSpPr>
        <p:spPr>
          <a:xfrm>
            <a:off x="524422" y="220515"/>
            <a:ext cx="5679760" cy="553998"/>
          </a:xfrm>
          <a:prstGeom prst="rect">
            <a:avLst/>
          </a:prstGeom>
          <a:noFill/>
        </p:spPr>
        <p:txBody>
          <a:bodyPr wrap="none" rtlCol="0">
            <a:spAutoFit/>
          </a:bodyPr>
          <a:lstStyle/>
          <a:p>
            <a:r>
              <a:rPr lang="de-CH" sz="3000" b="1" dirty="0"/>
              <a:t>Einleitung und Danksagung | 1,1-9</a:t>
            </a:r>
          </a:p>
        </p:txBody>
      </p:sp>
      <p:sp>
        <p:nvSpPr>
          <p:cNvPr id="4" name="Textfeld 3">
            <a:extLst>
              <a:ext uri="{FF2B5EF4-FFF2-40B4-BE49-F238E27FC236}">
                <a16:creationId xmlns:a16="http://schemas.microsoft.com/office/drawing/2014/main" id="{3E106D53-5C74-0702-82A3-DDFCAE45EBB4}"/>
              </a:ext>
            </a:extLst>
          </p:cNvPr>
          <p:cNvSpPr txBox="1"/>
          <p:nvPr/>
        </p:nvSpPr>
        <p:spPr>
          <a:xfrm>
            <a:off x="352213" y="856357"/>
            <a:ext cx="10796694" cy="4708981"/>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"Ich danke meinem Gott allezeit euretwegen für die Gnade Gottes, die euch gegeben ist in Christus Jesus, 5 dass ihr in ihm in allem reich gemacht worden seid, in allem Wort und aller Erkenntnis, 6 wie das Zeugnis des Christus unter euch befestigt worden ist, 7 so dass ihr an keiner Gnadengabe Mangel habt, indem ihr die Offenbarung unseres Herrn Jesus Christus erwartet, 8 der euch auch befestigen wird bis ans Ende, dass ihr untadelig seid an dem Tag unseres Herrn Jesus Christus. 9 Gott ist treu, durch den ihr berufen worden seid in die Gemeinschaft seines Sohnes Jesus Christus, unseres Herrn."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(1,4-9)</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feld 5">
            <a:extLst>
              <a:ext uri="{FF2B5EF4-FFF2-40B4-BE49-F238E27FC236}">
                <a16:creationId xmlns:a16="http://schemas.microsoft.com/office/drawing/2014/main" id="{8938500F-1A40-8D8C-444E-77679357082B}"/>
              </a:ext>
            </a:extLst>
          </p:cNvPr>
          <p:cNvSpPr txBox="1"/>
          <p:nvPr/>
        </p:nvSpPr>
        <p:spPr>
          <a:xfrm>
            <a:off x="352213" y="5647182"/>
            <a:ext cx="6096000" cy="553998"/>
          </a:xfrm>
          <a:prstGeom prst="rect">
            <a:avLst/>
          </a:prstGeom>
          <a:noFill/>
        </p:spPr>
        <p:txBody>
          <a:bodyPr wrap="square">
            <a:spAutoFit/>
          </a:bodyPr>
          <a:lstStyle/>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 Gebet</a:t>
            </a:r>
            <a:endParaRPr lang="de-CH" sz="3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8101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6936D22-D2EE-7C1B-6AF3-26C93ACE201E}"/>
              </a:ext>
            </a:extLst>
          </p:cNvPr>
          <p:cNvSpPr txBox="1"/>
          <p:nvPr/>
        </p:nvSpPr>
        <p:spPr>
          <a:xfrm>
            <a:off x="524422" y="220515"/>
            <a:ext cx="4617674" cy="553998"/>
          </a:xfrm>
          <a:prstGeom prst="rect">
            <a:avLst/>
          </a:prstGeom>
          <a:noFill/>
        </p:spPr>
        <p:txBody>
          <a:bodyPr wrap="none" rtlCol="0">
            <a:spAutoFit/>
          </a:bodyPr>
          <a:lstStyle/>
          <a:p>
            <a:r>
              <a:rPr lang="de-CH" sz="3000" b="1" dirty="0"/>
              <a:t>Die Berufung des Gläubigen</a:t>
            </a:r>
          </a:p>
        </p:txBody>
      </p:sp>
      <p:sp>
        <p:nvSpPr>
          <p:cNvPr id="4" name="Textfeld 3">
            <a:extLst>
              <a:ext uri="{FF2B5EF4-FFF2-40B4-BE49-F238E27FC236}">
                <a16:creationId xmlns:a16="http://schemas.microsoft.com/office/drawing/2014/main" id="{3E106D53-5C74-0702-82A3-DDFCAE45EBB4}"/>
              </a:ext>
            </a:extLst>
          </p:cNvPr>
          <p:cNvSpPr txBox="1"/>
          <p:nvPr/>
        </p:nvSpPr>
        <p:spPr>
          <a:xfrm>
            <a:off x="524422" y="2550077"/>
            <a:ext cx="10796694" cy="2862322"/>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"Paulus, berufener Apostel Christi Jesu durch Gottes Willen, und Sosthenes, der Bruder, 2 der Versammlung Gottes, die in Korinth ist, den Geheiligten in Christus Jesus, den berufenen Heiligen, samt allen, die an jedem Ort den Namen unseres Herrn Jesus Christus anrufen, ihres und unseres Herrn. 3 Gnade euch und Friede von Gott, unserem Vater, und dem Herrn Jesus Christus!"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(1-3)</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feld 5">
            <a:extLst>
              <a:ext uri="{FF2B5EF4-FFF2-40B4-BE49-F238E27FC236}">
                <a16:creationId xmlns:a16="http://schemas.microsoft.com/office/drawing/2014/main" id="{8938500F-1A40-8D8C-444E-77679357082B}"/>
              </a:ext>
            </a:extLst>
          </p:cNvPr>
          <p:cNvSpPr txBox="1"/>
          <p:nvPr/>
        </p:nvSpPr>
        <p:spPr>
          <a:xfrm>
            <a:off x="524422" y="997035"/>
            <a:ext cx="8328325" cy="553998"/>
          </a:xfrm>
          <a:prstGeom prst="rect">
            <a:avLst/>
          </a:prstGeom>
          <a:noFill/>
        </p:spPr>
        <p:txBody>
          <a:bodyPr wrap="square">
            <a:spAutoFit/>
          </a:bodyPr>
          <a:lstStyle/>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 Berufen zu einem heiligen Leben | 1,1-9</a:t>
            </a:r>
            <a:endParaRPr lang="de-CH" sz="3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feld 4">
            <a:extLst>
              <a:ext uri="{FF2B5EF4-FFF2-40B4-BE49-F238E27FC236}">
                <a16:creationId xmlns:a16="http://schemas.microsoft.com/office/drawing/2014/main" id="{B3D4F394-0AD4-B174-F8DB-885982C5CD66}"/>
              </a:ext>
            </a:extLst>
          </p:cNvPr>
          <p:cNvSpPr txBox="1"/>
          <p:nvPr/>
        </p:nvSpPr>
        <p:spPr>
          <a:xfrm>
            <a:off x="524422" y="1773556"/>
            <a:ext cx="6096000" cy="553998"/>
          </a:xfrm>
          <a:prstGeom prst="rect">
            <a:avLst/>
          </a:prstGeom>
          <a:noFill/>
        </p:spPr>
        <p:txBody>
          <a:bodyPr wrap="square">
            <a:spAutoFit/>
          </a:bodyPr>
          <a:lstStyle/>
          <a:p>
            <a:pPr marL="457200" lvl="0" indent="-457200">
              <a:buFont typeface="Arial" panose="020B0604020202020204" pitchFamily="34" charset="0"/>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Von </a:t>
            </a:r>
            <a:r>
              <a:rPr lang="de-CH" sz="3000" dirty="0">
                <a:latin typeface="Calibri" panose="020F0502020204030204" pitchFamily="34" charset="0"/>
                <a:ea typeface="Calibri" panose="020F0502020204030204" pitchFamily="34" charset="0"/>
                <a:cs typeface="Times New Roman" panose="02020603050405020304" pitchFamily="18" charset="0"/>
              </a:rPr>
              <a:t>Gott a</a:t>
            </a:r>
            <a:r>
              <a:rPr lang="de-CH" sz="3000" dirty="0">
                <a:effectLst/>
                <a:latin typeface="Calibri" panose="020F0502020204030204" pitchFamily="34" charset="0"/>
                <a:ea typeface="Calibri" panose="020F0502020204030204" pitchFamily="34" charset="0"/>
                <a:cs typeface="Times New Roman" panose="02020603050405020304" pitchFamily="18" charset="0"/>
              </a:rPr>
              <a:t>bgesondert | 1,1-3 </a:t>
            </a:r>
          </a:p>
        </p:txBody>
      </p:sp>
    </p:spTree>
    <p:extLst>
      <p:ext uri="{BB962C8B-B14F-4D97-AF65-F5344CB8AC3E}">
        <p14:creationId xmlns:p14="http://schemas.microsoft.com/office/powerpoint/2010/main" val="222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6936D22-D2EE-7C1B-6AF3-26C93ACE201E}"/>
              </a:ext>
            </a:extLst>
          </p:cNvPr>
          <p:cNvSpPr txBox="1"/>
          <p:nvPr/>
        </p:nvSpPr>
        <p:spPr>
          <a:xfrm>
            <a:off x="524422" y="220515"/>
            <a:ext cx="4617674" cy="553998"/>
          </a:xfrm>
          <a:prstGeom prst="rect">
            <a:avLst/>
          </a:prstGeom>
          <a:noFill/>
        </p:spPr>
        <p:txBody>
          <a:bodyPr wrap="none" rtlCol="0">
            <a:spAutoFit/>
          </a:bodyPr>
          <a:lstStyle/>
          <a:p>
            <a:r>
              <a:rPr lang="de-CH" sz="3000" b="1" dirty="0"/>
              <a:t>Die Berufung des Gläubigen</a:t>
            </a:r>
          </a:p>
        </p:txBody>
      </p:sp>
      <p:sp>
        <p:nvSpPr>
          <p:cNvPr id="4" name="Textfeld 3">
            <a:extLst>
              <a:ext uri="{FF2B5EF4-FFF2-40B4-BE49-F238E27FC236}">
                <a16:creationId xmlns:a16="http://schemas.microsoft.com/office/drawing/2014/main" id="{3E106D53-5C74-0702-82A3-DDFCAE45EBB4}"/>
              </a:ext>
            </a:extLst>
          </p:cNvPr>
          <p:cNvSpPr txBox="1"/>
          <p:nvPr/>
        </p:nvSpPr>
        <p:spPr>
          <a:xfrm>
            <a:off x="524421" y="2544703"/>
            <a:ext cx="10414511" cy="2400657"/>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"Ich danke meinem Gott allezeit euretwegen für die Gnade Gottes, die euch gegeben ist in Christus Jesus, 5 dass ihr in ihm in allem reich gemacht worden seid, in allem Wort und aller Erkenntnis, 6 wie das Zeugnis des Christus unter euch befestigt worden ist,"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(1,4-6)</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feld 5">
            <a:extLst>
              <a:ext uri="{FF2B5EF4-FFF2-40B4-BE49-F238E27FC236}">
                <a16:creationId xmlns:a16="http://schemas.microsoft.com/office/drawing/2014/main" id="{8938500F-1A40-8D8C-444E-77679357082B}"/>
              </a:ext>
            </a:extLst>
          </p:cNvPr>
          <p:cNvSpPr txBox="1"/>
          <p:nvPr/>
        </p:nvSpPr>
        <p:spPr>
          <a:xfrm>
            <a:off x="524421" y="1002409"/>
            <a:ext cx="8328325" cy="553998"/>
          </a:xfrm>
          <a:prstGeom prst="rect">
            <a:avLst/>
          </a:prstGeom>
          <a:noFill/>
        </p:spPr>
        <p:txBody>
          <a:bodyPr wrap="square">
            <a:spAutoFit/>
          </a:bodyPr>
          <a:lstStyle/>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 Berufen zu einem heiligen Leben | 1,1-9</a:t>
            </a:r>
            <a:endParaRPr lang="de-CH" sz="3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feld 4">
            <a:extLst>
              <a:ext uri="{FF2B5EF4-FFF2-40B4-BE49-F238E27FC236}">
                <a16:creationId xmlns:a16="http://schemas.microsoft.com/office/drawing/2014/main" id="{750151E0-4191-0092-84AB-47BB55DD8153}"/>
              </a:ext>
            </a:extLst>
          </p:cNvPr>
          <p:cNvSpPr txBox="1"/>
          <p:nvPr/>
        </p:nvSpPr>
        <p:spPr>
          <a:xfrm>
            <a:off x="524422" y="1773556"/>
            <a:ext cx="6096000" cy="553998"/>
          </a:xfrm>
          <a:prstGeom prst="rect">
            <a:avLst/>
          </a:prstGeom>
          <a:noFill/>
        </p:spPr>
        <p:txBody>
          <a:bodyPr wrap="square">
            <a:spAutoFit/>
          </a:bodyPr>
          <a:lstStyle/>
          <a:p>
            <a:pPr marL="457200" lvl="0" indent="-457200">
              <a:buFont typeface="Arial" panose="020B0604020202020204" pitchFamily="34" charset="0"/>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Von Gott </a:t>
            </a:r>
            <a:r>
              <a:rPr lang="de-CH" sz="3000" dirty="0">
                <a:latin typeface="Calibri" panose="020F0502020204030204" pitchFamily="34" charset="0"/>
                <a:ea typeface="Calibri" panose="020F0502020204030204" pitchFamily="34" charset="0"/>
                <a:cs typeface="Times New Roman" panose="02020603050405020304" pitchFamily="18" charset="0"/>
              </a:rPr>
              <a:t>r</a:t>
            </a:r>
            <a:r>
              <a:rPr lang="de-CH" sz="3000" dirty="0">
                <a:effectLst/>
                <a:latin typeface="Calibri" panose="020F0502020204030204" pitchFamily="34" charset="0"/>
                <a:ea typeface="Calibri" panose="020F0502020204030204" pitchFamily="34" charset="0"/>
                <a:cs typeface="Times New Roman" panose="02020603050405020304" pitchFamily="18" charset="0"/>
              </a:rPr>
              <a:t>eich gemacht | 1,4-6 </a:t>
            </a:r>
          </a:p>
        </p:txBody>
      </p:sp>
    </p:spTree>
    <p:extLst>
      <p:ext uri="{BB962C8B-B14F-4D97-AF65-F5344CB8AC3E}">
        <p14:creationId xmlns:p14="http://schemas.microsoft.com/office/powerpoint/2010/main" val="2646857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6936D22-D2EE-7C1B-6AF3-26C93ACE201E}"/>
              </a:ext>
            </a:extLst>
          </p:cNvPr>
          <p:cNvSpPr txBox="1"/>
          <p:nvPr/>
        </p:nvSpPr>
        <p:spPr>
          <a:xfrm>
            <a:off x="524422" y="220515"/>
            <a:ext cx="4617674" cy="553998"/>
          </a:xfrm>
          <a:prstGeom prst="rect">
            <a:avLst/>
          </a:prstGeom>
          <a:noFill/>
        </p:spPr>
        <p:txBody>
          <a:bodyPr wrap="none" rtlCol="0">
            <a:spAutoFit/>
          </a:bodyPr>
          <a:lstStyle/>
          <a:p>
            <a:r>
              <a:rPr lang="de-CH" sz="3000" b="1" dirty="0"/>
              <a:t>Die Berufung des Gläubigen</a:t>
            </a:r>
          </a:p>
        </p:txBody>
      </p:sp>
      <p:sp>
        <p:nvSpPr>
          <p:cNvPr id="4" name="Textfeld 3">
            <a:extLst>
              <a:ext uri="{FF2B5EF4-FFF2-40B4-BE49-F238E27FC236}">
                <a16:creationId xmlns:a16="http://schemas.microsoft.com/office/drawing/2014/main" id="{3E106D53-5C74-0702-82A3-DDFCAE45EBB4}"/>
              </a:ext>
            </a:extLst>
          </p:cNvPr>
          <p:cNvSpPr txBox="1"/>
          <p:nvPr/>
        </p:nvSpPr>
        <p:spPr>
          <a:xfrm>
            <a:off x="524421" y="2544703"/>
            <a:ext cx="10796694" cy="1015663"/>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"so dass ihr an keiner Gnadengabe Mangel habt, indem ihr die Offenbarung unseres Herrn Jesus Christus erwartet,"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(1,7)</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feld 5">
            <a:extLst>
              <a:ext uri="{FF2B5EF4-FFF2-40B4-BE49-F238E27FC236}">
                <a16:creationId xmlns:a16="http://schemas.microsoft.com/office/drawing/2014/main" id="{8938500F-1A40-8D8C-444E-77679357082B}"/>
              </a:ext>
            </a:extLst>
          </p:cNvPr>
          <p:cNvSpPr txBox="1"/>
          <p:nvPr/>
        </p:nvSpPr>
        <p:spPr>
          <a:xfrm>
            <a:off x="524421" y="1002409"/>
            <a:ext cx="8328325" cy="553998"/>
          </a:xfrm>
          <a:prstGeom prst="rect">
            <a:avLst/>
          </a:prstGeom>
          <a:noFill/>
        </p:spPr>
        <p:txBody>
          <a:bodyPr wrap="square">
            <a:spAutoFit/>
          </a:bodyPr>
          <a:lstStyle/>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 Berufen zu einem heiligen Leben | 1,1-9</a:t>
            </a:r>
            <a:endParaRPr lang="de-CH" sz="3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feld 2">
            <a:extLst>
              <a:ext uri="{FF2B5EF4-FFF2-40B4-BE49-F238E27FC236}">
                <a16:creationId xmlns:a16="http://schemas.microsoft.com/office/drawing/2014/main" id="{5EB10C81-75DF-A19C-2DBB-07B0C1D796EC}"/>
              </a:ext>
            </a:extLst>
          </p:cNvPr>
          <p:cNvSpPr txBox="1"/>
          <p:nvPr/>
        </p:nvSpPr>
        <p:spPr>
          <a:xfrm>
            <a:off x="524421" y="1773556"/>
            <a:ext cx="7820325" cy="553998"/>
          </a:xfrm>
          <a:prstGeom prst="rect">
            <a:avLst/>
          </a:prstGeom>
          <a:noFill/>
        </p:spPr>
        <p:txBody>
          <a:bodyPr wrap="square">
            <a:spAutoFit/>
          </a:bodyPr>
          <a:lstStyle/>
          <a:p>
            <a:pPr marL="457200" lvl="0" indent="-457200">
              <a:buFont typeface="Arial" panose="020B0604020202020204" pitchFamily="34" charset="0"/>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Erwartung auf die Wiederkunft Jesu | 1,7 </a:t>
            </a:r>
          </a:p>
        </p:txBody>
      </p:sp>
    </p:spTree>
    <p:extLst>
      <p:ext uri="{BB962C8B-B14F-4D97-AF65-F5344CB8AC3E}">
        <p14:creationId xmlns:p14="http://schemas.microsoft.com/office/powerpoint/2010/main" val="2126892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6936D22-D2EE-7C1B-6AF3-26C93ACE201E}"/>
              </a:ext>
            </a:extLst>
          </p:cNvPr>
          <p:cNvSpPr txBox="1"/>
          <p:nvPr/>
        </p:nvSpPr>
        <p:spPr>
          <a:xfrm>
            <a:off x="524422" y="220515"/>
            <a:ext cx="4617674" cy="553998"/>
          </a:xfrm>
          <a:prstGeom prst="rect">
            <a:avLst/>
          </a:prstGeom>
          <a:noFill/>
        </p:spPr>
        <p:txBody>
          <a:bodyPr wrap="none" rtlCol="0">
            <a:spAutoFit/>
          </a:bodyPr>
          <a:lstStyle/>
          <a:p>
            <a:r>
              <a:rPr lang="de-CH" sz="3000" b="1" dirty="0"/>
              <a:t>Die Berufung des Gläubigen</a:t>
            </a:r>
          </a:p>
        </p:txBody>
      </p:sp>
      <p:sp>
        <p:nvSpPr>
          <p:cNvPr id="4" name="Textfeld 3">
            <a:extLst>
              <a:ext uri="{FF2B5EF4-FFF2-40B4-BE49-F238E27FC236}">
                <a16:creationId xmlns:a16="http://schemas.microsoft.com/office/drawing/2014/main" id="{3E106D53-5C74-0702-82A3-DDFCAE45EBB4}"/>
              </a:ext>
            </a:extLst>
          </p:cNvPr>
          <p:cNvSpPr txBox="1"/>
          <p:nvPr/>
        </p:nvSpPr>
        <p:spPr>
          <a:xfrm>
            <a:off x="524421" y="2544703"/>
            <a:ext cx="10796694" cy="1938992"/>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"der euch auch befestigen wird bis ans Ende, dass ihr untadelig seid an dem Tag unseres Herrn Jesus Christus. 9 Gott ist treu, durch den ihr berufen worden seid in die Gemeinschaft seines Sohnes Jesus Christus, unseres Herrn."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(1,8-9)</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feld 5">
            <a:extLst>
              <a:ext uri="{FF2B5EF4-FFF2-40B4-BE49-F238E27FC236}">
                <a16:creationId xmlns:a16="http://schemas.microsoft.com/office/drawing/2014/main" id="{8938500F-1A40-8D8C-444E-77679357082B}"/>
              </a:ext>
            </a:extLst>
          </p:cNvPr>
          <p:cNvSpPr txBox="1"/>
          <p:nvPr/>
        </p:nvSpPr>
        <p:spPr>
          <a:xfrm>
            <a:off x="524421" y="1002409"/>
            <a:ext cx="8328325" cy="553998"/>
          </a:xfrm>
          <a:prstGeom prst="rect">
            <a:avLst/>
          </a:prstGeom>
          <a:noFill/>
        </p:spPr>
        <p:txBody>
          <a:bodyPr wrap="square">
            <a:spAutoFit/>
          </a:bodyPr>
          <a:lstStyle/>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 Berufen zu einem heiligen Leben | 1,1-9</a:t>
            </a:r>
            <a:endParaRPr lang="de-CH" sz="3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feld 2">
            <a:extLst>
              <a:ext uri="{FF2B5EF4-FFF2-40B4-BE49-F238E27FC236}">
                <a16:creationId xmlns:a16="http://schemas.microsoft.com/office/drawing/2014/main" id="{5EB10C81-75DF-A19C-2DBB-07B0C1D796EC}"/>
              </a:ext>
            </a:extLst>
          </p:cNvPr>
          <p:cNvSpPr txBox="1"/>
          <p:nvPr/>
        </p:nvSpPr>
        <p:spPr>
          <a:xfrm>
            <a:off x="524421" y="1773556"/>
            <a:ext cx="7820325" cy="553998"/>
          </a:xfrm>
          <a:prstGeom prst="rect">
            <a:avLst/>
          </a:prstGeom>
          <a:noFill/>
        </p:spPr>
        <p:txBody>
          <a:bodyPr wrap="square">
            <a:spAutoFit/>
          </a:bodyPr>
          <a:lstStyle/>
          <a:p>
            <a:pPr marL="457200" lvl="0" indent="-457200">
              <a:buFont typeface="Arial" panose="020B0604020202020204" pitchFamily="34" charset="0"/>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Vertrauen auf Gottes Treue | 1,8-9 </a:t>
            </a:r>
          </a:p>
        </p:txBody>
      </p:sp>
    </p:spTree>
    <p:extLst>
      <p:ext uri="{BB962C8B-B14F-4D97-AF65-F5344CB8AC3E}">
        <p14:creationId xmlns:p14="http://schemas.microsoft.com/office/powerpoint/2010/main" val="2764047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75AE0977-CB35-8EEB-9846-B45D69D42B0B}"/>
              </a:ext>
            </a:extLst>
          </p:cNvPr>
          <p:cNvSpPr/>
          <p:nvPr/>
        </p:nvSpPr>
        <p:spPr>
          <a:xfrm>
            <a:off x="-47413" y="-255031"/>
            <a:ext cx="3671146" cy="8209280"/>
          </a:xfrm>
          <a:prstGeom prst="rect">
            <a:avLst/>
          </a:prstGeom>
          <a:gradFill flip="none" rotWithShape="1">
            <a:gsLst>
              <a:gs pos="2000">
                <a:srgbClr val="7E9AD5"/>
              </a:gs>
              <a:gs pos="52000">
                <a:srgbClr val="7F9DD6"/>
              </a:gs>
              <a:gs pos="100000">
                <a:srgbClr val="9DBDDD"/>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11" name="Gruppieren 10">
            <a:extLst>
              <a:ext uri="{FF2B5EF4-FFF2-40B4-BE49-F238E27FC236}">
                <a16:creationId xmlns:a16="http://schemas.microsoft.com/office/drawing/2014/main" id="{B9768CDB-16E2-33C9-005C-7DA749A97B02}"/>
              </a:ext>
            </a:extLst>
          </p:cNvPr>
          <p:cNvGrpSpPr/>
          <p:nvPr/>
        </p:nvGrpSpPr>
        <p:grpSpPr>
          <a:xfrm>
            <a:off x="3512955" y="-638811"/>
            <a:ext cx="8927253" cy="8927253"/>
            <a:chOff x="993275" y="-279825"/>
            <a:chExt cx="8927253" cy="8927253"/>
          </a:xfrm>
        </p:grpSpPr>
        <p:pic>
          <p:nvPicPr>
            <p:cNvPr id="1026" name="Picture 2" descr="StepMap - Das antike Griechenland - Landkarte für Griechenland">
              <a:extLst>
                <a:ext uri="{FF2B5EF4-FFF2-40B4-BE49-F238E27FC236}">
                  <a16:creationId xmlns:a16="http://schemas.microsoft.com/office/drawing/2014/main" id="{A6DA861A-13F7-BA1B-3C40-D7BE176E9B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275" y="-279825"/>
              <a:ext cx="8927253" cy="89272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8E48A65C-C65C-F741-387E-C7C481C81192}"/>
                    </a:ext>
                  </a:extLst>
                </p14:cNvPr>
                <p14:cNvContentPartPr/>
                <p14:nvPr/>
              </p14:nvContentPartPr>
              <p14:xfrm>
                <a:off x="6683520" y="4131693"/>
                <a:ext cx="1058760" cy="96840"/>
              </p14:xfrm>
            </p:contentPart>
          </mc:Choice>
          <mc:Fallback xmlns="">
            <p:pic>
              <p:nvPicPr>
                <p:cNvPr id="4" name="Freihand 3">
                  <a:extLst>
                    <a:ext uri="{FF2B5EF4-FFF2-40B4-BE49-F238E27FC236}">
                      <a16:creationId xmlns:a16="http://schemas.microsoft.com/office/drawing/2014/main" id="{8E48A65C-C65C-F741-387E-C7C481C81192}"/>
                    </a:ext>
                  </a:extLst>
                </p:cNvPr>
                <p:cNvPicPr/>
                <p:nvPr/>
              </p:nvPicPr>
              <p:blipFill>
                <a:blip r:embed="rId4"/>
                <a:stretch>
                  <a:fillRect/>
                </a:stretch>
              </p:blipFill>
              <p:spPr>
                <a:xfrm>
                  <a:off x="6665520" y="4113693"/>
                  <a:ext cx="10944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DF088B9B-EA07-6D50-FAA2-842EEFEB8DB9}"/>
                    </a:ext>
                  </a:extLst>
                </p14:cNvPr>
                <p14:cNvContentPartPr/>
                <p14:nvPr/>
              </p14:nvContentPartPr>
              <p14:xfrm>
                <a:off x="6664800" y="4124493"/>
                <a:ext cx="51120" cy="90360"/>
              </p14:xfrm>
            </p:contentPart>
          </mc:Choice>
          <mc:Fallback xmlns="">
            <p:pic>
              <p:nvPicPr>
                <p:cNvPr id="5" name="Freihand 4">
                  <a:extLst>
                    <a:ext uri="{FF2B5EF4-FFF2-40B4-BE49-F238E27FC236}">
                      <a16:creationId xmlns:a16="http://schemas.microsoft.com/office/drawing/2014/main" id="{DF088B9B-EA07-6D50-FAA2-842EEFEB8DB9}"/>
                    </a:ext>
                  </a:extLst>
                </p:cNvPr>
                <p:cNvPicPr/>
                <p:nvPr/>
              </p:nvPicPr>
              <p:blipFill>
                <a:blip r:embed="rId6"/>
                <a:stretch>
                  <a:fillRect/>
                </a:stretch>
              </p:blipFill>
              <p:spPr>
                <a:xfrm>
                  <a:off x="6646800" y="4106493"/>
                  <a:ext cx="86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D9290291-BAA1-0C2A-A822-E85AD7B7B6EC}"/>
                    </a:ext>
                  </a:extLst>
                </p14:cNvPr>
                <p14:cNvContentPartPr/>
                <p14:nvPr/>
              </p14:nvContentPartPr>
              <p14:xfrm>
                <a:off x="6678480" y="4212693"/>
                <a:ext cx="120960" cy="69120"/>
              </p14:xfrm>
            </p:contentPart>
          </mc:Choice>
          <mc:Fallback xmlns="">
            <p:pic>
              <p:nvPicPr>
                <p:cNvPr id="10" name="Freihand 9">
                  <a:extLst>
                    <a:ext uri="{FF2B5EF4-FFF2-40B4-BE49-F238E27FC236}">
                      <a16:creationId xmlns:a16="http://schemas.microsoft.com/office/drawing/2014/main" id="{D9290291-BAA1-0C2A-A822-E85AD7B7B6EC}"/>
                    </a:ext>
                  </a:extLst>
                </p:cNvPr>
                <p:cNvPicPr/>
                <p:nvPr/>
              </p:nvPicPr>
              <p:blipFill>
                <a:blip r:embed="rId8"/>
                <a:stretch>
                  <a:fillRect/>
                </a:stretch>
              </p:blipFill>
              <p:spPr>
                <a:xfrm>
                  <a:off x="6660480" y="4195053"/>
                  <a:ext cx="156600" cy="104760"/>
                </a:xfrm>
                <a:prstGeom prst="rect">
                  <a:avLst/>
                </a:prstGeom>
              </p:spPr>
            </p:pic>
          </mc:Fallback>
        </mc:AlternateContent>
      </p:grpSp>
      <p:sp>
        <p:nvSpPr>
          <p:cNvPr id="13" name="Textfeld 12">
            <a:extLst>
              <a:ext uri="{FF2B5EF4-FFF2-40B4-BE49-F238E27FC236}">
                <a16:creationId xmlns:a16="http://schemas.microsoft.com/office/drawing/2014/main" id="{127DDF35-7EAF-CEDD-628B-3B574072E345}"/>
              </a:ext>
            </a:extLst>
          </p:cNvPr>
          <p:cNvSpPr txBox="1"/>
          <p:nvPr/>
        </p:nvSpPr>
        <p:spPr>
          <a:xfrm>
            <a:off x="219069" y="735098"/>
            <a:ext cx="6892849" cy="6093976"/>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"Danach schied er von Athen und kam nach Korinth. 2 Und als er einen gewissen Juden fand, mit Namen Aquila, aus Pontus gebürtig, der kürzlich aus Italien gekommen war, und Priszilla, seine Frau (weil Klaudius befohlen hatte, dass alle Juden sich aus Rom entfernen sollten), ging er zu ihnen, 3 und weil er gleichen Handwerks war, blieb er bei ihnen und arbeitete; denn sie waren Zeltmacher von Beruf. 4 Er unterredete sich aber in der Synagoge an jedem Sabbat und überzeugte Juden und Griechen."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(Apg 18,1-</a:t>
            </a:r>
            <a:r>
              <a:rPr lang="de-CH" sz="3000" b="1" dirty="0">
                <a:latin typeface="Calibri" panose="020F0502020204030204" pitchFamily="34" charset="0"/>
                <a:ea typeface="Calibri" panose="020F0502020204030204" pitchFamily="34" charset="0"/>
                <a:cs typeface="Times New Roman" panose="02020603050405020304" pitchFamily="18" charset="0"/>
              </a:rPr>
              <a:t>4</a:t>
            </a:r>
            <a:r>
              <a:rPr lang="de-CH" sz="3000" b="1" dirty="0">
                <a:effectLst/>
                <a:latin typeface="Calibri" panose="020F0502020204030204" pitchFamily="34" charset="0"/>
                <a:ea typeface="Calibri" panose="020F0502020204030204" pitchFamily="34" charset="0"/>
                <a:cs typeface="Times New Roman" panose="02020603050405020304" pitchFamily="18" charset="0"/>
              </a:rPr>
              <a:t>)</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feld 14">
            <a:extLst>
              <a:ext uri="{FF2B5EF4-FFF2-40B4-BE49-F238E27FC236}">
                <a16:creationId xmlns:a16="http://schemas.microsoft.com/office/drawing/2014/main" id="{65B16970-8911-85B1-62E0-4524FF33B252}"/>
              </a:ext>
            </a:extLst>
          </p:cNvPr>
          <p:cNvSpPr txBox="1"/>
          <p:nvPr/>
        </p:nvSpPr>
        <p:spPr>
          <a:xfrm>
            <a:off x="307154" y="74235"/>
            <a:ext cx="10691823"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Entstehung der Gemeinde in Korinth</a:t>
            </a:r>
          </a:p>
        </p:txBody>
      </p:sp>
    </p:spTree>
    <p:extLst>
      <p:ext uri="{BB962C8B-B14F-4D97-AF65-F5344CB8AC3E}">
        <p14:creationId xmlns:p14="http://schemas.microsoft.com/office/powerpoint/2010/main" val="3728140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6936D22-D2EE-7C1B-6AF3-26C93ACE201E}"/>
              </a:ext>
            </a:extLst>
          </p:cNvPr>
          <p:cNvSpPr txBox="1"/>
          <p:nvPr/>
        </p:nvSpPr>
        <p:spPr>
          <a:xfrm>
            <a:off x="524422" y="220515"/>
            <a:ext cx="4617674" cy="553998"/>
          </a:xfrm>
          <a:prstGeom prst="rect">
            <a:avLst/>
          </a:prstGeom>
          <a:noFill/>
        </p:spPr>
        <p:txBody>
          <a:bodyPr wrap="none" rtlCol="0">
            <a:spAutoFit/>
          </a:bodyPr>
          <a:lstStyle/>
          <a:p>
            <a:r>
              <a:rPr lang="de-CH" sz="3000" b="1" dirty="0"/>
              <a:t>Die Berufung des Gläubigen</a:t>
            </a:r>
          </a:p>
        </p:txBody>
      </p:sp>
      <p:sp>
        <p:nvSpPr>
          <p:cNvPr id="4" name="Textfeld 3">
            <a:extLst>
              <a:ext uri="{FF2B5EF4-FFF2-40B4-BE49-F238E27FC236}">
                <a16:creationId xmlns:a16="http://schemas.microsoft.com/office/drawing/2014/main" id="{3E106D53-5C74-0702-82A3-DDFCAE45EBB4}"/>
              </a:ext>
            </a:extLst>
          </p:cNvPr>
          <p:cNvSpPr txBox="1"/>
          <p:nvPr/>
        </p:nvSpPr>
        <p:spPr>
          <a:xfrm>
            <a:off x="238540" y="2544703"/>
            <a:ext cx="11426024" cy="4247317"/>
          </a:xfrm>
          <a:prstGeom prst="rect">
            <a:avLst/>
          </a:prstGeom>
          <a:noFill/>
        </p:spPr>
        <p:txBody>
          <a:bodyPr wrap="square">
            <a:spAutoFit/>
          </a:bodyPr>
          <a:lstStyle/>
          <a:p>
            <a:r>
              <a:rPr lang="de-CH" sz="3000" dirty="0">
                <a:solidFill>
                  <a:srgbClr val="000000"/>
                </a:solidFill>
                <a:effectLst/>
                <a:latin typeface="Calibri" panose="020F0502020204030204" pitchFamily="34" charset="0"/>
                <a:ea typeface="Times New Roman" panose="02020603050405020304" pitchFamily="18" charset="0"/>
              </a:rPr>
              <a:t>"</a:t>
            </a:r>
            <a:r>
              <a:rPr kumimoji="0" lang="de-DE" altLang="de-DE" sz="3000" b="0" i="0" u="none" strike="noStrike" cap="none" normalizeH="0" baseline="0" dirty="0">
                <a:ln>
                  <a:noFill/>
                </a:ln>
                <a:solidFill>
                  <a:schemeClr val="tx1"/>
                </a:solidFill>
                <a:effectLst/>
              </a:rPr>
              <a:t>Ich ermahne euch aber, Brüder, durch den Namen unseres Herrn Jesus Christus, dass ihr alle dasselbe redet und nicht Spaltungen unter euch seien, sondern dass ihr in demselben Sinn und in derselben Meinung vollendet seiet. 11 Denn es ist mir über euch berichtet worden, meine Brüder, durch die Hausgenossen der Chloe, dass Streitigkeiten unter euch sind. 12 </a:t>
            </a:r>
            <a:r>
              <a:rPr lang="de-CH" sz="3000" dirty="0">
                <a:solidFill>
                  <a:srgbClr val="000000"/>
                </a:solidFill>
                <a:effectLst/>
                <a:latin typeface="Calibri" panose="020F0502020204030204" pitchFamily="34" charset="0"/>
                <a:ea typeface="Times New Roman" panose="02020603050405020304" pitchFamily="18" charset="0"/>
              </a:rPr>
              <a:t>Ich sage aber dies, dass jeder von euch sagt: Ich bin des Paulus, ich aber des Apollos, ich aber des Kephas, ich aber des Christus. 13 Ist der Christus zerteilt? Ist etwa Paulus für euch gekreuzigt, oder seid ihr auf den Namen des Paulus getauft worden?" </a:t>
            </a:r>
            <a:r>
              <a:rPr lang="de-CH" sz="3000" b="1" dirty="0">
                <a:solidFill>
                  <a:srgbClr val="000000"/>
                </a:solidFill>
                <a:effectLst/>
                <a:latin typeface="Calibri" panose="020F0502020204030204" pitchFamily="34" charset="0"/>
                <a:ea typeface="Times New Roman" panose="02020603050405020304" pitchFamily="18" charset="0"/>
              </a:rPr>
              <a:t>(10-13)</a:t>
            </a:r>
            <a:endParaRPr lang="de-CH" sz="3000" dirty="0">
              <a:solidFill>
                <a:srgbClr val="000000"/>
              </a:solidFill>
              <a:effectLst/>
              <a:latin typeface="Times New Roman" panose="02020603050405020304" pitchFamily="18" charset="0"/>
              <a:ea typeface="Times New Roman" panose="02020603050405020304" pitchFamily="18" charset="0"/>
            </a:endParaRPr>
          </a:p>
        </p:txBody>
      </p:sp>
      <p:sp>
        <p:nvSpPr>
          <p:cNvPr id="6" name="Textfeld 5">
            <a:extLst>
              <a:ext uri="{FF2B5EF4-FFF2-40B4-BE49-F238E27FC236}">
                <a16:creationId xmlns:a16="http://schemas.microsoft.com/office/drawing/2014/main" id="{8938500F-1A40-8D8C-444E-77679357082B}"/>
              </a:ext>
            </a:extLst>
          </p:cNvPr>
          <p:cNvSpPr txBox="1"/>
          <p:nvPr/>
        </p:nvSpPr>
        <p:spPr>
          <a:xfrm>
            <a:off x="524421" y="1002409"/>
            <a:ext cx="10279046" cy="553998"/>
          </a:xfrm>
          <a:prstGeom prst="rect">
            <a:avLst/>
          </a:prstGeom>
          <a:noFill/>
        </p:spPr>
        <p:txBody>
          <a:bodyPr wrap="square">
            <a:spAutoFit/>
          </a:bodyPr>
          <a:lstStyle/>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 Berufen in die Gemeinschaft der Gläubigen | 1,10-25</a:t>
            </a:r>
            <a:endParaRPr lang="de-CH" sz="3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feld 2">
            <a:extLst>
              <a:ext uri="{FF2B5EF4-FFF2-40B4-BE49-F238E27FC236}">
                <a16:creationId xmlns:a16="http://schemas.microsoft.com/office/drawing/2014/main" id="{5EB10C81-75DF-A19C-2DBB-07B0C1D796EC}"/>
              </a:ext>
            </a:extLst>
          </p:cNvPr>
          <p:cNvSpPr txBox="1"/>
          <p:nvPr/>
        </p:nvSpPr>
        <p:spPr>
          <a:xfrm>
            <a:off x="524421" y="1773556"/>
            <a:ext cx="7820325" cy="553998"/>
          </a:xfrm>
          <a:prstGeom prst="rect">
            <a:avLst/>
          </a:prstGeom>
          <a:noFill/>
        </p:spPr>
        <p:txBody>
          <a:bodyPr wrap="square">
            <a:spAutoFit/>
          </a:bodyPr>
          <a:lstStyle/>
          <a:p>
            <a:pPr marL="457200" lvl="0" indent="-457200">
              <a:buFont typeface="Arial" panose="020B0604020202020204" pitchFamily="34" charset="0"/>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Ist der Christus zerteilt | 1,10-13</a:t>
            </a:r>
          </a:p>
        </p:txBody>
      </p:sp>
    </p:spTree>
    <p:extLst>
      <p:ext uri="{BB962C8B-B14F-4D97-AF65-F5344CB8AC3E}">
        <p14:creationId xmlns:p14="http://schemas.microsoft.com/office/powerpoint/2010/main" val="13292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6936D22-D2EE-7C1B-6AF3-26C93ACE201E}"/>
              </a:ext>
            </a:extLst>
          </p:cNvPr>
          <p:cNvSpPr txBox="1"/>
          <p:nvPr/>
        </p:nvSpPr>
        <p:spPr>
          <a:xfrm>
            <a:off x="524422" y="220515"/>
            <a:ext cx="4617674" cy="553998"/>
          </a:xfrm>
          <a:prstGeom prst="rect">
            <a:avLst/>
          </a:prstGeom>
          <a:noFill/>
        </p:spPr>
        <p:txBody>
          <a:bodyPr wrap="none" rtlCol="0">
            <a:spAutoFit/>
          </a:bodyPr>
          <a:lstStyle/>
          <a:p>
            <a:r>
              <a:rPr lang="de-CH" sz="3000" b="1" dirty="0"/>
              <a:t>Die Berufung des Gläubigen</a:t>
            </a:r>
          </a:p>
        </p:txBody>
      </p:sp>
      <p:sp>
        <p:nvSpPr>
          <p:cNvPr id="6" name="Textfeld 5">
            <a:extLst>
              <a:ext uri="{FF2B5EF4-FFF2-40B4-BE49-F238E27FC236}">
                <a16:creationId xmlns:a16="http://schemas.microsoft.com/office/drawing/2014/main" id="{8938500F-1A40-8D8C-444E-77679357082B}"/>
              </a:ext>
            </a:extLst>
          </p:cNvPr>
          <p:cNvSpPr txBox="1"/>
          <p:nvPr/>
        </p:nvSpPr>
        <p:spPr>
          <a:xfrm>
            <a:off x="524421" y="1002409"/>
            <a:ext cx="10279046" cy="553998"/>
          </a:xfrm>
          <a:prstGeom prst="rect">
            <a:avLst/>
          </a:prstGeom>
          <a:noFill/>
        </p:spPr>
        <p:txBody>
          <a:bodyPr wrap="square">
            <a:spAutoFit/>
          </a:bodyPr>
          <a:lstStyle/>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 Berufen in die Gemeinschaft der Gläubigen | 1,10-25</a:t>
            </a:r>
            <a:endParaRPr lang="de-CH" sz="3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feld 4">
            <a:extLst>
              <a:ext uri="{FF2B5EF4-FFF2-40B4-BE49-F238E27FC236}">
                <a16:creationId xmlns:a16="http://schemas.microsoft.com/office/drawing/2014/main" id="{6F8FEF34-1430-5BD7-DFE6-BE9343D4C15A}"/>
              </a:ext>
            </a:extLst>
          </p:cNvPr>
          <p:cNvSpPr txBox="1"/>
          <p:nvPr/>
        </p:nvSpPr>
        <p:spPr>
          <a:xfrm>
            <a:off x="524421" y="2544703"/>
            <a:ext cx="10990246" cy="553998"/>
          </a:xfrm>
          <a:prstGeom prst="rect">
            <a:avLst/>
          </a:prstGeom>
          <a:noFill/>
        </p:spPr>
        <p:txBody>
          <a:bodyPr wrap="square">
            <a:spAutoFit/>
          </a:bodyPr>
          <a:lstStyle/>
          <a:p>
            <a:pPr marL="457200" lvl="0" indent="-457200">
              <a:buFont typeface="Arial" panose="020B0604020202020204" pitchFamily="34" charset="0"/>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Seid ihr auf den Namen des Paulus getauft worden | 1,13.14-17</a:t>
            </a:r>
          </a:p>
        </p:txBody>
      </p:sp>
      <p:sp>
        <p:nvSpPr>
          <p:cNvPr id="8" name="Textfeld 7">
            <a:extLst>
              <a:ext uri="{FF2B5EF4-FFF2-40B4-BE49-F238E27FC236}">
                <a16:creationId xmlns:a16="http://schemas.microsoft.com/office/drawing/2014/main" id="{767D3E2D-580E-159B-A0DD-7E2C9A7C5EC4}"/>
              </a:ext>
            </a:extLst>
          </p:cNvPr>
          <p:cNvSpPr txBox="1"/>
          <p:nvPr/>
        </p:nvSpPr>
        <p:spPr>
          <a:xfrm>
            <a:off x="524421" y="3315850"/>
            <a:ext cx="10990246" cy="553998"/>
          </a:xfrm>
          <a:prstGeom prst="rect">
            <a:avLst/>
          </a:prstGeom>
          <a:noFill/>
        </p:spPr>
        <p:txBody>
          <a:bodyPr wrap="square">
            <a:spAutoFit/>
          </a:bodyPr>
          <a:lstStyle/>
          <a:p>
            <a:pPr marL="457200" lvl="0" indent="-457200">
              <a:buFont typeface="Arial" panose="020B0604020202020204" pitchFamily="34" charset="0"/>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Ist Paulus für euch gekreuzigt worden | 1,13.18-25</a:t>
            </a:r>
          </a:p>
        </p:txBody>
      </p:sp>
      <p:sp>
        <p:nvSpPr>
          <p:cNvPr id="9" name="Textfeld 8">
            <a:extLst>
              <a:ext uri="{FF2B5EF4-FFF2-40B4-BE49-F238E27FC236}">
                <a16:creationId xmlns:a16="http://schemas.microsoft.com/office/drawing/2014/main" id="{DF47503A-E7F4-45FB-4A0C-2B306FF2714D}"/>
              </a:ext>
            </a:extLst>
          </p:cNvPr>
          <p:cNvSpPr txBox="1"/>
          <p:nvPr/>
        </p:nvSpPr>
        <p:spPr>
          <a:xfrm>
            <a:off x="524421" y="1773556"/>
            <a:ext cx="7820325" cy="553998"/>
          </a:xfrm>
          <a:prstGeom prst="rect">
            <a:avLst/>
          </a:prstGeom>
          <a:noFill/>
        </p:spPr>
        <p:txBody>
          <a:bodyPr wrap="square">
            <a:spAutoFit/>
          </a:bodyPr>
          <a:lstStyle/>
          <a:p>
            <a:pPr marL="457200" lvl="0" indent="-457200">
              <a:buFont typeface="Arial" panose="020B0604020202020204" pitchFamily="34" charset="0"/>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Ist der Christus zerteilt | 1,10-13</a:t>
            </a:r>
          </a:p>
        </p:txBody>
      </p:sp>
    </p:spTree>
    <p:extLst>
      <p:ext uri="{BB962C8B-B14F-4D97-AF65-F5344CB8AC3E}">
        <p14:creationId xmlns:p14="http://schemas.microsoft.com/office/powerpoint/2010/main" val="130415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0F9E8A99-AFAB-DD2E-88EF-0AEAE8A228DD}"/>
              </a:ext>
            </a:extLst>
          </p:cNvPr>
          <p:cNvSpPr txBox="1"/>
          <p:nvPr/>
        </p:nvSpPr>
        <p:spPr>
          <a:xfrm>
            <a:off x="333513" y="922456"/>
            <a:ext cx="10368943" cy="4708981"/>
          </a:xfrm>
          <a:prstGeom prst="rect">
            <a:avLst/>
          </a:prstGeom>
          <a:noFill/>
        </p:spPr>
        <p:txBody>
          <a:bodyPr wrap="square">
            <a:spAutoFit/>
          </a:bodyPr>
          <a:lstStyle/>
          <a:p>
            <a:r>
              <a:rPr lang="de-CH" sz="3000" dirty="0">
                <a:solidFill>
                  <a:srgbClr val="000000"/>
                </a:solidFill>
                <a:effectLst/>
                <a:latin typeface="Calibri" panose="020F0502020204030204" pitchFamily="34" charset="0"/>
                <a:ea typeface="Times New Roman" panose="02020603050405020304" pitchFamily="18" charset="0"/>
              </a:rPr>
              <a:t>"Denn weil ja in der Weisheit Gottes die Welt durch die Weisheit Gott nicht erkannte, so gefiel es Gott wohl, durch die Torheit der Predigt die Glaubenden zu erretten; 22 weil ja sowohl Juden Zeichen fordern als auch Griechen Weisheit suchen; 23 wir aber predigen Christus als gekreuzigt, den Juden ein Anstoß und den Nationen eine Torheit; 24 den Berufenen selbst aber, sowohl Juden als auch Griechen, Christus, Gottes Kraft und Gottes Weisheit; 25 denn das Törichte Gottes ist weiser als die Menschen, und das Schwache Gottes ist stärker als die Menschen." </a:t>
            </a:r>
            <a:r>
              <a:rPr lang="de-CH" sz="3000" b="1" dirty="0">
                <a:solidFill>
                  <a:srgbClr val="000000"/>
                </a:solidFill>
                <a:effectLst/>
                <a:latin typeface="Calibri" panose="020F0502020204030204" pitchFamily="34" charset="0"/>
                <a:ea typeface="Times New Roman" panose="02020603050405020304" pitchFamily="18" charset="0"/>
              </a:rPr>
              <a:t>(1,21-25)</a:t>
            </a:r>
            <a:endParaRPr lang="de-CH" sz="30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73113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6936D22-D2EE-7C1B-6AF3-26C93ACE201E}"/>
              </a:ext>
            </a:extLst>
          </p:cNvPr>
          <p:cNvSpPr txBox="1"/>
          <p:nvPr/>
        </p:nvSpPr>
        <p:spPr>
          <a:xfrm>
            <a:off x="524422" y="220515"/>
            <a:ext cx="4617674" cy="553998"/>
          </a:xfrm>
          <a:prstGeom prst="rect">
            <a:avLst/>
          </a:prstGeom>
          <a:noFill/>
        </p:spPr>
        <p:txBody>
          <a:bodyPr wrap="none" rtlCol="0">
            <a:spAutoFit/>
          </a:bodyPr>
          <a:lstStyle/>
          <a:p>
            <a:r>
              <a:rPr lang="de-CH" sz="3000" b="1" dirty="0"/>
              <a:t>Die Berufung des Gläubigen</a:t>
            </a:r>
          </a:p>
        </p:txBody>
      </p:sp>
      <p:sp>
        <p:nvSpPr>
          <p:cNvPr id="4" name="Textfeld 3">
            <a:extLst>
              <a:ext uri="{FF2B5EF4-FFF2-40B4-BE49-F238E27FC236}">
                <a16:creationId xmlns:a16="http://schemas.microsoft.com/office/drawing/2014/main" id="{3E106D53-5C74-0702-82A3-DDFCAE45EBB4}"/>
              </a:ext>
            </a:extLst>
          </p:cNvPr>
          <p:cNvSpPr txBox="1"/>
          <p:nvPr/>
        </p:nvSpPr>
        <p:spPr>
          <a:xfrm>
            <a:off x="524421" y="2544703"/>
            <a:ext cx="10796694" cy="1015663"/>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"Denn seht eure Berufung, Brüder, dass es nicht viele Weise nach dem Fleisch, nicht viele Mächtige, nicht viele Edle sind;" </a:t>
            </a:r>
            <a:r>
              <a:rPr lang="de-CH" sz="3000" b="1" dirty="0">
                <a:solidFill>
                  <a:srgbClr val="000000"/>
                </a:solidFill>
                <a:effectLst/>
                <a:latin typeface="Calibri" panose="020F0502020204030204" pitchFamily="34" charset="0"/>
                <a:ea typeface="Times New Roman" panose="02020603050405020304" pitchFamily="18" charset="0"/>
              </a:rPr>
              <a:t>(1,26)</a:t>
            </a:r>
            <a:endParaRPr lang="de-CH" sz="3000" dirty="0">
              <a:solidFill>
                <a:srgbClr val="000000"/>
              </a:solidFill>
              <a:effectLst/>
              <a:latin typeface="Times New Roman" panose="02020603050405020304" pitchFamily="18" charset="0"/>
              <a:ea typeface="Times New Roman" panose="02020603050405020304" pitchFamily="18" charset="0"/>
            </a:endParaRPr>
          </a:p>
        </p:txBody>
      </p:sp>
      <p:sp>
        <p:nvSpPr>
          <p:cNvPr id="6" name="Textfeld 5">
            <a:extLst>
              <a:ext uri="{FF2B5EF4-FFF2-40B4-BE49-F238E27FC236}">
                <a16:creationId xmlns:a16="http://schemas.microsoft.com/office/drawing/2014/main" id="{8938500F-1A40-8D8C-444E-77679357082B}"/>
              </a:ext>
            </a:extLst>
          </p:cNvPr>
          <p:cNvSpPr txBox="1"/>
          <p:nvPr/>
        </p:nvSpPr>
        <p:spPr>
          <a:xfrm>
            <a:off x="524421" y="1002409"/>
            <a:ext cx="10279046" cy="553998"/>
          </a:xfrm>
          <a:prstGeom prst="rect">
            <a:avLst/>
          </a:prstGeom>
          <a:noFill/>
        </p:spPr>
        <p:txBody>
          <a:bodyPr wrap="square">
            <a:spAutoFit/>
          </a:bodyPr>
          <a:lstStyle/>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 Berufen Gott zu verherrlichen | 1,26-31</a:t>
            </a:r>
            <a:endParaRPr lang="de-CH" sz="3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feld 2">
            <a:extLst>
              <a:ext uri="{FF2B5EF4-FFF2-40B4-BE49-F238E27FC236}">
                <a16:creationId xmlns:a16="http://schemas.microsoft.com/office/drawing/2014/main" id="{5EB10C81-75DF-A19C-2DBB-07B0C1D796EC}"/>
              </a:ext>
            </a:extLst>
          </p:cNvPr>
          <p:cNvSpPr txBox="1"/>
          <p:nvPr/>
        </p:nvSpPr>
        <p:spPr>
          <a:xfrm>
            <a:off x="524421" y="1773556"/>
            <a:ext cx="7820325" cy="553998"/>
          </a:xfrm>
          <a:prstGeom prst="rect">
            <a:avLst/>
          </a:prstGeom>
          <a:noFill/>
        </p:spPr>
        <p:txBody>
          <a:bodyPr wrap="square">
            <a:spAutoFit/>
          </a:bodyPr>
          <a:lstStyle/>
          <a:p>
            <a:pPr marL="457200" lvl="0" indent="-457200">
              <a:buFont typeface="Arial" panose="020B0604020202020204" pitchFamily="34" charset="0"/>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Was sie früher waren | 1,</a:t>
            </a:r>
            <a:r>
              <a:rPr lang="de-CH" sz="3000" dirty="0">
                <a:latin typeface="Calibri" panose="020F0502020204030204" pitchFamily="34" charset="0"/>
                <a:ea typeface="Calibri" panose="020F0502020204030204" pitchFamily="34" charset="0"/>
                <a:cs typeface="Times New Roman" panose="02020603050405020304" pitchFamily="18" charset="0"/>
              </a:rPr>
              <a:t>26</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907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6936D22-D2EE-7C1B-6AF3-26C93ACE201E}"/>
              </a:ext>
            </a:extLst>
          </p:cNvPr>
          <p:cNvSpPr txBox="1"/>
          <p:nvPr/>
        </p:nvSpPr>
        <p:spPr>
          <a:xfrm>
            <a:off x="524422" y="220515"/>
            <a:ext cx="4617674" cy="553998"/>
          </a:xfrm>
          <a:prstGeom prst="rect">
            <a:avLst/>
          </a:prstGeom>
          <a:noFill/>
        </p:spPr>
        <p:txBody>
          <a:bodyPr wrap="none" rtlCol="0">
            <a:spAutoFit/>
          </a:bodyPr>
          <a:lstStyle/>
          <a:p>
            <a:r>
              <a:rPr lang="de-CH" sz="3000" b="1" dirty="0"/>
              <a:t>Die Berufung des Gläubigen</a:t>
            </a:r>
          </a:p>
        </p:txBody>
      </p:sp>
      <p:sp>
        <p:nvSpPr>
          <p:cNvPr id="4" name="Textfeld 3">
            <a:extLst>
              <a:ext uri="{FF2B5EF4-FFF2-40B4-BE49-F238E27FC236}">
                <a16:creationId xmlns:a16="http://schemas.microsoft.com/office/drawing/2014/main" id="{3E106D53-5C74-0702-82A3-DDFCAE45EBB4}"/>
              </a:ext>
            </a:extLst>
          </p:cNvPr>
          <p:cNvSpPr txBox="1"/>
          <p:nvPr/>
        </p:nvSpPr>
        <p:spPr>
          <a:xfrm>
            <a:off x="524421" y="2544703"/>
            <a:ext cx="10796694" cy="2862322"/>
          </a:xfrm>
          <a:prstGeom prst="rect">
            <a:avLst/>
          </a:prstGeom>
          <a:noFill/>
        </p:spPr>
        <p:txBody>
          <a:bodyPr wrap="square">
            <a:spAutoFit/>
          </a:bodyPr>
          <a:lstStyle/>
          <a:p>
            <a:r>
              <a:rPr lang="de-CH" sz="3000" dirty="0">
                <a:solidFill>
                  <a:srgbClr val="000000"/>
                </a:solidFill>
                <a:effectLst/>
                <a:latin typeface="Calibri" panose="020F0502020204030204" pitchFamily="34" charset="0"/>
                <a:ea typeface="Times New Roman" panose="02020603050405020304" pitchFamily="18" charset="0"/>
              </a:rPr>
              <a:t>"sondern das Törichte der Welt hat Gott auserwählt, damit er die Weisen zuschanden mache; und das Schwache der Welt hat Gott auserwählt, damit er das Starke zuschanden mache; 28 und das Unedle der Welt und das Verachtete hat Gott auserwählt und das, was nicht ist, damit er das, was ist, zunichtemache, 29 damit sich vor Gott kein Fleisch rühme." </a:t>
            </a:r>
            <a:r>
              <a:rPr lang="de-CH" sz="3000" b="1" dirty="0">
                <a:solidFill>
                  <a:srgbClr val="000000"/>
                </a:solidFill>
                <a:effectLst/>
                <a:latin typeface="Calibri" panose="020F0502020204030204" pitchFamily="34" charset="0"/>
                <a:ea typeface="Times New Roman" panose="02020603050405020304" pitchFamily="18" charset="0"/>
              </a:rPr>
              <a:t>(1,27-29)</a:t>
            </a:r>
            <a:endParaRPr lang="de-CH" sz="3000" dirty="0">
              <a:solidFill>
                <a:srgbClr val="000000"/>
              </a:solidFill>
              <a:effectLst/>
              <a:latin typeface="Times New Roman" panose="02020603050405020304" pitchFamily="18" charset="0"/>
              <a:ea typeface="Times New Roman" panose="02020603050405020304" pitchFamily="18" charset="0"/>
            </a:endParaRPr>
          </a:p>
        </p:txBody>
      </p:sp>
      <p:sp>
        <p:nvSpPr>
          <p:cNvPr id="6" name="Textfeld 5">
            <a:extLst>
              <a:ext uri="{FF2B5EF4-FFF2-40B4-BE49-F238E27FC236}">
                <a16:creationId xmlns:a16="http://schemas.microsoft.com/office/drawing/2014/main" id="{8938500F-1A40-8D8C-444E-77679357082B}"/>
              </a:ext>
            </a:extLst>
          </p:cNvPr>
          <p:cNvSpPr txBox="1"/>
          <p:nvPr/>
        </p:nvSpPr>
        <p:spPr>
          <a:xfrm>
            <a:off x="524421" y="1002409"/>
            <a:ext cx="10279046" cy="553998"/>
          </a:xfrm>
          <a:prstGeom prst="rect">
            <a:avLst/>
          </a:prstGeom>
          <a:noFill/>
        </p:spPr>
        <p:txBody>
          <a:bodyPr wrap="square">
            <a:spAutoFit/>
          </a:bodyPr>
          <a:lstStyle/>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 Berufen Gott zu verherrlichen | 1,26-31</a:t>
            </a:r>
            <a:endParaRPr lang="de-CH" sz="3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feld 2">
            <a:extLst>
              <a:ext uri="{FF2B5EF4-FFF2-40B4-BE49-F238E27FC236}">
                <a16:creationId xmlns:a16="http://schemas.microsoft.com/office/drawing/2014/main" id="{5EB10C81-75DF-A19C-2DBB-07B0C1D796EC}"/>
              </a:ext>
            </a:extLst>
          </p:cNvPr>
          <p:cNvSpPr txBox="1"/>
          <p:nvPr/>
        </p:nvSpPr>
        <p:spPr>
          <a:xfrm>
            <a:off x="524421" y="1773556"/>
            <a:ext cx="7820325" cy="553998"/>
          </a:xfrm>
          <a:prstGeom prst="rect">
            <a:avLst/>
          </a:prstGeom>
          <a:noFill/>
        </p:spPr>
        <p:txBody>
          <a:bodyPr wrap="square">
            <a:spAutoFit/>
          </a:bodyPr>
          <a:lstStyle/>
          <a:p>
            <a:pPr marL="457200" lvl="0" indent="-457200">
              <a:buFont typeface="Arial" panose="020B0604020202020204" pitchFamily="34" charset="0"/>
              <a:buChar char="•"/>
            </a:pPr>
            <a:r>
              <a:rPr lang="de-CH" sz="3000" dirty="0">
                <a:latin typeface="Calibri" panose="020F0502020204030204" pitchFamily="34" charset="0"/>
                <a:ea typeface="Calibri" panose="020F0502020204030204" pitchFamily="34" charset="0"/>
                <a:cs typeface="Times New Roman" panose="02020603050405020304" pitchFamily="18" charset="0"/>
              </a:rPr>
              <a:t>Warum hat sie Gott berufen </a:t>
            </a:r>
            <a:r>
              <a:rPr lang="de-CH" sz="3000" dirty="0">
                <a:effectLst/>
                <a:latin typeface="Calibri" panose="020F0502020204030204" pitchFamily="34" charset="0"/>
                <a:ea typeface="Calibri" panose="020F0502020204030204" pitchFamily="34" charset="0"/>
                <a:cs typeface="Times New Roman" panose="02020603050405020304" pitchFamily="18" charset="0"/>
              </a:rPr>
              <a:t>| 1,</a:t>
            </a:r>
            <a:r>
              <a:rPr lang="de-CH" sz="3000" dirty="0">
                <a:latin typeface="Calibri" panose="020F0502020204030204" pitchFamily="34" charset="0"/>
                <a:ea typeface="Calibri" panose="020F0502020204030204" pitchFamily="34" charset="0"/>
                <a:cs typeface="Times New Roman" panose="02020603050405020304" pitchFamily="18" charset="0"/>
              </a:rPr>
              <a:t>27-29</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4507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6936D22-D2EE-7C1B-6AF3-26C93ACE201E}"/>
              </a:ext>
            </a:extLst>
          </p:cNvPr>
          <p:cNvSpPr txBox="1"/>
          <p:nvPr/>
        </p:nvSpPr>
        <p:spPr>
          <a:xfrm>
            <a:off x="524422" y="220515"/>
            <a:ext cx="4617674" cy="553998"/>
          </a:xfrm>
          <a:prstGeom prst="rect">
            <a:avLst/>
          </a:prstGeom>
          <a:noFill/>
        </p:spPr>
        <p:txBody>
          <a:bodyPr wrap="none" rtlCol="0">
            <a:spAutoFit/>
          </a:bodyPr>
          <a:lstStyle/>
          <a:p>
            <a:r>
              <a:rPr lang="de-CH" sz="3000" b="1" dirty="0"/>
              <a:t>Die Berufung des Gläubigen</a:t>
            </a:r>
          </a:p>
        </p:txBody>
      </p:sp>
      <p:sp>
        <p:nvSpPr>
          <p:cNvPr id="4" name="Textfeld 3">
            <a:extLst>
              <a:ext uri="{FF2B5EF4-FFF2-40B4-BE49-F238E27FC236}">
                <a16:creationId xmlns:a16="http://schemas.microsoft.com/office/drawing/2014/main" id="{3E106D53-5C74-0702-82A3-DDFCAE45EBB4}"/>
              </a:ext>
            </a:extLst>
          </p:cNvPr>
          <p:cNvSpPr txBox="1"/>
          <p:nvPr/>
        </p:nvSpPr>
        <p:spPr>
          <a:xfrm>
            <a:off x="524421" y="2544703"/>
            <a:ext cx="10796694" cy="1969770"/>
          </a:xfrm>
          <a:prstGeom prst="rect">
            <a:avLst/>
          </a:prstGeom>
          <a:noFill/>
        </p:spPr>
        <p:txBody>
          <a:bodyPr wrap="square">
            <a:spAutoFit/>
          </a:bodyPr>
          <a:lstStyle/>
          <a:p>
            <a:r>
              <a:rPr lang="de-CH" sz="3000" dirty="0">
                <a:solidFill>
                  <a:srgbClr val="000000"/>
                </a:solidFill>
                <a:effectLst/>
                <a:latin typeface="Calibri" panose="020F0502020204030204" pitchFamily="34" charset="0"/>
                <a:ea typeface="Times New Roman" panose="02020603050405020304" pitchFamily="18" charset="0"/>
              </a:rPr>
              <a:t>"Aus ihm aber seid ihr in Christus Jesus, der uns geworden ist Weisheit von Gott und Gerechtigkeit und Heiligkeit und Erlösung; damit, wie geschrieben steht: „Wer sich rühmt, der rühme sich des Herrn.</a:t>
            </a:r>
            <a:r>
              <a:rPr lang="de-CH" sz="3200" dirty="0"/>
              <a:t>“</a:t>
            </a:r>
            <a:r>
              <a:rPr lang="de-CH" sz="3000" dirty="0">
                <a:solidFill>
                  <a:srgbClr val="000000"/>
                </a:solidFill>
                <a:effectLst/>
                <a:latin typeface="Calibri" panose="020F0502020204030204" pitchFamily="34" charset="0"/>
                <a:ea typeface="Times New Roman" panose="02020603050405020304" pitchFamily="18" charset="0"/>
              </a:rPr>
              <a:t>" </a:t>
            </a:r>
            <a:r>
              <a:rPr lang="de-CH" sz="3000" b="1" dirty="0">
                <a:solidFill>
                  <a:srgbClr val="000000"/>
                </a:solidFill>
                <a:effectLst/>
                <a:latin typeface="Calibri" panose="020F0502020204030204" pitchFamily="34" charset="0"/>
                <a:ea typeface="Times New Roman" panose="02020603050405020304" pitchFamily="18" charset="0"/>
              </a:rPr>
              <a:t>(1,30-31)</a:t>
            </a:r>
            <a:endParaRPr lang="de-CH" sz="3000" dirty="0">
              <a:solidFill>
                <a:srgbClr val="000000"/>
              </a:solidFill>
              <a:effectLst/>
              <a:latin typeface="Times New Roman" panose="02020603050405020304" pitchFamily="18" charset="0"/>
              <a:ea typeface="Times New Roman" panose="02020603050405020304" pitchFamily="18" charset="0"/>
            </a:endParaRPr>
          </a:p>
        </p:txBody>
      </p:sp>
      <p:sp>
        <p:nvSpPr>
          <p:cNvPr id="6" name="Textfeld 5">
            <a:extLst>
              <a:ext uri="{FF2B5EF4-FFF2-40B4-BE49-F238E27FC236}">
                <a16:creationId xmlns:a16="http://schemas.microsoft.com/office/drawing/2014/main" id="{8938500F-1A40-8D8C-444E-77679357082B}"/>
              </a:ext>
            </a:extLst>
          </p:cNvPr>
          <p:cNvSpPr txBox="1"/>
          <p:nvPr/>
        </p:nvSpPr>
        <p:spPr>
          <a:xfrm>
            <a:off x="524421" y="1002409"/>
            <a:ext cx="10279046" cy="553998"/>
          </a:xfrm>
          <a:prstGeom prst="rect">
            <a:avLst/>
          </a:prstGeom>
          <a:noFill/>
        </p:spPr>
        <p:txBody>
          <a:bodyPr wrap="square">
            <a:spAutoFit/>
          </a:bodyPr>
          <a:lstStyle/>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 Berufen Gott zu verherrlichen | 1,26-31</a:t>
            </a:r>
            <a:endParaRPr lang="de-CH" sz="3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feld 2">
            <a:extLst>
              <a:ext uri="{FF2B5EF4-FFF2-40B4-BE49-F238E27FC236}">
                <a16:creationId xmlns:a16="http://schemas.microsoft.com/office/drawing/2014/main" id="{5EB10C81-75DF-A19C-2DBB-07B0C1D796EC}"/>
              </a:ext>
            </a:extLst>
          </p:cNvPr>
          <p:cNvSpPr txBox="1"/>
          <p:nvPr/>
        </p:nvSpPr>
        <p:spPr>
          <a:xfrm>
            <a:off x="524421" y="1773556"/>
            <a:ext cx="7820325" cy="553998"/>
          </a:xfrm>
          <a:prstGeom prst="rect">
            <a:avLst/>
          </a:prstGeom>
          <a:noFill/>
        </p:spPr>
        <p:txBody>
          <a:bodyPr wrap="square">
            <a:spAutoFit/>
          </a:bodyPr>
          <a:lstStyle/>
          <a:p>
            <a:pPr marL="457200" lvl="0" indent="-457200">
              <a:buFont typeface="Arial" panose="020B0604020202020204" pitchFamily="34" charset="0"/>
              <a:buChar char="•"/>
            </a:pPr>
            <a:r>
              <a:rPr lang="de-CH" sz="3000" dirty="0">
                <a:latin typeface="Calibri" panose="020F0502020204030204" pitchFamily="34" charset="0"/>
                <a:ea typeface="Calibri" panose="020F0502020204030204" pitchFamily="34" charset="0"/>
                <a:cs typeface="Times New Roman" panose="02020603050405020304" pitchFamily="18" charset="0"/>
              </a:rPr>
              <a:t>Was sie in Christus haben </a:t>
            </a:r>
            <a:r>
              <a:rPr lang="de-CH" sz="3000" dirty="0">
                <a:effectLst/>
                <a:latin typeface="Calibri" panose="020F0502020204030204" pitchFamily="34" charset="0"/>
                <a:ea typeface="Calibri" panose="020F0502020204030204" pitchFamily="34" charset="0"/>
                <a:cs typeface="Times New Roman" panose="02020603050405020304" pitchFamily="18" charset="0"/>
              </a:rPr>
              <a:t>| 1,30-31</a:t>
            </a:r>
          </a:p>
        </p:txBody>
      </p:sp>
      <p:sp>
        <p:nvSpPr>
          <p:cNvPr id="5" name="Textfeld 4">
            <a:extLst>
              <a:ext uri="{FF2B5EF4-FFF2-40B4-BE49-F238E27FC236}">
                <a16:creationId xmlns:a16="http://schemas.microsoft.com/office/drawing/2014/main" id="{8A3E7BFC-651D-7A93-3605-4D6211FC813B}"/>
              </a:ext>
            </a:extLst>
          </p:cNvPr>
          <p:cNvSpPr txBox="1"/>
          <p:nvPr/>
        </p:nvSpPr>
        <p:spPr>
          <a:xfrm>
            <a:off x="524421" y="4731622"/>
            <a:ext cx="10177446" cy="1477328"/>
          </a:xfrm>
          <a:prstGeom prst="rect">
            <a:avLst/>
          </a:prstGeom>
          <a:noFill/>
        </p:spPr>
        <p:txBody>
          <a:bodyPr wrap="square">
            <a:spAutoFit/>
          </a:bodyPr>
          <a:lstStyle/>
          <a:p>
            <a:pPr marL="457200" indent="-457200">
              <a:buFont typeface="Wingdings" panose="05000000000000000000" pitchFamily="2" charset="2"/>
              <a:buChar char="è"/>
            </a:pPr>
            <a:r>
              <a:rPr lang="de-CH" sz="3000" dirty="0">
                <a:effectLst/>
                <a:latin typeface="Calibri" panose="020F0502020204030204" pitchFamily="34" charset="0"/>
                <a:ea typeface="Calibri" panose="020F0502020204030204" pitchFamily="34" charset="0"/>
                <a:cs typeface="Times New Roman" panose="02020603050405020304" pitchFamily="18" charset="0"/>
              </a:rPr>
              <a:t>Wir sind gerechtfertigt vor Gott, durch Jesus Christus</a:t>
            </a:r>
          </a:p>
          <a:p>
            <a:pPr marL="457200" indent="-457200">
              <a:buFont typeface="Wingdings" panose="05000000000000000000" pitchFamily="2" charset="2"/>
              <a:buChar char="è"/>
            </a:pPr>
            <a:r>
              <a:rPr lang="de-CH" sz="3000" dirty="0">
                <a:effectLst/>
                <a:latin typeface="Calibri" panose="020F0502020204030204" pitchFamily="34" charset="0"/>
                <a:ea typeface="Calibri" panose="020F0502020204030204" pitchFamily="34" charset="0"/>
                <a:cs typeface="Times New Roman" panose="02020603050405020304" pitchFamily="18" charset="0"/>
              </a:rPr>
              <a:t>Darum sollen wir dem HERRN dienen und abgesondert leben</a:t>
            </a:r>
          </a:p>
          <a:p>
            <a:pPr marL="457200" indent="-457200">
              <a:buFont typeface="Wingdings" panose="05000000000000000000" pitchFamily="2" charset="2"/>
              <a:buChar char="è"/>
            </a:pPr>
            <a:r>
              <a:rPr lang="de-CH" sz="3000" dirty="0">
                <a:latin typeface="Calibri" panose="020F0502020204030204" pitchFamily="34" charset="0"/>
                <a:ea typeface="Calibri" panose="020F0502020204030204" pitchFamily="34" charset="0"/>
                <a:cs typeface="Times New Roman" panose="02020603050405020304" pitchFamily="18" charset="0"/>
              </a:rPr>
              <a:t>Weil wir durch Sein Erlösungswerk befreit wurden</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906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6936D22-D2EE-7C1B-6AF3-26C93ACE201E}"/>
              </a:ext>
            </a:extLst>
          </p:cNvPr>
          <p:cNvSpPr txBox="1"/>
          <p:nvPr/>
        </p:nvSpPr>
        <p:spPr>
          <a:xfrm>
            <a:off x="524422" y="220515"/>
            <a:ext cx="4617674" cy="553998"/>
          </a:xfrm>
          <a:prstGeom prst="rect">
            <a:avLst/>
          </a:prstGeom>
          <a:noFill/>
        </p:spPr>
        <p:txBody>
          <a:bodyPr wrap="none" rtlCol="0">
            <a:spAutoFit/>
          </a:bodyPr>
          <a:lstStyle/>
          <a:p>
            <a:r>
              <a:rPr lang="de-CH" sz="3000" b="1" dirty="0"/>
              <a:t>Die Berufung des Gläubigen</a:t>
            </a:r>
          </a:p>
        </p:txBody>
      </p:sp>
      <p:sp>
        <p:nvSpPr>
          <p:cNvPr id="7" name="Textfeld 6">
            <a:extLst>
              <a:ext uri="{FF2B5EF4-FFF2-40B4-BE49-F238E27FC236}">
                <a16:creationId xmlns:a16="http://schemas.microsoft.com/office/drawing/2014/main" id="{16CE1709-2BA5-8F52-AFAC-626C8E5B0534}"/>
              </a:ext>
            </a:extLst>
          </p:cNvPr>
          <p:cNvSpPr txBox="1"/>
          <p:nvPr/>
        </p:nvSpPr>
        <p:spPr>
          <a:xfrm>
            <a:off x="524421" y="1120676"/>
            <a:ext cx="11030886" cy="4708981"/>
          </a:xfrm>
          <a:prstGeom prst="rect">
            <a:avLst/>
          </a:prstGeom>
          <a:noFill/>
        </p:spPr>
        <p:txBody>
          <a:bodyPr wrap="square">
            <a:spAutoFit/>
          </a:bodyPr>
          <a:lstStyle/>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Berufen zu einem heiligen Leben </a:t>
            </a:r>
          </a:p>
          <a:p>
            <a:pPr lvl="0"/>
            <a:r>
              <a:rPr lang="de-CH" sz="3000" dirty="0">
                <a:latin typeface="Calibri" panose="020F0502020204030204" pitchFamily="34" charset="0"/>
                <a:ea typeface="Calibri" panose="020F0502020204030204" pitchFamily="34" charset="0"/>
                <a:cs typeface="Times New Roman" panose="02020603050405020304" pitchFamily="18" charset="0"/>
              </a:rPr>
              <a:t>	- </a:t>
            </a:r>
            <a:r>
              <a:rPr lang="de-CH" sz="3000" dirty="0">
                <a:effectLst/>
                <a:latin typeface="Calibri" panose="020F0502020204030204" pitchFamily="34" charset="0"/>
                <a:ea typeface="Calibri" panose="020F0502020204030204" pitchFamily="34" charset="0"/>
                <a:cs typeface="Times New Roman" panose="02020603050405020304" pitchFamily="18" charset="0"/>
              </a:rPr>
              <a:t>sie richteten sich nach den Normen der Welt</a:t>
            </a:r>
          </a:p>
          <a:p>
            <a:pPr marL="342900" lvl="0" indent="-342900">
              <a:buFont typeface="Wingdings" panose="05000000000000000000" pitchFamily="2" charset="2"/>
              <a:buChar char=""/>
            </a:pPr>
            <a:r>
              <a:rPr lang="de-CH" sz="3000" dirty="0">
                <a:latin typeface="Calibri" panose="020F0502020204030204" pitchFamily="34" charset="0"/>
                <a:ea typeface="Calibri" panose="020F0502020204030204" pitchFamily="34" charset="0"/>
                <a:cs typeface="Times New Roman" panose="02020603050405020304" pitchFamily="18" charset="0"/>
              </a:rPr>
              <a:t>Berufen in die Gemeinschaft der Gläubigen</a:t>
            </a:r>
          </a:p>
          <a:p>
            <a:pPr lvl="0"/>
            <a:r>
              <a:rPr lang="de-CH" sz="3000" dirty="0">
                <a:latin typeface="Calibri" panose="020F0502020204030204" pitchFamily="34" charset="0"/>
                <a:ea typeface="Calibri" panose="020F0502020204030204" pitchFamily="34" charset="0"/>
                <a:cs typeface="Times New Roman" panose="02020603050405020304" pitchFamily="18" charset="0"/>
              </a:rPr>
              <a:t>	- sie richteten sich nach menschlichen Leitern</a:t>
            </a:r>
          </a:p>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Berufen den HERRN zu verherrlichen</a:t>
            </a:r>
          </a:p>
          <a:p>
            <a:pPr lvl="0"/>
            <a:r>
              <a:rPr lang="de-CH" sz="3000" dirty="0">
                <a:latin typeface="Calibri" panose="020F0502020204030204" pitchFamily="34" charset="0"/>
                <a:ea typeface="Calibri" panose="020F0502020204030204" pitchFamily="34" charset="0"/>
                <a:cs typeface="Times New Roman" panose="02020603050405020304" pitchFamily="18" charset="0"/>
              </a:rPr>
              <a:t>	- sie waren selbstgefällig und prahlten mit Menschen</a:t>
            </a:r>
          </a:p>
          <a:p>
            <a:pPr lvl="0"/>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de-CH" sz="3000" dirty="0">
                <a:latin typeface="Calibri" panose="020F0502020204030204" pitchFamily="34" charset="0"/>
                <a:ea typeface="Calibri" panose="020F0502020204030204" pitchFamily="34" charset="0"/>
                <a:cs typeface="Times New Roman" panose="02020603050405020304" pitchFamily="18" charset="0"/>
              </a:rPr>
              <a:t> </a:t>
            </a:r>
            <a:r>
              <a:rPr lang="de-CH" sz="3000" b="1" dirty="0">
                <a:latin typeface="Calibri" panose="020F0502020204030204" pitchFamily="34" charset="0"/>
                <a:ea typeface="Calibri" panose="020F0502020204030204" pitchFamily="34" charset="0"/>
                <a:cs typeface="Times New Roman" panose="02020603050405020304" pitchFamily="18" charset="0"/>
              </a:rPr>
              <a:t>Wir sind berufen zur Heiligkeit, zur Gemeinschaft und zur Verherrlichung Gottes!</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926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171F4-DC36-0352-0080-8CB9A35966C1}"/>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FFA6703-9949-595C-F5C0-978DB0386EF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4" name="AutoShape 4">
            <a:extLst>
              <a:ext uri="{FF2B5EF4-FFF2-40B4-BE49-F238E27FC236}">
                <a16:creationId xmlns:a16="http://schemas.microsoft.com/office/drawing/2014/main" id="{9EFA8DED-4D0E-509D-AC17-956E26793E3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10" name="Grafik 9">
            <a:extLst>
              <a:ext uri="{FF2B5EF4-FFF2-40B4-BE49-F238E27FC236}">
                <a16:creationId xmlns:a16="http://schemas.microsoft.com/office/drawing/2014/main" id="{99E141C8-2CE3-FC20-C342-337511BE1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18378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6341F6F-AFF1-1A25-F6F6-8CDAAA8D8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5577" y="-130972"/>
            <a:ext cx="7955280" cy="7119944"/>
          </a:xfrm>
          <a:prstGeom prst="rect">
            <a:avLst/>
          </a:prstGeom>
          <a:ln>
            <a:noFill/>
          </a:ln>
          <a:effectLst>
            <a:softEdge rad="112500"/>
          </a:effectLst>
        </p:spPr>
      </p:pic>
    </p:spTree>
    <p:extLst>
      <p:ext uri="{BB962C8B-B14F-4D97-AF65-F5344CB8AC3E}">
        <p14:creationId xmlns:p14="http://schemas.microsoft.com/office/powerpoint/2010/main" val="143792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B28342D-CDA2-4A33-8FAF-0255717CF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609" y="0"/>
            <a:ext cx="10312782" cy="6858000"/>
          </a:xfrm>
          <a:prstGeom prst="rect">
            <a:avLst/>
          </a:prstGeom>
        </p:spPr>
      </p:pic>
    </p:spTree>
    <p:extLst>
      <p:ext uri="{BB962C8B-B14F-4D97-AF65-F5344CB8AC3E}">
        <p14:creationId xmlns:p14="http://schemas.microsoft.com/office/powerpoint/2010/main" val="3123462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E62F6D2-7E90-4136-960D-DC8AF5A9AF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566" y="0"/>
            <a:ext cx="9520868" cy="6858000"/>
          </a:xfrm>
          <a:prstGeom prst="rect">
            <a:avLst/>
          </a:prstGeom>
        </p:spPr>
      </p:pic>
    </p:spTree>
    <p:extLst>
      <p:ext uri="{BB962C8B-B14F-4D97-AF65-F5344CB8AC3E}">
        <p14:creationId xmlns:p14="http://schemas.microsoft.com/office/powerpoint/2010/main" val="1966525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4B4A2CC-0C2F-DD7A-EFBA-FFBFF2F18A69}"/>
              </a:ext>
            </a:extLst>
          </p:cNvPr>
          <p:cNvSpPr txBox="1"/>
          <p:nvPr/>
        </p:nvSpPr>
        <p:spPr>
          <a:xfrm>
            <a:off x="291252" y="453487"/>
            <a:ext cx="10691823"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Entstehung der Gemeinde in Korinth</a:t>
            </a:r>
          </a:p>
        </p:txBody>
      </p:sp>
      <p:sp>
        <p:nvSpPr>
          <p:cNvPr id="2" name="Textfeld 1">
            <a:extLst>
              <a:ext uri="{FF2B5EF4-FFF2-40B4-BE49-F238E27FC236}">
                <a16:creationId xmlns:a16="http://schemas.microsoft.com/office/drawing/2014/main" id="{718BC64C-72A3-89CC-D9E9-692E32B0610A}"/>
              </a:ext>
            </a:extLst>
          </p:cNvPr>
          <p:cNvSpPr txBox="1"/>
          <p:nvPr/>
        </p:nvSpPr>
        <p:spPr>
          <a:xfrm>
            <a:off x="291252" y="1179050"/>
            <a:ext cx="11453708" cy="4708981"/>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"Als aber sowohl Silas als auch Timotheus aus Mazedonien herabkamen, wurde Paulus hinsichtlich des Wortes gedrängt und bezeugte den Juden, dass Jesus der Christus sei. 6 Als sie aber widerstrebten und lästerten, schüttelte er die Kleider aus und sprach zu ihnen: Euer Blut komme auf euren Kopf! Ich bin rein; von jetzt an werde ich zu den Nationen gehen. 7 Und er ging von dort weg und kam in das Haus eines gewissen Mannes, mit Namen Justus, der Gott anbetete, dessen Haus an die Synagoge stieß. 8 Krispus aber, der Synagogenvorsteher, glaubte an den Herrn mit seinem ganzen Haus; und viele der Korinther, die hörten, glaubten und wurden getauft."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(Apg 18,5-8)</a:t>
            </a:r>
            <a:endParaRPr lang="de-CH" sz="3000" dirty="0"/>
          </a:p>
        </p:txBody>
      </p:sp>
    </p:spTree>
    <p:extLst>
      <p:ext uri="{BB962C8B-B14F-4D97-AF65-F5344CB8AC3E}">
        <p14:creationId xmlns:p14="http://schemas.microsoft.com/office/powerpoint/2010/main" val="879467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4B4A2CC-0C2F-DD7A-EFBA-FFBFF2F18A69}"/>
              </a:ext>
            </a:extLst>
          </p:cNvPr>
          <p:cNvSpPr txBox="1"/>
          <p:nvPr/>
        </p:nvSpPr>
        <p:spPr>
          <a:xfrm>
            <a:off x="291252" y="453487"/>
            <a:ext cx="10691823"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Entstehung der Gemeinde in Korinth</a:t>
            </a:r>
          </a:p>
        </p:txBody>
      </p:sp>
      <p:sp>
        <p:nvSpPr>
          <p:cNvPr id="2" name="Textfeld 1">
            <a:extLst>
              <a:ext uri="{FF2B5EF4-FFF2-40B4-BE49-F238E27FC236}">
                <a16:creationId xmlns:a16="http://schemas.microsoft.com/office/drawing/2014/main" id="{718BC64C-72A3-89CC-D9E9-692E32B0610A}"/>
              </a:ext>
            </a:extLst>
          </p:cNvPr>
          <p:cNvSpPr txBox="1"/>
          <p:nvPr/>
        </p:nvSpPr>
        <p:spPr>
          <a:xfrm>
            <a:off x="291252" y="1179050"/>
            <a:ext cx="10898295" cy="2862322"/>
          </a:xfrm>
          <a:prstGeom prst="rect">
            <a:avLst/>
          </a:prstGeom>
          <a:noFill/>
        </p:spPr>
        <p:txBody>
          <a:bodyPr wrap="square">
            <a:spAutoFit/>
          </a:bodyPr>
          <a:lstStyle/>
          <a:p>
            <a:r>
              <a:rPr lang="de-CH" sz="3000" dirty="0">
                <a:ea typeface="Calibri" panose="020F0502020204030204" pitchFamily="34" charset="0"/>
                <a:cs typeface="Times New Roman" panose="02020603050405020304" pitchFamily="18" charset="0"/>
              </a:rPr>
              <a:t>"</a:t>
            </a:r>
            <a:r>
              <a:rPr lang="de-CH" sz="3000" dirty="0">
                <a:effectLst/>
                <a:ea typeface="Calibri" panose="020F0502020204030204" pitchFamily="34" charset="0"/>
                <a:cs typeface="Times New Roman" panose="02020603050405020304" pitchFamily="18" charset="0"/>
              </a:rPr>
              <a:t>Der Herr aber sprach durch ein Gesicht in der Nacht zu Paulus: Fürchte dich nicht, sondern rede, und schweige nicht! 10 Denn ich bin mit dir, und niemand soll dich angreifen, um dir etwas Böses zu tun; denn ich habe ein großes Volk in dieser Stadt. 11 Er hielt sich aber ein Jahr und sechs Monate dort auf und lehrte unter ihnen das Wort Gottes." </a:t>
            </a:r>
            <a:r>
              <a:rPr lang="de-CH" sz="3000" b="1" dirty="0">
                <a:effectLst/>
                <a:ea typeface="Calibri" panose="020F0502020204030204" pitchFamily="34" charset="0"/>
                <a:cs typeface="Times New Roman" panose="02020603050405020304" pitchFamily="18" charset="0"/>
              </a:rPr>
              <a:t>(Apg 18,9-11)</a:t>
            </a:r>
            <a:endParaRPr lang="de-CH" sz="3000" dirty="0"/>
          </a:p>
        </p:txBody>
      </p:sp>
      <p:sp>
        <p:nvSpPr>
          <p:cNvPr id="7" name="Textfeld 6">
            <a:extLst>
              <a:ext uri="{FF2B5EF4-FFF2-40B4-BE49-F238E27FC236}">
                <a16:creationId xmlns:a16="http://schemas.microsoft.com/office/drawing/2014/main" id="{0CBC8EE8-BBEC-AC28-7E94-817BBF3FD849}"/>
              </a:ext>
            </a:extLst>
          </p:cNvPr>
          <p:cNvSpPr txBox="1"/>
          <p:nvPr/>
        </p:nvSpPr>
        <p:spPr>
          <a:xfrm>
            <a:off x="291252" y="4202550"/>
            <a:ext cx="10691822" cy="1477328"/>
          </a:xfrm>
          <a:prstGeom prst="rect">
            <a:avLst/>
          </a:prstGeom>
          <a:noFill/>
        </p:spPr>
        <p:txBody>
          <a:bodyPr wrap="square">
            <a:spAutoFit/>
          </a:bodyPr>
          <a:lstStyle/>
          <a:p>
            <a:r>
              <a:rPr lang="de-CH" sz="3000" dirty="0">
                <a:effectLst/>
                <a:ea typeface="Calibri" panose="020F0502020204030204" pitchFamily="34" charset="0"/>
                <a:cs typeface="Times New Roman" panose="02020603050405020304" pitchFamily="18" charset="0"/>
              </a:rPr>
              <a:t>"Als aber Gallion Prokonsul von Achaja</a:t>
            </a:r>
            <a:r>
              <a:rPr lang="de-CH" sz="3000" dirty="0">
                <a:solidFill>
                  <a:srgbClr val="FF0000"/>
                </a:solidFill>
                <a:effectLst/>
                <a:ea typeface="Calibri" panose="020F0502020204030204" pitchFamily="34" charset="0"/>
                <a:cs typeface="Times New Roman" panose="02020603050405020304" pitchFamily="18" charset="0"/>
              </a:rPr>
              <a:t> </a:t>
            </a:r>
            <a:r>
              <a:rPr lang="de-CH" sz="3000" dirty="0">
                <a:effectLst/>
                <a:ea typeface="Calibri" panose="020F0502020204030204" pitchFamily="34" charset="0"/>
                <a:cs typeface="Times New Roman" panose="02020603050405020304" pitchFamily="18" charset="0"/>
              </a:rPr>
              <a:t>war, traten die Juden einmütig gegen Paulus auf und führten ihn vor den Richterstuhl" </a:t>
            </a:r>
            <a:r>
              <a:rPr lang="de-CH" sz="3000" b="1" dirty="0">
                <a:effectLst/>
                <a:ea typeface="Calibri" panose="020F0502020204030204" pitchFamily="34" charset="0"/>
                <a:cs typeface="Times New Roman" panose="02020603050405020304" pitchFamily="18" charset="0"/>
              </a:rPr>
              <a:t>(Apg 18,12-18)</a:t>
            </a:r>
            <a:endParaRPr lang="de-CH" sz="3000" dirty="0"/>
          </a:p>
        </p:txBody>
      </p:sp>
    </p:spTree>
    <p:extLst>
      <p:ext uri="{BB962C8B-B14F-4D97-AF65-F5344CB8AC3E}">
        <p14:creationId xmlns:p14="http://schemas.microsoft.com/office/powerpoint/2010/main" val="265350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48AD9AB3-8703-AB1A-CF6B-81F54945F4D3}"/>
              </a:ext>
            </a:extLst>
          </p:cNvPr>
          <p:cNvPicPr>
            <a:picLocks noChangeAspect="1"/>
          </p:cNvPicPr>
          <p:nvPr/>
        </p:nvPicPr>
        <p:blipFill>
          <a:blip r:embed="rId2"/>
          <a:stretch>
            <a:fillRect/>
          </a:stretch>
        </p:blipFill>
        <p:spPr>
          <a:xfrm>
            <a:off x="141444" y="326003"/>
            <a:ext cx="11633159" cy="6090699"/>
          </a:xfrm>
          <a:prstGeom prst="rect">
            <a:avLst/>
          </a:prstGeom>
        </p:spPr>
      </p:pic>
    </p:spTree>
    <p:extLst>
      <p:ext uri="{BB962C8B-B14F-4D97-AF65-F5344CB8AC3E}">
        <p14:creationId xmlns:p14="http://schemas.microsoft.com/office/powerpoint/2010/main" val="1200099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4B4A2CC-0C2F-DD7A-EFBA-FFBFF2F18A69}"/>
              </a:ext>
            </a:extLst>
          </p:cNvPr>
          <p:cNvSpPr txBox="1"/>
          <p:nvPr/>
        </p:nvSpPr>
        <p:spPr>
          <a:xfrm>
            <a:off x="291252" y="453487"/>
            <a:ext cx="10691823"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Thema des Briefes</a:t>
            </a:r>
          </a:p>
        </p:txBody>
      </p:sp>
      <p:sp>
        <p:nvSpPr>
          <p:cNvPr id="2" name="Textfeld 1">
            <a:extLst>
              <a:ext uri="{FF2B5EF4-FFF2-40B4-BE49-F238E27FC236}">
                <a16:creationId xmlns:a16="http://schemas.microsoft.com/office/drawing/2014/main" id="{718BC64C-72A3-89CC-D9E9-692E32B0610A}"/>
              </a:ext>
            </a:extLst>
          </p:cNvPr>
          <p:cNvSpPr txBox="1"/>
          <p:nvPr/>
        </p:nvSpPr>
        <p:spPr>
          <a:xfrm>
            <a:off x="291252" y="1179050"/>
            <a:ext cx="11453708" cy="553998"/>
          </a:xfrm>
          <a:prstGeom prst="rect">
            <a:avLst/>
          </a:prstGeom>
          <a:noFill/>
        </p:spPr>
        <p:txBody>
          <a:bodyPr wrap="square">
            <a:spAutoFit/>
          </a:bodyPr>
          <a:lstStyle/>
          <a:p>
            <a:pPr marL="457200" indent="-457200">
              <a:buFont typeface="Wingdings" panose="05000000000000000000" pitchFamily="2" charset="2"/>
              <a:buChar char="Ø"/>
            </a:pPr>
            <a:r>
              <a:rPr lang="de-CH" sz="3000" dirty="0">
                <a:effectLst/>
                <a:latin typeface="Calibri" panose="020F0502020204030204" pitchFamily="34" charset="0"/>
                <a:ea typeface="Calibri" panose="020F0502020204030204" pitchFamily="34" charset="0"/>
                <a:cs typeface="Times New Roman" panose="02020603050405020304" pitchFamily="18" charset="0"/>
              </a:rPr>
              <a:t>Leben in der Gemeinde in Einheit und Liebe</a:t>
            </a:r>
            <a:endParaRPr lang="de-CH" sz="3000" dirty="0"/>
          </a:p>
        </p:txBody>
      </p:sp>
      <p:sp>
        <p:nvSpPr>
          <p:cNvPr id="5" name="Textfeld 4">
            <a:extLst>
              <a:ext uri="{FF2B5EF4-FFF2-40B4-BE49-F238E27FC236}">
                <a16:creationId xmlns:a16="http://schemas.microsoft.com/office/drawing/2014/main" id="{1A61C2FA-FEE6-0C23-AACC-862761F62D11}"/>
              </a:ext>
            </a:extLst>
          </p:cNvPr>
          <p:cNvSpPr txBox="1"/>
          <p:nvPr/>
        </p:nvSpPr>
        <p:spPr>
          <a:xfrm>
            <a:off x="291251" y="1894226"/>
            <a:ext cx="10085495" cy="1015663"/>
          </a:xfrm>
          <a:prstGeom prst="rect">
            <a:avLst/>
          </a:prstGeom>
          <a:noFill/>
        </p:spPr>
        <p:txBody>
          <a:bodyPr wrap="square">
            <a:spAutoFit/>
          </a:bodyPr>
          <a:lstStyle/>
          <a:p>
            <a:r>
              <a:rPr lang="de-CH" sz="3000" dirty="0">
                <a:solidFill>
                  <a:srgbClr val="000000"/>
                </a:solidFill>
                <a:effectLst/>
                <a:latin typeface="Calibri" panose="020F0502020204030204" pitchFamily="34" charset="0"/>
                <a:ea typeface="Times New Roman" panose="02020603050405020304" pitchFamily="18" charset="0"/>
              </a:rPr>
              <a:t>"Denn einen anderen Grund kann niemand legen, außer dem, der gelegt ist, welcher ist Jesus Christus." </a:t>
            </a:r>
            <a:r>
              <a:rPr lang="de-CH" sz="3000" b="1" dirty="0">
                <a:solidFill>
                  <a:srgbClr val="000000"/>
                </a:solidFill>
                <a:effectLst/>
                <a:latin typeface="Calibri" panose="020F0502020204030204" pitchFamily="34" charset="0"/>
                <a:ea typeface="Times New Roman" panose="02020603050405020304" pitchFamily="18" charset="0"/>
              </a:rPr>
              <a:t>(3,11)</a:t>
            </a:r>
            <a:endParaRPr lang="de-CH" sz="3000" dirty="0">
              <a:solidFill>
                <a:srgbClr val="000000"/>
              </a:solidFill>
              <a:effectLst/>
              <a:latin typeface="Times New Roman" panose="02020603050405020304" pitchFamily="18" charset="0"/>
              <a:ea typeface="Times New Roman" panose="02020603050405020304" pitchFamily="18" charset="0"/>
            </a:endParaRPr>
          </a:p>
        </p:txBody>
      </p:sp>
      <p:sp>
        <p:nvSpPr>
          <p:cNvPr id="7" name="Textfeld 6">
            <a:extLst>
              <a:ext uri="{FF2B5EF4-FFF2-40B4-BE49-F238E27FC236}">
                <a16:creationId xmlns:a16="http://schemas.microsoft.com/office/drawing/2014/main" id="{A65C7806-0922-FDEF-FBB6-F37FB56F9A44}"/>
              </a:ext>
            </a:extLst>
          </p:cNvPr>
          <p:cNvSpPr txBox="1"/>
          <p:nvPr/>
        </p:nvSpPr>
        <p:spPr>
          <a:xfrm>
            <a:off x="291251" y="4247906"/>
            <a:ext cx="9523309" cy="1015663"/>
          </a:xfrm>
          <a:prstGeom prst="rect">
            <a:avLst/>
          </a:prstGeom>
          <a:noFill/>
        </p:spPr>
        <p:txBody>
          <a:bodyPr wrap="square">
            <a:spAutoFit/>
          </a:bodyPr>
          <a:lstStyle/>
          <a:p>
            <a:r>
              <a:rPr lang="de-CH" sz="3000" dirty="0">
                <a:solidFill>
                  <a:srgbClr val="000000"/>
                </a:solidFill>
                <a:effectLst/>
                <a:latin typeface="Calibri" panose="020F0502020204030204" pitchFamily="34" charset="0"/>
                <a:ea typeface="Times New Roman" panose="02020603050405020304" pitchFamily="18" charset="0"/>
              </a:rPr>
              <a:t>"uns aber hat Gott es offenbart durch seinen Geist, denn der Geist erforscht alles, auch die Tiefen Gottes." </a:t>
            </a:r>
            <a:r>
              <a:rPr lang="de-CH" sz="3000" b="1" dirty="0">
                <a:solidFill>
                  <a:srgbClr val="000000"/>
                </a:solidFill>
                <a:effectLst/>
                <a:latin typeface="Calibri" panose="020F0502020204030204" pitchFamily="34" charset="0"/>
                <a:ea typeface="Times New Roman" panose="02020603050405020304" pitchFamily="18" charset="0"/>
              </a:rPr>
              <a:t>(2,10)</a:t>
            </a:r>
            <a:endParaRPr lang="de-CH" sz="3000" dirty="0">
              <a:solidFill>
                <a:srgbClr val="000000"/>
              </a:solidFill>
              <a:effectLst/>
              <a:latin typeface="Times New Roman" panose="02020603050405020304" pitchFamily="18" charset="0"/>
              <a:ea typeface="Times New Roman" panose="02020603050405020304" pitchFamily="18" charset="0"/>
            </a:endParaRPr>
          </a:p>
        </p:txBody>
      </p:sp>
      <p:sp>
        <p:nvSpPr>
          <p:cNvPr id="8" name="Textfeld 7">
            <a:extLst>
              <a:ext uri="{FF2B5EF4-FFF2-40B4-BE49-F238E27FC236}">
                <a16:creationId xmlns:a16="http://schemas.microsoft.com/office/drawing/2014/main" id="{72B650DE-6893-5D2A-8F24-50F576400696}"/>
              </a:ext>
            </a:extLst>
          </p:cNvPr>
          <p:cNvSpPr txBox="1"/>
          <p:nvPr/>
        </p:nvSpPr>
        <p:spPr>
          <a:xfrm>
            <a:off x="291252" y="3071066"/>
            <a:ext cx="11453708" cy="1015663"/>
          </a:xfrm>
          <a:prstGeom prst="rect">
            <a:avLst/>
          </a:prstGeom>
          <a:noFill/>
        </p:spPr>
        <p:txBody>
          <a:bodyPr wrap="square">
            <a:spAutoFit/>
          </a:bodyPr>
          <a:lstStyle/>
          <a:p>
            <a:pPr marL="457200" indent="-457200">
              <a:buFont typeface="Wingdings" panose="05000000000000000000" pitchFamily="2" charset="2"/>
              <a:buChar char="Ø"/>
            </a:pPr>
            <a:r>
              <a:rPr lang="de-CH" sz="3000" dirty="0">
                <a:effectLst/>
                <a:latin typeface="Calibri" panose="020F0502020204030204" pitchFamily="34" charset="0"/>
                <a:ea typeface="Calibri" panose="020F0502020204030204" pitchFamily="34" charset="0"/>
                <a:cs typeface="Times New Roman" panose="02020603050405020304" pitchFamily="18" charset="0"/>
              </a:rPr>
              <a:t>Leben in der Gemeinde in Einheit und Liebe, ist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nur</a:t>
            </a:r>
            <a:r>
              <a:rPr lang="de-CH" sz="3000" dirty="0">
                <a:effectLst/>
                <a:latin typeface="Calibri" panose="020F0502020204030204" pitchFamily="34" charset="0"/>
                <a:ea typeface="Calibri" panose="020F0502020204030204" pitchFamily="34" charset="0"/>
                <a:cs typeface="Times New Roman" panose="02020603050405020304" pitchFamily="18" charset="0"/>
              </a:rPr>
              <a:t> durch den Heiligen Geist möglich!</a:t>
            </a:r>
            <a:endParaRPr lang="de-CH" sz="3000" dirty="0"/>
          </a:p>
        </p:txBody>
      </p:sp>
    </p:spTree>
    <p:extLst>
      <p:ext uri="{BB962C8B-B14F-4D97-AF65-F5344CB8AC3E}">
        <p14:creationId xmlns:p14="http://schemas.microsoft.com/office/powerpoint/2010/main" val="109716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1958</Words>
  <Application>Microsoft Office PowerPoint</Application>
  <PresentationFormat>Breitbild</PresentationFormat>
  <Paragraphs>139</Paragraphs>
  <Slides>27</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27</vt:i4>
      </vt:variant>
    </vt:vector>
  </HeadingPairs>
  <TitlesOfParts>
    <vt:vector size="33" baseType="lpstr">
      <vt:lpstr>Arial</vt:lpstr>
      <vt:lpstr>Calibri</vt:lpstr>
      <vt:lpstr>Calibri Light</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Mätthu</dc:creator>
  <cp:keywords>Neues Testament, Paulus, Korintherbriefe</cp:keywords>
  <cp:lastModifiedBy>Matthias Germann</cp:lastModifiedBy>
  <cp:revision>81</cp:revision>
  <dcterms:created xsi:type="dcterms:W3CDTF">2022-09-08T15:42:11Z</dcterms:created>
  <dcterms:modified xsi:type="dcterms:W3CDTF">2024-03-29T16:19:28Z</dcterms:modified>
  <cp:category>Neues Testament, Paulus, Korintherbriefe</cp:category>
</cp:coreProperties>
</file>