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8" r:id="rId2"/>
    <p:sldId id="370" r:id="rId3"/>
    <p:sldId id="372" r:id="rId4"/>
    <p:sldId id="373" r:id="rId5"/>
    <p:sldId id="375" r:id="rId6"/>
    <p:sldId id="376" r:id="rId7"/>
    <p:sldId id="377" r:id="rId8"/>
    <p:sldId id="378" r:id="rId9"/>
    <p:sldId id="371" r:id="rId10"/>
    <p:sldId id="379" r:id="rId11"/>
    <p:sldId id="381" r:id="rId12"/>
    <p:sldId id="383" r:id="rId13"/>
    <p:sldId id="384" r:id="rId14"/>
    <p:sldId id="385" r:id="rId15"/>
    <p:sldId id="386" r:id="rId16"/>
    <p:sldId id="387" r:id="rId17"/>
    <p:sldId id="380" r:id="rId18"/>
    <p:sldId id="388" r:id="rId19"/>
    <p:sldId id="389" r:id="rId20"/>
    <p:sldId id="390" r:id="rId21"/>
    <p:sldId id="391" r:id="rId22"/>
    <p:sldId id="392" r:id="rId23"/>
    <p:sldId id="393" r:id="rId24"/>
    <p:sldId id="395" r:id="rId25"/>
    <p:sldId id="394" r:id="rId26"/>
    <p:sldId id="396" r:id="rId27"/>
    <p:sldId id="397" r:id="rId28"/>
    <p:sldId id="369" r:id="rId2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291" y="79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F089-39DA-47E3-A74C-E64C6DBBD5AE}" type="datetimeFigureOut">
              <a:rPr lang="de-CH" smtClean="0"/>
              <a:t>26.08.2023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541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F089-39DA-47E3-A74C-E64C6DBBD5AE}" type="datetimeFigureOut">
              <a:rPr lang="de-CH" smtClean="0"/>
              <a:t>26.08.2023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145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D92D05CF-C7A6-DFB2-993C-1F21981018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096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31743" y="1049566"/>
            <a:ext cx="517263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/>
              <a:t>Dienstbeginn des Christus | 3-4</a:t>
            </a:r>
            <a:endParaRPr lang="de-CH" sz="3000" b="1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17FDD4B9-A846-2EC5-463B-9D37A9F30568}"/>
              </a:ext>
            </a:extLst>
          </p:cNvPr>
          <p:cNvSpPr txBox="1"/>
          <p:nvPr/>
        </p:nvSpPr>
        <p:spPr>
          <a:xfrm>
            <a:off x="731743" y="1917377"/>
            <a:ext cx="900676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"Es geschah aber, als das ganze Volk getauft wurde und </a:t>
            </a:r>
          </a:p>
          <a:p>
            <a:r>
              <a:rPr lang="de-DE" sz="3000" dirty="0"/>
              <a:t>Jesus getauft war und betete, dass der Himmel geöffnet </a:t>
            </a:r>
          </a:p>
          <a:p>
            <a:r>
              <a:rPr lang="de-DE" sz="3000" dirty="0"/>
              <a:t>wurde und der Heilige Geist in leiblicher Gestalt wie </a:t>
            </a:r>
          </a:p>
          <a:p>
            <a:r>
              <a:rPr lang="de-DE" sz="3000" dirty="0"/>
              <a:t>eine Taube auf ihn herabstieg und eine Stimme aus dem </a:t>
            </a:r>
          </a:p>
          <a:p>
            <a:r>
              <a:rPr lang="de-DE" sz="3000" dirty="0"/>
              <a:t>Himmel kam: Du bist mein geliebter Sohn, an dir habe</a:t>
            </a:r>
          </a:p>
          <a:p>
            <a:r>
              <a:rPr lang="de-DE" sz="3000" dirty="0"/>
              <a:t>ich Wohlgefallen gefunden." (3,21-22)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3254342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31743" y="1049566"/>
            <a:ext cx="705404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/>
              <a:t>Annahme und Ablehnung des Christus| 5-6</a:t>
            </a:r>
            <a:endParaRPr lang="de-CH" sz="3000" b="1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17FDD4B9-A846-2EC5-463B-9D37A9F30568}"/>
              </a:ext>
            </a:extLst>
          </p:cNvPr>
          <p:cNvSpPr txBox="1"/>
          <p:nvPr/>
        </p:nvSpPr>
        <p:spPr>
          <a:xfrm>
            <a:off x="731743" y="1917377"/>
            <a:ext cx="475470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Annahme des Petrus | 5,1-11</a:t>
            </a:r>
            <a:endParaRPr lang="de-CH" sz="30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BA56B93-7AC4-9ECD-E10A-E6F033346AAC}"/>
              </a:ext>
            </a:extLst>
          </p:cNvPr>
          <p:cNvSpPr txBox="1"/>
          <p:nvPr/>
        </p:nvSpPr>
        <p:spPr>
          <a:xfrm>
            <a:off x="731742" y="2540632"/>
            <a:ext cx="576112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Heilung eines Aussätzigen | 5,12-16</a:t>
            </a:r>
            <a:endParaRPr lang="de-CH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A764840-7ED9-940B-5B35-2DE637BB35BD}"/>
              </a:ext>
            </a:extLst>
          </p:cNvPr>
          <p:cNvSpPr txBox="1"/>
          <p:nvPr/>
        </p:nvSpPr>
        <p:spPr>
          <a:xfrm>
            <a:off x="731742" y="3163887"/>
            <a:ext cx="56432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Heilung eines Gelähmten | 5,17-26</a:t>
            </a:r>
            <a:endParaRPr lang="de-CH" sz="300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66C56AD5-487A-DFFD-F92B-B6AEF4A9B0D1}"/>
              </a:ext>
            </a:extLst>
          </p:cNvPr>
          <p:cNvSpPr txBox="1"/>
          <p:nvPr/>
        </p:nvSpPr>
        <p:spPr>
          <a:xfrm>
            <a:off x="731742" y="3787142"/>
            <a:ext cx="448045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Annahme des Levi| 5,27-32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345904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2" grpId="0"/>
      <p:bldP spid="4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31743" y="1049566"/>
            <a:ext cx="48408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/>
              <a:t>Christus rettet und heilt | 7-8</a:t>
            </a:r>
            <a:endParaRPr lang="de-CH" sz="3000" b="1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17FDD4B9-A846-2EC5-463B-9D37A9F30568}"/>
              </a:ext>
            </a:extLst>
          </p:cNvPr>
          <p:cNvSpPr txBox="1"/>
          <p:nvPr/>
        </p:nvSpPr>
        <p:spPr>
          <a:xfrm>
            <a:off x="731743" y="1917377"/>
            <a:ext cx="84331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In diesem Abschnitt finden sich acht Begebenheiten, </a:t>
            </a:r>
          </a:p>
          <a:p>
            <a:r>
              <a:rPr lang="de-DE" sz="3000" dirty="0"/>
              <a:t>die von Rettung und Heilung handeln.</a:t>
            </a:r>
            <a:endParaRPr lang="de-CH" sz="30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BA56B93-7AC4-9ECD-E10A-E6F033346AAC}"/>
              </a:ext>
            </a:extLst>
          </p:cNvPr>
          <p:cNvSpPr txBox="1"/>
          <p:nvPr/>
        </p:nvSpPr>
        <p:spPr>
          <a:xfrm>
            <a:off x="731743" y="3129744"/>
            <a:ext cx="677954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Heilung einer blutflüssigen Frau | 8,43-48</a:t>
            </a:r>
            <a:endParaRPr lang="de-CH" sz="300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FBC0BB5C-859E-E580-B905-D478308A189B}"/>
              </a:ext>
            </a:extLst>
          </p:cNvPr>
          <p:cNvSpPr txBox="1"/>
          <p:nvPr/>
        </p:nvSpPr>
        <p:spPr>
          <a:xfrm>
            <a:off x="731743" y="3667324"/>
            <a:ext cx="89430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i="1" dirty="0"/>
              <a:t>"ganzen Lebensunterhalt an ⟨die⟩ Ärzte verwandt hatte, </a:t>
            </a:r>
          </a:p>
          <a:p>
            <a:r>
              <a:rPr lang="de-DE" sz="3000" i="1" dirty="0"/>
              <a:t>(und) von niemand geheilt werden konnte." </a:t>
            </a:r>
            <a:r>
              <a:rPr lang="de-DE" sz="3000" dirty="0"/>
              <a:t>(V 43b)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3756550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2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31743" y="1049566"/>
            <a:ext cx="701538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/>
              <a:t>Die Herrlichkeit des Reiches Gottes| 9,1-50</a:t>
            </a:r>
            <a:endParaRPr lang="de-CH" sz="3000" b="1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4CB351A-C458-78AF-6F07-2EE9A23188E0}"/>
              </a:ext>
            </a:extLst>
          </p:cNvPr>
          <p:cNvSpPr txBox="1"/>
          <p:nvPr/>
        </p:nvSpPr>
        <p:spPr>
          <a:xfrm>
            <a:off x="731743" y="1917377"/>
            <a:ext cx="963629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"Als er aber die Zwölf zusammengerufen hatte, gab er ihnen </a:t>
            </a:r>
          </a:p>
          <a:p>
            <a:r>
              <a:rPr lang="de-DE" sz="3000" dirty="0"/>
              <a:t>Kraft und Vollmacht über alle Dämonen und zur Heilung von </a:t>
            </a:r>
          </a:p>
          <a:p>
            <a:r>
              <a:rPr lang="de-DE" sz="3000" dirty="0"/>
              <a:t>Krankheiten. 2 Und er sandte sie, das </a:t>
            </a:r>
            <a:r>
              <a:rPr lang="de-DE" sz="3000" b="1" dirty="0"/>
              <a:t>Reich Gottes</a:t>
            </a:r>
            <a:r>
              <a:rPr lang="de-DE" sz="3000" dirty="0"/>
              <a:t> zu </a:t>
            </a:r>
          </a:p>
          <a:p>
            <a:r>
              <a:rPr lang="de-DE" sz="3000" dirty="0"/>
              <a:t>predigen und die Kranken gesund zu machen." (9,1-2)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232026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31743" y="1049566"/>
            <a:ext cx="701538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/>
              <a:t>Die Herrlichkeit des Reiches Gottes| 9,1-50</a:t>
            </a:r>
            <a:endParaRPr lang="de-CH" sz="3000" b="1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4CB351A-C458-78AF-6F07-2EE9A23188E0}"/>
              </a:ext>
            </a:extLst>
          </p:cNvPr>
          <p:cNvSpPr txBox="1"/>
          <p:nvPr/>
        </p:nvSpPr>
        <p:spPr>
          <a:xfrm>
            <a:off x="731743" y="1917377"/>
            <a:ext cx="969521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"Ich sage euch aber in Wahrheit: Es sind </a:t>
            </a:r>
            <a:r>
              <a:rPr lang="de-CH" sz="3000" b="1" dirty="0"/>
              <a:t>einige unter denen, </a:t>
            </a:r>
          </a:p>
          <a:p>
            <a:r>
              <a:rPr lang="de-CH" sz="3000" b="1" dirty="0"/>
              <a:t>die hier stehen</a:t>
            </a:r>
            <a:r>
              <a:rPr lang="de-CH" sz="3000" dirty="0"/>
              <a:t>, die den Tod nicht schmecken werden, </a:t>
            </a:r>
          </a:p>
          <a:p>
            <a:r>
              <a:rPr lang="de-CH" sz="3000" dirty="0"/>
              <a:t>bis sie das Reich Gottes gesehen haben." (8,26-27)</a:t>
            </a:r>
          </a:p>
        </p:txBody>
      </p:sp>
    </p:spTree>
    <p:extLst>
      <p:ext uri="{BB962C8B-B14F-4D97-AF65-F5344CB8AC3E}">
        <p14:creationId xmlns:p14="http://schemas.microsoft.com/office/powerpoint/2010/main" val="290552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31743" y="1049566"/>
            <a:ext cx="701538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/>
              <a:t>Die Herrlichkeit des Reiches Gottes| 9,1-50</a:t>
            </a:r>
            <a:endParaRPr lang="de-CH" sz="3000" b="1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4CB351A-C458-78AF-6F07-2EE9A23188E0}"/>
              </a:ext>
            </a:extLst>
          </p:cNvPr>
          <p:cNvSpPr txBox="1"/>
          <p:nvPr/>
        </p:nvSpPr>
        <p:spPr>
          <a:xfrm>
            <a:off x="731743" y="1917377"/>
            <a:ext cx="937666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</a:t>
            </a:r>
            <a:r>
              <a:rPr lang="de-DE" sz="3000" dirty="0"/>
              <a:t>Es geschah aber etwa acht Tage nach diesen Worten, </a:t>
            </a:r>
          </a:p>
          <a:p>
            <a:r>
              <a:rPr lang="de-DE" sz="3000" dirty="0"/>
              <a:t>dass er Petrus und Johannes und Jakobus mitnahm und </a:t>
            </a:r>
          </a:p>
          <a:p>
            <a:r>
              <a:rPr lang="de-DE" sz="3000" dirty="0"/>
              <a:t>auf den Berg stieg, um zu beten. 29 Und als er betete, </a:t>
            </a:r>
          </a:p>
          <a:p>
            <a:r>
              <a:rPr lang="de-DE" sz="3000" dirty="0"/>
              <a:t>veränderte sich das Aussehen seines Angesichts, und </a:t>
            </a:r>
          </a:p>
          <a:p>
            <a:r>
              <a:rPr lang="de-DE" sz="3000" dirty="0"/>
              <a:t>sein Gewand wurde weiß, strahlend. 30 Und siehe, zwei </a:t>
            </a:r>
          </a:p>
          <a:p>
            <a:r>
              <a:rPr lang="de-DE" sz="3000" dirty="0"/>
              <a:t>Männer redeten mit ihm, es waren Mose und Elia. </a:t>
            </a:r>
          </a:p>
          <a:p>
            <a:r>
              <a:rPr lang="de-DE" sz="3000" dirty="0"/>
              <a:t>31 Diese erschienen in Herrlichkeit und besprachen seinen </a:t>
            </a:r>
          </a:p>
          <a:p>
            <a:r>
              <a:rPr lang="de-DE" sz="3000" dirty="0"/>
              <a:t>Ausgang, den er in Jerusalem erfüllen sollte.</a:t>
            </a:r>
            <a:r>
              <a:rPr lang="de-CH" sz="3000" dirty="0"/>
              <a:t>" (8,26-27)</a:t>
            </a:r>
          </a:p>
        </p:txBody>
      </p:sp>
    </p:spTree>
    <p:extLst>
      <p:ext uri="{BB962C8B-B14F-4D97-AF65-F5344CB8AC3E}">
        <p14:creationId xmlns:p14="http://schemas.microsoft.com/office/powerpoint/2010/main" val="17540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F78F6E06-EE80-73ED-A948-3D6F380154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206" y="439638"/>
            <a:ext cx="10364550" cy="5746333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D432BC2D-CD8D-01CC-CC55-F0AC551C56ED}"/>
              </a:ext>
            </a:extLst>
          </p:cNvPr>
          <p:cNvSpPr/>
          <p:nvPr/>
        </p:nvSpPr>
        <p:spPr>
          <a:xfrm>
            <a:off x="355134" y="3918858"/>
            <a:ext cx="11836866" cy="2848184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B254CC27-739B-0D40-3978-7C14AC3E9CFC}"/>
              </a:ext>
            </a:extLst>
          </p:cNvPr>
          <p:cNvSpPr/>
          <p:nvPr/>
        </p:nvSpPr>
        <p:spPr>
          <a:xfrm>
            <a:off x="249776" y="315311"/>
            <a:ext cx="11836866" cy="2441402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5362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17FDD4B9-A846-2EC5-463B-9D37A9F30568}"/>
              </a:ext>
            </a:extLst>
          </p:cNvPr>
          <p:cNvSpPr txBox="1"/>
          <p:nvPr/>
        </p:nvSpPr>
        <p:spPr>
          <a:xfrm>
            <a:off x="595646" y="1304941"/>
            <a:ext cx="830323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"Es geschah aber, als sich die Tage seiner Aufnahme </a:t>
            </a:r>
          </a:p>
          <a:p>
            <a:r>
              <a:rPr lang="de-DE" sz="3000" dirty="0"/>
              <a:t>erfüllten, da richtete er sein Angesicht fest darauf, </a:t>
            </a:r>
          </a:p>
          <a:p>
            <a:r>
              <a:rPr lang="de-DE" sz="3000" dirty="0"/>
              <a:t>nach Jerusalem zu gehen." (V 51) 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3227661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F78F6E06-EE80-73ED-A948-3D6F380154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206" y="439638"/>
            <a:ext cx="10364550" cy="5746333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D432BC2D-CD8D-01CC-CC55-F0AC551C56ED}"/>
              </a:ext>
            </a:extLst>
          </p:cNvPr>
          <p:cNvSpPr/>
          <p:nvPr/>
        </p:nvSpPr>
        <p:spPr>
          <a:xfrm>
            <a:off x="355134" y="4597166"/>
            <a:ext cx="11836866" cy="216987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B254CC27-739B-0D40-3978-7C14AC3E9CFC}"/>
              </a:ext>
            </a:extLst>
          </p:cNvPr>
          <p:cNvSpPr/>
          <p:nvPr/>
        </p:nvSpPr>
        <p:spPr>
          <a:xfrm>
            <a:off x="249776" y="315311"/>
            <a:ext cx="11836866" cy="1870021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3F52DD28-2A61-D040-BC91-E5ABCBA91E2D}"/>
              </a:ext>
            </a:extLst>
          </p:cNvPr>
          <p:cNvSpPr/>
          <p:nvPr/>
        </p:nvSpPr>
        <p:spPr>
          <a:xfrm>
            <a:off x="427343" y="2755783"/>
            <a:ext cx="11836866" cy="113671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212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17FDD4B9-A846-2EC5-463B-9D37A9F30568}"/>
              </a:ext>
            </a:extLst>
          </p:cNvPr>
          <p:cNvSpPr txBox="1"/>
          <p:nvPr/>
        </p:nvSpPr>
        <p:spPr>
          <a:xfrm>
            <a:off x="612424" y="721906"/>
            <a:ext cx="10424072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"Es geschah aber, als sie ihres Weges zogen, dass er in ein Dorf </a:t>
            </a:r>
          </a:p>
          <a:p>
            <a:r>
              <a:rPr lang="de-DE" sz="3000" dirty="0"/>
              <a:t>kam; und eine Frau mit Namen Marta nahm ihn auf. Und diese </a:t>
            </a:r>
          </a:p>
          <a:p>
            <a:r>
              <a:rPr lang="de-DE" sz="3000" dirty="0"/>
              <a:t>hatte eine Schwester, genannt Maria, die sich auch zu den Füßen </a:t>
            </a:r>
          </a:p>
          <a:p>
            <a:r>
              <a:rPr lang="de-DE" sz="3000" dirty="0"/>
              <a:t>Jesu niedersetzte und seinem Wort zuhörte. Marta aber war sehr </a:t>
            </a:r>
          </a:p>
          <a:p>
            <a:r>
              <a:rPr lang="de-DE" sz="3000" dirty="0"/>
              <a:t>beschäftigt mit vielem Dienen; sie trat aber hinzu und sprach: </a:t>
            </a:r>
          </a:p>
          <a:p>
            <a:r>
              <a:rPr lang="de-DE" sz="3000" dirty="0"/>
              <a:t>Herr, kümmert es dich nicht, dass meine Schwester mich allein </a:t>
            </a:r>
          </a:p>
          <a:p>
            <a:r>
              <a:rPr lang="de-DE" sz="3000" dirty="0"/>
              <a:t>gelassen hat zu dienen? Sage ihr doch, dass sie mir helfe! </a:t>
            </a:r>
          </a:p>
          <a:p>
            <a:r>
              <a:rPr lang="de-DE" sz="3000" dirty="0"/>
              <a:t>Jesus aber antwortete und sprach zu ihr: Marta, Marta! </a:t>
            </a:r>
          </a:p>
          <a:p>
            <a:r>
              <a:rPr lang="de-DE" sz="3000" dirty="0"/>
              <a:t>Du bist besorgt und beunruhigt um viele Dinge; eins aber </a:t>
            </a:r>
          </a:p>
          <a:p>
            <a:r>
              <a:rPr lang="de-DE" sz="3000" dirty="0"/>
              <a:t>ist nötig. Maria aber hat das gute Teil erwählt, das nicht </a:t>
            </a:r>
          </a:p>
          <a:p>
            <a:r>
              <a:rPr lang="de-DE" sz="3000" dirty="0"/>
              <a:t>von ihr genommen werden wird." (10,38-42)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3243202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31743" y="229753"/>
            <a:ext cx="44317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/>
              <a:t>Übersicht - Spiegelstruktur</a:t>
            </a:r>
            <a:endParaRPr lang="de-CH" sz="3000" b="1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F78F6E06-EE80-73ED-A948-3D6F380154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463" y="1051586"/>
            <a:ext cx="9504528" cy="5269518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6FD0152B-9313-B5CF-F394-751FBA7228EF}"/>
              </a:ext>
            </a:extLst>
          </p:cNvPr>
          <p:cNvSpPr/>
          <p:nvPr/>
        </p:nvSpPr>
        <p:spPr>
          <a:xfrm>
            <a:off x="281031" y="3787629"/>
            <a:ext cx="11836866" cy="29655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599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F78F6E06-EE80-73ED-A948-3D6F380154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206" y="439638"/>
            <a:ext cx="10364550" cy="5746333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D432BC2D-CD8D-01CC-CC55-F0AC551C56ED}"/>
              </a:ext>
            </a:extLst>
          </p:cNvPr>
          <p:cNvSpPr/>
          <p:nvPr/>
        </p:nvSpPr>
        <p:spPr>
          <a:xfrm>
            <a:off x="355134" y="5134062"/>
            <a:ext cx="11836866" cy="163297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B254CC27-739B-0D40-3978-7C14AC3E9CFC}"/>
              </a:ext>
            </a:extLst>
          </p:cNvPr>
          <p:cNvSpPr/>
          <p:nvPr/>
        </p:nvSpPr>
        <p:spPr>
          <a:xfrm>
            <a:off x="249776" y="315312"/>
            <a:ext cx="11836866" cy="1266014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3F52DD28-2A61-D040-BC91-E5ABCBA91E2D}"/>
              </a:ext>
            </a:extLst>
          </p:cNvPr>
          <p:cNvSpPr/>
          <p:nvPr/>
        </p:nvSpPr>
        <p:spPr>
          <a:xfrm>
            <a:off x="427343" y="2139192"/>
            <a:ext cx="11836866" cy="2361501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0959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17FDD4B9-A846-2EC5-463B-9D37A9F30568}"/>
              </a:ext>
            </a:extLst>
          </p:cNvPr>
          <p:cNvSpPr txBox="1"/>
          <p:nvPr/>
        </p:nvSpPr>
        <p:spPr>
          <a:xfrm>
            <a:off x="612424" y="721906"/>
            <a:ext cx="974548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"Und lehrend durchzog er nacheinander Städte und Dörfer </a:t>
            </a:r>
          </a:p>
          <a:p>
            <a:r>
              <a:rPr lang="de-DE" sz="3000" dirty="0"/>
              <a:t>und reiste nach Jerusalem. Es sprach aber jemand zu ihm: </a:t>
            </a:r>
          </a:p>
          <a:p>
            <a:r>
              <a:rPr lang="de-DE" sz="3000" dirty="0"/>
              <a:t>Herr, sind es wenige, die gerettet werden? Er aber sprach </a:t>
            </a:r>
          </a:p>
          <a:p>
            <a:r>
              <a:rPr lang="de-DE" sz="3000" dirty="0"/>
              <a:t>zu ihnen: </a:t>
            </a:r>
            <a:r>
              <a:rPr lang="de-DE" sz="3000" b="1" dirty="0"/>
              <a:t>Ringt danach</a:t>
            </a:r>
            <a:r>
              <a:rPr lang="de-DE" sz="3000" dirty="0"/>
              <a:t>, durch die enge Pforte hineinzugehen;</a:t>
            </a:r>
          </a:p>
          <a:p>
            <a:r>
              <a:rPr lang="de-DE" sz="3000" dirty="0"/>
              <a:t>denn viele, sage ich euch, werden hineinzugehen suchen </a:t>
            </a:r>
          </a:p>
          <a:p>
            <a:r>
              <a:rPr lang="de-DE" sz="3000" dirty="0"/>
              <a:t>und werden es nicht können." (13,22-24)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255664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F78F6E06-EE80-73ED-A948-3D6F380154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206" y="439638"/>
            <a:ext cx="10364550" cy="5746333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D432BC2D-CD8D-01CC-CC55-F0AC551C56ED}"/>
              </a:ext>
            </a:extLst>
          </p:cNvPr>
          <p:cNvSpPr/>
          <p:nvPr/>
        </p:nvSpPr>
        <p:spPr>
          <a:xfrm>
            <a:off x="355134" y="5679346"/>
            <a:ext cx="11836866" cy="108769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B254CC27-739B-0D40-3978-7C14AC3E9CFC}"/>
              </a:ext>
            </a:extLst>
          </p:cNvPr>
          <p:cNvSpPr/>
          <p:nvPr/>
        </p:nvSpPr>
        <p:spPr>
          <a:xfrm>
            <a:off x="249776" y="315312"/>
            <a:ext cx="11836866" cy="645227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3F52DD28-2A61-D040-BC91-E5ABCBA91E2D}"/>
              </a:ext>
            </a:extLst>
          </p:cNvPr>
          <p:cNvSpPr/>
          <p:nvPr/>
        </p:nvSpPr>
        <p:spPr>
          <a:xfrm>
            <a:off x="427343" y="1543574"/>
            <a:ext cx="11836866" cy="3519182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14017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17FDD4B9-A846-2EC5-463B-9D37A9F30568}"/>
              </a:ext>
            </a:extLst>
          </p:cNvPr>
          <p:cNvSpPr txBox="1"/>
          <p:nvPr/>
        </p:nvSpPr>
        <p:spPr>
          <a:xfrm>
            <a:off x="616619" y="642736"/>
            <a:ext cx="975927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"Und es geschah, als er nach Jerusalem reiste, dass er mitten </a:t>
            </a:r>
          </a:p>
          <a:p>
            <a:r>
              <a:rPr lang="de-DE" sz="3000" dirty="0"/>
              <a:t>durch ⟨eine Gegend zwischen⟩ Samaria und Galiläa ging. Und </a:t>
            </a:r>
          </a:p>
          <a:p>
            <a:r>
              <a:rPr lang="de-DE" sz="3000" dirty="0"/>
              <a:t>als er in ein Dorf einzog, begegneten ihm zehn aussätzige </a:t>
            </a:r>
          </a:p>
          <a:p>
            <a:r>
              <a:rPr lang="de-DE" sz="3000" dirty="0"/>
              <a:t>Männer, die von fern standen." (17,11-12) </a:t>
            </a:r>
            <a:endParaRPr lang="de-CH" sz="30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EB9207FE-CF7B-1C00-8D8E-A89F6E781779}"/>
              </a:ext>
            </a:extLst>
          </p:cNvPr>
          <p:cNvSpPr txBox="1"/>
          <p:nvPr/>
        </p:nvSpPr>
        <p:spPr>
          <a:xfrm>
            <a:off x="616619" y="3458629"/>
            <a:ext cx="1011565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Der zentrale Text in diesem Abschnitt:</a:t>
            </a:r>
          </a:p>
          <a:p>
            <a:endParaRPr lang="de-DE" sz="1000" dirty="0"/>
          </a:p>
          <a:p>
            <a:r>
              <a:rPr lang="de-DE" sz="3000" b="1" dirty="0"/>
              <a:t>Das Gleichnis von den (zehn) anvertrauten Pfunden | 19,11-27</a:t>
            </a:r>
            <a:endParaRPr lang="de-CH" sz="3000" b="1" dirty="0"/>
          </a:p>
        </p:txBody>
      </p:sp>
    </p:spTree>
    <p:extLst>
      <p:ext uri="{BB962C8B-B14F-4D97-AF65-F5344CB8AC3E}">
        <p14:creationId xmlns:p14="http://schemas.microsoft.com/office/powerpoint/2010/main" val="2268323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F78F6E06-EE80-73ED-A948-3D6F380154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206" y="439638"/>
            <a:ext cx="10364550" cy="5746333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3F52DD28-2A61-D040-BC91-E5ABCBA91E2D}"/>
              </a:ext>
            </a:extLst>
          </p:cNvPr>
          <p:cNvSpPr/>
          <p:nvPr/>
        </p:nvSpPr>
        <p:spPr>
          <a:xfrm>
            <a:off x="427343" y="1027651"/>
            <a:ext cx="11836866" cy="466427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31275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17FDD4B9-A846-2EC5-463B-9D37A9F30568}"/>
              </a:ext>
            </a:extLst>
          </p:cNvPr>
          <p:cNvSpPr txBox="1"/>
          <p:nvPr/>
        </p:nvSpPr>
        <p:spPr>
          <a:xfrm>
            <a:off x="612424" y="914859"/>
            <a:ext cx="824411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"Und als er dies gesagt hatte, zog er voran und ging </a:t>
            </a:r>
          </a:p>
          <a:p>
            <a:r>
              <a:rPr lang="de-DE" sz="3000" dirty="0"/>
              <a:t>hinauf nach Jerusalem." (19,28) 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56264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17FDD4B9-A846-2EC5-463B-9D37A9F30568}"/>
              </a:ext>
            </a:extLst>
          </p:cNvPr>
          <p:cNvSpPr txBox="1"/>
          <p:nvPr/>
        </p:nvSpPr>
        <p:spPr>
          <a:xfrm>
            <a:off x="612424" y="1065862"/>
            <a:ext cx="1080930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"Dann öffnete er ihnen den Sinn ⟨dafür⟩, die Schriften zu verstehen, </a:t>
            </a:r>
          </a:p>
          <a:p>
            <a:r>
              <a:rPr lang="de-DE" sz="3000" dirty="0"/>
              <a:t>und sprach zu ihnen: So steht geschrieben, und so musste der </a:t>
            </a:r>
          </a:p>
          <a:p>
            <a:r>
              <a:rPr lang="de-DE" sz="3000" dirty="0"/>
              <a:t>Christus leiden und am dritten Tag auferstehen aus den Toten </a:t>
            </a:r>
          </a:p>
          <a:p>
            <a:r>
              <a:rPr lang="de-DE" sz="3000" dirty="0"/>
              <a:t>und in seinem Namen Buße zur Vergebung der Sünden gepredigt </a:t>
            </a:r>
          </a:p>
          <a:p>
            <a:r>
              <a:rPr lang="de-DE" sz="3000" dirty="0"/>
              <a:t>werden allen Nationen, anfangend von Jerusalem. Ihr seid Zeugen </a:t>
            </a:r>
          </a:p>
          <a:p>
            <a:r>
              <a:rPr lang="de-DE" sz="3000" dirty="0"/>
              <a:t>hiervon; und siehe, ich sende die Verheißung meines Vaters </a:t>
            </a:r>
          </a:p>
          <a:p>
            <a:r>
              <a:rPr lang="de-DE" sz="3000" dirty="0"/>
              <a:t>auf euch. Ihr aber, bleibt in der Stadt, bis ihr bekleidet werdet </a:t>
            </a:r>
          </a:p>
          <a:p>
            <a:r>
              <a:rPr lang="de-DE" sz="3000" dirty="0"/>
              <a:t>mit Kraft aus der Höhe! …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62433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17FDD4B9-A846-2EC5-463B-9D37A9F30568}"/>
              </a:ext>
            </a:extLst>
          </p:cNvPr>
          <p:cNvSpPr txBox="1"/>
          <p:nvPr/>
        </p:nvSpPr>
        <p:spPr>
          <a:xfrm>
            <a:off x="612424" y="1300751"/>
            <a:ext cx="8898270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"Er führte sie aber hinaus bis gegen Betanien und hob </a:t>
            </a:r>
          </a:p>
          <a:p>
            <a:r>
              <a:rPr lang="de-DE" sz="3000" dirty="0"/>
              <a:t>seine Hände auf und segnete sie. Und es geschah, </a:t>
            </a:r>
          </a:p>
          <a:p>
            <a:r>
              <a:rPr lang="de-DE" sz="3000" dirty="0"/>
              <a:t>während er sie segnete, schied er von ihnen und wurde </a:t>
            </a:r>
          </a:p>
          <a:p>
            <a:r>
              <a:rPr lang="de-DE" sz="3000" dirty="0"/>
              <a:t>hinaufgetragen in den Himmel. Und sie warfen sich vor </a:t>
            </a:r>
          </a:p>
          <a:p>
            <a:r>
              <a:rPr lang="de-DE" sz="3000" dirty="0"/>
              <a:t>ihm nieder und kehrten nach Jerusalem zurück mit </a:t>
            </a:r>
          </a:p>
          <a:p>
            <a:r>
              <a:rPr lang="de-DE" sz="3000" dirty="0"/>
              <a:t>großer Freude; und sie waren allezeit im Tempel </a:t>
            </a:r>
          </a:p>
          <a:p>
            <a:r>
              <a:rPr lang="de-DE" sz="3000" dirty="0"/>
              <a:t>und priesen Gott."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2282921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2ADE6D67-2D90-9811-C469-38AAD1A72F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234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31743" y="229753"/>
            <a:ext cx="44317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/>
              <a:t>Übersicht - Spiegelstruktur</a:t>
            </a:r>
            <a:endParaRPr lang="de-CH" sz="3000" b="1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F78F6E06-EE80-73ED-A948-3D6F380154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463" y="1051586"/>
            <a:ext cx="9504528" cy="5269518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F0E4567A-EAF0-6424-1FB4-F4FF3FA13F9E}"/>
              </a:ext>
            </a:extLst>
          </p:cNvPr>
          <p:cNvSpPr/>
          <p:nvPr/>
        </p:nvSpPr>
        <p:spPr>
          <a:xfrm>
            <a:off x="281031" y="720836"/>
            <a:ext cx="11836866" cy="29655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58532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31743" y="229753"/>
            <a:ext cx="44317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/>
              <a:t>Übersicht - Spiegelstruktur</a:t>
            </a:r>
            <a:endParaRPr lang="de-CH" sz="3000" b="1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F78F6E06-EE80-73ED-A948-3D6F380154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463" y="1051586"/>
            <a:ext cx="9504528" cy="5269518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4131E34C-5E7C-9E09-8DA5-9B2ABA664E8F}"/>
              </a:ext>
            </a:extLst>
          </p:cNvPr>
          <p:cNvSpPr/>
          <p:nvPr/>
        </p:nvSpPr>
        <p:spPr>
          <a:xfrm>
            <a:off x="105358" y="1607483"/>
            <a:ext cx="11836866" cy="4198931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45677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31743" y="229753"/>
            <a:ext cx="44317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/>
              <a:t>Übersicht - Spiegelstruktur</a:t>
            </a:r>
            <a:endParaRPr lang="de-CH" sz="3000" b="1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F78F6E06-EE80-73ED-A948-3D6F380154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463" y="1051586"/>
            <a:ext cx="9504528" cy="5269518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4131E34C-5E7C-9E09-8DA5-9B2ABA664E8F}"/>
              </a:ext>
            </a:extLst>
          </p:cNvPr>
          <p:cNvSpPr/>
          <p:nvPr/>
        </p:nvSpPr>
        <p:spPr>
          <a:xfrm>
            <a:off x="105358" y="2087966"/>
            <a:ext cx="11836866" cy="3199446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D432BC2D-CD8D-01CC-CC55-F0AC551C56ED}"/>
              </a:ext>
            </a:extLst>
          </p:cNvPr>
          <p:cNvSpPr/>
          <p:nvPr/>
        </p:nvSpPr>
        <p:spPr>
          <a:xfrm>
            <a:off x="355134" y="5869793"/>
            <a:ext cx="11836866" cy="89724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B254CC27-739B-0D40-3978-7C14AC3E9CFC}"/>
              </a:ext>
            </a:extLst>
          </p:cNvPr>
          <p:cNvSpPr/>
          <p:nvPr/>
        </p:nvSpPr>
        <p:spPr>
          <a:xfrm>
            <a:off x="249776" y="951587"/>
            <a:ext cx="11836866" cy="55399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06757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31743" y="229753"/>
            <a:ext cx="44317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/>
              <a:t>Übersicht - Spiegelstruktur</a:t>
            </a:r>
            <a:endParaRPr lang="de-CH" sz="3000" b="1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F78F6E06-EE80-73ED-A948-3D6F380154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463" y="1051586"/>
            <a:ext cx="9504528" cy="5269518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4131E34C-5E7C-9E09-8DA5-9B2ABA664E8F}"/>
              </a:ext>
            </a:extLst>
          </p:cNvPr>
          <p:cNvSpPr/>
          <p:nvPr/>
        </p:nvSpPr>
        <p:spPr>
          <a:xfrm>
            <a:off x="105358" y="2672132"/>
            <a:ext cx="11836866" cy="211306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D432BC2D-CD8D-01CC-CC55-F0AC551C56ED}"/>
              </a:ext>
            </a:extLst>
          </p:cNvPr>
          <p:cNvSpPr/>
          <p:nvPr/>
        </p:nvSpPr>
        <p:spPr>
          <a:xfrm>
            <a:off x="355134" y="5443760"/>
            <a:ext cx="11836866" cy="1323281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B254CC27-739B-0D40-3978-7C14AC3E9CFC}"/>
              </a:ext>
            </a:extLst>
          </p:cNvPr>
          <p:cNvSpPr/>
          <p:nvPr/>
        </p:nvSpPr>
        <p:spPr>
          <a:xfrm>
            <a:off x="249776" y="951586"/>
            <a:ext cx="11836866" cy="113305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53063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31743" y="229753"/>
            <a:ext cx="44317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/>
              <a:t>Übersicht - Spiegelstruktur</a:t>
            </a:r>
            <a:endParaRPr lang="de-CH" sz="3000" b="1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F78F6E06-EE80-73ED-A948-3D6F380154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463" y="1051586"/>
            <a:ext cx="9504528" cy="5269518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4131E34C-5E7C-9E09-8DA5-9B2ABA664E8F}"/>
              </a:ext>
            </a:extLst>
          </p:cNvPr>
          <p:cNvSpPr/>
          <p:nvPr/>
        </p:nvSpPr>
        <p:spPr>
          <a:xfrm>
            <a:off x="105358" y="3178365"/>
            <a:ext cx="11836866" cy="1133056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D432BC2D-CD8D-01CC-CC55-F0AC551C56ED}"/>
              </a:ext>
            </a:extLst>
          </p:cNvPr>
          <p:cNvSpPr/>
          <p:nvPr/>
        </p:nvSpPr>
        <p:spPr>
          <a:xfrm>
            <a:off x="355134" y="4773360"/>
            <a:ext cx="11836866" cy="1993681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B254CC27-739B-0D40-3978-7C14AC3E9CFC}"/>
              </a:ext>
            </a:extLst>
          </p:cNvPr>
          <p:cNvSpPr/>
          <p:nvPr/>
        </p:nvSpPr>
        <p:spPr>
          <a:xfrm>
            <a:off x="249776" y="951586"/>
            <a:ext cx="11836866" cy="1720547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15263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31743" y="229753"/>
            <a:ext cx="44317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/>
              <a:t>Übersicht - Spiegelstruktur</a:t>
            </a:r>
            <a:endParaRPr lang="de-CH" sz="3000" b="1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F78F6E06-EE80-73ED-A948-3D6F380154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463" y="1051586"/>
            <a:ext cx="9504528" cy="5269518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D432BC2D-CD8D-01CC-CC55-F0AC551C56ED}"/>
              </a:ext>
            </a:extLst>
          </p:cNvPr>
          <p:cNvSpPr/>
          <p:nvPr/>
        </p:nvSpPr>
        <p:spPr>
          <a:xfrm>
            <a:off x="355134" y="4240352"/>
            <a:ext cx="11836866" cy="252668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B254CC27-739B-0D40-3978-7C14AC3E9CFC}"/>
              </a:ext>
            </a:extLst>
          </p:cNvPr>
          <p:cNvSpPr/>
          <p:nvPr/>
        </p:nvSpPr>
        <p:spPr>
          <a:xfrm>
            <a:off x="249776" y="951586"/>
            <a:ext cx="11836866" cy="210431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1730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731743" y="1049566"/>
            <a:ext cx="516910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/>
              <a:t>Das Kommen des Christus | 1-2</a:t>
            </a:r>
            <a:endParaRPr lang="de-CH" sz="3000" b="1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17FDD4B9-A846-2EC5-463B-9D37A9F30568}"/>
              </a:ext>
            </a:extLst>
          </p:cNvPr>
          <p:cNvSpPr txBox="1"/>
          <p:nvPr/>
        </p:nvSpPr>
        <p:spPr>
          <a:xfrm>
            <a:off x="731743" y="1917377"/>
            <a:ext cx="9959778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"Es war in den Tagen des Herodes, des Königs von Judäa, </a:t>
            </a:r>
          </a:p>
          <a:p>
            <a:r>
              <a:rPr lang="de-CH" sz="3000" dirty="0"/>
              <a:t>ein Priester mit Namen Zacharias, aus der Abteilung des Abija; </a:t>
            </a:r>
          </a:p>
          <a:p>
            <a:r>
              <a:rPr lang="de-CH" sz="3000" dirty="0"/>
              <a:t>und seine Frau war aus den Töchtern Aarons und ihr Name </a:t>
            </a:r>
          </a:p>
          <a:p>
            <a:r>
              <a:rPr lang="de-CH" sz="3000" dirty="0"/>
              <a:t>Elisabeth. … 8 Es geschah aber, als er in der Ordnung seiner </a:t>
            </a:r>
          </a:p>
          <a:p>
            <a:r>
              <a:rPr lang="de-CH" sz="3000" dirty="0"/>
              <a:t>Abteilung den priesterlichen Dienst vor Gott verrichtete, 9 traf </a:t>
            </a:r>
          </a:p>
          <a:p>
            <a:r>
              <a:rPr lang="de-CH" sz="3000" dirty="0"/>
              <a:t>ihn nach der Gewohnheit des Priestertums das Los, in den </a:t>
            </a:r>
          </a:p>
          <a:p>
            <a:r>
              <a:rPr lang="de-CH" sz="3000" dirty="0"/>
              <a:t>Tempel des Herrn zu gehen, um zu räuchern." </a:t>
            </a:r>
            <a:r>
              <a:rPr lang="de-CH" sz="3000" b="1" dirty="0"/>
              <a:t>(1,5.8-9)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881905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917</Words>
  <Application>Microsoft Office PowerPoint</Application>
  <PresentationFormat>Breitbild</PresentationFormat>
  <Paragraphs>95</Paragraphs>
  <Slides>28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Lukasevangelium</dc:title>
  <dc:creator>Reinhard</dc:creator>
  <cp:keywords>OLOC</cp:keywords>
  <cp:lastModifiedBy>Reinhard Briggeler</cp:lastModifiedBy>
  <cp:revision>180</cp:revision>
  <dcterms:created xsi:type="dcterms:W3CDTF">2018-05-19T05:14:58Z</dcterms:created>
  <dcterms:modified xsi:type="dcterms:W3CDTF">2023-08-26T15:03:18Z</dcterms:modified>
</cp:coreProperties>
</file>