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96" r:id="rId3"/>
    <p:sldId id="366" r:id="rId4"/>
    <p:sldId id="395" r:id="rId5"/>
    <p:sldId id="369" r:id="rId6"/>
    <p:sldId id="367" r:id="rId7"/>
    <p:sldId id="371" r:id="rId8"/>
    <p:sldId id="372" r:id="rId9"/>
    <p:sldId id="373" r:id="rId10"/>
    <p:sldId id="375" r:id="rId11"/>
    <p:sldId id="374" r:id="rId12"/>
    <p:sldId id="376" r:id="rId13"/>
    <p:sldId id="377" r:id="rId14"/>
    <p:sldId id="378" r:id="rId15"/>
    <p:sldId id="379" r:id="rId16"/>
    <p:sldId id="384" r:id="rId17"/>
    <p:sldId id="397" r:id="rId18"/>
    <p:sldId id="385" r:id="rId19"/>
    <p:sldId id="386" r:id="rId20"/>
    <p:sldId id="387" r:id="rId21"/>
    <p:sldId id="388" r:id="rId22"/>
    <p:sldId id="389" r:id="rId23"/>
    <p:sldId id="390" r:id="rId24"/>
    <p:sldId id="398" r:id="rId25"/>
    <p:sldId id="391" r:id="rId26"/>
    <p:sldId id="393" r:id="rId27"/>
    <p:sldId id="394" r:id="rId28"/>
    <p:sldId id="338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4" y="17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12.03.2023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12.03.2023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00FB9D-C338-5F06-01FD-D831D05A7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1040454"/>
            <a:ext cx="7689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Allgemeine Merkmale des Gemeinde-Zeitalters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347E6-FECC-5BCB-878C-93A988D46DEE}"/>
              </a:ext>
            </a:extLst>
          </p:cNvPr>
          <p:cNvSpPr txBox="1"/>
          <p:nvPr/>
        </p:nvSpPr>
        <p:spPr>
          <a:xfrm>
            <a:off x="659709" y="2011912"/>
            <a:ext cx="1012604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"Denn viele werden unter meinem Namen kommen und sagen: </a:t>
            </a:r>
          </a:p>
          <a:p>
            <a:r>
              <a:rPr lang="de-CH" sz="3000" u="sng" dirty="0"/>
              <a:t>Ich bin der Christus</a:t>
            </a:r>
            <a:r>
              <a:rPr lang="de-CH" sz="3000" dirty="0"/>
              <a:t>! Und sie werden viele verführen. </a:t>
            </a:r>
            <a:r>
              <a:rPr lang="de-DE" sz="3000" dirty="0"/>
              <a:t>6 Ihr </a:t>
            </a:r>
          </a:p>
          <a:p>
            <a:r>
              <a:rPr lang="de-DE" sz="3000" dirty="0"/>
              <a:t>werdet aber von </a:t>
            </a:r>
            <a:r>
              <a:rPr lang="de-DE" sz="3000" u="sng" dirty="0"/>
              <a:t>Kriegen und Kriegsgerüchten</a:t>
            </a:r>
            <a:r>
              <a:rPr lang="de-DE" sz="3000" dirty="0"/>
              <a:t> hören. Seht zu, </a:t>
            </a:r>
          </a:p>
          <a:p>
            <a:r>
              <a:rPr lang="de-DE" sz="3000" dirty="0"/>
              <a:t>erschreckt nicht! Denn es muss geschehen, aber es ist noch </a:t>
            </a:r>
          </a:p>
          <a:p>
            <a:r>
              <a:rPr lang="de-DE" sz="3000" dirty="0"/>
              <a:t>nicht das Ende." </a:t>
            </a:r>
            <a:r>
              <a:rPr lang="de-DE" sz="3000" b="1" dirty="0"/>
              <a:t>Mt 24,4-6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14207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24F5BA-9141-E478-4046-0DA39E51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78" y="1942318"/>
            <a:ext cx="6988907" cy="406845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D1A354-821D-0B40-BCE7-41AE88F9BE1B}"/>
              </a:ext>
            </a:extLst>
          </p:cNvPr>
          <p:cNvSpPr txBox="1"/>
          <p:nvPr/>
        </p:nvSpPr>
        <p:spPr>
          <a:xfrm>
            <a:off x="659709" y="1040454"/>
            <a:ext cx="7689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Allgemeine Merkmale des Gemeinde-Zeitalters</a:t>
            </a:r>
          </a:p>
        </p:txBody>
      </p:sp>
    </p:spTree>
    <p:extLst>
      <p:ext uri="{BB962C8B-B14F-4D97-AF65-F5344CB8AC3E}">
        <p14:creationId xmlns:p14="http://schemas.microsoft.com/office/powerpoint/2010/main" val="1180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633087"/>
            <a:ext cx="8269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Antwort auf Frage 3</a:t>
            </a:r>
          </a:p>
          <a:p>
            <a:r>
              <a:rPr lang="de-DE" sz="3000" b="1" dirty="0"/>
              <a:t>Die Zeichen (des Anfangs) des Endes des Zeitalters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347E6-FECC-5BCB-878C-93A988D46DEE}"/>
              </a:ext>
            </a:extLst>
          </p:cNvPr>
          <p:cNvSpPr txBox="1"/>
          <p:nvPr/>
        </p:nvSpPr>
        <p:spPr>
          <a:xfrm>
            <a:off x="659709" y="2011912"/>
            <a:ext cx="92543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"Denn es wird sich Nation gegen Nation erheben und </a:t>
            </a:r>
          </a:p>
          <a:p>
            <a:r>
              <a:rPr lang="de-CH" sz="3000" dirty="0"/>
              <a:t>Königreich gegen Königreich, und es werden Hungersnöte </a:t>
            </a:r>
          </a:p>
          <a:p>
            <a:r>
              <a:rPr lang="de-CH" sz="3000" dirty="0"/>
              <a:t>und Erdbeben da und dort sein.</a:t>
            </a:r>
            <a:r>
              <a:rPr lang="de-DE" sz="3000" dirty="0"/>
              <a:t> Alles dies aber ist der </a:t>
            </a:r>
          </a:p>
          <a:p>
            <a:r>
              <a:rPr lang="de-DE" sz="3000" dirty="0"/>
              <a:t>Anfang der Wehen." </a:t>
            </a:r>
            <a:r>
              <a:rPr lang="de-DE" sz="3000" b="1" dirty="0"/>
              <a:t>Mt 24,7-8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12145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633087"/>
            <a:ext cx="8269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Antwort auf Frage 3</a:t>
            </a:r>
          </a:p>
          <a:p>
            <a:r>
              <a:rPr lang="de-DE" sz="3000" b="1" dirty="0"/>
              <a:t>Die Zeichen (des Anfangs) des Endes des Zeitalters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441CA14-C608-E43E-0315-376B9854B514}"/>
              </a:ext>
            </a:extLst>
          </p:cNvPr>
          <p:cNvGrpSpPr/>
          <p:nvPr/>
        </p:nvGrpSpPr>
        <p:grpSpPr>
          <a:xfrm>
            <a:off x="628961" y="1736753"/>
            <a:ext cx="6226871" cy="4910671"/>
            <a:chOff x="628962" y="1736754"/>
            <a:chExt cx="5742364" cy="452857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A6113E4-D151-2E24-6B96-95A4CE222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962" y="1736754"/>
              <a:ext cx="5742364" cy="4528576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15A9002-F773-D3BB-9618-E0A18A788958}"/>
                </a:ext>
              </a:extLst>
            </p:cNvPr>
            <p:cNvSpPr/>
            <p:nvPr/>
          </p:nvSpPr>
          <p:spPr>
            <a:xfrm>
              <a:off x="4914359" y="3564424"/>
              <a:ext cx="559040" cy="559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4951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893109"/>
            <a:ext cx="10386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Persönliche Erfahrungen der Apostel (9 Merkmale in Mk und Lk)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D84270A-AFB1-1C87-D044-3D56889C8954}"/>
              </a:ext>
            </a:extLst>
          </p:cNvPr>
          <p:cNvGrpSpPr/>
          <p:nvPr/>
        </p:nvGrpSpPr>
        <p:grpSpPr>
          <a:xfrm>
            <a:off x="759810" y="1511403"/>
            <a:ext cx="7170140" cy="4807057"/>
            <a:chOff x="759810" y="1511403"/>
            <a:chExt cx="7170140" cy="480705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3DFEB0E-0C03-719A-91AF-4880BDC43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810" y="1511403"/>
              <a:ext cx="7170140" cy="4807057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7738D14-B1D5-D69C-05DB-5214B463BA58}"/>
                </a:ext>
              </a:extLst>
            </p:cNvPr>
            <p:cNvSpPr/>
            <p:nvPr/>
          </p:nvSpPr>
          <p:spPr>
            <a:xfrm>
              <a:off x="2173765" y="3576960"/>
              <a:ext cx="606209" cy="6062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3635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433738"/>
            <a:ext cx="5815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Antwort auf Frage 1</a:t>
            </a:r>
          </a:p>
          <a:p>
            <a:r>
              <a:rPr lang="de-DE" sz="3000" b="1" dirty="0"/>
              <a:t>Das Zeichen für den Fall Jerusalems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D9F54F-03B2-7F52-CAA3-5A17BAED7925}"/>
              </a:ext>
            </a:extLst>
          </p:cNvPr>
          <p:cNvSpPr txBox="1"/>
          <p:nvPr/>
        </p:nvSpPr>
        <p:spPr>
          <a:xfrm>
            <a:off x="659709" y="1799563"/>
            <a:ext cx="7036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"Wenn ihr aber Jerusalem von Heerscharen </a:t>
            </a:r>
          </a:p>
          <a:p>
            <a:r>
              <a:rPr lang="de-DE" sz="3000" dirty="0"/>
              <a:t>umzingelt seht, dann erkennt, dass seine </a:t>
            </a:r>
          </a:p>
          <a:p>
            <a:r>
              <a:rPr lang="de-DE" sz="3000" dirty="0"/>
              <a:t>Verwüstung nahe gekommen ist! </a:t>
            </a:r>
            <a:r>
              <a:rPr lang="de-DE" sz="3000" b="1" dirty="0"/>
              <a:t>Lk 21,20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15924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433738"/>
            <a:ext cx="5902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Antwort auf Frage 1</a:t>
            </a:r>
          </a:p>
          <a:p>
            <a:r>
              <a:rPr lang="de-DE" sz="3000" b="1" dirty="0"/>
              <a:t>Das Zeichen für den Fall Jerusalems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E2B0F27-2C03-A191-C063-9552653BBB20}"/>
              </a:ext>
            </a:extLst>
          </p:cNvPr>
          <p:cNvGrpSpPr/>
          <p:nvPr/>
        </p:nvGrpSpPr>
        <p:grpSpPr>
          <a:xfrm>
            <a:off x="415409" y="1480711"/>
            <a:ext cx="7216148" cy="5260316"/>
            <a:chOff x="415409" y="1342033"/>
            <a:chExt cx="7216148" cy="526031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0649B90-6D39-D763-0874-6FE2F913C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409" y="1342033"/>
              <a:ext cx="7216148" cy="5260316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4CB3A58-062A-8EF8-9BEF-924AD313E066}"/>
                </a:ext>
              </a:extLst>
            </p:cNvPr>
            <p:cNvSpPr/>
            <p:nvPr/>
          </p:nvSpPr>
          <p:spPr>
            <a:xfrm>
              <a:off x="2323280" y="2049288"/>
              <a:ext cx="1880364" cy="18803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315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6356CA-59A3-B61E-EE56-12AE98066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4" y="-2614"/>
            <a:ext cx="10288126" cy="6853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39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849772"/>
            <a:ext cx="5999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Trübsal | Erste und zweite Hälfte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D9F54F-03B2-7F52-CAA3-5A17BAED7925}"/>
              </a:ext>
            </a:extLst>
          </p:cNvPr>
          <p:cNvSpPr txBox="1"/>
          <p:nvPr/>
        </p:nvSpPr>
        <p:spPr>
          <a:xfrm>
            <a:off x="659709" y="1799563"/>
            <a:ext cx="8762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"Dann werden sie euch in Bedrängnis überliefern und </a:t>
            </a:r>
          </a:p>
          <a:p>
            <a:r>
              <a:rPr lang="de-DE" sz="3000" dirty="0"/>
              <a:t>euch töten; und ihr werdet von allen Nationen gehasst </a:t>
            </a:r>
          </a:p>
          <a:p>
            <a:r>
              <a:rPr lang="de-DE" sz="3000" dirty="0"/>
              <a:t>werden um meines Namens willen." </a:t>
            </a:r>
            <a:r>
              <a:rPr lang="de-DE" sz="3000" b="1" dirty="0"/>
              <a:t>Mt 24,9</a:t>
            </a:r>
            <a:endParaRPr lang="de-CH" sz="30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5C7DB5C-028D-D188-57C3-90680B3AA78E}"/>
              </a:ext>
            </a:extLst>
          </p:cNvPr>
          <p:cNvSpPr txBox="1"/>
          <p:nvPr/>
        </p:nvSpPr>
        <p:spPr>
          <a:xfrm>
            <a:off x="659709" y="3665100"/>
            <a:ext cx="95699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</a:t>
            </a:r>
            <a:r>
              <a:rPr lang="de-CH" sz="3000" dirty="0"/>
              <a:t>Wenn ihr nun den Gräuel der Verwüstung, von dem durch </a:t>
            </a:r>
          </a:p>
          <a:p>
            <a:r>
              <a:rPr lang="de-CH" sz="3000" dirty="0"/>
              <a:t>Daniel, den Propheten, geredet ist, an heiliger Stätte stehen </a:t>
            </a:r>
          </a:p>
          <a:p>
            <a:r>
              <a:rPr lang="de-CH" sz="3000" dirty="0"/>
              <a:t>seht - wer es liest, der merke auf!</a:t>
            </a:r>
            <a:r>
              <a:rPr lang="de-DE" sz="3000" dirty="0"/>
              <a:t>" </a:t>
            </a:r>
            <a:r>
              <a:rPr lang="de-DE" sz="3000" b="1" dirty="0"/>
              <a:t>Mt 24,15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24220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40B8A006-2D10-45EB-CEFD-814A755C25BA}"/>
              </a:ext>
            </a:extLst>
          </p:cNvPr>
          <p:cNvSpPr txBox="1"/>
          <p:nvPr/>
        </p:nvSpPr>
        <p:spPr>
          <a:xfrm>
            <a:off x="659709" y="173721"/>
            <a:ext cx="5999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Trübsal | Erste und zweite Hälfte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3575E65-39ED-320A-1FCF-8D0CDDC6BB98}"/>
              </a:ext>
            </a:extLst>
          </p:cNvPr>
          <p:cNvGrpSpPr/>
          <p:nvPr/>
        </p:nvGrpSpPr>
        <p:grpSpPr>
          <a:xfrm>
            <a:off x="111662" y="1031996"/>
            <a:ext cx="11727866" cy="5042080"/>
            <a:chOff x="111662" y="1031996"/>
            <a:chExt cx="11727866" cy="504208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1397C3D-DCA8-E5C1-A53D-DFA583831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62" y="1104617"/>
              <a:ext cx="11413970" cy="4969459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78C5BBB-8CC6-F5DF-6888-F01BF90F370E}"/>
                </a:ext>
              </a:extLst>
            </p:cNvPr>
            <p:cNvSpPr/>
            <p:nvPr/>
          </p:nvSpPr>
          <p:spPr>
            <a:xfrm>
              <a:off x="6301125" y="1031996"/>
              <a:ext cx="5538403" cy="38720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5199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39BF0C-9883-D444-9FAB-4528B2E6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091"/>
            <a:ext cx="12192000" cy="503250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546416"/>
            <a:ext cx="2598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Ölbergrede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20981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351395"/>
            <a:ext cx="5631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Antwort auf Frage 2</a:t>
            </a:r>
            <a:endParaRPr lang="de-CH" sz="3000" dirty="0"/>
          </a:p>
          <a:p>
            <a:r>
              <a:rPr lang="de-DE" sz="3000" b="1" dirty="0"/>
              <a:t>Zeichen Seines zweiten Kommens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D9F54F-03B2-7F52-CAA3-5A17BAED7925}"/>
              </a:ext>
            </a:extLst>
          </p:cNvPr>
          <p:cNvSpPr txBox="1"/>
          <p:nvPr/>
        </p:nvSpPr>
        <p:spPr>
          <a:xfrm>
            <a:off x="659709" y="1591544"/>
            <a:ext cx="102774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"Aber gleich nach der Bedrängnis jener Tage wird die Sonne </a:t>
            </a:r>
          </a:p>
          <a:p>
            <a:r>
              <a:rPr lang="de-CH" sz="3000" dirty="0"/>
              <a:t>verfinstert werden und der Mond seinen Schein nicht geben, </a:t>
            </a:r>
          </a:p>
          <a:p>
            <a:r>
              <a:rPr lang="de-CH" sz="3000" dirty="0"/>
              <a:t>und die Sterne werden vom Himmel fallen, und die Kräfte der </a:t>
            </a:r>
          </a:p>
          <a:p>
            <a:r>
              <a:rPr lang="de-CH" sz="3000" dirty="0"/>
              <a:t>Himmel werden erschüttert werden.</a:t>
            </a:r>
            <a:r>
              <a:rPr lang="de-DE" sz="3000" dirty="0"/>
              <a:t> Und dann wird das Zeichen </a:t>
            </a:r>
          </a:p>
          <a:p>
            <a:r>
              <a:rPr lang="de-DE" sz="3000" dirty="0"/>
              <a:t>des Sohnes des Menschen am Himmel erscheinen; und dann </a:t>
            </a:r>
          </a:p>
          <a:p>
            <a:r>
              <a:rPr lang="de-DE" sz="3000" dirty="0"/>
              <a:t>werden wehklagen alle Stämme der Erde, und sie werden den </a:t>
            </a:r>
          </a:p>
          <a:p>
            <a:r>
              <a:rPr lang="de-DE" sz="3000" dirty="0"/>
              <a:t>Sohn des Menschen kommen sehen auf den Wolken des </a:t>
            </a:r>
          </a:p>
          <a:p>
            <a:r>
              <a:rPr lang="de-DE" sz="3000" dirty="0"/>
              <a:t>Himmels mit großer Macht und Herrlichkeit." </a:t>
            </a:r>
            <a:r>
              <a:rPr lang="de-DE" sz="3000" b="1" dirty="0"/>
              <a:t>Mt 24,29-30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31255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18D35D-9EAB-BC8B-F56B-DED7E346D0C1}"/>
              </a:ext>
            </a:extLst>
          </p:cNvPr>
          <p:cNvGrpSpPr/>
          <p:nvPr/>
        </p:nvGrpSpPr>
        <p:grpSpPr>
          <a:xfrm>
            <a:off x="144455" y="626342"/>
            <a:ext cx="12047545" cy="5880263"/>
            <a:chOff x="144455" y="626342"/>
            <a:chExt cx="12047545" cy="588026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803DFFE-EFDD-8D72-B310-14796E0B4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455" y="1173832"/>
              <a:ext cx="12047545" cy="5332773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F0C3449-9E69-B4AA-1E3C-1396C1C125DE}"/>
                </a:ext>
              </a:extLst>
            </p:cNvPr>
            <p:cNvSpPr/>
            <p:nvPr/>
          </p:nvSpPr>
          <p:spPr>
            <a:xfrm>
              <a:off x="9876387" y="626342"/>
              <a:ext cx="2171158" cy="32138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351395"/>
            <a:ext cx="5631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Antwort auf Frage 2</a:t>
            </a:r>
            <a:endParaRPr lang="de-CH" sz="3000" dirty="0"/>
          </a:p>
          <a:p>
            <a:r>
              <a:rPr lang="de-DE" sz="3000" b="1" dirty="0"/>
              <a:t>Zeichen Seines zweiten Kommens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D590FE8-F305-6E16-E2F9-34F561F62E5F}"/>
              </a:ext>
            </a:extLst>
          </p:cNvPr>
          <p:cNvSpPr/>
          <p:nvPr/>
        </p:nvSpPr>
        <p:spPr>
          <a:xfrm>
            <a:off x="5797206" y="1680154"/>
            <a:ext cx="1355834" cy="33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DCF5D5-83EC-74A8-1F9C-EDB08DFA9919}"/>
              </a:ext>
            </a:extLst>
          </p:cNvPr>
          <p:cNvSpPr/>
          <p:nvPr/>
        </p:nvSpPr>
        <p:spPr>
          <a:xfrm>
            <a:off x="6290866" y="1895900"/>
            <a:ext cx="429750" cy="111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14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810767"/>
            <a:ext cx="3590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Sammlung Israels</a:t>
            </a:r>
            <a:endParaRPr lang="de-DE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D9F54F-03B2-7F52-CAA3-5A17BAED7925}"/>
              </a:ext>
            </a:extLst>
          </p:cNvPr>
          <p:cNvSpPr txBox="1"/>
          <p:nvPr/>
        </p:nvSpPr>
        <p:spPr>
          <a:xfrm>
            <a:off x="659709" y="1591544"/>
            <a:ext cx="88946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er wird seine Engel aussenden mit starkem </a:t>
            </a:r>
          </a:p>
          <a:p>
            <a:r>
              <a:rPr lang="de-DE" sz="3000" dirty="0"/>
              <a:t>Posaunenschall, und sie werden seine Auserwählten </a:t>
            </a:r>
          </a:p>
          <a:p>
            <a:r>
              <a:rPr lang="de-DE" sz="3000" dirty="0"/>
              <a:t>versammeln von den vier Winden her, von dem einen </a:t>
            </a:r>
          </a:p>
          <a:p>
            <a:r>
              <a:rPr lang="de-DE" sz="3000" dirty="0"/>
              <a:t>Ende der Himmel bis zu ihrem anderen Ende." </a:t>
            </a:r>
            <a:r>
              <a:rPr lang="de-DE" sz="3000" b="1" dirty="0"/>
              <a:t>Mt 24,31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9234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27F5CF8-5C28-A0AC-B8A8-329583E0737C}"/>
              </a:ext>
            </a:extLst>
          </p:cNvPr>
          <p:cNvGrpSpPr/>
          <p:nvPr/>
        </p:nvGrpSpPr>
        <p:grpSpPr>
          <a:xfrm>
            <a:off x="0" y="1112098"/>
            <a:ext cx="12192000" cy="5032501"/>
            <a:chOff x="0" y="1112098"/>
            <a:chExt cx="12192000" cy="5032501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D4AF429-BD16-FDB3-5C06-CCA15D8F86D7}"/>
                </a:ext>
              </a:extLst>
            </p:cNvPr>
            <p:cNvGrpSpPr/>
            <p:nvPr/>
          </p:nvGrpSpPr>
          <p:grpSpPr>
            <a:xfrm>
              <a:off x="0" y="1112098"/>
              <a:ext cx="12192000" cy="5032501"/>
              <a:chOff x="0" y="1112098"/>
              <a:chExt cx="12192000" cy="5032501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5DDF4C05-7481-8219-124D-94D408931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112098"/>
                <a:ext cx="12192000" cy="5032501"/>
              </a:xfrm>
              <a:prstGeom prst="rect">
                <a:avLst/>
              </a:prstGeom>
            </p:spPr>
          </p:pic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D1410B3-F809-8A41-16CA-1B71BD35C87E}"/>
                  </a:ext>
                </a:extLst>
              </p:cNvPr>
              <p:cNvSpPr/>
              <p:nvPr/>
            </p:nvSpPr>
            <p:spPr>
              <a:xfrm rot="5400000">
                <a:off x="9322120" y="4212307"/>
                <a:ext cx="1326096" cy="316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3B74FCCE-09DA-7140-0ED6-730334FA615A}"/>
                  </a:ext>
                </a:extLst>
              </p:cNvPr>
              <p:cNvSpPr/>
              <p:nvPr/>
            </p:nvSpPr>
            <p:spPr>
              <a:xfrm>
                <a:off x="9064268" y="4232673"/>
                <a:ext cx="1525444" cy="394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782203D-C179-2B23-B301-07BEAFDB7D08}"/>
                  </a:ext>
                </a:extLst>
              </p:cNvPr>
              <p:cNvSpPr/>
              <p:nvPr/>
            </p:nvSpPr>
            <p:spPr>
              <a:xfrm>
                <a:off x="9511499" y="2824739"/>
                <a:ext cx="1500243" cy="150024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459E36A-2CDE-4E64-8913-7208EC48EDE1}"/>
                </a:ext>
              </a:extLst>
            </p:cNvPr>
            <p:cNvSpPr/>
            <p:nvPr/>
          </p:nvSpPr>
          <p:spPr>
            <a:xfrm>
              <a:off x="5562962" y="1597466"/>
              <a:ext cx="222460" cy="1360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92324F3-BC73-728C-05AC-A7A909598EAD}"/>
                </a:ext>
              </a:extLst>
            </p:cNvPr>
            <p:cNvSpPr/>
            <p:nvPr/>
          </p:nvSpPr>
          <p:spPr>
            <a:xfrm rot="5400000">
              <a:off x="5614967" y="1238495"/>
              <a:ext cx="222460" cy="1360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810767"/>
            <a:ext cx="3590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Sammlung Israels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38859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810767"/>
            <a:ext cx="4962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Entrückung der Gemeinde</a:t>
            </a:r>
            <a:endParaRPr lang="de-DE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D9F54F-03B2-7F52-CAA3-5A17BAED7925}"/>
              </a:ext>
            </a:extLst>
          </p:cNvPr>
          <p:cNvSpPr txBox="1"/>
          <p:nvPr/>
        </p:nvSpPr>
        <p:spPr>
          <a:xfrm>
            <a:off x="659709" y="1591544"/>
            <a:ext cx="914397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"Dann werden zwei auf dem Feld sein, einer wird </a:t>
            </a:r>
          </a:p>
          <a:p>
            <a:r>
              <a:rPr lang="de-CH" sz="3000" dirty="0"/>
              <a:t>genommen und einer gelassen; 41 zwei ⟨Frauen⟩ </a:t>
            </a:r>
          </a:p>
          <a:p>
            <a:r>
              <a:rPr lang="de-CH" sz="3000" dirty="0"/>
              <a:t>werden an dem Mühlstein mahlen, eine wird genommen </a:t>
            </a:r>
          </a:p>
          <a:p>
            <a:r>
              <a:rPr lang="de-CH" sz="3000" dirty="0"/>
              <a:t>und eine gelassen. </a:t>
            </a:r>
            <a:r>
              <a:rPr lang="de-DE" sz="3000" dirty="0"/>
              <a:t>42 Wacht also! Denn ihr wisst nicht, </a:t>
            </a:r>
          </a:p>
          <a:p>
            <a:r>
              <a:rPr lang="de-DE" sz="3000" dirty="0"/>
              <a:t>an welchem Tag euer Herr kommt." </a:t>
            </a:r>
            <a:r>
              <a:rPr lang="de-DE" sz="3000" b="1" dirty="0"/>
              <a:t>Mt 24,36-42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3224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02C7AC2-1470-B9D4-878A-8500CAD007AE}"/>
              </a:ext>
            </a:extLst>
          </p:cNvPr>
          <p:cNvGrpSpPr/>
          <p:nvPr/>
        </p:nvGrpSpPr>
        <p:grpSpPr>
          <a:xfrm>
            <a:off x="0" y="1112098"/>
            <a:ext cx="12192000" cy="5032501"/>
            <a:chOff x="0" y="1112098"/>
            <a:chExt cx="12192000" cy="503250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D1DF2B7-2026-6035-902F-68C6663FB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12098"/>
              <a:ext cx="12192000" cy="5032501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5CBA129-E1DF-037E-4AF2-22F5A57C2813}"/>
                </a:ext>
              </a:extLst>
            </p:cNvPr>
            <p:cNvSpPr/>
            <p:nvPr/>
          </p:nvSpPr>
          <p:spPr>
            <a:xfrm>
              <a:off x="4939498" y="1248091"/>
              <a:ext cx="1500243" cy="21278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420735"/>
            <a:ext cx="4962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Entrückung der Gemeinde</a:t>
            </a:r>
            <a:endParaRPr lang="de-DE" sz="3000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373A659-553F-7DDE-9F78-8878986E1B7D}"/>
              </a:ext>
            </a:extLst>
          </p:cNvPr>
          <p:cNvSpPr/>
          <p:nvPr/>
        </p:nvSpPr>
        <p:spPr>
          <a:xfrm rot="5400000">
            <a:off x="9322120" y="4212307"/>
            <a:ext cx="1326096" cy="3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E305D0-44DD-4FE0-D8EE-D4524DB66B78}"/>
              </a:ext>
            </a:extLst>
          </p:cNvPr>
          <p:cNvSpPr/>
          <p:nvPr/>
        </p:nvSpPr>
        <p:spPr>
          <a:xfrm>
            <a:off x="9064268" y="4232673"/>
            <a:ext cx="1525444" cy="39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58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386067"/>
            <a:ext cx="2967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Völkergericht</a:t>
            </a:r>
            <a:endParaRPr lang="de-DE" sz="3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CB6D27-C154-8724-0A90-ABFA3D286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8" y="1047928"/>
            <a:ext cx="9525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39BF0C-9883-D444-9FAB-4528B2E6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091"/>
            <a:ext cx="12192000" cy="503250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F792C8F-F5B1-34A2-3169-44C161E82F6E}"/>
              </a:ext>
            </a:extLst>
          </p:cNvPr>
          <p:cNvSpPr/>
          <p:nvPr/>
        </p:nvSpPr>
        <p:spPr>
          <a:xfrm>
            <a:off x="9511499" y="2785732"/>
            <a:ext cx="1500243" cy="15002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D9FE6D-FCD2-E0E3-AC0D-70432B4B10B4}"/>
              </a:ext>
            </a:extLst>
          </p:cNvPr>
          <p:cNvSpPr txBox="1"/>
          <p:nvPr/>
        </p:nvSpPr>
        <p:spPr>
          <a:xfrm>
            <a:off x="659709" y="264725"/>
            <a:ext cx="2967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Völkergericht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33864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D7C84E8-DC93-BD3F-C694-6DD1CB97E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9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0055" y="290726"/>
            <a:ext cx="2598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Ölbergrede</a:t>
            </a:r>
            <a:endParaRPr lang="de-CH" sz="30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FDFE8E-511B-3B2E-24C5-F875830A2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7" y="844723"/>
            <a:ext cx="10710689" cy="6019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6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8347E6-FECC-5BCB-878C-93A988D46DEE}"/>
              </a:ext>
            </a:extLst>
          </p:cNvPr>
          <p:cNvSpPr txBox="1"/>
          <p:nvPr/>
        </p:nvSpPr>
        <p:spPr>
          <a:xfrm>
            <a:off x="659709" y="1379197"/>
            <a:ext cx="95560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Jesus trat hinaus und ging von dem Tempel weg; und </a:t>
            </a:r>
          </a:p>
          <a:p>
            <a:r>
              <a:rPr lang="de-CH" sz="3000" dirty="0"/>
              <a:t>seine Jünger traten zu ⟨ihm⟩, um ihn auf die Gebäude des </a:t>
            </a:r>
          </a:p>
          <a:p>
            <a:r>
              <a:rPr lang="de-CH" sz="3000" dirty="0"/>
              <a:t>Tempels aufmerksam zu machen. </a:t>
            </a:r>
            <a:r>
              <a:rPr lang="de-DE" sz="3000" dirty="0"/>
              <a:t>2 Er aber antwortete und </a:t>
            </a:r>
          </a:p>
          <a:p>
            <a:r>
              <a:rPr lang="de-DE" sz="3000" dirty="0"/>
              <a:t>sprach zu ihnen: Seht ihr nicht dies alles? Wahrlich, ich sage </a:t>
            </a:r>
          </a:p>
          <a:p>
            <a:r>
              <a:rPr lang="de-DE" sz="3000" dirty="0"/>
              <a:t>euch: Hier wird nicht ein Stein auf dem anderen gelassen </a:t>
            </a:r>
          </a:p>
          <a:p>
            <a:r>
              <a:rPr lang="de-DE" sz="3000" dirty="0"/>
              <a:t>werden, der nicht abgebrochen werden wird." </a:t>
            </a:r>
            <a:r>
              <a:rPr lang="de-DE" sz="3000" b="1" dirty="0"/>
              <a:t>Mt 24,1-2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3509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0055" y="290726"/>
            <a:ext cx="2598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Ölbergrede</a:t>
            </a:r>
            <a:endParaRPr lang="de-CH" sz="3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59AF04-85E4-6BCB-2F65-93AEF35B6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" y="763682"/>
            <a:ext cx="6988144" cy="6047097"/>
          </a:xfrm>
          <a:prstGeom prst="rect">
            <a:avLst/>
          </a:prstGeom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E7552A3-33AD-2E2D-4C0F-AC4D4EE5E088}"/>
              </a:ext>
            </a:extLst>
          </p:cNvPr>
          <p:cNvSpPr/>
          <p:nvPr/>
        </p:nvSpPr>
        <p:spPr>
          <a:xfrm>
            <a:off x="4316506" y="2660843"/>
            <a:ext cx="2439653" cy="489720"/>
          </a:xfrm>
          <a:custGeom>
            <a:avLst/>
            <a:gdLst>
              <a:gd name="connsiteX0" fmla="*/ 43145 w 2439653"/>
              <a:gd name="connsiteY0" fmla="*/ 446384 h 489720"/>
              <a:gd name="connsiteX1" fmla="*/ 12810 w 2439653"/>
              <a:gd name="connsiteY1" fmla="*/ 242702 h 489720"/>
              <a:gd name="connsiteX2" fmla="*/ 34478 w 2439653"/>
              <a:gd name="connsiteY2" fmla="*/ 112693 h 489720"/>
              <a:gd name="connsiteX3" fmla="*/ 376836 w 2439653"/>
              <a:gd name="connsiteY3" fmla="*/ 39021 h 489720"/>
              <a:gd name="connsiteX4" fmla="*/ 749530 w 2439653"/>
              <a:gd name="connsiteY4" fmla="*/ 18 h 489720"/>
              <a:gd name="connsiteX5" fmla="*/ 987881 w 2439653"/>
              <a:gd name="connsiteY5" fmla="*/ 43354 h 489720"/>
              <a:gd name="connsiteX6" fmla="*/ 1468916 w 2439653"/>
              <a:gd name="connsiteY6" fmla="*/ 190698 h 489720"/>
              <a:gd name="connsiteX7" fmla="*/ 2439653 w 2439653"/>
              <a:gd name="connsiteY7" fmla="*/ 489720 h 489720"/>
              <a:gd name="connsiteX8" fmla="*/ 2439653 w 2439653"/>
              <a:gd name="connsiteY8" fmla="*/ 489720 h 48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9653" h="489720">
                <a:moveTo>
                  <a:pt x="43145" y="446384"/>
                </a:moveTo>
                <a:cubicBezTo>
                  <a:pt x="28699" y="372350"/>
                  <a:pt x="14254" y="298317"/>
                  <a:pt x="12810" y="242702"/>
                </a:cubicBezTo>
                <a:cubicBezTo>
                  <a:pt x="11366" y="187087"/>
                  <a:pt x="-26193" y="146640"/>
                  <a:pt x="34478" y="112693"/>
                </a:cubicBezTo>
                <a:cubicBezTo>
                  <a:pt x="95149" y="78746"/>
                  <a:pt x="257661" y="57800"/>
                  <a:pt x="376836" y="39021"/>
                </a:cubicBezTo>
                <a:cubicBezTo>
                  <a:pt x="496011" y="20242"/>
                  <a:pt x="647689" y="-704"/>
                  <a:pt x="749530" y="18"/>
                </a:cubicBezTo>
                <a:cubicBezTo>
                  <a:pt x="851371" y="740"/>
                  <a:pt x="867983" y="11574"/>
                  <a:pt x="987881" y="43354"/>
                </a:cubicBezTo>
                <a:cubicBezTo>
                  <a:pt x="1107779" y="75134"/>
                  <a:pt x="1468916" y="190698"/>
                  <a:pt x="1468916" y="190698"/>
                </a:cubicBezTo>
                <a:lnTo>
                  <a:pt x="2439653" y="489720"/>
                </a:lnTo>
                <a:lnTo>
                  <a:pt x="2439653" y="48972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13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633087"/>
            <a:ext cx="4347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drei Fragen der Jünger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347E6-FECC-5BCB-878C-93A988D46DEE}"/>
              </a:ext>
            </a:extLst>
          </p:cNvPr>
          <p:cNvSpPr txBox="1"/>
          <p:nvPr/>
        </p:nvSpPr>
        <p:spPr>
          <a:xfrm>
            <a:off x="659709" y="1379197"/>
            <a:ext cx="9132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"Als er aber auf dem Ölberg saß, traten seine Jünger für </a:t>
            </a:r>
          </a:p>
          <a:p>
            <a:r>
              <a:rPr lang="de-CH" sz="3000" dirty="0"/>
              <a:t>sich allein zu ihm und sprachen: </a:t>
            </a:r>
            <a:r>
              <a:rPr lang="de-DE" sz="3000" dirty="0"/>
              <a:t>Sage uns, wann wird das </a:t>
            </a:r>
          </a:p>
          <a:p>
            <a:r>
              <a:rPr lang="de-DE" sz="3000" dirty="0"/>
              <a:t>sein, und was ist das Zeichen deiner Ankunft und der </a:t>
            </a:r>
          </a:p>
          <a:p>
            <a:r>
              <a:rPr lang="de-DE" sz="3000" dirty="0"/>
              <a:t>Vollendung des Zeitalters?" </a:t>
            </a:r>
            <a:r>
              <a:rPr lang="de-DE" sz="3000" b="1" dirty="0"/>
              <a:t>Mt 24,3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34435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633087"/>
            <a:ext cx="4347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drei Fragen der Jünger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347E6-FECC-5BCB-878C-93A988D46DEE}"/>
              </a:ext>
            </a:extLst>
          </p:cNvPr>
          <p:cNvSpPr txBox="1"/>
          <p:nvPr/>
        </p:nvSpPr>
        <p:spPr>
          <a:xfrm>
            <a:off x="659709" y="1379197"/>
            <a:ext cx="9132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"Als er aber auf dem Ölberg saß, traten seine Jünger für </a:t>
            </a:r>
          </a:p>
          <a:p>
            <a:r>
              <a:rPr lang="de-CH" sz="3000" dirty="0"/>
              <a:t>sich allein zu ihm und sprachen: </a:t>
            </a:r>
            <a:r>
              <a:rPr lang="de-DE" sz="3000" dirty="0"/>
              <a:t>Sage uns, </a:t>
            </a:r>
            <a:r>
              <a:rPr lang="de-DE" sz="3000" dirty="0">
                <a:highlight>
                  <a:srgbClr val="FFFF00"/>
                </a:highlight>
              </a:rPr>
              <a:t>wann wird das </a:t>
            </a:r>
          </a:p>
          <a:p>
            <a:r>
              <a:rPr lang="de-DE" sz="3000" dirty="0">
                <a:highlight>
                  <a:srgbClr val="FFFF00"/>
                </a:highlight>
              </a:rPr>
              <a:t>sein</a:t>
            </a:r>
            <a:r>
              <a:rPr lang="de-DE" sz="3000" dirty="0"/>
              <a:t>, und was ist das Zeichen deiner Ankunft und der </a:t>
            </a:r>
          </a:p>
          <a:p>
            <a:r>
              <a:rPr lang="de-DE" sz="3000" dirty="0"/>
              <a:t>Vollendung des Zeitalters?" </a:t>
            </a:r>
            <a:r>
              <a:rPr lang="de-DE" sz="3000" b="1" dirty="0"/>
              <a:t>Mt 24,3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179416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633087"/>
            <a:ext cx="4347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drei Fragen der Jünger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347E6-FECC-5BCB-878C-93A988D46DEE}"/>
              </a:ext>
            </a:extLst>
          </p:cNvPr>
          <p:cNvSpPr txBox="1"/>
          <p:nvPr/>
        </p:nvSpPr>
        <p:spPr>
          <a:xfrm>
            <a:off x="659709" y="1379197"/>
            <a:ext cx="9132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"Als er aber auf dem Ölberg saß, traten seine Jünger für </a:t>
            </a:r>
          </a:p>
          <a:p>
            <a:r>
              <a:rPr lang="de-CH" sz="3000" dirty="0"/>
              <a:t>sich allein zu ihm und sprachen: </a:t>
            </a:r>
            <a:r>
              <a:rPr lang="de-DE" sz="3000" dirty="0"/>
              <a:t>Sage uns, wann wird das </a:t>
            </a:r>
          </a:p>
          <a:p>
            <a:r>
              <a:rPr lang="de-DE" sz="3000" dirty="0"/>
              <a:t>sein, und </a:t>
            </a:r>
            <a:r>
              <a:rPr lang="de-DE" sz="3000" dirty="0">
                <a:highlight>
                  <a:srgbClr val="FFFF00"/>
                </a:highlight>
              </a:rPr>
              <a:t>was ist das Zeichen deiner Ankunft</a:t>
            </a:r>
            <a:r>
              <a:rPr lang="de-DE" sz="3000" dirty="0"/>
              <a:t> und der </a:t>
            </a:r>
          </a:p>
          <a:p>
            <a:r>
              <a:rPr lang="de-DE" sz="3000" dirty="0"/>
              <a:t>Vollendung des Zeitalters?" </a:t>
            </a:r>
            <a:r>
              <a:rPr lang="de-DE" sz="3000" b="1" dirty="0"/>
              <a:t>Mt 24,3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5532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9709" y="633087"/>
            <a:ext cx="4347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drei Fragen der Jünger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347E6-FECC-5BCB-878C-93A988D46DEE}"/>
              </a:ext>
            </a:extLst>
          </p:cNvPr>
          <p:cNvSpPr txBox="1"/>
          <p:nvPr/>
        </p:nvSpPr>
        <p:spPr>
          <a:xfrm>
            <a:off x="659709" y="1379197"/>
            <a:ext cx="9132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"Als er aber auf dem Ölberg saß, traten seine Jünger für </a:t>
            </a:r>
          </a:p>
          <a:p>
            <a:r>
              <a:rPr lang="de-CH" sz="3000" dirty="0"/>
              <a:t>sich allein zu ihm und sprachen: </a:t>
            </a:r>
            <a:r>
              <a:rPr lang="de-DE" sz="3000" dirty="0"/>
              <a:t>Sage uns, wann wird das </a:t>
            </a:r>
          </a:p>
          <a:p>
            <a:r>
              <a:rPr lang="de-DE" sz="3000" dirty="0"/>
              <a:t>sein, und </a:t>
            </a:r>
            <a:r>
              <a:rPr lang="de-DE" sz="3000" dirty="0">
                <a:highlight>
                  <a:srgbClr val="FFFF00"/>
                </a:highlight>
              </a:rPr>
              <a:t>was ist das Zeichen</a:t>
            </a:r>
            <a:r>
              <a:rPr lang="de-DE" sz="3000" dirty="0"/>
              <a:t> deiner Ankunft und </a:t>
            </a:r>
            <a:r>
              <a:rPr lang="de-DE" sz="3000" dirty="0">
                <a:highlight>
                  <a:srgbClr val="FFFF00"/>
                </a:highlight>
              </a:rPr>
              <a:t>der </a:t>
            </a:r>
          </a:p>
          <a:p>
            <a:r>
              <a:rPr lang="de-DE" sz="3000" dirty="0">
                <a:highlight>
                  <a:srgbClr val="FFFF00"/>
                </a:highlight>
              </a:rPr>
              <a:t>Vollendung des Zeitalters?</a:t>
            </a:r>
            <a:r>
              <a:rPr lang="de-DE" sz="3000" dirty="0"/>
              <a:t>" </a:t>
            </a:r>
            <a:r>
              <a:rPr lang="de-DE" sz="3000" b="1" dirty="0"/>
              <a:t>Mt 24,3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225923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Breitbild</PresentationFormat>
  <Paragraphs>87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Matthäusevangelium</dc:title>
  <dc:creator>Reinhard</dc:creator>
  <cp:keywords>OLOC</cp:keywords>
  <cp:lastModifiedBy>Reinhard Briggeler</cp:lastModifiedBy>
  <cp:revision>172</cp:revision>
  <dcterms:created xsi:type="dcterms:W3CDTF">2018-05-19T05:14:58Z</dcterms:created>
  <dcterms:modified xsi:type="dcterms:W3CDTF">2023-03-12T07:19:24Z</dcterms:modified>
</cp:coreProperties>
</file>