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844" r:id="rId2"/>
    <p:sldId id="852" r:id="rId3"/>
    <p:sldId id="849" r:id="rId4"/>
    <p:sldId id="850" r:id="rId5"/>
    <p:sldId id="851" r:id="rId6"/>
    <p:sldId id="853" r:id="rId7"/>
    <p:sldId id="855" r:id="rId8"/>
    <p:sldId id="856" r:id="rId9"/>
    <p:sldId id="858" r:id="rId10"/>
    <p:sldId id="857" r:id="rId11"/>
    <p:sldId id="854" r:id="rId12"/>
    <p:sldId id="859" r:id="rId13"/>
    <p:sldId id="865" r:id="rId14"/>
    <p:sldId id="866" r:id="rId15"/>
    <p:sldId id="861" r:id="rId16"/>
    <p:sldId id="867" r:id="rId17"/>
    <p:sldId id="871" r:id="rId18"/>
    <p:sldId id="868" r:id="rId19"/>
    <p:sldId id="869" r:id="rId20"/>
    <p:sldId id="870" r:id="rId21"/>
    <p:sldId id="862" r:id="rId22"/>
    <p:sldId id="863" r:id="rId23"/>
    <p:sldId id="864" r:id="rId24"/>
    <p:sldId id="845" r:id="rId25"/>
  </p:sldIdLst>
  <p:sldSz cx="12192000" cy="6858000"/>
  <p:notesSz cx="6742113" cy="9872663"/>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000000"/>
    <a:srgbClr val="0415B4"/>
    <a:srgbClr val="3B3838"/>
    <a:srgbClr val="595959"/>
    <a:srgbClr val="CCFFFF"/>
    <a:srgbClr val="F7FEFF"/>
    <a:srgbClr val="A7230D"/>
    <a:srgbClr val="219EAB"/>
    <a:srgbClr val="B4865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snapToGrid="0">
      <p:cViewPr varScale="1">
        <p:scale>
          <a:sx n="108" d="100"/>
          <a:sy n="108" d="100"/>
        </p:scale>
        <p:origin x="114" y="246"/>
      </p:cViewPr>
      <p:guideLst>
        <p:guide orient="horz" pos="2160"/>
        <p:guide pos="3840"/>
      </p:guideLst>
    </p:cSldViewPr>
  </p:slideViewPr>
  <p:outlineViewPr>
    <p:cViewPr>
      <p:scale>
        <a:sx n="33" d="100"/>
        <a:sy n="33" d="100"/>
      </p:scale>
      <p:origin x="0" y="2898"/>
    </p:cViewPr>
  </p:outlineViewPr>
  <p:notesTextViewPr>
    <p:cViewPr>
      <p:scale>
        <a:sx n="3" d="2"/>
        <a:sy n="3" d="2"/>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ABD7CE7-2DB1-4AF6-A0CF-700C2A751B25}"/>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endParaRPr lang="de-CH"/>
          </a:p>
        </p:txBody>
      </p:sp>
      <p:sp>
        <p:nvSpPr>
          <p:cNvPr id="3" name="Untertitel 2">
            <a:extLst>
              <a:ext uri="{FF2B5EF4-FFF2-40B4-BE49-F238E27FC236}">
                <a16:creationId xmlns:a16="http://schemas.microsoft.com/office/drawing/2014/main" id="{91D32DCB-3ED5-406E-A743-AE4A9138415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de-CH"/>
          </a:p>
        </p:txBody>
      </p:sp>
      <p:sp>
        <p:nvSpPr>
          <p:cNvPr id="4" name="Datumsplatzhalter 3">
            <a:extLst>
              <a:ext uri="{FF2B5EF4-FFF2-40B4-BE49-F238E27FC236}">
                <a16:creationId xmlns:a16="http://schemas.microsoft.com/office/drawing/2014/main" id="{BEF23B1A-96F3-4F0F-BFD2-4C84241104C1}"/>
              </a:ext>
            </a:extLst>
          </p:cNvPr>
          <p:cNvSpPr>
            <a:spLocks noGrp="1"/>
          </p:cNvSpPr>
          <p:nvPr>
            <p:ph type="dt" sz="half" idx="10"/>
          </p:nvPr>
        </p:nvSpPr>
        <p:spPr/>
        <p:txBody>
          <a:bodyPr/>
          <a:lstStyle/>
          <a:p>
            <a:fld id="{F933B1AF-C5F1-46A7-8E1D-2AF154C39C49}" type="datetimeFigureOut">
              <a:rPr lang="de-CH" smtClean="0"/>
              <a:t>10.11.2022</a:t>
            </a:fld>
            <a:endParaRPr lang="de-CH" dirty="0"/>
          </a:p>
        </p:txBody>
      </p:sp>
      <p:sp>
        <p:nvSpPr>
          <p:cNvPr id="5" name="Fußzeilenplatzhalter 4">
            <a:extLst>
              <a:ext uri="{FF2B5EF4-FFF2-40B4-BE49-F238E27FC236}">
                <a16:creationId xmlns:a16="http://schemas.microsoft.com/office/drawing/2014/main" id="{2E05BB20-5DCD-4760-9D5E-988C0503BB5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7BB85F7-8805-41EF-A275-7C0285D50BE4}"/>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0168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E6D30CB-1657-4FA1-903F-161524140F17}"/>
              </a:ext>
            </a:extLst>
          </p:cNvPr>
          <p:cNvSpPr>
            <a:spLocks noGrp="1"/>
          </p:cNvSpPr>
          <p:nvPr>
            <p:ph type="title"/>
          </p:nvPr>
        </p:nvSpPr>
        <p:spPr/>
        <p:txBody>
          <a:bodyPr/>
          <a:lstStyle/>
          <a:p>
            <a:r>
              <a:rPr lang="de-DE"/>
              <a:t>Mastertitelformat bearbeiten</a:t>
            </a:r>
            <a:endParaRPr lang="de-CH"/>
          </a:p>
        </p:txBody>
      </p:sp>
      <p:sp>
        <p:nvSpPr>
          <p:cNvPr id="3" name="Vertikaler Textplatzhalter 2">
            <a:extLst>
              <a:ext uri="{FF2B5EF4-FFF2-40B4-BE49-F238E27FC236}">
                <a16:creationId xmlns:a16="http://schemas.microsoft.com/office/drawing/2014/main" id="{51A94D06-4036-4BF4-ACEB-4528D840FE9A}"/>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92E8DDB8-B72D-46C5-9063-3BDE6D2862AD}"/>
              </a:ext>
            </a:extLst>
          </p:cNvPr>
          <p:cNvSpPr>
            <a:spLocks noGrp="1"/>
          </p:cNvSpPr>
          <p:nvPr>
            <p:ph type="dt" sz="half" idx="10"/>
          </p:nvPr>
        </p:nvSpPr>
        <p:spPr/>
        <p:txBody>
          <a:bodyPr/>
          <a:lstStyle/>
          <a:p>
            <a:fld id="{F933B1AF-C5F1-46A7-8E1D-2AF154C39C49}" type="datetimeFigureOut">
              <a:rPr lang="de-CH" smtClean="0"/>
              <a:t>10.11.2022</a:t>
            </a:fld>
            <a:endParaRPr lang="de-CH" dirty="0"/>
          </a:p>
        </p:txBody>
      </p:sp>
      <p:sp>
        <p:nvSpPr>
          <p:cNvPr id="5" name="Fußzeilenplatzhalter 4">
            <a:extLst>
              <a:ext uri="{FF2B5EF4-FFF2-40B4-BE49-F238E27FC236}">
                <a16:creationId xmlns:a16="http://schemas.microsoft.com/office/drawing/2014/main" id="{F6542659-DAC6-4426-B04C-9806088DA22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87F2D852-73B3-4FA5-9623-1E47AB4FB7E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7336940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43E65004-336F-44A3-84A8-5BD8175DF612}"/>
              </a:ext>
            </a:extLst>
          </p:cNvPr>
          <p:cNvSpPr>
            <a:spLocks noGrp="1"/>
          </p:cNvSpPr>
          <p:nvPr>
            <p:ph type="title" orient="vert"/>
          </p:nvPr>
        </p:nvSpPr>
        <p:spPr>
          <a:xfrm>
            <a:off x="8724900" y="365125"/>
            <a:ext cx="2628900" cy="5811838"/>
          </a:xfrm>
        </p:spPr>
        <p:txBody>
          <a:bodyPr vert="eaVert"/>
          <a:lstStyle/>
          <a:p>
            <a:r>
              <a:rPr lang="de-DE"/>
              <a:t>Mastertitelformat bearbeiten</a:t>
            </a:r>
            <a:endParaRPr lang="de-CH"/>
          </a:p>
        </p:txBody>
      </p:sp>
      <p:sp>
        <p:nvSpPr>
          <p:cNvPr id="3" name="Vertikaler Textplatzhalter 2">
            <a:extLst>
              <a:ext uri="{FF2B5EF4-FFF2-40B4-BE49-F238E27FC236}">
                <a16:creationId xmlns:a16="http://schemas.microsoft.com/office/drawing/2014/main" id="{40EA1F4F-7F10-4E0A-93CD-3C363B727A43}"/>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E9E2BEBF-AAC5-4D43-B70E-A04EEF2F7A7F}"/>
              </a:ext>
            </a:extLst>
          </p:cNvPr>
          <p:cNvSpPr>
            <a:spLocks noGrp="1"/>
          </p:cNvSpPr>
          <p:nvPr>
            <p:ph type="dt" sz="half" idx="10"/>
          </p:nvPr>
        </p:nvSpPr>
        <p:spPr/>
        <p:txBody>
          <a:bodyPr/>
          <a:lstStyle/>
          <a:p>
            <a:fld id="{F933B1AF-C5F1-46A7-8E1D-2AF154C39C49}" type="datetimeFigureOut">
              <a:rPr lang="de-CH" smtClean="0"/>
              <a:t>10.11.2022</a:t>
            </a:fld>
            <a:endParaRPr lang="de-CH" dirty="0"/>
          </a:p>
        </p:txBody>
      </p:sp>
      <p:sp>
        <p:nvSpPr>
          <p:cNvPr id="5" name="Fußzeilenplatzhalter 4">
            <a:extLst>
              <a:ext uri="{FF2B5EF4-FFF2-40B4-BE49-F238E27FC236}">
                <a16:creationId xmlns:a16="http://schemas.microsoft.com/office/drawing/2014/main" id="{48B2E89A-CF8F-4D6D-AF35-EB171072BA42}"/>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FAB6095-5F4C-42A4-80F1-F4051660D9F5}"/>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3695043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elfolie">
    <p:spTree>
      <p:nvGrpSpPr>
        <p:cNvPr id="1" name=""/>
        <p:cNvGrpSpPr/>
        <p:nvPr/>
      </p:nvGrpSpPr>
      <p:grpSpPr>
        <a:xfrm>
          <a:off x="0" y="0"/>
          <a:ext cx="0" cy="0"/>
          <a:chOff x="0" y="0"/>
          <a:chExt cx="0" cy="0"/>
        </a:xfrm>
      </p:grpSpPr>
      <p:sp>
        <p:nvSpPr>
          <p:cNvPr id="4" name="Datumsplatzhalter 3"/>
          <p:cNvSpPr>
            <a:spLocks noGrp="1"/>
          </p:cNvSpPr>
          <p:nvPr>
            <p:ph type="dt" sz="half" idx="10"/>
          </p:nvPr>
        </p:nvSpPr>
        <p:spPr/>
        <p:txBody>
          <a:bodyPr/>
          <a:lstStyle/>
          <a:p>
            <a:fld id="{6DEDF089-39DA-47E3-A74C-E64C6DBBD5AE}" type="datetimeFigureOut">
              <a:rPr lang="de-CH" smtClean="0"/>
              <a:t>10.11.2022</a:t>
            </a:fld>
            <a:endParaRPr lang="de-CH" dirty="0"/>
          </a:p>
        </p:txBody>
      </p:sp>
      <p:sp>
        <p:nvSpPr>
          <p:cNvPr id="5" name="Fußzeilenplatzhalter 4"/>
          <p:cNvSpPr>
            <a:spLocks noGrp="1"/>
          </p:cNvSpPr>
          <p:nvPr>
            <p:ph type="ftr" sz="quarter" idx="11"/>
          </p:nvPr>
        </p:nvSpPr>
        <p:spPr/>
        <p:txBody>
          <a:bodyPr/>
          <a:lstStyle/>
          <a:p>
            <a:endParaRPr lang="de-CH" dirty="0"/>
          </a:p>
        </p:txBody>
      </p:sp>
      <p:sp>
        <p:nvSpPr>
          <p:cNvPr id="6" name="Foliennummernplatzhalter 5"/>
          <p:cNvSpPr>
            <a:spLocks noGrp="1"/>
          </p:cNvSpPr>
          <p:nvPr>
            <p:ph type="sldNum" sz="quarter" idx="12"/>
          </p:nvPr>
        </p:nvSpPr>
        <p:spPr/>
        <p:txBody>
          <a:bodyPr/>
          <a:lstStyle/>
          <a:p>
            <a:fld id="{7D2E9142-EC7B-4178-ABB6-310B1AAD4A55}" type="slidenum">
              <a:rPr lang="de-CH" smtClean="0"/>
              <a:t>‹Nr.›</a:t>
            </a:fld>
            <a:endParaRPr lang="de-CH" dirty="0"/>
          </a:p>
        </p:txBody>
      </p:sp>
    </p:spTree>
    <p:extLst>
      <p:ext uri="{BB962C8B-B14F-4D97-AF65-F5344CB8AC3E}">
        <p14:creationId xmlns:p14="http://schemas.microsoft.com/office/powerpoint/2010/main" val="2097303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98CD364-4700-4021-8F2E-36B088308AA3}"/>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31206AB2-998A-4A8A-BB3F-E86453B83336}"/>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2D6E1858-1D4C-4ADD-B509-1F04E75243FE}"/>
              </a:ext>
            </a:extLst>
          </p:cNvPr>
          <p:cNvSpPr>
            <a:spLocks noGrp="1"/>
          </p:cNvSpPr>
          <p:nvPr>
            <p:ph type="dt" sz="half" idx="10"/>
          </p:nvPr>
        </p:nvSpPr>
        <p:spPr/>
        <p:txBody>
          <a:bodyPr/>
          <a:lstStyle/>
          <a:p>
            <a:fld id="{F933B1AF-C5F1-46A7-8E1D-2AF154C39C49}" type="datetimeFigureOut">
              <a:rPr lang="de-CH" smtClean="0"/>
              <a:t>10.11.2022</a:t>
            </a:fld>
            <a:endParaRPr lang="de-CH" dirty="0"/>
          </a:p>
        </p:txBody>
      </p:sp>
      <p:sp>
        <p:nvSpPr>
          <p:cNvPr id="5" name="Fußzeilenplatzhalter 4">
            <a:extLst>
              <a:ext uri="{FF2B5EF4-FFF2-40B4-BE49-F238E27FC236}">
                <a16:creationId xmlns:a16="http://schemas.microsoft.com/office/drawing/2014/main" id="{95C59EC5-C91E-46FC-8100-8D0AB9B55B1C}"/>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25601D86-82B7-4B9B-912E-5DEABD9852ED}"/>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1712210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DDFF81D-87E6-41EC-A954-ACA41584E5E4}"/>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endParaRPr lang="de-CH"/>
          </a:p>
        </p:txBody>
      </p:sp>
      <p:sp>
        <p:nvSpPr>
          <p:cNvPr id="3" name="Textplatzhalter 2">
            <a:extLst>
              <a:ext uri="{FF2B5EF4-FFF2-40B4-BE49-F238E27FC236}">
                <a16:creationId xmlns:a16="http://schemas.microsoft.com/office/drawing/2014/main" id="{982A3BA4-578F-4055-B266-4B992E82B1E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88409907-D7A5-4B12-B3C9-2AA2CE918A2D}"/>
              </a:ext>
            </a:extLst>
          </p:cNvPr>
          <p:cNvSpPr>
            <a:spLocks noGrp="1"/>
          </p:cNvSpPr>
          <p:nvPr>
            <p:ph type="dt" sz="half" idx="10"/>
          </p:nvPr>
        </p:nvSpPr>
        <p:spPr/>
        <p:txBody>
          <a:bodyPr/>
          <a:lstStyle/>
          <a:p>
            <a:fld id="{F933B1AF-C5F1-46A7-8E1D-2AF154C39C49}" type="datetimeFigureOut">
              <a:rPr lang="de-CH" smtClean="0"/>
              <a:t>10.11.2022</a:t>
            </a:fld>
            <a:endParaRPr lang="de-CH" dirty="0"/>
          </a:p>
        </p:txBody>
      </p:sp>
      <p:sp>
        <p:nvSpPr>
          <p:cNvPr id="5" name="Fußzeilenplatzhalter 4">
            <a:extLst>
              <a:ext uri="{FF2B5EF4-FFF2-40B4-BE49-F238E27FC236}">
                <a16:creationId xmlns:a16="http://schemas.microsoft.com/office/drawing/2014/main" id="{B1C82FC5-7446-4D67-9B17-F0C553B5CB7A}"/>
              </a:ext>
            </a:extLst>
          </p:cNvPr>
          <p:cNvSpPr>
            <a:spLocks noGrp="1"/>
          </p:cNvSpPr>
          <p:nvPr>
            <p:ph type="ftr" sz="quarter" idx="11"/>
          </p:nvPr>
        </p:nvSpPr>
        <p:spPr/>
        <p:txBody>
          <a:bodyPr/>
          <a:lstStyle/>
          <a:p>
            <a:endParaRPr lang="de-CH" dirty="0"/>
          </a:p>
        </p:txBody>
      </p:sp>
      <p:sp>
        <p:nvSpPr>
          <p:cNvPr id="6" name="Foliennummernplatzhalter 5">
            <a:extLst>
              <a:ext uri="{FF2B5EF4-FFF2-40B4-BE49-F238E27FC236}">
                <a16:creationId xmlns:a16="http://schemas.microsoft.com/office/drawing/2014/main" id="{41F5F2E0-2353-473D-A61F-F4EF6B54E071}"/>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2630088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CE4132A-EE5A-488A-9B3D-340F9899BB5D}"/>
              </a:ext>
            </a:extLst>
          </p:cNvPr>
          <p:cNvSpPr>
            <a:spLocks noGrp="1"/>
          </p:cNvSpPr>
          <p:nvPr>
            <p:ph type="title"/>
          </p:nvPr>
        </p:nvSpPr>
        <p:spPr/>
        <p:txBody>
          <a:bodyPr/>
          <a:lstStyle/>
          <a:p>
            <a:r>
              <a:rPr lang="de-DE"/>
              <a:t>Mastertitelformat bearbeiten</a:t>
            </a:r>
            <a:endParaRPr lang="de-CH"/>
          </a:p>
        </p:txBody>
      </p:sp>
      <p:sp>
        <p:nvSpPr>
          <p:cNvPr id="3" name="Inhaltsplatzhalter 2">
            <a:extLst>
              <a:ext uri="{FF2B5EF4-FFF2-40B4-BE49-F238E27FC236}">
                <a16:creationId xmlns:a16="http://schemas.microsoft.com/office/drawing/2014/main" id="{6965D868-C7E8-49B4-A02B-D4CCC5B6F655}"/>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Inhaltsplatzhalter 3">
            <a:extLst>
              <a:ext uri="{FF2B5EF4-FFF2-40B4-BE49-F238E27FC236}">
                <a16:creationId xmlns:a16="http://schemas.microsoft.com/office/drawing/2014/main" id="{DE501BB0-9E49-46B0-9901-FC42B12B7767}"/>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Datumsplatzhalter 4">
            <a:extLst>
              <a:ext uri="{FF2B5EF4-FFF2-40B4-BE49-F238E27FC236}">
                <a16:creationId xmlns:a16="http://schemas.microsoft.com/office/drawing/2014/main" id="{46FD0CDA-4EBC-4AF5-9AA0-9D5E46821411}"/>
              </a:ext>
            </a:extLst>
          </p:cNvPr>
          <p:cNvSpPr>
            <a:spLocks noGrp="1"/>
          </p:cNvSpPr>
          <p:nvPr>
            <p:ph type="dt" sz="half" idx="10"/>
          </p:nvPr>
        </p:nvSpPr>
        <p:spPr/>
        <p:txBody>
          <a:bodyPr/>
          <a:lstStyle/>
          <a:p>
            <a:fld id="{F933B1AF-C5F1-46A7-8E1D-2AF154C39C49}" type="datetimeFigureOut">
              <a:rPr lang="de-CH" smtClean="0"/>
              <a:t>10.11.2022</a:t>
            </a:fld>
            <a:endParaRPr lang="de-CH" dirty="0"/>
          </a:p>
        </p:txBody>
      </p:sp>
      <p:sp>
        <p:nvSpPr>
          <p:cNvPr id="6" name="Fußzeilenplatzhalter 5">
            <a:extLst>
              <a:ext uri="{FF2B5EF4-FFF2-40B4-BE49-F238E27FC236}">
                <a16:creationId xmlns:a16="http://schemas.microsoft.com/office/drawing/2014/main" id="{8811F98A-9D23-49CA-956E-38001D1AF024}"/>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EDF1F2D-2700-4CE5-874E-E7647953A703}"/>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3421654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DF36BBD-C2D6-4AFA-A9A8-03B1E2C6CB19}"/>
              </a:ext>
            </a:extLst>
          </p:cNvPr>
          <p:cNvSpPr>
            <a:spLocks noGrp="1"/>
          </p:cNvSpPr>
          <p:nvPr>
            <p:ph type="title"/>
          </p:nvPr>
        </p:nvSpPr>
        <p:spPr>
          <a:xfrm>
            <a:off x="839788" y="365125"/>
            <a:ext cx="10515600" cy="1325563"/>
          </a:xfrm>
        </p:spPr>
        <p:txBody>
          <a:bodyPr/>
          <a:lstStyle/>
          <a:p>
            <a:r>
              <a:rPr lang="de-DE"/>
              <a:t>Mastertitelformat bearbeiten</a:t>
            </a:r>
            <a:endParaRPr lang="de-CH"/>
          </a:p>
        </p:txBody>
      </p:sp>
      <p:sp>
        <p:nvSpPr>
          <p:cNvPr id="3" name="Textplatzhalter 2">
            <a:extLst>
              <a:ext uri="{FF2B5EF4-FFF2-40B4-BE49-F238E27FC236}">
                <a16:creationId xmlns:a16="http://schemas.microsoft.com/office/drawing/2014/main" id="{E910BEDD-D6C3-40E8-954B-EC17C8D8A4C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0C77C37-93CC-45A8-8BAC-5855B8F7C46E}"/>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5" name="Textplatzhalter 4">
            <a:extLst>
              <a:ext uri="{FF2B5EF4-FFF2-40B4-BE49-F238E27FC236}">
                <a16:creationId xmlns:a16="http://schemas.microsoft.com/office/drawing/2014/main" id="{8DEDC76C-9014-405D-AD19-5DC13A1DE48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E48BB4DE-4C7B-4716-A81B-B57C41815951}"/>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7" name="Datumsplatzhalter 6">
            <a:extLst>
              <a:ext uri="{FF2B5EF4-FFF2-40B4-BE49-F238E27FC236}">
                <a16:creationId xmlns:a16="http://schemas.microsoft.com/office/drawing/2014/main" id="{482359C6-AEA3-4B63-8993-CB4563C1AD24}"/>
              </a:ext>
            </a:extLst>
          </p:cNvPr>
          <p:cNvSpPr>
            <a:spLocks noGrp="1"/>
          </p:cNvSpPr>
          <p:nvPr>
            <p:ph type="dt" sz="half" idx="10"/>
          </p:nvPr>
        </p:nvSpPr>
        <p:spPr/>
        <p:txBody>
          <a:bodyPr/>
          <a:lstStyle/>
          <a:p>
            <a:fld id="{F933B1AF-C5F1-46A7-8E1D-2AF154C39C49}" type="datetimeFigureOut">
              <a:rPr lang="de-CH" smtClean="0"/>
              <a:t>10.11.2022</a:t>
            </a:fld>
            <a:endParaRPr lang="de-CH" dirty="0"/>
          </a:p>
        </p:txBody>
      </p:sp>
      <p:sp>
        <p:nvSpPr>
          <p:cNvPr id="8" name="Fußzeilenplatzhalter 7">
            <a:extLst>
              <a:ext uri="{FF2B5EF4-FFF2-40B4-BE49-F238E27FC236}">
                <a16:creationId xmlns:a16="http://schemas.microsoft.com/office/drawing/2014/main" id="{320B9363-56C1-41C6-9A23-DEA4A69272D3}"/>
              </a:ext>
            </a:extLst>
          </p:cNvPr>
          <p:cNvSpPr>
            <a:spLocks noGrp="1"/>
          </p:cNvSpPr>
          <p:nvPr>
            <p:ph type="ftr" sz="quarter" idx="11"/>
          </p:nvPr>
        </p:nvSpPr>
        <p:spPr/>
        <p:txBody>
          <a:bodyPr/>
          <a:lstStyle/>
          <a:p>
            <a:endParaRPr lang="de-CH" dirty="0"/>
          </a:p>
        </p:txBody>
      </p:sp>
      <p:sp>
        <p:nvSpPr>
          <p:cNvPr id="9" name="Foliennummernplatzhalter 8">
            <a:extLst>
              <a:ext uri="{FF2B5EF4-FFF2-40B4-BE49-F238E27FC236}">
                <a16:creationId xmlns:a16="http://schemas.microsoft.com/office/drawing/2014/main" id="{2C01CC76-0673-4BF6-A7CE-998944A28D9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860243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8D4ED79-DC66-4940-8719-19CC1329C9C8}"/>
              </a:ext>
            </a:extLst>
          </p:cNvPr>
          <p:cNvSpPr>
            <a:spLocks noGrp="1"/>
          </p:cNvSpPr>
          <p:nvPr>
            <p:ph type="title"/>
          </p:nvPr>
        </p:nvSpPr>
        <p:spPr/>
        <p:txBody>
          <a:bodyPr/>
          <a:lstStyle/>
          <a:p>
            <a:r>
              <a:rPr lang="de-DE"/>
              <a:t>Mastertitelformat bearbeiten</a:t>
            </a:r>
            <a:endParaRPr lang="de-CH"/>
          </a:p>
        </p:txBody>
      </p:sp>
      <p:sp>
        <p:nvSpPr>
          <p:cNvPr id="3" name="Datumsplatzhalter 2">
            <a:extLst>
              <a:ext uri="{FF2B5EF4-FFF2-40B4-BE49-F238E27FC236}">
                <a16:creationId xmlns:a16="http://schemas.microsoft.com/office/drawing/2014/main" id="{9A08B6F9-0046-400B-B7DE-E02781BD3544}"/>
              </a:ext>
            </a:extLst>
          </p:cNvPr>
          <p:cNvSpPr>
            <a:spLocks noGrp="1"/>
          </p:cNvSpPr>
          <p:nvPr>
            <p:ph type="dt" sz="half" idx="10"/>
          </p:nvPr>
        </p:nvSpPr>
        <p:spPr/>
        <p:txBody>
          <a:bodyPr/>
          <a:lstStyle/>
          <a:p>
            <a:fld id="{F933B1AF-C5F1-46A7-8E1D-2AF154C39C49}" type="datetimeFigureOut">
              <a:rPr lang="de-CH" smtClean="0"/>
              <a:t>10.11.2022</a:t>
            </a:fld>
            <a:endParaRPr lang="de-CH" dirty="0"/>
          </a:p>
        </p:txBody>
      </p:sp>
      <p:sp>
        <p:nvSpPr>
          <p:cNvPr id="4" name="Fußzeilenplatzhalter 3">
            <a:extLst>
              <a:ext uri="{FF2B5EF4-FFF2-40B4-BE49-F238E27FC236}">
                <a16:creationId xmlns:a16="http://schemas.microsoft.com/office/drawing/2014/main" id="{6F19CFC8-DB1C-4D03-9B72-4747664E3732}"/>
              </a:ext>
            </a:extLst>
          </p:cNvPr>
          <p:cNvSpPr>
            <a:spLocks noGrp="1"/>
          </p:cNvSpPr>
          <p:nvPr>
            <p:ph type="ftr" sz="quarter" idx="11"/>
          </p:nvPr>
        </p:nvSpPr>
        <p:spPr/>
        <p:txBody>
          <a:bodyPr/>
          <a:lstStyle/>
          <a:p>
            <a:endParaRPr lang="de-CH" dirty="0"/>
          </a:p>
        </p:txBody>
      </p:sp>
      <p:sp>
        <p:nvSpPr>
          <p:cNvPr id="5" name="Foliennummernplatzhalter 4">
            <a:extLst>
              <a:ext uri="{FF2B5EF4-FFF2-40B4-BE49-F238E27FC236}">
                <a16:creationId xmlns:a16="http://schemas.microsoft.com/office/drawing/2014/main" id="{F1498AED-C42A-4C99-AC5C-48A9537F60C8}"/>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714284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4BF38C16-A59E-407F-A95C-C6905CB042E3}"/>
              </a:ext>
            </a:extLst>
          </p:cNvPr>
          <p:cNvSpPr>
            <a:spLocks noGrp="1"/>
          </p:cNvSpPr>
          <p:nvPr>
            <p:ph type="dt" sz="half" idx="10"/>
          </p:nvPr>
        </p:nvSpPr>
        <p:spPr/>
        <p:txBody>
          <a:bodyPr/>
          <a:lstStyle/>
          <a:p>
            <a:fld id="{F933B1AF-C5F1-46A7-8E1D-2AF154C39C49}" type="datetimeFigureOut">
              <a:rPr lang="de-CH" smtClean="0"/>
              <a:t>10.11.2022</a:t>
            </a:fld>
            <a:endParaRPr lang="de-CH" dirty="0"/>
          </a:p>
        </p:txBody>
      </p:sp>
      <p:sp>
        <p:nvSpPr>
          <p:cNvPr id="3" name="Fußzeilenplatzhalter 2">
            <a:extLst>
              <a:ext uri="{FF2B5EF4-FFF2-40B4-BE49-F238E27FC236}">
                <a16:creationId xmlns:a16="http://schemas.microsoft.com/office/drawing/2014/main" id="{8F9EE877-C1C5-4795-8461-AD707E5B4C61}"/>
              </a:ext>
            </a:extLst>
          </p:cNvPr>
          <p:cNvSpPr>
            <a:spLocks noGrp="1"/>
          </p:cNvSpPr>
          <p:nvPr>
            <p:ph type="ftr" sz="quarter" idx="11"/>
          </p:nvPr>
        </p:nvSpPr>
        <p:spPr/>
        <p:txBody>
          <a:bodyPr/>
          <a:lstStyle/>
          <a:p>
            <a:endParaRPr lang="de-CH" dirty="0"/>
          </a:p>
        </p:txBody>
      </p:sp>
      <p:sp>
        <p:nvSpPr>
          <p:cNvPr id="4" name="Foliennummernplatzhalter 3">
            <a:extLst>
              <a:ext uri="{FF2B5EF4-FFF2-40B4-BE49-F238E27FC236}">
                <a16:creationId xmlns:a16="http://schemas.microsoft.com/office/drawing/2014/main" id="{FCC84BEF-EBCD-4583-AB65-42AF29F8E87F}"/>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65463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74F4727-1538-439D-84A0-A54F00A4C93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Inhaltsplatzhalter 2">
            <a:extLst>
              <a:ext uri="{FF2B5EF4-FFF2-40B4-BE49-F238E27FC236}">
                <a16:creationId xmlns:a16="http://schemas.microsoft.com/office/drawing/2014/main" id="{5A7B8EF9-A9C2-424D-89BA-FC57AA77FA3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Textplatzhalter 3">
            <a:extLst>
              <a:ext uri="{FF2B5EF4-FFF2-40B4-BE49-F238E27FC236}">
                <a16:creationId xmlns:a16="http://schemas.microsoft.com/office/drawing/2014/main" id="{FABF0ACE-E9BE-492C-BD12-28E61284A1F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E0D299D-222D-44B7-8E23-A1D3F7591BF0}"/>
              </a:ext>
            </a:extLst>
          </p:cNvPr>
          <p:cNvSpPr>
            <a:spLocks noGrp="1"/>
          </p:cNvSpPr>
          <p:nvPr>
            <p:ph type="dt" sz="half" idx="10"/>
          </p:nvPr>
        </p:nvSpPr>
        <p:spPr/>
        <p:txBody>
          <a:bodyPr/>
          <a:lstStyle/>
          <a:p>
            <a:fld id="{F933B1AF-C5F1-46A7-8E1D-2AF154C39C49}" type="datetimeFigureOut">
              <a:rPr lang="de-CH" smtClean="0"/>
              <a:t>10.11.2022</a:t>
            </a:fld>
            <a:endParaRPr lang="de-CH" dirty="0"/>
          </a:p>
        </p:txBody>
      </p:sp>
      <p:sp>
        <p:nvSpPr>
          <p:cNvPr id="6" name="Fußzeilenplatzhalter 5">
            <a:extLst>
              <a:ext uri="{FF2B5EF4-FFF2-40B4-BE49-F238E27FC236}">
                <a16:creationId xmlns:a16="http://schemas.microsoft.com/office/drawing/2014/main" id="{BDDF0475-7058-4858-B2E6-5AD06A6440B6}"/>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EE66D134-F535-4DF3-9799-55CD813A0496}"/>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4010699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7C2FDA9-B748-416B-BDDB-E384A727D563}"/>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endParaRPr lang="de-CH"/>
          </a:p>
        </p:txBody>
      </p:sp>
      <p:sp>
        <p:nvSpPr>
          <p:cNvPr id="3" name="Bildplatzhalter 2">
            <a:extLst>
              <a:ext uri="{FF2B5EF4-FFF2-40B4-BE49-F238E27FC236}">
                <a16:creationId xmlns:a16="http://schemas.microsoft.com/office/drawing/2014/main" id="{933A6277-9647-48CE-8F33-88191EF21BF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CH" dirty="0"/>
          </a:p>
        </p:txBody>
      </p:sp>
      <p:sp>
        <p:nvSpPr>
          <p:cNvPr id="4" name="Textplatzhalter 3">
            <a:extLst>
              <a:ext uri="{FF2B5EF4-FFF2-40B4-BE49-F238E27FC236}">
                <a16:creationId xmlns:a16="http://schemas.microsoft.com/office/drawing/2014/main" id="{B00A29AF-4245-4E7B-B9BA-7E6BE9F1CEC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37F2B3D4-0E4E-455D-BE8A-465AC680EB0E}"/>
              </a:ext>
            </a:extLst>
          </p:cNvPr>
          <p:cNvSpPr>
            <a:spLocks noGrp="1"/>
          </p:cNvSpPr>
          <p:nvPr>
            <p:ph type="dt" sz="half" idx="10"/>
          </p:nvPr>
        </p:nvSpPr>
        <p:spPr/>
        <p:txBody>
          <a:bodyPr/>
          <a:lstStyle/>
          <a:p>
            <a:fld id="{F933B1AF-C5F1-46A7-8E1D-2AF154C39C49}" type="datetimeFigureOut">
              <a:rPr lang="de-CH" smtClean="0"/>
              <a:t>10.11.2022</a:t>
            </a:fld>
            <a:endParaRPr lang="de-CH" dirty="0"/>
          </a:p>
        </p:txBody>
      </p:sp>
      <p:sp>
        <p:nvSpPr>
          <p:cNvPr id="6" name="Fußzeilenplatzhalter 5">
            <a:extLst>
              <a:ext uri="{FF2B5EF4-FFF2-40B4-BE49-F238E27FC236}">
                <a16:creationId xmlns:a16="http://schemas.microsoft.com/office/drawing/2014/main" id="{114A8470-CCF7-4C1E-A4D7-DC0ACDDFBFBF}"/>
              </a:ext>
            </a:extLst>
          </p:cNvPr>
          <p:cNvSpPr>
            <a:spLocks noGrp="1"/>
          </p:cNvSpPr>
          <p:nvPr>
            <p:ph type="ftr" sz="quarter" idx="11"/>
          </p:nvPr>
        </p:nvSpPr>
        <p:spPr/>
        <p:txBody>
          <a:bodyPr/>
          <a:lstStyle/>
          <a:p>
            <a:endParaRPr lang="de-CH" dirty="0"/>
          </a:p>
        </p:txBody>
      </p:sp>
      <p:sp>
        <p:nvSpPr>
          <p:cNvPr id="7" name="Foliennummernplatzhalter 6">
            <a:extLst>
              <a:ext uri="{FF2B5EF4-FFF2-40B4-BE49-F238E27FC236}">
                <a16:creationId xmlns:a16="http://schemas.microsoft.com/office/drawing/2014/main" id="{A43348C7-996C-44CB-B6DA-D3BEC3439BBE}"/>
              </a:ext>
            </a:extLst>
          </p:cNvPr>
          <p:cNvSpPr>
            <a:spLocks noGrp="1"/>
          </p:cNvSpPr>
          <p:nvPr>
            <p:ph type="sldNum" sz="quarter" idx="12"/>
          </p:nvPr>
        </p:nvSpPr>
        <p:spPr/>
        <p:txBody>
          <a:bodyPr/>
          <a:lstStyle/>
          <a:p>
            <a:fld id="{DA4B4F7E-EA6C-4221-906A-7DBFB559F18F}" type="slidenum">
              <a:rPr lang="de-CH" smtClean="0"/>
              <a:t>‹Nr.›</a:t>
            </a:fld>
            <a:endParaRPr lang="de-CH" dirty="0"/>
          </a:p>
        </p:txBody>
      </p:sp>
    </p:spTree>
    <p:extLst>
      <p:ext uri="{BB962C8B-B14F-4D97-AF65-F5344CB8AC3E}">
        <p14:creationId xmlns:p14="http://schemas.microsoft.com/office/powerpoint/2010/main" val="11913644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B28A8FA9-7037-48E0-87CE-C291E6A32B1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endParaRPr lang="de-CH"/>
          </a:p>
        </p:txBody>
      </p:sp>
      <p:sp>
        <p:nvSpPr>
          <p:cNvPr id="3" name="Textplatzhalter 2">
            <a:extLst>
              <a:ext uri="{FF2B5EF4-FFF2-40B4-BE49-F238E27FC236}">
                <a16:creationId xmlns:a16="http://schemas.microsoft.com/office/drawing/2014/main" id="{D4393CE9-EE60-4605-86E1-70BF199507F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CH"/>
          </a:p>
        </p:txBody>
      </p:sp>
      <p:sp>
        <p:nvSpPr>
          <p:cNvPr id="4" name="Datumsplatzhalter 3">
            <a:extLst>
              <a:ext uri="{FF2B5EF4-FFF2-40B4-BE49-F238E27FC236}">
                <a16:creationId xmlns:a16="http://schemas.microsoft.com/office/drawing/2014/main" id="{D278C31F-EA15-4F46-8119-611DD6A88E2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33B1AF-C5F1-46A7-8E1D-2AF154C39C49}" type="datetimeFigureOut">
              <a:rPr lang="de-CH" smtClean="0"/>
              <a:t>10.11.2022</a:t>
            </a:fld>
            <a:endParaRPr lang="de-CH" dirty="0"/>
          </a:p>
        </p:txBody>
      </p:sp>
      <p:sp>
        <p:nvSpPr>
          <p:cNvPr id="5" name="Fußzeilenplatzhalter 4">
            <a:extLst>
              <a:ext uri="{FF2B5EF4-FFF2-40B4-BE49-F238E27FC236}">
                <a16:creationId xmlns:a16="http://schemas.microsoft.com/office/drawing/2014/main" id="{18D171EC-EC57-4628-BB60-D38675B8723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CH" dirty="0"/>
          </a:p>
        </p:txBody>
      </p:sp>
      <p:sp>
        <p:nvSpPr>
          <p:cNvPr id="6" name="Foliennummernplatzhalter 5">
            <a:extLst>
              <a:ext uri="{FF2B5EF4-FFF2-40B4-BE49-F238E27FC236}">
                <a16:creationId xmlns:a16="http://schemas.microsoft.com/office/drawing/2014/main" id="{6BBB871B-06C3-4E4B-B98F-5C5099D8540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4B4F7E-EA6C-4221-906A-7DBFB559F18F}" type="slidenum">
              <a:rPr lang="de-CH" smtClean="0"/>
              <a:t>‹Nr.›</a:t>
            </a:fld>
            <a:endParaRPr lang="de-CH" dirty="0"/>
          </a:p>
        </p:txBody>
      </p:sp>
    </p:spTree>
    <p:extLst>
      <p:ext uri="{BB962C8B-B14F-4D97-AF65-F5344CB8AC3E}">
        <p14:creationId xmlns:p14="http://schemas.microsoft.com/office/powerpoint/2010/main" val="8043264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7B78655-7576-449B-AC6B-E4E707AAFD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5" name="Grafik 4">
            <a:extLst>
              <a:ext uri="{FF2B5EF4-FFF2-40B4-BE49-F238E27FC236}">
                <a16:creationId xmlns:a16="http://schemas.microsoft.com/office/drawing/2014/main" id="{067955AB-4E0A-4AE0-8258-184215197A7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86359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Bildergebnis fÃ¼r missionsreise paulus karte">
            <a:extLst>
              <a:ext uri="{FF2B5EF4-FFF2-40B4-BE49-F238E27FC236}">
                <a16:creationId xmlns:a16="http://schemas.microsoft.com/office/drawing/2014/main" id="{AB87C785-AC3F-44F4-A4F9-0D74D9F1A7F7}"/>
              </a:ext>
            </a:extLst>
          </p:cNvPr>
          <p:cNvPicPr/>
          <p:nvPr/>
        </p:nvPicPr>
        <p:blipFill rotWithShape="1">
          <a:blip r:embed="rId2">
            <a:extLst>
              <a:ext uri="{28A0092B-C50C-407E-A947-70E740481C1C}">
                <a14:useLocalDpi xmlns:a14="http://schemas.microsoft.com/office/drawing/2010/main" val="0"/>
              </a:ext>
            </a:extLst>
          </a:blip>
          <a:srcRect l="33811" t="24837" r="38262" b="48765"/>
          <a:stretch/>
        </p:blipFill>
        <p:spPr bwMode="auto">
          <a:xfrm>
            <a:off x="174811" y="1008530"/>
            <a:ext cx="4356848" cy="3862367"/>
          </a:xfrm>
          <a:prstGeom prst="rect">
            <a:avLst/>
          </a:prstGeom>
          <a:noFill/>
          <a:ln>
            <a:noFill/>
          </a:ln>
          <a:extLst>
            <a:ext uri="{53640926-AAD7-44D8-BBD7-CCE9431645EC}">
              <a14:shadowObscured xmlns:a14="http://schemas.microsoft.com/office/drawing/2010/main"/>
            </a:ext>
          </a:extLst>
        </p:spPr>
      </p:pic>
      <p:sp>
        <p:nvSpPr>
          <p:cNvPr id="2" name="Rechteck 1">
            <a:extLst>
              <a:ext uri="{FF2B5EF4-FFF2-40B4-BE49-F238E27FC236}">
                <a16:creationId xmlns:a16="http://schemas.microsoft.com/office/drawing/2014/main" id="{B0D1E842-A327-46EC-8013-8227A8FAA1EF}"/>
              </a:ext>
            </a:extLst>
          </p:cNvPr>
          <p:cNvSpPr/>
          <p:nvPr/>
        </p:nvSpPr>
        <p:spPr>
          <a:xfrm>
            <a:off x="4760259" y="900579"/>
            <a:ext cx="6725888" cy="4401205"/>
          </a:xfrm>
          <a:prstGeom prst="rect">
            <a:avLst/>
          </a:prstGeom>
        </p:spPr>
        <p:txBody>
          <a:bodyPr wrap="square">
            <a:spAutoFit/>
          </a:bodyPr>
          <a:lstStyle/>
          <a:p>
            <a:r>
              <a:rPr lang="de-CH" sz="2800" dirty="0"/>
              <a:t>"Und als wir von da abgesegelt waren, kamen wir am folgenden Tag </a:t>
            </a:r>
            <a:r>
              <a:rPr lang="de-CH" sz="2800" dirty="0" err="1"/>
              <a:t>Chios</a:t>
            </a:r>
            <a:r>
              <a:rPr lang="de-CH" sz="2800" dirty="0"/>
              <a:t> gegenüber an; am anderen Tag aber legten wir in Samos an und kamen am folgenden Tag nach Milet; 16 denn Paulus hatte sich entschlossen, an Ephesus vorbeizufahren, um nicht veranlasst zu werden, in Asien Zeit zu versäumen; denn er eilte, um, wenn es ihm möglich wäre, am Pfingsttag in Jerusalem zu sein." </a:t>
            </a:r>
            <a:r>
              <a:rPr lang="de-CH" sz="2800" b="1" dirty="0"/>
              <a:t>(Apg 20,15-16)</a:t>
            </a:r>
            <a:endParaRPr lang="de-CH" sz="2800" dirty="0"/>
          </a:p>
        </p:txBody>
      </p:sp>
    </p:spTree>
    <p:extLst>
      <p:ext uri="{BB962C8B-B14F-4D97-AF65-F5344CB8AC3E}">
        <p14:creationId xmlns:p14="http://schemas.microsoft.com/office/powerpoint/2010/main" val="388835229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5257401" cy="523220"/>
          </a:xfrm>
          <a:prstGeom prst="rect">
            <a:avLst/>
          </a:prstGeom>
        </p:spPr>
        <p:txBody>
          <a:bodyPr wrap="none">
            <a:spAutoFit/>
          </a:bodyPr>
          <a:lstStyle/>
          <a:p>
            <a:r>
              <a:rPr lang="de-DE" sz="2800" b="1" dirty="0"/>
              <a:t>Abschiedsrede des Paulus in Milet</a:t>
            </a:r>
            <a:endParaRPr lang="de-CH" sz="2800" b="1" dirty="0"/>
          </a:p>
        </p:txBody>
      </p:sp>
      <p:pic>
        <p:nvPicPr>
          <p:cNvPr id="1026" name="Picture 2" descr="Map of Ancient Greece by mihaly-vadorgrafett on DeviantArt">
            <a:extLst>
              <a:ext uri="{FF2B5EF4-FFF2-40B4-BE49-F238E27FC236}">
                <a16:creationId xmlns:a16="http://schemas.microsoft.com/office/drawing/2014/main" id="{1B231174-6B75-4B4F-BBD2-5626A031C918}"/>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5886" t="39184" r="9532" b="34314"/>
          <a:stretch/>
        </p:blipFill>
        <p:spPr bwMode="auto">
          <a:xfrm>
            <a:off x="705834" y="1679902"/>
            <a:ext cx="3718248" cy="3540757"/>
          </a:xfrm>
          <a:prstGeom prst="rect">
            <a:avLst/>
          </a:prstGeom>
          <a:noFill/>
          <a:extLst>
            <a:ext uri="{909E8E84-426E-40DD-AFC4-6F175D3DCCD1}">
              <a14:hiddenFill xmlns:a14="http://schemas.microsoft.com/office/drawing/2010/main">
                <a:solidFill>
                  <a:srgbClr val="FFFFFF"/>
                </a:solidFill>
              </a14:hiddenFill>
            </a:ext>
          </a:extLst>
        </p:spPr>
      </p:pic>
      <p:sp>
        <p:nvSpPr>
          <p:cNvPr id="2" name="Rechteck 1">
            <a:extLst>
              <a:ext uri="{FF2B5EF4-FFF2-40B4-BE49-F238E27FC236}">
                <a16:creationId xmlns:a16="http://schemas.microsoft.com/office/drawing/2014/main" id="{7461B830-65CE-4AB2-9C40-C41D343A5918}"/>
              </a:ext>
            </a:extLst>
          </p:cNvPr>
          <p:cNvSpPr/>
          <p:nvPr/>
        </p:nvSpPr>
        <p:spPr>
          <a:xfrm>
            <a:off x="4561444" y="1679902"/>
            <a:ext cx="2837059" cy="523220"/>
          </a:xfrm>
          <a:prstGeom prst="rect">
            <a:avLst/>
          </a:prstGeom>
        </p:spPr>
        <p:txBody>
          <a:bodyPr wrap="none">
            <a:spAutoFit/>
          </a:bodyPr>
          <a:lstStyle/>
          <a:p>
            <a:r>
              <a:rPr lang="de-DE" sz="2800" dirty="0"/>
              <a:t>ca. 50 km entfernt</a:t>
            </a:r>
            <a:endParaRPr lang="de-CH" dirty="0"/>
          </a:p>
        </p:txBody>
      </p:sp>
      <p:sp>
        <p:nvSpPr>
          <p:cNvPr id="3" name="Rechteck 2">
            <a:extLst>
              <a:ext uri="{FF2B5EF4-FFF2-40B4-BE49-F238E27FC236}">
                <a16:creationId xmlns:a16="http://schemas.microsoft.com/office/drawing/2014/main" id="{9A51799E-557E-481D-9FC4-2EBB56D976C2}"/>
              </a:ext>
            </a:extLst>
          </p:cNvPr>
          <p:cNvSpPr/>
          <p:nvPr/>
        </p:nvSpPr>
        <p:spPr>
          <a:xfrm>
            <a:off x="4561444" y="2383806"/>
            <a:ext cx="6559274" cy="1384995"/>
          </a:xfrm>
          <a:prstGeom prst="rect">
            <a:avLst/>
          </a:prstGeom>
        </p:spPr>
        <p:txBody>
          <a:bodyPr wrap="square">
            <a:spAutoFit/>
          </a:bodyPr>
          <a:lstStyle/>
          <a:p>
            <a:r>
              <a:rPr lang="de-CH" sz="2800" dirty="0"/>
              <a:t>"Von Milet aber sandte er nach Ephesus und rief die Ältesten der Gemeinde herüber." </a:t>
            </a:r>
            <a:r>
              <a:rPr lang="de-CH" sz="2800" b="1" dirty="0"/>
              <a:t>(Apg 20,17)</a:t>
            </a:r>
            <a:endParaRPr lang="de-CH" sz="2800" dirty="0"/>
          </a:p>
        </p:txBody>
      </p:sp>
    </p:spTree>
    <p:extLst>
      <p:ext uri="{BB962C8B-B14F-4D97-AF65-F5344CB8AC3E}">
        <p14:creationId xmlns:p14="http://schemas.microsoft.com/office/powerpoint/2010/main" val="3612231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5257401" cy="523220"/>
          </a:xfrm>
          <a:prstGeom prst="rect">
            <a:avLst/>
          </a:prstGeom>
        </p:spPr>
        <p:txBody>
          <a:bodyPr wrap="none">
            <a:spAutoFit/>
          </a:bodyPr>
          <a:lstStyle/>
          <a:p>
            <a:r>
              <a:rPr lang="de-DE" sz="2800" b="1" dirty="0"/>
              <a:t>Abschiedsrede des Paulus in Milet</a:t>
            </a:r>
            <a:endParaRPr lang="de-CH" sz="2800" b="1" dirty="0"/>
          </a:p>
        </p:txBody>
      </p:sp>
      <p:graphicFrame>
        <p:nvGraphicFramePr>
          <p:cNvPr id="7" name="Tabelle 6">
            <a:extLst>
              <a:ext uri="{FF2B5EF4-FFF2-40B4-BE49-F238E27FC236}">
                <a16:creationId xmlns:a16="http://schemas.microsoft.com/office/drawing/2014/main" id="{EE31A2FD-7053-4FE3-AEFF-8D0DC99A54EC}"/>
              </a:ext>
            </a:extLst>
          </p:cNvPr>
          <p:cNvGraphicFramePr>
            <a:graphicFrameLocks noGrp="1"/>
          </p:cNvGraphicFramePr>
          <p:nvPr>
            <p:extLst>
              <p:ext uri="{D42A27DB-BD31-4B8C-83A1-F6EECF244321}">
                <p14:modId xmlns:p14="http://schemas.microsoft.com/office/powerpoint/2010/main" val="1389414285"/>
              </p:ext>
            </p:extLst>
          </p:nvPr>
        </p:nvGraphicFramePr>
        <p:xfrm>
          <a:off x="363895" y="1736702"/>
          <a:ext cx="11084769" cy="2590800"/>
        </p:xfrm>
        <a:graphic>
          <a:graphicData uri="http://schemas.openxmlformats.org/drawingml/2006/table">
            <a:tbl>
              <a:tblPr firstRow="1" bandRow="1">
                <a:tableStyleId>{5C22544A-7EE6-4342-B048-85BDC9FD1C3A}</a:tableStyleId>
              </a:tblPr>
              <a:tblGrid>
                <a:gridCol w="3694923">
                  <a:extLst>
                    <a:ext uri="{9D8B030D-6E8A-4147-A177-3AD203B41FA5}">
                      <a16:colId xmlns:a16="http://schemas.microsoft.com/office/drawing/2014/main" val="1728735306"/>
                    </a:ext>
                  </a:extLst>
                </a:gridCol>
                <a:gridCol w="3694923">
                  <a:extLst>
                    <a:ext uri="{9D8B030D-6E8A-4147-A177-3AD203B41FA5}">
                      <a16:colId xmlns:a16="http://schemas.microsoft.com/office/drawing/2014/main" val="763677835"/>
                    </a:ext>
                  </a:extLst>
                </a:gridCol>
                <a:gridCol w="3694923">
                  <a:extLst>
                    <a:ext uri="{9D8B030D-6E8A-4147-A177-3AD203B41FA5}">
                      <a16:colId xmlns:a16="http://schemas.microsoft.com/office/drawing/2014/main" val="4225816299"/>
                    </a:ext>
                  </a:extLst>
                </a:gridCol>
              </a:tblGrid>
              <a:tr h="370840">
                <a:tc>
                  <a:txBody>
                    <a:bodyPr/>
                    <a:lstStyle/>
                    <a:p>
                      <a:r>
                        <a:rPr lang="de-DE" sz="2800" dirty="0">
                          <a:solidFill>
                            <a:schemeClr val="tx1"/>
                          </a:solidFill>
                        </a:rPr>
                        <a:t>1. Missionsreise</a:t>
                      </a:r>
                      <a:endParaRPr lang="de-CH" sz="2800" dirty="0">
                        <a:solidFill>
                          <a:schemeClr val="tx1"/>
                        </a:solidFill>
                      </a:endParaRPr>
                    </a:p>
                  </a:txBody>
                  <a:tcPr>
                    <a:solidFill>
                      <a:schemeClr val="accent1">
                        <a:lumMod val="40000"/>
                        <a:lumOff val="60000"/>
                      </a:schemeClr>
                    </a:solidFill>
                  </a:tcPr>
                </a:tc>
                <a:tc>
                  <a:txBody>
                    <a:bodyPr/>
                    <a:lstStyle/>
                    <a:p>
                      <a:r>
                        <a:rPr lang="de-DE" sz="2800" dirty="0">
                          <a:solidFill>
                            <a:schemeClr val="tx1"/>
                          </a:solidFill>
                        </a:rPr>
                        <a:t>2. Missionsreise</a:t>
                      </a:r>
                      <a:endParaRPr lang="de-CH" sz="2800" dirty="0">
                        <a:solidFill>
                          <a:schemeClr val="tx1"/>
                        </a:solidFill>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rPr>
                        <a:t>3. Missionsreise</a:t>
                      </a:r>
                      <a:endParaRPr lang="de-CH" sz="280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720633098"/>
                  </a:ext>
                </a:extLst>
              </a:tr>
              <a:tr h="370840">
                <a:tc>
                  <a:txBody>
                    <a:bodyPr/>
                    <a:lstStyle/>
                    <a:p>
                      <a:r>
                        <a:rPr lang="de-DE" sz="2800" dirty="0"/>
                        <a:t>Apg 13 – 14 </a:t>
                      </a:r>
                      <a:endParaRPr lang="de-CH" sz="2800" dirty="0"/>
                    </a:p>
                  </a:txBody>
                  <a:tcPr/>
                </a:tc>
                <a:tc>
                  <a:txBody>
                    <a:bodyPr/>
                    <a:lstStyle/>
                    <a:p>
                      <a:r>
                        <a:rPr lang="de-DE" sz="2800" dirty="0">
                          <a:solidFill>
                            <a:schemeClr val="tx1"/>
                          </a:solidFill>
                        </a:rPr>
                        <a:t>Apg 16 – 18 </a:t>
                      </a:r>
                      <a:endParaRPr lang="de-CH" sz="2800" dirty="0">
                        <a:solidFill>
                          <a:schemeClr val="tx1"/>
                        </a:solidFill>
                      </a:endParaRPr>
                    </a:p>
                  </a:txBody>
                  <a:tcPr/>
                </a:tc>
                <a:tc>
                  <a:txBody>
                    <a:bodyPr/>
                    <a:lstStyle/>
                    <a:p>
                      <a:r>
                        <a:rPr lang="de-DE" sz="2800" dirty="0">
                          <a:solidFill>
                            <a:schemeClr val="tx1"/>
                          </a:solidFill>
                        </a:rPr>
                        <a:t>Apg 18 – 21 </a:t>
                      </a:r>
                      <a:endParaRPr lang="de-CH" sz="2800" dirty="0">
                        <a:solidFill>
                          <a:schemeClr val="tx1"/>
                        </a:solidFill>
                      </a:endParaRPr>
                    </a:p>
                  </a:txBody>
                  <a:tcPr/>
                </a:tc>
                <a:extLst>
                  <a:ext uri="{0D108BD9-81ED-4DB2-BD59-A6C34878D82A}">
                    <a16:rowId xmlns:a16="http://schemas.microsoft.com/office/drawing/2014/main" val="1699603083"/>
                  </a:ext>
                </a:extLst>
              </a:tr>
              <a:tr h="370840">
                <a:tc>
                  <a:txBody>
                    <a:bodyPr/>
                    <a:lstStyle/>
                    <a:p>
                      <a:r>
                        <a:rPr lang="de-DE" sz="2800" dirty="0"/>
                        <a:t>Antiochien in Pisidien</a:t>
                      </a:r>
                      <a:endParaRPr lang="de-CH" sz="2800" dirty="0"/>
                    </a:p>
                  </a:txBody>
                  <a:tcPr/>
                </a:tc>
                <a:tc>
                  <a:txBody>
                    <a:bodyPr/>
                    <a:lstStyle/>
                    <a:p>
                      <a:r>
                        <a:rPr lang="de-DE" sz="2800" dirty="0"/>
                        <a:t>Athen auf dem </a:t>
                      </a:r>
                      <a:r>
                        <a:rPr lang="de-DE" sz="2800" dirty="0" err="1"/>
                        <a:t>Aeropag</a:t>
                      </a:r>
                      <a:endParaRPr lang="de-CH" sz="2800" dirty="0"/>
                    </a:p>
                  </a:txBody>
                  <a:tcPr/>
                </a:tc>
                <a:tc>
                  <a:txBody>
                    <a:bodyPr/>
                    <a:lstStyle/>
                    <a:p>
                      <a:r>
                        <a:rPr lang="de-DE" sz="2800" dirty="0"/>
                        <a:t>Milet</a:t>
                      </a:r>
                      <a:endParaRPr lang="de-CH" sz="2800" dirty="0"/>
                    </a:p>
                  </a:txBody>
                  <a:tcPr/>
                </a:tc>
                <a:extLst>
                  <a:ext uri="{0D108BD9-81ED-4DB2-BD59-A6C34878D82A}">
                    <a16:rowId xmlns:a16="http://schemas.microsoft.com/office/drawing/2014/main" val="2574500681"/>
                  </a:ext>
                </a:extLst>
              </a:tr>
              <a:tr h="370840">
                <a:tc>
                  <a:txBody>
                    <a:bodyPr/>
                    <a:lstStyle/>
                    <a:p>
                      <a:r>
                        <a:rPr lang="de-DE" sz="2800" dirty="0"/>
                        <a:t>Zu Beginn der Reise</a:t>
                      </a:r>
                      <a:endParaRPr lang="de-CH" sz="2800" dirty="0"/>
                    </a:p>
                  </a:txBody>
                  <a:tcPr/>
                </a:tc>
                <a:tc>
                  <a:txBody>
                    <a:bodyPr/>
                    <a:lstStyle/>
                    <a:p>
                      <a:r>
                        <a:rPr lang="de-DE" sz="2800" dirty="0"/>
                        <a:t>In der Mitte der Reise</a:t>
                      </a:r>
                      <a:endParaRPr lang="de-CH" sz="2800" dirty="0"/>
                    </a:p>
                  </a:txBody>
                  <a:tcPr/>
                </a:tc>
                <a:tc>
                  <a:txBody>
                    <a:bodyPr/>
                    <a:lstStyle/>
                    <a:p>
                      <a:r>
                        <a:rPr lang="de-DE" sz="2800" dirty="0"/>
                        <a:t>Am Ende der Reise</a:t>
                      </a:r>
                      <a:endParaRPr lang="de-CH" sz="2800" dirty="0"/>
                    </a:p>
                  </a:txBody>
                  <a:tcPr/>
                </a:tc>
                <a:extLst>
                  <a:ext uri="{0D108BD9-81ED-4DB2-BD59-A6C34878D82A}">
                    <a16:rowId xmlns:a16="http://schemas.microsoft.com/office/drawing/2014/main" val="1099572549"/>
                  </a:ext>
                </a:extLst>
              </a:tr>
              <a:tr h="370840">
                <a:tc>
                  <a:txBody>
                    <a:bodyPr/>
                    <a:lstStyle/>
                    <a:p>
                      <a:r>
                        <a:rPr lang="de-DE" sz="2800" dirty="0"/>
                        <a:t>Juden</a:t>
                      </a:r>
                      <a:endParaRPr lang="de-CH" sz="2800" dirty="0"/>
                    </a:p>
                  </a:txBody>
                  <a:tcPr/>
                </a:tc>
                <a:tc>
                  <a:txBody>
                    <a:bodyPr/>
                    <a:lstStyle/>
                    <a:p>
                      <a:r>
                        <a:rPr lang="de-DE" sz="2800" dirty="0"/>
                        <a:t>Heiden</a:t>
                      </a:r>
                      <a:endParaRPr lang="de-CH" sz="2800" dirty="0"/>
                    </a:p>
                  </a:txBody>
                  <a:tcPr/>
                </a:tc>
                <a:tc>
                  <a:txBody>
                    <a:bodyPr/>
                    <a:lstStyle/>
                    <a:p>
                      <a:r>
                        <a:rPr lang="de-DE" sz="2800" dirty="0"/>
                        <a:t>Christen</a:t>
                      </a:r>
                      <a:endParaRPr lang="de-CH" sz="2800" dirty="0"/>
                    </a:p>
                  </a:txBody>
                  <a:tcPr/>
                </a:tc>
                <a:extLst>
                  <a:ext uri="{0D108BD9-81ED-4DB2-BD59-A6C34878D82A}">
                    <a16:rowId xmlns:a16="http://schemas.microsoft.com/office/drawing/2014/main" val="3447886802"/>
                  </a:ext>
                </a:extLst>
              </a:tr>
            </a:tbl>
          </a:graphicData>
        </a:graphic>
      </p:graphicFrame>
      <p:sp>
        <p:nvSpPr>
          <p:cNvPr id="2" name="Rechteck 1">
            <a:extLst>
              <a:ext uri="{FF2B5EF4-FFF2-40B4-BE49-F238E27FC236}">
                <a16:creationId xmlns:a16="http://schemas.microsoft.com/office/drawing/2014/main" id="{7206BF27-5BEC-49E7-B4CE-D6F147DDACC6}"/>
              </a:ext>
            </a:extLst>
          </p:cNvPr>
          <p:cNvSpPr/>
          <p:nvPr/>
        </p:nvSpPr>
        <p:spPr>
          <a:xfrm>
            <a:off x="4062260" y="1572126"/>
            <a:ext cx="7550509" cy="3304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7687574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5257401" cy="523220"/>
          </a:xfrm>
          <a:prstGeom prst="rect">
            <a:avLst/>
          </a:prstGeom>
        </p:spPr>
        <p:txBody>
          <a:bodyPr wrap="none">
            <a:spAutoFit/>
          </a:bodyPr>
          <a:lstStyle/>
          <a:p>
            <a:r>
              <a:rPr lang="de-DE" sz="2800" b="1" dirty="0"/>
              <a:t>Abschiedsrede des Paulus in Milet</a:t>
            </a:r>
            <a:endParaRPr lang="de-CH" sz="2800" b="1" dirty="0"/>
          </a:p>
        </p:txBody>
      </p:sp>
      <p:graphicFrame>
        <p:nvGraphicFramePr>
          <p:cNvPr id="7" name="Tabelle 6">
            <a:extLst>
              <a:ext uri="{FF2B5EF4-FFF2-40B4-BE49-F238E27FC236}">
                <a16:creationId xmlns:a16="http://schemas.microsoft.com/office/drawing/2014/main" id="{EE31A2FD-7053-4FE3-AEFF-8D0DC99A54EC}"/>
              </a:ext>
            </a:extLst>
          </p:cNvPr>
          <p:cNvGraphicFramePr>
            <a:graphicFrameLocks noGrp="1"/>
          </p:cNvGraphicFramePr>
          <p:nvPr>
            <p:extLst>
              <p:ext uri="{D42A27DB-BD31-4B8C-83A1-F6EECF244321}">
                <p14:modId xmlns:p14="http://schemas.microsoft.com/office/powerpoint/2010/main" val="265084370"/>
              </p:ext>
            </p:extLst>
          </p:nvPr>
        </p:nvGraphicFramePr>
        <p:xfrm>
          <a:off x="363895" y="1736702"/>
          <a:ext cx="11084769" cy="2590800"/>
        </p:xfrm>
        <a:graphic>
          <a:graphicData uri="http://schemas.openxmlformats.org/drawingml/2006/table">
            <a:tbl>
              <a:tblPr firstRow="1" bandRow="1">
                <a:tableStyleId>{5C22544A-7EE6-4342-B048-85BDC9FD1C3A}</a:tableStyleId>
              </a:tblPr>
              <a:tblGrid>
                <a:gridCol w="3694923">
                  <a:extLst>
                    <a:ext uri="{9D8B030D-6E8A-4147-A177-3AD203B41FA5}">
                      <a16:colId xmlns:a16="http://schemas.microsoft.com/office/drawing/2014/main" val="1728735306"/>
                    </a:ext>
                  </a:extLst>
                </a:gridCol>
                <a:gridCol w="3694923">
                  <a:extLst>
                    <a:ext uri="{9D8B030D-6E8A-4147-A177-3AD203B41FA5}">
                      <a16:colId xmlns:a16="http://schemas.microsoft.com/office/drawing/2014/main" val="763677835"/>
                    </a:ext>
                  </a:extLst>
                </a:gridCol>
                <a:gridCol w="3694923">
                  <a:extLst>
                    <a:ext uri="{9D8B030D-6E8A-4147-A177-3AD203B41FA5}">
                      <a16:colId xmlns:a16="http://schemas.microsoft.com/office/drawing/2014/main" val="4225816299"/>
                    </a:ext>
                  </a:extLst>
                </a:gridCol>
              </a:tblGrid>
              <a:tr h="370840">
                <a:tc>
                  <a:txBody>
                    <a:bodyPr/>
                    <a:lstStyle/>
                    <a:p>
                      <a:r>
                        <a:rPr lang="de-DE" sz="2800" dirty="0">
                          <a:solidFill>
                            <a:schemeClr val="tx1"/>
                          </a:solidFill>
                        </a:rPr>
                        <a:t>1. Missionsreise</a:t>
                      </a:r>
                      <a:endParaRPr lang="de-CH" sz="2800" dirty="0">
                        <a:solidFill>
                          <a:schemeClr val="tx1"/>
                        </a:solidFill>
                      </a:endParaRPr>
                    </a:p>
                  </a:txBody>
                  <a:tcPr>
                    <a:solidFill>
                      <a:schemeClr val="accent1">
                        <a:lumMod val="40000"/>
                        <a:lumOff val="60000"/>
                      </a:schemeClr>
                    </a:solidFill>
                  </a:tcPr>
                </a:tc>
                <a:tc>
                  <a:txBody>
                    <a:bodyPr/>
                    <a:lstStyle/>
                    <a:p>
                      <a:r>
                        <a:rPr lang="de-DE" sz="2800" dirty="0">
                          <a:solidFill>
                            <a:schemeClr val="tx1"/>
                          </a:solidFill>
                        </a:rPr>
                        <a:t>2. Missionsreise</a:t>
                      </a:r>
                      <a:endParaRPr lang="de-CH" sz="2800" dirty="0">
                        <a:solidFill>
                          <a:schemeClr val="tx1"/>
                        </a:solidFill>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rPr>
                        <a:t>3. Missionsreise</a:t>
                      </a:r>
                      <a:endParaRPr lang="de-CH" sz="280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720633098"/>
                  </a:ext>
                </a:extLst>
              </a:tr>
              <a:tr h="370840">
                <a:tc>
                  <a:txBody>
                    <a:bodyPr/>
                    <a:lstStyle/>
                    <a:p>
                      <a:r>
                        <a:rPr lang="de-DE" sz="2800" dirty="0"/>
                        <a:t>Apg 13 – 14 </a:t>
                      </a:r>
                      <a:endParaRPr lang="de-CH" sz="2800" dirty="0"/>
                    </a:p>
                  </a:txBody>
                  <a:tcPr/>
                </a:tc>
                <a:tc>
                  <a:txBody>
                    <a:bodyPr/>
                    <a:lstStyle/>
                    <a:p>
                      <a:r>
                        <a:rPr lang="de-DE" sz="2800" dirty="0">
                          <a:solidFill>
                            <a:schemeClr val="tx1"/>
                          </a:solidFill>
                        </a:rPr>
                        <a:t>Apg 16 – 18 </a:t>
                      </a:r>
                      <a:endParaRPr lang="de-CH" sz="2800" dirty="0">
                        <a:solidFill>
                          <a:schemeClr val="tx1"/>
                        </a:solidFill>
                      </a:endParaRPr>
                    </a:p>
                  </a:txBody>
                  <a:tcPr/>
                </a:tc>
                <a:tc>
                  <a:txBody>
                    <a:bodyPr/>
                    <a:lstStyle/>
                    <a:p>
                      <a:r>
                        <a:rPr lang="de-DE" sz="2800" dirty="0">
                          <a:solidFill>
                            <a:schemeClr val="tx1"/>
                          </a:solidFill>
                        </a:rPr>
                        <a:t>Apg 18 – 21 </a:t>
                      </a:r>
                      <a:endParaRPr lang="de-CH" sz="2800" dirty="0">
                        <a:solidFill>
                          <a:schemeClr val="tx1"/>
                        </a:solidFill>
                      </a:endParaRPr>
                    </a:p>
                  </a:txBody>
                  <a:tcPr/>
                </a:tc>
                <a:extLst>
                  <a:ext uri="{0D108BD9-81ED-4DB2-BD59-A6C34878D82A}">
                    <a16:rowId xmlns:a16="http://schemas.microsoft.com/office/drawing/2014/main" val="1699603083"/>
                  </a:ext>
                </a:extLst>
              </a:tr>
              <a:tr h="370840">
                <a:tc>
                  <a:txBody>
                    <a:bodyPr/>
                    <a:lstStyle/>
                    <a:p>
                      <a:r>
                        <a:rPr lang="de-DE" sz="2800" dirty="0"/>
                        <a:t>Antiochien in Pisidien</a:t>
                      </a:r>
                      <a:endParaRPr lang="de-CH" sz="2800" dirty="0"/>
                    </a:p>
                  </a:txBody>
                  <a:tcPr/>
                </a:tc>
                <a:tc>
                  <a:txBody>
                    <a:bodyPr/>
                    <a:lstStyle/>
                    <a:p>
                      <a:r>
                        <a:rPr lang="de-DE" sz="2800" dirty="0"/>
                        <a:t>Athen auf dem Areopag</a:t>
                      </a:r>
                      <a:endParaRPr lang="de-CH" sz="2800" dirty="0"/>
                    </a:p>
                  </a:txBody>
                  <a:tcPr/>
                </a:tc>
                <a:tc>
                  <a:txBody>
                    <a:bodyPr/>
                    <a:lstStyle/>
                    <a:p>
                      <a:r>
                        <a:rPr lang="de-DE" sz="2800" dirty="0"/>
                        <a:t>Milet</a:t>
                      </a:r>
                      <a:endParaRPr lang="de-CH" sz="2800" dirty="0"/>
                    </a:p>
                  </a:txBody>
                  <a:tcPr/>
                </a:tc>
                <a:extLst>
                  <a:ext uri="{0D108BD9-81ED-4DB2-BD59-A6C34878D82A}">
                    <a16:rowId xmlns:a16="http://schemas.microsoft.com/office/drawing/2014/main" val="2574500681"/>
                  </a:ext>
                </a:extLst>
              </a:tr>
              <a:tr h="370840">
                <a:tc>
                  <a:txBody>
                    <a:bodyPr/>
                    <a:lstStyle/>
                    <a:p>
                      <a:r>
                        <a:rPr lang="de-DE" sz="2800" dirty="0"/>
                        <a:t>Zu Beginn der Reise</a:t>
                      </a:r>
                      <a:endParaRPr lang="de-CH" sz="2800" dirty="0"/>
                    </a:p>
                  </a:txBody>
                  <a:tcPr/>
                </a:tc>
                <a:tc>
                  <a:txBody>
                    <a:bodyPr/>
                    <a:lstStyle/>
                    <a:p>
                      <a:r>
                        <a:rPr lang="de-DE" sz="2800" dirty="0"/>
                        <a:t>In der Mitte der Reise</a:t>
                      </a:r>
                      <a:endParaRPr lang="de-CH" sz="2800" dirty="0"/>
                    </a:p>
                  </a:txBody>
                  <a:tcPr/>
                </a:tc>
                <a:tc>
                  <a:txBody>
                    <a:bodyPr/>
                    <a:lstStyle/>
                    <a:p>
                      <a:r>
                        <a:rPr lang="de-DE" sz="2800" dirty="0"/>
                        <a:t>Am Ende der Reise</a:t>
                      </a:r>
                      <a:endParaRPr lang="de-CH" sz="2800" dirty="0"/>
                    </a:p>
                  </a:txBody>
                  <a:tcPr/>
                </a:tc>
                <a:extLst>
                  <a:ext uri="{0D108BD9-81ED-4DB2-BD59-A6C34878D82A}">
                    <a16:rowId xmlns:a16="http://schemas.microsoft.com/office/drawing/2014/main" val="1099572549"/>
                  </a:ext>
                </a:extLst>
              </a:tr>
              <a:tr h="370840">
                <a:tc>
                  <a:txBody>
                    <a:bodyPr/>
                    <a:lstStyle/>
                    <a:p>
                      <a:r>
                        <a:rPr lang="de-DE" sz="2800" dirty="0"/>
                        <a:t>Juden</a:t>
                      </a:r>
                      <a:endParaRPr lang="de-CH" sz="2800" dirty="0"/>
                    </a:p>
                  </a:txBody>
                  <a:tcPr/>
                </a:tc>
                <a:tc>
                  <a:txBody>
                    <a:bodyPr/>
                    <a:lstStyle/>
                    <a:p>
                      <a:r>
                        <a:rPr lang="de-DE" sz="2800" dirty="0"/>
                        <a:t>Heiden</a:t>
                      </a:r>
                      <a:endParaRPr lang="de-CH" sz="2800" dirty="0"/>
                    </a:p>
                  </a:txBody>
                  <a:tcPr/>
                </a:tc>
                <a:tc>
                  <a:txBody>
                    <a:bodyPr/>
                    <a:lstStyle/>
                    <a:p>
                      <a:r>
                        <a:rPr lang="de-DE" sz="2800" dirty="0"/>
                        <a:t>Christen</a:t>
                      </a:r>
                      <a:endParaRPr lang="de-CH" sz="2800" dirty="0"/>
                    </a:p>
                  </a:txBody>
                  <a:tcPr/>
                </a:tc>
                <a:extLst>
                  <a:ext uri="{0D108BD9-81ED-4DB2-BD59-A6C34878D82A}">
                    <a16:rowId xmlns:a16="http://schemas.microsoft.com/office/drawing/2014/main" val="3447886802"/>
                  </a:ext>
                </a:extLst>
              </a:tr>
            </a:tbl>
          </a:graphicData>
        </a:graphic>
      </p:graphicFrame>
      <p:sp>
        <p:nvSpPr>
          <p:cNvPr id="2" name="Rechteck 1">
            <a:extLst>
              <a:ext uri="{FF2B5EF4-FFF2-40B4-BE49-F238E27FC236}">
                <a16:creationId xmlns:a16="http://schemas.microsoft.com/office/drawing/2014/main" id="{7206BF27-5BEC-49E7-B4CE-D6F147DDACC6}"/>
              </a:ext>
            </a:extLst>
          </p:cNvPr>
          <p:cNvSpPr/>
          <p:nvPr/>
        </p:nvSpPr>
        <p:spPr>
          <a:xfrm>
            <a:off x="7755501" y="1572126"/>
            <a:ext cx="3866146" cy="330467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3012749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5257401" cy="523220"/>
          </a:xfrm>
          <a:prstGeom prst="rect">
            <a:avLst/>
          </a:prstGeom>
        </p:spPr>
        <p:txBody>
          <a:bodyPr wrap="none">
            <a:spAutoFit/>
          </a:bodyPr>
          <a:lstStyle/>
          <a:p>
            <a:r>
              <a:rPr lang="de-DE" sz="2800" b="1" dirty="0"/>
              <a:t>Abschiedsrede des Paulus in Milet</a:t>
            </a:r>
            <a:endParaRPr lang="de-CH" sz="2800" b="1" dirty="0"/>
          </a:p>
        </p:txBody>
      </p:sp>
      <p:graphicFrame>
        <p:nvGraphicFramePr>
          <p:cNvPr id="7" name="Tabelle 6">
            <a:extLst>
              <a:ext uri="{FF2B5EF4-FFF2-40B4-BE49-F238E27FC236}">
                <a16:creationId xmlns:a16="http://schemas.microsoft.com/office/drawing/2014/main" id="{EE31A2FD-7053-4FE3-AEFF-8D0DC99A54EC}"/>
              </a:ext>
            </a:extLst>
          </p:cNvPr>
          <p:cNvGraphicFramePr>
            <a:graphicFrameLocks noGrp="1"/>
          </p:cNvGraphicFramePr>
          <p:nvPr>
            <p:extLst>
              <p:ext uri="{D42A27DB-BD31-4B8C-83A1-F6EECF244321}">
                <p14:modId xmlns:p14="http://schemas.microsoft.com/office/powerpoint/2010/main" val="3127014487"/>
              </p:ext>
            </p:extLst>
          </p:nvPr>
        </p:nvGraphicFramePr>
        <p:xfrm>
          <a:off x="363895" y="1736702"/>
          <a:ext cx="11084769" cy="2590800"/>
        </p:xfrm>
        <a:graphic>
          <a:graphicData uri="http://schemas.openxmlformats.org/drawingml/2006/table">
            <a:tbl>
              <a:tblPr firstRow="1" bandRow="1">
                <a:tableStyleId>{5C22544A-7EE6-4342-B048-85BDC9FD1C3A}</a:tableStyleId>
              </a:tblPr>
              <a:tblGrid>
                <a:gridCol w="3694923">
                  <a:extLst>
                    <a:ext uri="{9D8B030D-6E8A-4147-A177-3AD203B41FA5}">
                      <a16:colId xmlns:a16="http://schemas.microsoft.com/office/drawing/2014/main" val="1728735306"/>
                    </a:ext>
                  </a:extLst>
                </a:gridCol>
                <a:gridCol w="3694923">
                  <a:extLst>
                    <a:ext uri="{9D8B030D-6E8A-4147-A177-3AD203B41FA5}">
                      <a16:colId xmlns:a16="http://schemas.microsoft.com/office/drawing/2014/main" val="763677835"/>
                    </a:ext>
                  </a:extLst>
                </a:gridCol>
                <a:gridCol w="3694923">
                  <a:extLst>
                    <a:ext uri="{9D8B030D-6E8A-4147-A177-3AD203B41FA5}">
                      <a16:colId xmlns:a16="http://schemas.microsoft.com/office/drawing/2014/main" val="4225816299"/>
                    </a:ext>
                  </a:extLst>
                </a:gridCol>
              </a:tblGrid>
              <a:tr h="370840">
                <a:tc>
                  <a:txBody>
                    <a:bodyPr/>
                    <a:lstStyle/>
                    <a:p>
                      <a:r>
                        <a:rPr lang="de-DE" sz="2800" dirty="0">
                          <a:solidFill>
                            <a:schemeClr val="tx1"/>
                          </a:solidFill>
                        </a:rPr>
                        <a:t>1. Missionsreise</a:t>
                      </a:r>
                      <a:endParaRPr lang="de-CH" sz="2800" dirty="0">
                        <a:solidFill>
                          <a:schemeClr val="tx1"/>
                        </a:solidFill>
                      </a:endParaRPr>
                    </a:p>
                  </a:txBody>
                  <a:tcPr>
                    <a:solidFill>
                      <a:schemeClr val="accent1">
                        <a:lumMod val="40000"/>
                        <a:lumOff val="60000"/>
                      </a:schemeClr>
                    </a:solidFill>
                  </a:tcPr>
                </a:tc>
                <a:tc>
                  <a:txBody>
                    <a:bodyPr/>
                    <a:lstStyle/>
                    <a:p>
                      <a:r>
                        <a:rPr lang="de-DE" sz="2800" dirty="0">
                          <a:solidFill>
                            <a:schemeClr val="tx1"/>
                          </a:solidFill>
                        </a:rPr>
                        <a:t>2. Missionsreise</a:t>
                      </a:r>
                      <a:endParaRPr lang="de-CH" sz="2800" dirty="0">
                        <a:solidFill>
                          <a:schemeClr val="tx1"/>
                        </a:solidFill>
                      </a:endParaRPr>
                    </a:p>
                  </a:txBody>
                  <a:tcPr>
                    <a:solidFill>
                      <a:schemeClr val="accent1">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e-DE" sz="2800" dirty="0">
                          <a:solidFill>
                            <a:schemeClr val="tx1"/>
                          </a:solidFill>
                        </a:rPr>
                        <a:t>3. Missionsreise</a:t>
                      </a:r>
                      <a:endParaRPr lang="de-CH" sz="2800" dirty="0">
                        <a:solidFill>
                          <a:schemeClr val="tx1"/>
                        </a:solidFill>
                      </a:endParaRPr>
                    </a:p>
                  </a:txBody>
                  <a:tcPr>
                    <a:solidFill>
                      <a:schemeClr val="accent1">
                        <a:lumMod val="40000"/>
                        <a:lumOff val="60000"/>
                      </a:schemeClr>
                    </a:solidFill>
                  </a:tcPr>
                </a:tc>
                <a:extLst>
                  <a:ext uri="{0D108BD9-81ED-4DB2-BD59-A6C34878D82A}">
                    <a16:rowId xmlns:a16="http://schemas.microsoft.com/office/drawing/2014/main" val="720633098"/>
                  </a:ext>
                </a:extLst>
              </a:tr>
              <a:tr h="370840">
                <a:tc>
                  <a:txBody>
                    <a:bodyPr/>
                    <a:lstStyle/>
                    <a:p>
                      <a:r>
                        <a:rPr lang="de-DE" sz="2800" dirty="0"/>
                        <a:t>Apg 13 – 14 </a:t>
                      </a:r>
                      <a:endParaRPr lang="de-CH" sz="2800" dirty="0"/>
                    </a:p>
                  </a:txBody>
                  <a:tcPr/>
                </a:tc>
                <a:tc>
                  <a:txBody>
                    <a:bodyPr/>
                    <a:lstStyle/>
                    <a:p>
                      <a:r>
                        <a:rPr lang="de-DE" sz="2800" dirty="0">
                          <a:solidFill>
                            <a:schemeClr val="tx1"/>
                          </a:solidFill>
                        </a:rPr>
                        <a:t>Apg 16 – 18 </a:t>
                      </a:r>
                      <a:endParaRPr lang="de-CH" sz="2800" dirty="0">
                        <a:solidFill>
                          <a:schemeClr val="tx1"/>
                        </a:solidFill>
                      </a:endParaRPr>
                    </a:p>
                  </a:txBody>
                  <a:tcPr/>
                </a:tc>
                <a:tc>
                  <a:txBody>
                    <a:bodyPr/>
                    <a:lstStyle/>
                    <a:p>
                      <a:r>
                        <a:rPr lang="de-DE" sz="2800" dirty="0">
                          <a:solidFill>
                            <a:schemeClr val="tx1"/>
                          </a:solidFill>
                        </a:rPr>
                        <a:t>Apg 18 – 21 </a:t>
                      </a:r>
                      <a:endParaRPr lang="de-CH" sz="2800" dirty="0">
                        <a:solidFill>
                          <a:schemeClr val="tx1"/>
                        </a:solidFill>
                      </a:endParaRPr>
                    </a:p>
                  </a:txBody>
                  <a:tcPr/>
                </a:tc>
                <a:extLst>
                  <a:ext uri="{0D108BD9-81ED-4DB2-BD59-A6C34878D82A}">
                    <a16:rowId xmlns:a16="http://schemas.microsoft.com/office/drawing/2014/main" val="1699603083"/>
                  </a:ext>
                </a:extLst>
              </a:tr>
              <a:tr h="370840">
                <a:tc>
                  <a:txBody>
                    <a:bodyPr/>
                    <a:lstStyle/>
                    <a:p>
                      <a:r>
                        <a:rPr lang="de-DE" sz="2800" dirty="0"/>
                        <a:t>Antiochien in Pisidien</a:t>
                      </a:r>
                      <a:endParaRPr lang="de-CH" sz="2800" dirty="0"/>
                    </a:p>
                  </a:txBody>
                  <a:tcPr/>
                </a:tc>
                <a:tc>
                  <a:txBody>
                    <a:bodyPr/>
                    <a:lstStyle/>
                    <a:p>
                      <a:r>
                        <a:rPr lang="de-DE" sz="2800" dirty="0"/>
                        <a:t>Athen auf dem Areopag</a:t>
                      </a:r>
                      <a:endParaRPr lang="de-CH" sz="2800" dirty="0"/>
                    </a:p>
                  </a:txBody>
                  <a:tcPr/>
                </a:tc>
                <a:tc>
                  <a:txBody>
                    <a:bodyPr/>
                    <a:lstStyle/>
                    <a:p>
                      <a:r>
                        <a:rPr lang="de-DE" sz="2800" dirty="0"/>
                        <a:t>Milet</a:t>
                      </a:r>
                      <a:endParaRPr lang="de-CH" sz="2800" dirty="0"/>
                    </a:p>
                  </a:txBody>
                  <a:tcPr/>
                </a:tc>
                <a:extLst>
                  <a:ext uri="{0D108BD9-81ED-4DB2-BD59-A6C34878D82A}">
                    <a16:rowId xmlns:a16="http://schemas.microsoft.com/office/drawing/2014/main" val="2574500681"/>
                  </a:ext>
                </a:extLst>
              </a:tr>
              <a:tr h="370840">
                <a:tc>
                  <a:txBody>
                    <a:bodyPr/>
                    <a:lstStyle/>
                    <a:p>
                      <a:r>
                        <a:rPr lang="de-DE" sz="2800" dirty="0"/>
                        <a:t>Zu Beginn der Reise</a:t>
                      </a:r>
                      <a:endParaRPr lang="de-CH" sz="2800" dirty="0"/>
                    </a:p>
                  </a:txBody>
                  <a:tcPr/>
                </a:tc>
                <a:tc>
                  <a:txBody>
                    <a:bodyPr/>
                    <a:lstStyle/>
                    <a:p>
                      <a:r>
                        <a:rPr lang="de-DE" sz="2800" dirty="0"/>
                        <a:t>In der Mitte der Reise</a:t>
                      </a:r>
                      <a:endParaRPr lang="de-CH" sz="2800" dirty="0"/>
                    </a:p>
                  </a:txBody>
                  <a:tcPr/>
                </a:tc>
                <a:tc>
                  <a:txBody>
                    <a:bodyPr/>
                    <a:lstStyle/>
                    <a:p>
                      <a:r>
                        <a:rPr lang="de-DE" sz="2800" dirty="0"/>
                        <a:t>Am Ende der Reise</a:t>
                      </a:r>
                      <a:endParaRPr lang="de-CH" sz="2800" dirty="0"/>
                    </a:p>
                  </a:txBody>
                  <a:tcPr/>
                </a:tc>
                <a:extLst>
                  <a:ext uri="{0D108BD9-81ED-4DB2-BD59-A6C34878D82A}">
                    <a16:rowId xmlns:a16="http://schemas.microsoft.com/office/drawing/2014/main" val="1099572549"/>
                  </a:ext>
                </a:extLst>
              </a:tr>
              <a:tr h="370840">
                <a:tc>
                  <a:txBody>
                    <a:bodyPr/>
                    <a:lstStyle/>
                    <a:p>
                      <a:r>
                        <a:rPr lang="de-DE" sz="2800" dirty="0"/>
                        <a:t>Juden</a:t>
                      </a:r>
                      <a:endParaRPr lang="de-CH" sz="2800" dirty="0"/>
                    </a:p>
                  </a:txBody>
                  <a:tcPr/>
                </a:tc>
                <a:tc>
                  <a:txBody>
                    <a:bodyPr/>
                    <a:lstStyle/>
                    <a:p>
                      <a:r>
                        <a:rPr lang="de-DE" sz="2800" dirty="0"/>
                        <a:t>Heiden</a:t>
                      </a:r>
                      <a:endParaRPr lang="de-CH" sz="2800" dirty="0"/>
                    </a:p>
                  </a:txBody>
                  <a:tcPr/>
                </a:tc>
                <a:tc>
                  <a:txBody>
                    <a:bodyPr/>
                    <a:lstStyle/>
                    <a:p>
                      <a:r>
                        <a:rPr lang="de-DE" sz="2800" dirty="0"/>
                        <a:t>Christen</a:t>
                      </a:r>
                      <a:endParaRPr lang="de-CH" sz="2800" dirty="0"/>
                    </a:p>
                  </a:txBody>
                  <a:tcPr/>
                </a:tc>
                <a:extLst>
                  <a:ext uri="{0D108BD9-81ED-4DB2-BD59-A6C34878D82A}">
                    <a16:rowId xmlns:a16="http://schemas.microsoft.com/office/drawing/2014/main" val="3447886802"/>
                  </a:ext>
                </a:extLst>
              </a:tr>
            </a:tbl>
          </a:graphicData>
        </a:graphic>
      </p:graphicFrame>
    </p:spTree>
    <p:extLst>
      <p:ext uri="{BB962C8B-B14F-4D97-AF65-F5344CB8AC3E}">
        <p14:creationId xmlns:p14="http://schemas.microsoft.com/office/powerpoint/2010/main" val="280378845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5257401" cy="523220"/>
          </a:xfrm>
          <a:prstGeom prst="rect">
            <a:avLst/>
          </a:prstGeom>
        </p:spPr>
        <p:txBody>
          <a:bodyPr wrap="none">
            <a:spAutoFit/>
          </a:bodyPr>
          <a:lstStyle/>
          <a:p>
            <a:r>
              <a:rPr lang="de-DE" sz="2800" b="1" dirty="0"/>
              <a:t>Abschiedsrede des Paulus in Milet</a:t>
            </a:r>
            <a:endParaRPr lang="de-CH" sz="2800" b="1" dirty="0"/>
          </a:p>
        </p:txBody>
      </p:sp>
      <p:sp>
        <p:nvSpPr>
          <p:cNvPr id="2" name="Rechteck 1">
            <a:extLst>
              <a:ext uri="{FF2B5EF4-FFF2-40B4-BE49-F238E27FC236}">
                <a16:creationId xmlns:a16="http://schemas.microsoft.com/office/drawing/2014/main" id="{0D0E31B3-A5A8-4CE9-8308-FB81A56DA2BE}"/>
              </a:ext>
            </a:extLst>
          </p:cNvPr>
          <p:cNvSpPr/>
          <p:nvPr/>
        </p:nvSpPr>
        <p:spPr>
          <a:xfrm>
            <a:off x="705834" y="1564824"/>
            <a:ext cx="6525390" cy="523220"/>
          </a:xfrm>
          <a:prstGeom prst="rect">
            <a:avLst/>
          </a:prstGeom>
        </p:spPr>
        <p:txBody>
          <a:bodyPr wrap="square">
            <a:spAutoFit/>
          </a:bodyPr>
          <a:lstStyle/>
          <a:p>
            <a:pPr marL="457200" indent="-457200">
              <a:buFont typeface="Wingdings" panose="05000000000000000000" pitchFamily="2" charset="2"/>
              <a:buChar char="à"/>
            </a:pPr>
            <a:r>
              <a:rPr lang="de-DE" sz="2800" dirty="0"/>
              <a:t>Rückblick	 (18-21)</a:t>
            </a:r>
          </a:p>
        </p:txBody>
      </p:sp>
      <p:sp>
        <p:nvSpPr>
          <p:cNvPr id="3" name="Rechteck 2">
            <a:extLst>
              <a:ext uri="{FF2B5EF4-FFF2-40B4-BE49-F238E27FC236}">
                <a16:creationId xmlns:a16="http://schemas.microsoft.com/office/drawing/2014/main" id="{B7B96DB0-9414-4E16-9E76-26F2FADFF317}"/>
              </a:ext>
            </a:extLst>
          </p:cNvPr>
          <p:cNvSpPr/>
          <p:nvPr/>
        </p:nvSpPr>
        <p:spPr>
          <a:xfrm>
            <a:off x="705834" y="2476816"/>
            <a:ext cx="10587808" cy="1384995"/>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"und dem Herrn diente mit aller Demut und unter Tränen und Versuchungen, die mir durch die Nachstellungen der Juden widerfuhren;" </a:t>
            </a:r>
            <a:r>
              <a:rPr lang="de-CH" sz="2800" b="1" dirty="0">
                <a:latin typeface="Calibri" panose="020F0502020204030204" pitchFamily="34" charset="0"/>
                <a:ea typeface="Calibri" panose="020F0502020204030204" pitchFamily="34" charset="0"/>
                <a:cs typeface="Times New Roman" panose="02020603050405020304" pitchFamily="18" charset="0"/>
              </a:rPr>
              <a:t>(20,19)</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846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5257401" cy="523220"/>
          </a:xfrm>
          <a:prstGeom prst="rect">
            <a:avLst/>
          </a:prstGeom>
        </p:spPr>
        <p:txBody>
          <a:bodyPr wrap="none">
            <a:spAutoFit/>
          </a:bodyPr>
          <a:lstStyle/>
          <a:p>
            <a:r>
              <a:rPr lang="de-DE" sz="2800" b="1" dirty="0"/>
              <a:t>Abschiedsrede des Paulus in Milet</a:t>
            </a:r>
            <a:endParaRPr lang="de-CH" sz="2800" b="1" dirty="0"/>
          </a:p>
        </p:txBody>
      </p:sp>
      <p:sp>
        <p:nvSpPr>
          <p:cNvPr id="2" name="Rechteck 1">
            <a:extLst>
              <a:ext uri="{FF2B5EF4-FFF2-40B4-BE49-F238E27FC236}">
                <a16:creationId xmlns:a16="http://schemas.microsoft.com/office/drawing/2014/main" id="{0D0E31B3-A5A8-4CE9-8308-FB81A56DA2BE}"/>
              </a:ext>
            </a:extLst>
          </p:cNvPr>
          <p:cNvSpPr/>
          <p:nvPr/>
        </p:nvSpPr>
        <p:spPr>
          <a:xfrm>
            <a:off x="705834" y="1564824"/>
            <a:ext cx="6525390" cy="523220"/>
          </a:xfrm>
          <a:prstGeom prst="rect">
            <a:avLst/>
          </a:prstGeom>
        </p:spPr>
        <p:txBody>
          <a:bodyPr wrap="square">
            <a:spAutoFit/>
          </a:bodyPr>
          <a:lstStyle/>
          <a:p>
            <a:pPr marL="457200" indent="-457200">
              <a:buFont typeface="Wingdings" panose="05000000000000000000" pitchFamily="2" charset="2"/>
              <a:buChar char="à"/>
            </a:pPr>
            <a:r>
              <a:rPr lang="de-DE" sz="2800" dirty="0"/>
              <a:t>Gegenwart (22-27)</a:t>
            </a:r>
          </a:p>
        </p:txBody>
      </p:sp>
      <p:sp>
        <p:nvSpPr>
          <p:cNvPr id="3" name="Rechteck 2">
            <a:extLst>
              <a:ext uri="{FF2B5EF4-FFF2-40B4-BE49-F238E27FC236}">
                <a16:creationId xmlns:a16="http://schemas.microsoft.com/office/drawing/2014/main" id="{B1126B49-5ED0-44A0-A6DF-9E8FB4922FF5}"/>
              </a:ext>
            </a:extLst>
          </p:cNvPr>
          <p:cNvSpPr/>
          <p:nvPr/>
        </p:nvSpPr>
        <p:spPr>
          <a:xfrm>
            <a:off x="705833" y="2236185"/>
            <a:ext cx="9015682" cy="954107"/>
          </a:xfrm>
          <a:prstGeom prst="rect">
            <a:avLst/>
          </a:prstGeom>
        </p:spPr>
        <p:txBody>
          <a:bodyPr wrap="squar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"Deshalb bezeuge ich euch am heutigen Tag, dass ich rein bin vom Blut aller;" </a:t>
            </a:r>
            <a:r>
              <a:rPr lang="de-CH" sz="2800" b="1" dirty="0">
                <a:latin typeface="Calibri" panose="020F0502020204030204" pitchFamily="34" charset="0"/>
                <a:ea typeface="Calibri" panose="020F0502020204030204" pitchFamily="34" charset="0"/>
                <a:cs typeface="Times New Roman" panose="02020603050405020304" pitchFamily="18" charset="0"/>
              </a:rPr>
              <a:t>Apg 20,26 </a:t>
            </a:r>
            <a:endParaRPr lang="de-CH" sz="2800" dirty="0"/>
          </a:p>
        </p:txBody>
      </p:sp>
      <p:sp>
        <p:nvSpPr>
          <p:cNvPr id="4" name="Rechteck 3">
            <a:extLst>
              <a:ext uri="{FF2B5EF4-FFF2-40B4-BE49-F238E27FC236}">
                <a16:creationId xmlns:a16="http://schemas.microsoft.com/office/drawing/2014/main" id="{A9B1C3F9-D7DE-4203-A311-6C0C358F2636}"/>
              </a:ext>
            </a:extLst>
          </p:cNvPr>
          <p:cNvSpPr/>
          <p:nvPr/>
        </p:nvSpPr>
        <p:spPr>
          <a:xfrm>
            <a:off x="705843" y="3338433"/>
            <a:ext cx="10780313" cy="3539430"/>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Calibri" panose="020F0502020204030204" pitchFamily="34" charset="0"/>
              </a:rPr>
              <a:t>"17 Menschensohn, ich habe dich für das Haus Israel zum Wächter gegeben. Und hörst du ein Wort aus meinem Mund, so sollst du sie von mir verwarnen!</a:t>
            </a:r>
            <a:endParaRPr lang="de-CH" sz="2800" dirty="0">
              <a:latin typeface="Calibri" panose="020F0502020204030204" pitchFamily="34" charset="0"/>
              <a:ea typeface="Calibri" panose="020F0502020204030204" pitchFamily="34" charset="0"/>
              <a:cs typeface="Times New Roman" panose="02020603050405020304" pitchFamily="18" charset="0"/>
            </a:endParaRPr>
          </a:p>
          <a:p>
            <a:pPr>
              <a:spcAft>
                <a:spcPts val="0"/>
              </a:spcAft>
            </a:pPr>
            <a:r>
              <a:rPr lang="de-CH" sz="2800" dirty="0">
                <a:latin typeface="Calibri" panose="020F0502020204030204" pitchFamily="34" charset="0"/>
                <a:ea typeface="Calibri" panose="020F0502020204030204" pitchFamily="34" charset="0"/>
                <a:cs typeface="Calibri" panose="020F0502020204030204" pitchFamily="34" charset="0"/>
              </a:rPr>
              <a:t>18 Wenn ich zu dem Gottlosen spreche: »Du musst sterben!« und du hast ihn nicht gewarnt und hast nicht geredet, um den Gottlosen vor seinem gottlosen Weg zu warnen, um ihn am Leben zu erhalten, dann wird er, der Gottlose, um seiner Schuld willen sterben, aber sein Blut werde ich von deiner Hand fordern." </a:t>
            </a:r>
            <a:r>
              <a:rPr lang="de-CH" sz="2800" b="1" dirty="0">
                <a:latin typeface="Calibri" panose="020F0502020204030204" pitchFamily="34" charset="0"/>
                <a:ea typeface="Calibri" panose="020F0502020204030204" pitchFamily="34" charset="0"/>
                <a:cs typeface="Calibri" panose="020F0502020204030204" pitchFamily="34" charset="0"/>
              </a:rPr>
              <a:t>(Hes 3,16-18)</a:t>
            </a:r>
            <a:r>
              <a:rPr lang="de-CH" sz="2800" dirty="0">
                <a:latin typeface="Calibri" panose="020F0502020204030204" pitchFamily="34" charset="0"/>
                <a:ea typeface="Calibri" panose="020F0502020204030204" pitchFamily="34" charset="0"/>
                <a:cs typeface="Calibri" panose="020F0502020204030204" pitchFamily="34" charset="0"/>
              </a:rPr>
              <a:t> </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0183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5257401" cy="523220"/>
          </a:xfrm>
          <a:prstGeom prst="rect">
            <a:avLst/>
          </a:prstGeom>
        </p:spPr>
        <p:txBody>
          <a:bodyPr wrap="none">
            <a:spAutoFit/>
          </a:bodyPr>
          <a:lstStyle/>
          <a:p>
            <a:r>
              <a:rPr lang="de-DE" sz="2800" b="1" dirty="0"/>
              <a:t>Abschiedsrede des Paulus in Milet</a:t>
            </a:r>
            <a:endParaRPr lang="de-CH" sz="2800" b="1" dirty="0"/>
          </a:p>
        </p:txBody>
      </p:sp>
      <p:sp>
        <p:nvSpPr>
          <p:cNvPr id="2" name="Rechteck 1">
            <a:extLst>
              <a:ext uri="{FF2B5EF4-FFF2-40B4-BE49-F238E27FC236}">
                <a16:creationId xmlns:a16="http://schemas.microsoft.com/office/drawing/2014/main" id="{0D0E31B3-A5A8-4CE9-8308-FB81A56DA2BE}"/>
              </a:ext>
            </a:extLst>
          </p:cNvPr>
          <p:cNvSpPr/>
          <p:nvPr/>
        </p:nvSpPr>
        <p:spPr>
          <a:xfrm>
            <a:off x="705834" y="1564824"/>
            <a:ext cx="6525390" cy="523220"/>
          </a:xfrm>
          <a:prstGeom prst="rect">
            <a:avLst/>
          </a:prstGeom>
        </p:spPr>
        <p:txBody>
          <a:bodyPr wrap="square">
            <a:spAutoFit/>
          </a:bodyPr>
          <a:lstStyle/>
          <a:p>
            <a:pPr marL="457200" indent="-457200">
              <a:buFont typeface="Wingdings" panose="05000000000000000000" pitchFamily="2" charset="2"/>
              <a:buChar char="à"/>
            </a:pPr>
            <a:r>
              <a:rPr lang="de-DE" sz="2800" dirty="0"/>
              <a:t>Gegenwart (22-27)</a:t>
            </a:r>
          </a:p>
        </p:txBody>
      </p:sp>
      <p:sp>
        <p:nvSpPr>
          <p:cNvPr id="3" name="Rechteck 2">
            <a:extLst>
              <a:ext uri="{FF2B5EF4-FFF2-40B4-BE49-F238E27FC236}">
                <a16:creationId xmlns:a16="http://schemas.microsoft.com/office/drawing/2014/main" id="{B1126B49-5ED0-44A0-A6DF-9E8FB4922FF5}"/>
              </a:ext>
            </a:extLst>
          </p:cNvPr>
          <p:cNvSpPr/>
          <p:nvPr/>
        </p:nvSpPr>
        <p:spPr>
          <a:xfrm>
            <a:off x="705833" y="2236185"/>
            <a:ext cx="9015682" cy="954107"/>
          </a:xfrm>
          <a:prstGeom prst="rect">
            <a:avLst/>
          </a:prstGeom>
        </p:spPr>
        <p:txBody>
          <a:bodyPr wrap="square">
            <a:spAutoFit/>
          </a:bodyPr>
          <a:lstStyle/>
          <a:p>
            <a:r>
              <a:rPr lang="de-CH" sz="2800" dirty="0">
                <a:latin typeface="Calibri" panose="020F0502020204030204" pitchFamily="34" charset="0"/>
                <a:ea typeface="Calibri" panose="020F0502020204030204" pitchFamily="34" charset="0"/>
                <a:cs typeface="Times New Roman" panose="02020603050405020304" pitchFamily="18" charset="0"/>
              </a:rPr>
              <a:t>"Deshalb bezeuge ich euch am heutigen Tag, dass ich rein bin vom Blut aller;" </a:t>
            </a:r>
            <a:r>
              <a:rPr lang="de-CH" sz="2800" b="1" dirty="0">
                <a:latin typeface="Calibri" panose="020F0502020204030204" pitchFamily="34" charset="0"/>
                <a:ea typeface="Calibri" panose="020F0502020204030204" pitchFamily="34" charset="0"/>
                <a:cs typeface="Times New Roman" panose="02020603050405020304" pitchFamily="18" charset="0"/>
              </a:rPr>
              <a:t>Apg 20,26 </a:t>
            </a:r>
            <a:endParaRPr lang="de-CH" sz="2800" dirty="0"/>
          </a:p>
        </p:txBody>
      </p:sp>
      <p:sp>
        <p:nvSpPr>
          <p:cNvPr id="6" name="Rechteck 5">
            <a:extLst>
              <a:ext uri="{FF2B5EF4-FFF2-40B4-BE49-F238E27FC236}">
                <a16:creationId xmlns:a16="http://schemas.microsoft.com/office/drawing/2014/main" id="{AEBF1493-A540-42BB-B085-5F431EBD635A}"/>
              </a:ext>
            </a:extLst>
          </p:cNvPr>
          <p:cNvSpPr/>
          <p:nvPr/>
        </p:nvSpPr>
        <p:spPr>
          <a:xfrm>
            <a:off x="705832" y="3667709"/>
            <a:ext cx="9015681" cy="954107"/>
          </a:xfrm>
          <a:prstGeom prst="rect">
            <a:avLst/>
          </a:prstGeom>
        </p:spPr>
        <p:txBody>
          <a:bodyPr wrap="square">
            <a:spAutoFit/>
          </a:bodyPr>
          <a:lstStyle/>
          <a:p>
            <a:pPr>
              <a:spcAft>
                <a:spcPts val="0"/>
              </a:spcAft>
            </a:pPr>
            <a:r>
              <a:rPr lang="de-CH" sz="2800" dirty="0">
                <a:ea typeface="Calibri" panose="020F0502020204030204" pitchFamily="34" charset="0"/>
                <a:cs typeface="Calibri" panose="020F0502020204030204" pitchFamily="34" charset="0"/>
              </a:rPr>
              <a:t>"denn ich habe nicht zurückgehalten, euch den ganzen Ratschluss Gottes zu verkündigen." </a:t>
            </a:r>
            <a:r>
              <a:rPr lang="de-CH" sz="2800" b="1" dirty="0">
                <a:ea typeface="Calibri" panose="020F0502020204030204" pitchFamily="34" charset="0"/>
                <a:cs typeface="Calibri" panose="020F0502020204030204" pitchFamily="34" charset="0"/>
              </a:rPr>
              <a:t>(20,27)</a:t>
            </a:r>
            <a:endParaRPr lang="de-CH" sz="2800" dirty="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6504011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5257401" cy="523220"/>
          </a:xfrm>
          <a:prstGeom prst="rect">
            <a:avLst/>
          </a:prstGeom>
        </p:spPr>
        <p:txBody>
          <a:bodyPr wrap="none">
            <a:spAutoFit/>
          </a:bodyPr>
          <a:lstStyle/>
          <a:p>
            <a:r>
              <a:rPr lang="de-DE" sz="2800" b="1" dirty="0"/>
              <a:t>Abschiedsrede des Paulus in Milet</a:t>
            </a:r>
            <a:endParaRPr lang="de-CH" sz="2800" b="1" dirty="0"/>
          </a:p>
        </p:txBody>
      </p:sp>
      <p:sp>
        <p:nvSpPr>
          <p:cNvPr id="2" name="Rechteck 1">
            <a:extLst>
              <a:ext uri="{FF2B5EF4-FFF2-40B4-BE49-F238E27FC236}">
                <a16:creationId xmlns:a16="http://schemas.microsoft.com/office/drawing/2014/main" id="{0D0E31B3-A5A8-4CE9-8308-FB81A56DA2BE}"/>
              </a:ext>
            </a:extLst>
          </p:cNvPr>
          <p:cNvSpPr/>
          <p:nvPr/>
        </p:nvSpPr>
        <p:spPr>
          <a:xfrm>
            <a:off x="705834" y="1564824"/>
            <a:ext cx="6525390" cy="523220"/>
          </a:xfrm>
          <a:prstGeom prst="rect">
            <a:avLst/>
          </a:prstGeom>
        </p:spPr>
        <p:txBody>
          <a:bodyPr wrap="square">
            <a:spAutoFit/>
          </a:bodyPr>
          <a:lstStyle/>
          <a:p>
            <a:pPr marL="457200" indent="-457200">
              <a:buFont typeface="Wingdings" panose="05000000000000000000" pitchFamily="2" charset="2"/>
              <a:buChar char="à"/>
            </a:pPr>
            <a:r>
              <a:rPr lang="de-DE" sz="2800" dirty="0"/>
              <a:t>Zukunft (28-31)</a:t>
            </a:r>
          </a:p>
        </p:txBody>
      </p:sp>
      <p:sp>
        <p:nvSpPr>
          <p:cNvPr id="3" name="Rechteck 2">
            <a:extLst>
              <a:ext uri="{FF2B5EF4-FFF2-40B4-BE49-F238E27FC236}">
                <a16:creationId xmlns:a16="http://schemas.microsoft.com/office/drawing/2014/main" id="{0FFBAFCD-78E6-4682-894E-FFA57F148EBC}"/>
              </a:ext>
            </a:extLst>
          </p:cNvPr>
          <p:cNvSpPr/>
          <p:nvPr/>
        </p:nvSpPr>
        <p:spPr>
          <a:xfrm>
            <a:off x="705833" y="2476816"/>
            <a:ext cx="9464861" cy="2246769"/>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"Ich weiß, dass nach meinem Abschied grausame Wölfe zu euch hereinkommen werden, die die Herde nicht verschonen.</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30 Und aus eurer eigenen Mitte werden Männer aufstehen, die verkehrte Dinge reden, um die Jünger abzuziehen hinter sich her." </a:t>
            </a:r>
            <a:r>
              <a:rPr lang="de-CH" sz="2800" b="1" dirty="0">
                <a:latin typeface="Calibri" panose="020F0502020204030204" pitchFamily="34" charset="0"/>
                <a:ea typeface="Calibri" panose="020F0502020204030204" pitchFamily="34" charset="0"/>
                <a:cs typeface="Times New Roman" panose="02020603050405020304" pitchFamily="18" charset="0"/>
              </a:rPr>
              <a:t>(20,29-30)</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5002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5257401" cy="523220"/>
          </a:xfrm>
          <a:prstGeom prst="rect">
            <a:avLst/>
          </a:prstGeom>
        </p:spPr>
        <p:txBody>
          <a:bodyPr wrap="none">
            <a:spAutoFit/>
          </a:bodyPr>
          <a:lstStyle/>
          <a:p>
            <a:r>
              <a:rPr lang="de-DE" sz="2800" b="1" dirty="0"/>
              <a:t>Abschiedsrede des Paulus in Milet</a:t>
            </a:r>
            <a:endParaRPr lang="de-CH" sz="2800" b="1" dirty="0"/>
          </a:p>
        </p:txBody>
      </p:sp>
      <p:sp>
        <p:nvSpPr>
          <p:cNvPr id="2" name="Rechteck 1">
            <a:extLst>
              <a:ext uri="{FF2B5EF4-FFF2-40B4-BE49-F238E27FC236}">
                <a16:creationId xmlns:a16="http://schemas.microsoft.com/office/drawing/2014/main" id="{0D0E31B3-A5A8-4CE9-8308-FB81A56DA2BE}"/>
              </a:ext>
            </a:extLst>
          </p:cNvPr>
          <p:cNvSpPr/>
          <p:nvPr/>
        </p:nvSpPr>
        <p:spPr>
          <a:xfrm>
            <a:off x="705834" y="1564824"/>
            <a:ext cx="6525390" cy="523220"/>
          </a:xfrm>
          <a:prstGeom prst="rect">
            <a:avLst/>
          </a:prstGeom>
        </p:spPr>
        <p:txBody>
          <a:bodyPr wrap="square">
            <a:spAutoFit/>
          </a:bodyPr>
          <a:lstStyle/>
          <a:p>
            <a:pPr marL="457200" indent="-457200">
              <a:buFont typeface="Wingdings" panose="05000000000000000000" pitchFamily="2" charset="2"/>
              <a:buChar char="à"/>
            </a:pPr>
            <a:r>
              <a:rPr lang="de-DE" sz="2800" dirty="0"/>
              <a:t>Abschied | Gebet | Segen (32-38)</a:t>
            </a:r>
          </a:p>
        </p:txBody>
      </p:sp>
      <p:sp>
        <p:nvSpPr>
          <p:cNvPr id="3" name="Rechteck 2">
            <a:extLst>
              <a:ext uri="{FF2B5EF4-FFF2-40B4-BE49-F238E27FC236}">
                <a16:creationId xmlns:a16="http://schemas.microsoft.com/office/drawing/2014/main" id="{8C931B15-FBE8-4EBC-A5DB-5A1E6C3A6A47}"/>
              </a:ext>
            </a:extLst>
          </p:cNvPr>
          <p:cNvSpPr/>
          <p:nvPr/>
        </p:nvSpPr>
        <p:spPr>
          <a:xfrm>
            <a:off x="705834" y="2476816"/>
            <a:ext cx="9336524" cy="954107"/>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"Und als er dies gesagt hatte, kniete er nieder und betete mit ihnen allen." </a:t>
            </a:r>
            <a:r>
              <a:rPr lang="de-CH" sz="2800" b="1" dirty="0">
                <a:latin typeface="Calibri" panose="020F0502020204030204" pitchFamily="34" charset="0"/>
                <a:ea typeface="Calibri" panose="020F0502020204030204" pitchFamily="34" charset="0"/>
                <a:cs typeface="Times New Roman" panose="02020603050405020304" pitchFamily="18" charset="0"/>
              </a:rPr>
              <a:t>(20,36)</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063930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hteck 2">
            <a:extLst>
              <a:ext uri="{FF2B5EF4-FFF2-40B4-BE49-F238E27FC236}">
                <a16:creationId xmlns:a16="http://schemas.microsoft.com/office/drawing/2014/main" id="{0DDBE14F-8750-4F51-BFA3-BFEE3E1EB031}"/>
              </a:ext>
            </a:extLst>
          </p:cNvPr>
          <p:cNvSpPr/>
          <p:nvPr/>
        </p:nvSpPr>
        <p:spPr>
          <a:xfrm>
            <a:off x="705834" y="1613118"/>
            <a:ext cx="10443429" cy="3108543"/>
          </a:xfrm>
          <a:prstGeom prst="rect">
            <a:avLst/>
          </a:prstGeom>
        </p:spPr>
        <p:txBody>
          <a:bodyPr wrap="square">
            <a:spAutoFit/>
          </a:bodyPr>
          <a:lstStyle/>
          <a:p>
            <a:pPr marL="457200" indent="-457200">
              <a:buFont typeface="Wingdings" panose="05000000000000000000" pitchFamily="2" charset="2"/>
              <a:buChar char="à"/>
            </a:pPr>
            <a:r>
              <a:rPr lang="de-DE" sz="2800" dirty="0"/>
              <a:t>Ist nur im Wort Gottes zu finden</a:t>
            </a:r>
          </a:p>
          <a:p>
            <a:pPr marL="457200" indent="-457200">
              <a:buFont typeface="Wingdings" panose="05000000000000000000" pitchFamily="2" charset="2"/>
              <a:buChar char="à"/>
            </a:pPr>
            <a:r>
              <a:rPr lang="de-DE" sz="2800" dirty="0"/>
              <a:t>Wird durch das Wortstudium offenbart</a:t>
            </a:r>
          </a:p>
          <a:p>
            <a:pPr marL="457200" indent="-457200">
              <a:buFont typeface="Wingdings" panose="05000000000000000000" pitchFamily="2" charset="2"/>
              <a:buChar char="à"/>
            </a:pPr>
            <a:r>
              <a:rPr lang="de-DE" sz="2800" dirty="0"/>
              <a:t>Zeigt die </a:t>
            </a:r>
            <a:r>
              <a:rPr lang="de-DE" sz="2800" dirty="0" err="1"/>
              <a:t>Grösse</a:t>
            </a:r>
            <a:r>
              <a:rPr lang="de-DE" sz="2800" dirty="0"/>
              <a:t> Gottes </a:t>
            </a:r>
            <a:endParaRPr lang="de-CH" sz="2800" dirty="0"/>
          </a:p>
          <a:p>
            <a:pPr marL="457200" indent="-457200">
              <a:buFont typeface="Wingdings" panose="05000000000000000000" pitchFamily="2" charset="2"/>
              <a:buChar char="à"/>
            </a:pPr>
            <a:r>
              <a:rPr lang="de-CH" sz="2800" dirty="0"/>
              <a:t>Ist praktisch und zeigt sich im Alltag</a:t>
            </a:r>
          </a:p>
          <a:p>
            <a:pPr marL="457200" indent="-457200">
              <a:buFont typeface="Wingdings" panose="05000000000000000000" pitchFamily="2" charset="2"/>
              <a:buChar char="à"/>
            </a:pPr>
            <a:endParaRPr lang="de-DE" sz="2800" dirty="0"/>
          </a:p>
          <a:p>
            <a:pPr marL="457200" indent="-457200">
              <a:buFont typeface="Wingdings" panose="05000000000000000000" pitchFamily="2" charset="2"/>
              <a:buChar char="à"/>
            </a:pPr>
            <a:r>
              <a:rPr lang="de-CH" sz="2800" dirty="0"/>
              <a:t>Wir möchten eine Gemeinde sein, die in allen Lebensfragen den Rat und die Lehre in der Bibel suchen, studieren und umsetzten!</a:t>
            </a:r>
          </a:p>
        </p:txBody>
      </p:sp>
      <p:sp>
        <p:nvSpPr>
          <p:cNvPr id="5" name="Rechteck 4">
            <a:extLst>
              <a:ext uri="{FF2B5EF4-FFF2-40B4-BE49-F238E27FC236}">
                <a16:creationId xmlns:a16="http://schemas.microsoft.com/office/drawing/2014/main" id="{25777152-CA2C-4091-B381-947EBCA2D95E}"/>
              </a:ext>
            </a:extLst>
          </p:cNvPr>
          <p:cNvSpPr/>
          <p:nvPr/>
        </p:nvSpPr>
        <p:spPr>
          <a:xfrm>
            <a:off x="705834" y="652832"/>
            <a:ext cx="3523016" cy="523220"/>
          </a:xfrm>
          <a:prstGeom prst="rect">
            <a:avLst/>
          </a:prstGeom>
        </p:spPr>
        <p:txBody>
          <a:bodyPr wrap="none">
            <a:spAutoFit/>
          </a:bodyPr>
          <a:lstStyle/>
          <a:p>
            <a:r>
              <a:rPr lang="de-DE" sz="2800" b="1" dirty="0"/>
              <a:t>Der Ratschluss Gottes:</a:t>
            </a:r>
            <a:endParaRPr lang="de-CH" sz="2800" b="1" dirty="0"/>
          </a:p>
        </p:txBody>
      </p:sp>
    </p:spTree>
    <p:extLst>
      <p:ext uri="{BB962C8B-B14F-4D97-AF65-F5344CB8AC3E}">
        <p14:creationId xmlns:p14="http://schemas.microsoft.com/office/powerpoint/2010/main" val="16160798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7947945" cy="523220"/>
          </a:xfrm>
          <a:prstGeom prst="rect">
            <a:avLst/>
          </a:prstGeom>
        </p:spPr>
        <p:txBody>
          <a:bodyPr wrap="none">
            <a:spAutoFit/>
          </a:bodyPr>
          <a:lstStyle/>
          <a:p>
            <a:r>
              <a:rPr lang="de-DE" sz="2800" b="1" dirty="0"/>
              <a:t>Anwendung | "Warum" der ganze Ratschluss Gottes</a:t>
            </a:r>
            <a:endParaRPr lang="de-CH" sz="2800" b="1" dirty="0"/>
          </a:p>
        </p:txBody>
      </p:sp>
      <p:sp>
        <p:nvSpPr>
          <p:cNvPr id="2" name="Rechteck 1">
            <a:extLst>
              <a:ext uri="{FF2B5EF4-FFF2-40B4-BE49-F238E27FC236}">
                <a16:creationId xmlns:a16="http://schemas.microsoft.com/office/drawing/2014/main" id="{0D0E31B3-A5A8-4CE9-8308-FB81A56DA2BE}"/>
              </a:ext>
            </a:extLst>
          </p:cNvPr>
          <p:cNvSpPr/>
          <p:nvPr/>
        </p:nvSpPr>
        <p:spPr>
          <a:xfrm>
            <a:off x="705834" y="1564824"/>
            <a:ext cx="6525390" cy="1384995"/>
          </a:xfrm>
          <a:prstGeom prst="rect">
            <a:avLst/>
          </a:prstGeom>
        </p:spPr>
        <p:txBody>
          <a:bodyPr wrap="square">
            <a:spAutoFit/>
          </a:bodyPr>
          <a:lstStyle/>
          <a:p>
            <a:pPr marL="457200" indent="-457200">
              <a:buFont typeface="Wingdings" panose="05000000000000000000" pitchFamily="2" charset="2"/>
              <a:buChar char="à"/>
            </a:pPr>
            <a:r>
              <a:rPr lang="de-DE" sz="2800" dirty="0"/>
              <a:t>Wachstum des einzelnen Gläubigen</a:t>
            </a:r>
          </a:p>
          <a:p>
            <a:pPr marL="457200" indent="-457200">
              <a:buFont typeface="Wingdings" panose="05000000000000000000" pitchFamily="2" charset="2"/>
              <a:buChar char="à"/>
            </a:pPr>
            <a:endParaRPr lang="de-DE" sz="2800" dirty="0"/>
          </a:p>
          <a:p>
            <a:pPr marL="457200" indent="-457200">
              <a:buFont typeface="Wingdings" panose="05000000000000000000" pitchFamily="2" charset="2"/>
              <a:buChar char="à"/>
            </a:pPr>
            <a:r>
              <a:rPr lang="de-DE" sz="2800" dirty="0"/>
              <a:t>Wachstum an Gläubigen</a:t>
            </a:r>
          </a:p>
        </p:txBody>
      </p:sp>
      <p:sp>
        <p:nvSpPr>
          <p:cNvPr id="4" name="Rechteck 3">
            <a:extLst>
              <a:ext uri="{FF2B5EF4-FFF2-40B4-BE49-F238E27FC236}">
                <a16:creationId xmlns:a16="http://schemas.microsoft.com/office/drawing/2014/main" id="{DF385382-DE43-4D0A-8960-C154EF4F7CDF}"/>
              </a:ext>
            </a:extLst>
          </p:cNvPr>
          <p:cNvSpPr/>
          <p:nvPr/>
        </p:nvSpPr>
        <p:spPr>
          <a:xfrm>
            <a:off x="705833" y="3114003"/>
            <a:ext cx="9689451" cy="3539430"/>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"Und Jesus trat zu </a:t>
            </a:r>
            <a:r>
              <a:rPr lang="de-CH" sz="2800" dirty="0">
                <a:latin typeface="Cambria Math" panose="02040503050406030204" pitchFamily="18" charset="0"/>
                <a:ea typeface="Calibri" panose="020F0502020204030204" pitchFamily="34" charset="0"/>
                <a:cs typeface="Cambria Math" panose="02040503050406030204" pitchFamily="18" charset="0"/>
              </a:rPr>
              <a:t>⟨</a:t>
            </a:r>
            <a:r>
              <a:rPr lang="de-CH" sz="2800" dirty="0">
                <a:latin typeface="Calibri" panose="020F0502020204030204" pitchFamily="34" charset="0"/>
                <a:ea typeface="Calibri" panose="020F0502020204030204" pitchFamily="34" charset="0"/>
                <a:cs typeface="Times New Roman" panose="02020603050405020304" pitchFamily="18" charset="0"/>
              </a:rPr>
              <a:t>ihnen</a:t>
            </a:r>
            <a:r>
              <a:rPr lang="de-CH" sz="2800" dirty="0">
                <a:latin typeface="Cambria Math" panose="02040503050406030204" pitchFamily="18" charset="0"/>
                <a:ea typeface="Calibri" panose="020F0502020204030204" pitchFamily="34" charset="0"/>
                <a:cs typeface="Cambria Math" panose="02040503050406030204" pitchFamily="18" charset="0"/>
              </a:rPr>
              <a:t>⟩</a:t>
            </a:r>
            <a:r>
              <a:rPr lang="de-CH" sz="2800" dirty="0">
                <a:latin typeface="Calibri" panose="020F0502020204030204" pitchFamily="34" charset="0"/>
                <a:ea typeface="Calibri" panose="020F0502020204030204" pitchFamily="34" charset="0"/>
                <a:cs typeface="Times New Roman" panose="02020603050405020304" pitchFamily="18" charset="0"/>
              </a:rPr>
              <a:t> und redete mit ihnen und sprach: Mir ist alle Macht gegeben im Himmel und auf Erden.</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19 Geht nun hin und macht alle Nationen zu Jüngern, und tauft sie auf den Namen des Vaters und des Sohnes und des Heiligen Geistes,</a:t>
            </a:r>
          </a:p>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20 und lehrt sie alles zu bewahren, was ich euch geboten habe! Und siehe, ich bin bei euch alle Tage bis zur Vollendung des Zeitalters." </a:t>
            </a:r>
            <a:r>
              <a:rPr lang="de-CH" sz="2800" b="1" dirty="0">
                <a:latin typeface="Calibri" panose="020F0502020204030204" pitchFamily="34" charset="0"/>
                <a:ea typeface="Calibri" panose="020F0502020204030204" pitchFamily="34" charset="0"/>
                <a:cs typeface="Times New Roman" panose="02020603050405020304" pitchFamily="18" charset="0"/>
              </a:rPr>
              <a:t>(Mt 28,18-20)</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6908976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4082528" cy="523220"/>
          </a:xfrm>
          <a:prstGeom prst="rect">
            <a:avLst/>
          </a:prstGeom>
        </p:spPr>
        <p:txBody>
          <a:bodyPr wrap="none">
            <a:spAutoFit/>
          </a:bodyPr>
          <a:lstStyle/>
          <a:p>
            <a:r>
              <a:rPr lang="de-DE" sz="2800" b="1" dirty="0"/>
              <a:t>Vor Grundlegung der Welt</a:t>
            </a:r>
            <a:endParaRPr lang="de-CH" sz="2800" b="1" dirty="0"/>
          </a:p>
        </p:txBody>
      </p:sp>
      <p:pic>
        <p:nvPicPr>
          <p:cNvPr id="4" name="Grafik 3">
            <a:extLst>
              <a:ext uri="{FF2B5EF4-FFF2-40B4-BE49-F238E27FC236}">
                <a16:creationId xmlns:a16="http://schemas.microsoft.com/office/drawing/2014/main" id="{B654752C-F5F0-43D6-91EF-9852F36E1E12}"/>
              </a:ext>
            </a:extLst>
          </p:cNvPr>
          <p:cNvPicPr/>
          <p:nvPr/>
        </p:nvPicPr>
        <p:blipFill>
          <a:blip r:embed="rId2"/>
          <a:stretch>
            <a:fillRect/>
          </a:stretch>
        </p:blipFill>
        <p:spPr>
          <a:xfrm>
            <a:off x="856898" y="3380705"/>
            <a:ext cx="7727266" cy="3097541"/>
          </a:xfrm>
          <a:prstGeom prst="rect">
            <a:avLst/>
          </a:prstGeom>
        </p:spPr>
      </p:pic>
      <p:sp>
        <p:nvSpPr>
          <p:cNvPr id="2" name="Rechteck 1">
            <a:extLst>
              <a:ext uri="{FF2B5EF4-FFF2-40B4-BE49-F238E27FC236}">
                <a16:creationId xmlns:a16="http://schemas.microsoft.com/office/drawing/2014/main" id="{0D0E31B3-A5A8-4CE9-8308-FB81A56DA2BE}"/>
              </a:ext>
            </a:extLst>
          </p:cNvPr>
          <p:cNvSpPr/>
          <p:nvPr/>
        </p:nvSpPr>
        <p:spPr>
          <a:xfrm>
            <a:off x="705834" y="1564824"/>
            <a:ext cx="8746076" cy="1815882"/>
          </a:xfrm>
          <a:prstGeom prst="rect">
            <a:avLst/>
          </a:prstGeom>
        </p:spPr>
        <p:txBody>
          <a:bodyPr wrap="square">
            <a:spAutoFit/>
          </a:bodyPr>
          <a:lstStyle/>
          <a:p>
            <a:r>
              <a:rPr lang="de-CH" sz="2800" dirty="0"/>
              <a:t>"Vater, ich will, dass die, welche du mir gegeben hast, auch bei mir seien, wo ich bin, damit sie meine Herrlichkeit schauen, die du mir gegeben hast, denn du hast mich geliebt </a:t>
            </a:r>
            <a:r>
              <a:rPr lang="de-CH" sz="2800" b="1" dirty="0"/>
              <a:t>vor Grundlegung</a:t>
            </a:r>
            <a:r>
              <a:rPr lang="de-CH" sz="2800" dirty="0"/>
              <a:t> der Welt." </a:t>
            </a:r>
            <a:r>
              <a:rPr lang="de-CH" sz="2800" b="1" dirty="0"/>
              <a:t>(Joh 17,24)</a:t>
            </a:r>
            <a:endParaRPr lang="de-CH" sz="2800" dirty="0"/>
          </a:p>
        </p:txBody>
      </p:sp>
      <p:sp>
        <p:nvSpPr>
          <p:cNvPr id="3" name="Rechteck 2">
            <a:extLst>
              <a:ext uri="{FF2B5EF4-FFF2-40B4-BE49-F238E27FC236}">
                <a16:creationId xmlns:a16="http://schemas.microsoft.com/office/drawing/2014/main" id="{B5243B68-7BAE-413B-B0FE-85906C9D148A}"/>
              </a:ext>
            </a:extLst>
          </p:cNvPr>
          <p:cNvSpPr/>
          <p:nvPr/>
        </p:nvSpPr>
        <p:spPr>
          <a:xfrm>
            <a:off x="1912775" y="3429001"/>
            <a:ext cx="6904654" cy="14789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Rechteck 5">
            <a:extLst>
              <a:ext uri="{FF2B5EF4-FFF2-40B4-BE49-F238E27FC236}">
                <a16:creationId xmlns:a16="http://schemas.microsoft.com/office/drawing/2014/main" id="{89225C62-BDEE-4CE9-8BF3-676C9751ED30}"/>
              </a:ext>
            </a:extLst>
          </p:cNvPr>
          <p:cNvSpPr/>
          <p:nvPr/>
        </p:nvSpPr>
        <p:spPr>
          <a:xfrm>
            <a:off x="3775697" y="3859802"/>
            <a:ext cx="4932883" cy="2009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Rechteck 6">
            <a:extLst>
              <a:ext uri="{FF2B5EF4-FFF2-40B4-BE49-F238E27FC236}">
                <a16:creationId xmlns:a16="http://schemas.microsoft.com/office/drawing/2014/main" id="{2154B6E3-CF34-40D0-B8CC-A4642D1318F6}"/>
              </a:ext>
            </a:extLst>
          </p:cNvPr>
          <p:cNvSpPr/>
          <p:nvPr/>
        </p:nvSpPr>
        <p:spPr>
          <a:xfrm>
            <a:off x="981314" y="3380704"/>
            <a:ext cx="1862922" cy="185484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4082083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4082528" cy="523220"/>
          </a:xfrm>
          <a:prstGeom prst="rect">
            <a:avLst/>
          </a:prstGeom>
        </p:spPr>
        <p:txBody>
          <a:bodyPr wrap="none">
            <a:spAutoFit/>
          </a:bodyPr>
          <a:lstStyle/>
          <a:p>
            <a:r>
              <a:rPr lang="de-DE" sz="2800" b="1" dirty="0"/>
              <a:t>Vor Grundlegung der Welt</a:t>
            </a:r>
            <a:endParaRPr lang="de-CH" sz="2800" b="1" dirty="0"/>
          </a:p>
        </p:txBody>
      </p:sp>
      <p:pic>
        <p:nvPicPr>
          <p:cNvPr id="4" name="Grafik 3">
            <a:extLst>
              <a:ext uri="{FF2B5EF4-FFF2-40B4-BE49-F238E27FC236}">
                <a16:creationId xmlns:a16="http://schemas.microsoft.com/office/drawing/2014/main" id="{B654752C-F5F0-43D6-91EF-9852F36E1E12}"/>
              </a:ext>
            </a:extLst>
          </p:cNvPr>
          <p:cNvPicPr/>
          <p:nvPr/>
        </p:nvPicPr>
        <p:blipFill>
          <a:blip r:embed="rId2"/>
          <a:stretch>
            <a:fillRect/>
          </a:stretch>
        </p:blipFill>
        <p:spPr>
          <a:xfrm>
            <a:off x="856898" y="3380705"/>
            <a:ext cx="7727266" cy="3097541"/>
          </a:xfrm>
          <a:prstGeom prst="rect">
            <a:avLst/>
          </a:prstGeom>
        </p:spPr>
      </p:pic>
      <p:sp>
        <p:nvSpPr>
          <p:cNvPr id="2" name="Rechteck 1">
            <a:extLst>
              <a:ext uri="{FF2B5EF4-FFF2-40B4-BE49-F238E27FC236}">
                <a16:creationId xmlns:a16="http://schemas.microsoft.com/office/drawing/2014/main" id="{0D0E31B3-A5A8-4CE9-8308-FB81A56DA2BE}"/>
              </a:ext>
            </a:extLst>
          </p:cNvPr>
          <p:cNvSpPr/>
          <p:nvPr/>
        </p:nvSpPr>
        <p:spPr>
          <a:xfrm>
            <a:off x="705834" y="1564824"/>
            <a:ext cx="8746076" cy="1384995"/>
          </a:xfrm>
          <a:prstGeom prst="rect">
            <a:avLst/>
          </a:prstGeom>
        </p:spPr>
        <p:txBody>
          <a:bodyPr wrap="square">
            <a:spAutoFit/>
          </a:bodyPr>
          <a:lstStyle/>
          <a:p>
            <a:r>
              <a:rPr lang="de-CH" sz="2800" dirty="0"/>
              <a:t>"Er ist zwar im Voraus </a:t>
            </a:r>
            <a:r>
              <a:rPr lang="de-CH" sz="2800" b="1" dirty="0"/>
              <a:t>vor Grundlegung</a:t>
            </a:r>
            <a:r>
              <a:rPr lang="de-CH" sz="2800" dirty="0"/>
              <a:t> der Welt erkannt, aber am Ende der Zeiten offenbart worden um euretwillen," </a:t>
            </a:r>
            <a:r>
              <a:rPr lang="de-CH" sz="2800" b="1" dirty="0"/>
              <a:t>(1Petr 1,20)</a:t>
            </a:r>
            <a:endParaRPr lang="de-CH" sz="2800" dirty="0"/>
          </a:p>
        </p:txBody>
      </p:sp>
      <p:sp>
        <p:nvSpPr>
          <p:cNvPr id="3" name="Rechteck 2">
            <a:extLst>
              <a:ext uri="{FF2B5EF4-FFF2-40B4-BE49-F238E27FC236}">
                <a16:creationId xmlns:a16="http://schemas.microsoft.com/office/drawing/2014/main" id="{B5243B68-7BAE-413B-B0FE-85906C9D148A}"/>
              </a:ext>
            </a:extLst>
          </p:cNvPr>
          <p:cNvSpPr/>
          <p:nvPr/>
        </p:nvSpPr>
        <p:spPr>
          <a:xfrm>
            <a:off x="1912775" y="3429001"/>
            <a:ext cx="6904654" cy="8817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6" name="Rechteck 5">
            <a:extLst>
              <a:ext uri="{FF2B5EF4-FFF2-40B4-BE49-F238E27FC236}">
                <a16:creationId xmlns:a16="http://schemas.microsoft.com/office/drawing/2014/main" id="{89225C62-BDEE-4CE9-8BF3-676C9751ED30}"/>
              </a:ext>
            </a:extLst>
          </p:cNvPr>
          <p:cNvSpPr/>
          <p:nvPr/>
        </p:nvSpPr>
        <p:spPr>
          <a:xfrm>
            <a:off x="5057192" y="3859802"/>
            <a:ext cx="3651388" cy="20091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7" name="Rechteck 6">
            <a:extLst>
              <a:ext uri="{FF2B5EF4-FFF2-40B4-BE49-F238E27FC236}">
                <a16:creationId xmlns:a16="http://schemas.microsoft.com/office/drawing/2014/main" id="{2154B6E3-CF34-40D0-B8CC-A4642D1318F6}"/>
              </a:ext>
            </a:extLst>
          </p:cNvPr>
          <p:cNvSpPr/>
          <p:nvPr/>
        </p:nvSpPr>
        <p:spPr>
          <a:xfrm rot="19468448">
            <a:off x="1578473" y="3582957"/>
            <a:ext cx="2116449" cy="11539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
        <p:nvSpPr>
          <p:cNvPr id="8" name="Rechteck 7">
            <a:extLst>
              <a:ext uri="{FF2B5EF4-FFF2-40B4-BE49-F238E27FC236}">
                <a16:creationId xmlns:a16="http://schemas.microsoft.com/office/drawing/2014/main" id="{D173B0BA-0AD5-46CF-BD4E-304CC878874E}"/>
              </a:ext>
            </a:extLst>
          </p:cNvPr>
          <p:cNvSpPr/>
          <p:nvPr/>
        </p:nvSpPr>
        <p:spPr>
          <a:xfrm>
            <a:off x="4853555" y="4592879"/>
            <a:ext cx="1023094" cy="6328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a:p>
        </p:txBody>
      </p:sp>
    </p:spTree>
    <p:extLst>
      <p:ext uri="{BB962C8B-B14F-4D97-AF65-F5344CB8AC3E}">
        <p14:creationId xmlns:p14="http://schemas.microsoft.com/office/powerpoint/2010/main" val="19259094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a:extLst>
              <a:ext uri="{FF2B5EF4-FFF2-40B4-BE49-F238E27FC236}">
                <a16:creationId xmlns:a16="http://schemas.microsoft.com/office/drawing/2014/main" id="{25777152-CA2C-4091-B381-947EBCA2D95E}"/>
              </a:ext>
            </a:extLst>
          </p:cNvPr>
          <p:cNvSpPr/>
          <p:nvPr/>
        </p:nvSpPr>
        <p:spPr>
          <a:xfrm>
            <a:off x="705834" y="652832"/>
            <a:ext cx="4082528" cy="523220"/>
          </a:xfrm>
          <a:prstGeom prst="rect">
            <a:avLst/>
          </a:prstGeom>
        </p:spPr>
        <p:txBody>
          <a:bodyPr wrap="none">
            <a:spAutoFit/>
          </a:bodyPr>
          <a:lstStyle/>
          <a:p>
            <a:r>
              <a:rPr lang="de-DE" sz="2800" b="1" dirty="0"/>
              <a:t>Vor Grundlegung der Welt</a:t>
            </a:r>
            <a:endParaRPr lang="de-CH" sz="2800" b="1" dirty="0"/>
          </a:p>
        </p:txBody>
      </p:sp>
      <p:pic>
        <p:nvPicPr>
          <p:cNvPr id="4" name="Grafik 3">
            <a:extLst>
              <a:ext uri="{FF2B5EF4-FFF2-40B4-BE49-F238E27FC236}">
                <a16:creationId xmlns:a16="http://schemas.microsoft.com/office/drawing/2014/main" id="{B654752C-F5F0-43D6-91EF-9852F36E1E12}"/>
              </a:ext>
            </a:extLst>
          </p:cNvPr>
          <p:cNvPicPr/>
          <p:nvPr/>
        </p:nvPicPr>
        <p:blipFill>
          <a:blip r:embed="rId2"/>
          <a:stretch>
            <a:fillRect/>
          </a:stretch>
        </p:blipFill>
        <p:spPr>
          <a:xfrm>
            <a:off x="856898" y="3380705"/>
            <a:ext cx="7727266" cy="3097541"/>
          </a:xfrm>
          <a:prstGeom prst="rect">
            <a:avLst/>
          </a:prstGeom>
        </p:spPr>
      </p:pic>
      <p:sp>
        <p:nvSpPr>
          <p:cNvPr id="2" name="Rechteck 1">
            <a:extLst>
              <a:ext uri="{FF2B5EF4-FFF2-40B4-BE49-F238E27FC236}">
                <a16:creationId xmlns:a16="http://schemas.microsoft.com/office/drawing/2014/main" id="{0D0E31B3-A5A8-4CE9-8308-FB81A56DA2BE}"/>
              </a:ext>
            </a:extLst>
          </p:cNvPr>
          <p:cNvSpPr/>
          <p:nvPr/>
        </p:nvSpPr>
        <p:spPr>
          <a:xfrm>
            <a:off x="705833" y="1564824"/>
            <a:ext cx="9343235" cy="954107"/>
          </a:xfrm>
          <a:prstGeom prst="rect">
            <a:avLst/>
          </a:prstGeom>
        </p:spPr>
        <p:txBody>
          <a:bodyPr wrap="square">
            <a:spAutoFit/>
          </a:bodyPr>
          <a:lstStyle/>
          <a:p>
            <a:r>
              <a:rPr lang="de-CH" sz="2800" dirty="0"/>
              <a:t>"Wie er uns in ihm auserwählt hat </a:t>
            </a:r>
            <a:r>
              <a:rPr lang="de-CH" sz="2800" b="1" dirty="0"/>
              <a:t>vor Grundlegung</a:t>
            </a:r>
            <a:r>
              <a:rPr lang="de-CH" sz="2800" dirty="0"/>
              <a:t> der Welt, dass wir heilig und tadellos vor ihm sind in Liebe," </a:t>
            </a:r>
            <a:r>
              <a:rPr lang="de-CH" sz="2800" b="1" dirty="0"/>
              <a:t>(Eph 1,4)</a:t>
            </a:r>
            <a:endParaRPr lang="de-CH" sz="2800" dirty="0"/>
          </a:p>
        </p:txBody>
      </p:sp>
    </p:spTree>
    <p:extLst>
      <p:ext uri="{BB962C8B-B14F-4D97-AF65-F5344CB8AC3E}">
        <p14:creationId xmlns:p14="http://schemas.microsoft.com/office/powerpoint/2010/main" val="165131071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A7B78655-7576-449B-AC6B-E4E707AAFD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4" name="Grafik 3">
            <a:extLst>
              <a:ext uri="{FF2B5EF4-FFF2-40B4-BE49-F238E27FC236}">
                <a16:creationId xmlns:a16="http://schemas.microsoft.com/office/drawing/2014/main" id="{B0FC990D-7480-443B-BFCF-7005EBE523B8}"/>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685228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A69C6D80-8FD6-4662-A661-68829BAA8C2F}"/>
              </a:ext>
            </a:extLst>
          </p:cNvPr>
          <p:cNvSpPr/>
          <p:nvPr/>
        </p:nvSpPr>
        <p:spPr>
          <a:xfrm>
            <a:off x="684321" y="752148"/>
            <a:ext cx="10256206" cy="3539430"/>
          </a:xfrm>
          <a:prstGeom prst="rect">
            <a:avLst/>
          </a:prstGeom>
        </p:spPr>
        <p:txBody>
          <a:bodyPr wrap="square">
            <a:spAutoFit/>
          </a:bodyPr>
          <a:lstStyle/>
          <a:p>
            <a:r>
              <a:rPr lang="de-CH" sz="2800" b="1" dirty="0"/>
              <a:t>Warum der ganze Ratschluss Gottes</a:t>
            </a:r>
          </a:p>
          <a:p>
            <a:endParaRPr lang="de-CH" sz="2800" b="1" dirty="0"/>
          </a:p>
          <a:p>
            <a:r>
              <a:rPr lang="de-CH" sz="2800" dirty="0"/>
              <a:t>Wenn die Bibel von Gottes Ratschluss spricht, meint sie also die Gesamtheit von allem, was Gott nach seinem Willen bezüglich Schöpfung und Erlösung beschlossen hat und entsprechend ausgeführt hat und noch ausführen wird. Gott fasste einen Plan und alles muss sich dem beugen. Es wird so geschehen, wie er es sich vorgenommen hat. Wir sprechen auch vom Heilsplan Gottes. </a:t>
            </a:r>
          </a:p>
        </p:txBody>
      </p:sp>
    </p:spTree>
    <p:extLst>
      <p:ext uri="{BB962C8B-B14F-4D97-AF65-F5344CB8AC3E}">
        <p14:creationId xmlns:p14="http://schemas.microsoft.com/office/powerpoint/2010/main" val="5893071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eck 3">
            <a:extLst>
              <a:ext uri="{FF2B5EF4-FFF2-40B4-BE49-F238E27FC236}">
                <a16:creationId xmlns:a16="http://schemas.microsoft.com/office/drawing/2014/main" id="{A69C6D80-8FD6-4662-A661-68829BAA8C2F}"/>
              </a:ext>
            </a:extLst>
          </p:cNvPr>
          <p:cNvSpPr/>
          <p:nvPr/>
        </p:nvSpPr>
        <p:spPr>
          <a:xfrm>
            <a:off x="684321" y="752148"/>
            <a:ext cx="10256206" cy="5693866"/>
          </a:xfrm>
          <a:prstGeom prst="rect">
            <a:avLst/>
          </a:prstGeom>
        </p:spPr>
        <p:txBody>
          <a:bodyPr wrap="square">
            <a:spAutoFit/>
          </a:bodyPr>
          <a:lstStyle/>
          <a:p>
            <a:r>
              <a:rPr lang="de-CH" sz="2800" b="1" dirty="0"/>
              <a:t>Der ganze Ratschluss Gottes (Auflistung von Paulus)</a:t>
            </a:r>
          </a:p>
          <a:p>
            <a:endParaRPr lang="de-DE" sz="2800" b="1" dirty="0"/>
          </a:p>
          <a:p>
            <a:r>
              <a:rPr lang="de-DE" sz="2800" b="1" dirty="0"/>
              <a:t>-</a:t>
            </a:r>
            <a:endParaRPr lang="de-CH" sz="2800" b="1" dirty="0"/>
          </a:p>
          <a:p>
            <a:r>
              <a:rPr lang="de-DE" sz="2800" b="1" dirty="0"/>
              <a:t>-</a:t>
            </a:r>
            <a:endParaRPr lang="de-CH" sz="2800" b="1" dirty="0"/>
          </a:p>
          <a:p>
            <a:r>
              <a:rPr lang="de-DE" sz="2800" b="1" dirty="0"/>
              <a:t>-</a:t>
            </a:r>
            <a:endParaRPr lang="de-CH" sz="2800" b="1" dirty="0"/>
          </a:p>
          <a:p>
            <a:r>
              <a:rPr lang="de-DE" sz="2800" b="1" dirty="0"/>
              <a:t>-</a:t>
            </a:r>
            <a:endParaRPr lang="de-CH" sz="2800" b="1" dirty="0"/>
          </a:p>
          <a:p>
            <a:r>
              <a:rPr lang="de-DE" sz="2800" b="1" dirty="0"/>
              <a:t>-</a:t>
            </a:r>
            <a:endParaRPr lang="de-CH" sz="2800" b="1" dirty="0"/>
          </a:p>
          <a:p>
            <a:r>
              <a:rPr lang="de-DE" sz="2800" b="1" dirty="0"/>
              <a:t>-</a:t>
            </a:r>
            <a:endParaRPr lang="de-CH" sz="2800" b="1" dirty="0"/>
          </a:p>
          <a:p>
            <a:r>
              <a:rPr lang="de-DE" sz="2800" b="1" dirty="0"/>
              <a:t>-</a:t>
            </a:r>
            <a:endParaRPr lang="de-CH" sz="2800" b="1" dirty="0"/>
          </a:p>
          <a:p>
            <a:r>
              <a:rPr lang="de-DE" sz="2800" b="1" dirty="0"/>
              <a:t>-</a:t>
            </a:r>
            <a:endParaRPr lang="de-CH" sz="2800" b="1" dirty="0"/>
          </a:p>
          <a:p>
            <a:r>
              <a:rPr lang="de-DE" sz="2800" b="1" dirty="0"/>
              <a:t>-</a:t>
            </a:r>
            <a:endParaRPr lang="de-CH" sz="2800" b="1" dirty="0"/>
          </a:p>
          <a:p>
            <a:r>
              <a:rPr lang="de-DE" sz="2800" b="1" dirty="0"/>
              <a:t>-</a:t>
            </a:r>
            <a:endParaRPr lang="de-CH" sz="2800" b="1" dirty="0"/>
          </a:p>
          <a:p>
            <a:r>
              <a:rPr lang="de-DE" sz="2800" b="1" dirty="0"/>
              <a:t>-</a:t>
            </a:r>
            <a:endParaRPr lang="de-CH" sz="2800" b="1" dirty="0"/>
          </a:p>
        </p:txBody>
      </p:sp>
      <p:pic>
        <p:nvPicPr>
          <p:cNvPr id="1026" name="Picture 2" descr="https://lh3.googleusercontent.com/z9TRx_7SyBYEQ-lRzN5FsIEpiAeKaFSR5MSDZw97z0ey0gj8oFTL-X-Z0v9hY3c4H2LCDnLEs5iZEYC4wVXrtEv_B3PP1HTtHzMUOnrUqB4HqqdQyaUFfkhQHaZ5ZHefTRD6P1tqDAicRlsGplRmRs7tY0C8zhUiizCut59-9cURequw2tZdRobcwpgJr8ZySts_o_Vk6PluXCb2P6VFaGIJiivRfjsBdHKfcUcaxyTF0fgiWc2fbCHGBsxpVDsJZaTnA5okxBW4e5TDFD_RAFDraNasJKhMIBA61NVlEvVgXuSGc-KOAh1lR66gVOUd91AGSHAV7yCPwxWApdMLc0F5SZ_nVTjX8m1zN-gXE7rKkZ6Dyqv5-56OuWWYc5j7h8S1ZMjBBwhMAUBzbh86Z_lNhc5GW1l1LRTpn4OIHZtKWxjKEiNyryzXVTtJjFJ__LlyLG3yVU2O4sYd2ipoUlDoFbtQShq8oy5mxW18DfCKa5c2lKmTb9MsHc6kjz5Hac_jg9NMEQzxBt7m9Otcsll--3_8ByILnefrp2aSd6Vb4OBudQXTpuVLvS5hTRKOWNfjcnukZNKKV7VBGNTuEMhhEHdLDWlJ_MWNzDhJzJESsrCMGawfQvSWgmYcU_XXsFk6sfDY65-e4ybr3ZNt_x49W7JcXU2Qi2dJtG8jvWzoDHuyAXh1lIGZwJjoM6xvRLM_dPQhQz7zlCw8c7jNDUIxEbwODCPu8GAUzsvFmvA9wZTBJ-j7KUo2xiOR0meTcmDhq5FcuDm8_SS1tu-0r8ymIJwfGgZF5ySydq1pveaRiSHbbK1gN_jMmmEekQ0sYQymPeiXOG3ko4C4yESXzslVR05xzALjirGygVSjyxzGEl20xkp4PqWVApT-2h4a48nqsgfqC60ndlO_N30VXhM9DMFEcJZ0agMnm0CrCb0X=w733-h977-no?authuser=0">
            <a:extLst>
              <a:ext uri="{FF2B5EF4-FFF2-40B4-BE49-F238E27FC236}">
                <a16:creationId xmlns:a16="http://schemas.microsoft.com/office/drawing/2014/main" id="{D8C5FF8A-DCBB-4E41-AF0C-5DB5A14422E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53210" y="1663669"/>
            <a:ext cx="4873827" cy="4660232"/>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0428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2000"/>
                                  </p:stCondLst>
                                  <p:childTnLst>
                                    <p:set>
                                      <p:cBhvr>
                                        <p:cTn id="6" dur="1" fill="hold">
                                          <p:stCondLst>
                                            <p:cond delay="0"/>
                                          </p:stCondLst>
                                        </p:cTn>
                                        <p:tgtEl>
                                          <p:spTgt spid="1026"/>
                                        </p:tgtEl>
                                        <p:attrNameLst>
                                          <p:attrName>style.visibility</p:attrName>
                                        </p:attrNameLst>
                                      </p:cBhvr>
                                      <p:to>
                                        <p:strVal val="visible"/>
                                      </p:to>
                                    </p:set>
                                    <p:anim calcmode="lin" valueType="num">
                                      <p:cBhvr>
                                        <p:cTn id="7" dur="1250" fill="hold"/>
                                        <p:tgtEl>
                                          <p:spTgt spid="1026"/>
                                        </p:tgtEl>
                                        <p:attrNameLst>
                                          <p:attrName>ppt_w</p:attrName>
                                        </p:attrNameLst>
                                      </p:cBhvr>
                                      <p:tavLst>
                                        <p:tav tm="0">
                                          <p:val>
                                            <p:fltVal val="0"/>
                                          </p:val>
                                        </p:tav>
                                        <p:tav tm="100000">
                                          <p:val>
                                            <p:strVal val="#ppt_w"/>
                                          </p:val>
                                        </p:tav>
                                      </p:tavLst>
                                    </p:anim>
                                    <p:anim calcmode="lin" valueType="num">
                                      <p:cBhvr>
                                        <p:cTn id="8" dur="1250" fill="hold"/>
                                        <p:tgtEl>
                                          <p:spTgt spid="1026"/>
                                        </p:tgtEl>
                                        <p:attrNameLst>
                                          <p:attrName>ppt_h</p:attrName>
                                        </p:attrNameLst>
                                      </p:cBhvr>
                                      <p:tavLst>
                                        <p:tav tm="0">
                                          <p:val>
                                            <p:fltVal val="0"/>
                                          </p:val>
                                        </p:tav>
                                        <p:tav tm="100000">
                                          <p:val>
                                            <p:strVal val="#ppt_h"/>
                                          </p:val>
                                        </p:tav>
                                      </p:tavLst>
                                    </p:anim>
                                    <p:animEffect transition="in" filter="fade">
                                      <p:cBhvr>
                                        <p:cTn id="9" dur="125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hteck 1">
            <a:extLst>
              <a:ext uri="{FF2B5EF4-FFF2-40B4-BE49-F238E27FC236}">
                <a16:creationId xmlns:a16="http://schemas.microsoft.com/office/drawing/2014/main" id="{4672FD3B-B272-4F11-9655-92EB827DED57}"/>
              </a:ext>
            </a:extLst>
          </p:cNvPr>
          <p:cNvSpPr/>
          <p:nvPr/>
        </p:nvSpPr>
        <p:spPr>
          <a:xfrm>
            <a:off x="705835" y="520761"/>
            <a:ext cx="9072865" cy="3539430"/>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"Ich bezeuge jedem, der die Worte der Weissagung dieses Buches hört: Wenn jemand </a:t>
            </a:r>
            <a:r>
              <a:rPr lang="de-CH" sz="2800" dirty="0">
                <a:latin typeface="Cambria Math" panose="02040503050406030204" pitchFamily="18" charset="0"/>
                <a:ea typeface="Calibri" panose="020F0502020204030204" pitchFamily="34" charset="0"/>
                <a:cs typeface="Cambria Math" panose="02040503050406030204" pitchFamily="18" charset="0"/>
              </a:rPr>
              <a:t>⟨</a:t>
            </a:r>
            <a:r>
              <a:rPr lang="de-CH" sz="2800" dirty="0">
                <a:latin typeface="Calibri" panose="020F0502020204030204" pitchFamily="34" charset="0"/>
                <a:ea typeface="Calibri" panose="020F0502020204030204" pitchFamily="34" charset="0"/>
                <a:cs typeface="Times New Roman" panose="02020603050405020304" pitchFamily="18" charset="0"/>
              </a:rPr>
              <a:t>etwas</a:t>
            </a:r>
            <a:r>
              <a:rPr lang="de-CH" sz="2800" dirty="0">
                <a:latin typeface="Cambria Math" panose="02040503050406030204" pitchFamily="18" charset="0"/>
                <a:ea typeface="Calibri" panose="020F0502020204030204" pitchFamily="34" charset="0"/>
                <a:cs typeface="Cambria Math" panose="02040503050406030204" pitchFamily="18" charset="0"/>
              </a:rPr>
              <a:t>⟩</a:t>
            </a:r>
            <a:r>
              <a:rPr lang="de-CH" sz="2800" dirty="0">
                <a:latin typeface="Calibri" panose="020F0502020204030204" pitchFamily="34" charset="0"/>
                <a:ea typeface="Calibri" panose="020F0502020204030204" pitchFamily="34" charset="0"/>
                <a:cs typeface="Times New Roman" panose="02020603050405020304" pitchFamily="18" charset="0"/>
              </a:rPr>
              <a:t> zu diesen Dingen </a:t>
            </a:r>
            <a:r>
              <a:rPr lang="de-CH" sz="2800" b="1" dirty="0">
                <a:latin typeface="Calibri" panose="020F0502020204030204" pitchFamily="34" charset="0"/>
                <a:ea typeface="Calibri" panose="020F0502020204030204" pitchFamily="34" charset="0"/>
                <a:cs typeface="Times New Roman" panose="02020603050405020304" pitchFamily="18" charset="0"/>
              </a:rPr>
              <a:t>hinzuf</a:t>
            </a:r>
            <a:r>
              <a:rPr lang="de-CH" sz="2800" b="1" dirty="0">
                <a:latin typeface="Calibri" panose="020F0502020204030204" pitchFamily="34" charset="0"/>
                <a:ea typeface="Calibri" panose="020F0502020204030204" pitchFamily="34" charset="0"/>
                <a:cs typeface="Calibri" panose="020F0502020204030204" pitchFamily="34" charset="0"/>
              </a:rPr>
              <a:t>ü</a:t>
            </a:r>
            <a:r>
              <a:rPr lang="de-CH" sz="2800" b="1" dirty="0">
                <a:latin typeface="Calibri" panose="020F0502020204030204" pitchFamily="34" charset="0"/>
                <a:ea typeface="Calibri" panose="020F0502020204030204" pitchFamily="34" charset="0"/>
                <a:cs typeface="Times New Roman" panose="02020603050405020304" pitchFamily="18" charset="0"/>
              </a:rPr>
              <a:t>gt</a:t>
            </a:r>
            <a:r>
              <a:rPr lang="de-CH" sz="2800" dirty="0">
                <a:latin typeface="Calibri" panose="020F0502020204030204" pitchFamily="34" charset="0"/>
                <a:ea typeface="Calibri" panose="020F0502020204030204" pitchFamily="34" charset="0"/>
                <a:cs typeface="Times New Roman" panose="02020603050405020304" pitchFamily="18" charset="0"/>
              </a:rPr>
              <a:t>, so wird Gott ihm die Plagen hinzuf</a:t>
            </a:r>
            <a:r>
              <a:rPr lang="de-CH" sz="2800" dirty="0">
                <a:latin typeface="Calibri" panose="020F0502020204030204" pitchFamily="34" charset="0"/>
                <a:ea typeface="Calibri" panose="020F0502020204030204" pitchFamily="34" charset="0"/>
                <a:cs typeface="Calibri" panose="020F0502020204030204" pitchFamily="34" charset="0"/>
              </a:rPr>
              <a:t>ü</a:t>
            </a:r>
            <a:r>
              <a:rPr lang="de-CH" sz="2800" dirty="0">
                <a:latin typeface="Calibri" panose="020F0502020204030204" pitchFamily="34" charset="0"/>
                <a:ea typeface="Calibri" panose="020F0502020204030204" pitchFamily="34" charset="0"/>
                <a:cs typeface="Times New Roman" panose="02020603050405020304" pitchFamily="18" charset="0"/>
              </a:rPr>
              <a:t>gen, die in diesem Buch geschrieben sind; 19 und wenn jemand </a:t>
            </a:r>
            <a:r>
              <a:rPr lang="de-CH" sz="2800" dirty="0">
                <a:latin typeface="Cambria Math" panose="02040503050406030204" pitchFamily="18" charset="0"/>
                <a:ea typeface="Calibri" panose="020F0502020204030204" pitchFamily="34" charset="0"/>
                <a:cs typeface="Cambria Math" panose="02040503050406030204" pitchFamily="18" charset="0"/>
              </a:rPr>
              <a:t>⟨</a:t>
            </a:r>
            <a:r>
              <a:rPr lang="de-CH" sz="2800" dirty="0">
                <a:latin typeface="Calibri" panose="020F0502020204030204" pitchFamily="34" charset="0"/>
                <a:ea typeface="Calibri" panose="020F0502020204030204" pitchFamily="34" charset="0"/>
                <a:cs typeface="Times New Roman" panose="02020603050405020304" pitchFamily="18" charset="0"/>
              </a:rPr>
              <a:t>etwas</a:t>
            </a:r>
            <a:r>
              <a:rPr lang="de-CH" sz="2800" dirty="0">
                <a:latin typeface="Cambria Math" panose="02040503050406030204" pitchFamily="18" charset="0"/>
                <a:ea typeface="Calibri" panose="020F0502020204030204" pitchFamily="34" charset="0"/>
                <a:cs typeface="Cambria Math" panose="02040503050406030204" pitchFamily="18" charset="0"/>
              </a:rPr>
              <a:t>⟩</a:t>
            </a:r>
            <a:r>
              <a:rPr lang="de-CH" sz="2800" dirty="0">
                <a:latin typeface="Calibri" panose="020F0502020204030204" pitchFamily="34" charset="0"/>
                <a:ea typeface="Calibri" panose="020F0502020204030204" pitchFamily="34" charset="0"/>
                <a:cs typeface="Times New Roman" panose="02020603050405020304" pitchFamily="18" charset="0"/>
              </a:rPr>
              <a:t> von den Worten des Buches dieser Weissagung </a:t>
            </a:r>
            <a:r>
              <a:rPr lang="de-CH" sz="2800" b="1" dirty="0">
                <a:latin typeface="Calibri" panose="020F0502020204030204" pitchFamily="34" charset="0"/>
                <a:ea typeface="Calibri" panose="020F0502020204030204" pitchFamily="34" charset="0"/>
                <a:cs typeface="Times New Roman" panose="02020603050405020304" pitchFamily="18" charset="0"/>
              </a:rPr>
              <a:t>wegnimmt</a:t>
            </a:r>
            <a:r>
              <a:rPr lang="de-CH" sz="2800" dirty="0">
                <a:latin typeface="Calibri" panose="020F0502020204030204" pitchFamily="34" charset="0"/>
                <a:ea typeface="Calibri" panose="020F0502020204030204" pitchFamily="34" charset="0"/>
                <a:cs typeface="Times New Roman" panose="02020603050405020304" pitchFamily="18" charset="0"/>
              </a:rPr>
              <a:t>, so wird Gott seinen Teil wegnehmen von dem Baum des Lebens und aus der heiligen Stadt, von denen in diesem Buch geschrieben ist." </a:t>
            </a:r>
            <a:r>
              <a:rPr lang="de-CH" sz="2800" b="1" dirty="0">
                <a:latin typeface="Calibri" panose="020F0502020204030204" pitchFamily="34" charset="0"/>
                <a:ea typeface="Calibri" panose="020F0502020204030204" pitchFamily="34" charset="0"/>
                <a:cs typeface="Times New Roman" panose="02020603050405020304" pitchFamily="18" charset="0"/>
              </a:rPr>
              <a:t>Offb 22,18-19</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840675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Bildergebnis fÃ¼r missionsreise paulus karte">
            <a:extLst>
              <a:ext uri="{FF2B5EF4-FFF2-40B4-BE49-F238E27FC236}">
                <a16:creationId xmlns:a16="http://schemas.microsoft.com/office/drawing/2014/main" id="{AB87C785-AC3F-44F4-A4F9-0D74D9F1A7F7}"/>
              </a:ext>
            </a:extLst>
          </p:cNvPr>
          <p:cNvPicPr/>
          <p:nvPr/>
        </p:nvPicPr>
        <p:blipFill rotWithShape="1">
          <a:blip r:embed="rId2">
            <a:extLst>
              <a:ext uri="{28A0092B-C50C-407E-A947-70E740481C1C}">
                <a14:useLocalDpi xmlns:a14="http://schemas.microsoft.com/office/drawing/2010/main" val="0"/>
              </a:ext>
            </a:extLst>
          </a:blip>
          <a:srcRect l="27578" t="13110" r="3353" b="25165"/>
          <a:stretch/>
        </p:blipFill>
        <p:spPr bwMode="auto">
          <a:xfrm>
            <a:off x="426135" y="247426"/>
            <a:ext cx="7297856" cy="6390042"/>
          </a:xfrm>
          <a:prstGeom prst="rect">
            <a:avLst/>
          </a:prstGeom>
          <a:noFill/>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27560700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Bildergebnis fÃ¼r missionsreise paulus karte">
            <a:extLst>
              <a:ext uri="{FF2B5EF4-FFF2-40B4-BE49-F238E27FC236}">
                <a16:creationId xmlns:a16="http://schemas.microsoft.com/office/drawing/2014/main" id="{AB87C785-AC3F-44F4-A4F9-0D74D9F1A7F7}"/>
              </a:ext>
            </a:extLst>
          </p:cNvPr>
          <p:cNvPicPr/>
          <p:nvPr/>
        </p:nvPicPr>
        <p:blipFill rotWithShape="1">
          <a:blip r:embed="rId2">
            <a:extLst>
              <a:ext uri="{28A0092B-C50C-407E-A947-70E740481C1C}">
                <a14:useLocalDpi xmlns:a14="http://schemas.microsoft.com/office/drawing/2010/main" val="0"/>
              </a:ext>
            </a:extLst>
          </a:blip>
          <a:srcRect l="27578" t="13110" r="3353" b="25165"/>
          <a:stretch/>
        </p:blipFill>
        <p:spPr bwMode="auto">
          <a:xfrm>
            <a:off x="426135" y="247426"/>
            <a:ext cx="7297856" cy="6390042"/>
          </a:xfrm>
          <a:prstGeom prst="rect">
            <a:avLst/>
          </a:prstGeom>
          <a:noFill/>
          <a:ln>
            <a:noFill/>
          </a:ln>
          <a:extLst>
            <a:ext uri="{53640926-AAD7-44D8-BBD7-CCE9431645EC}">
              <a14:shadowObscured xmlns:a14="http://schemas.microsoft.com/office/drawing/2010/main"/>
            </a:ext>
          </a:extLst>
        </p:spPr>
      </p:pic>
      <p:sp>
        <p:nvSpPr>
          <p:cNvPr id="6" name="Rechteck 5">
            <a:extLst>
              <a:ext uri="{FF2B5EF4-FFF2-40B4-BE49-F238E27FC236}">
                <a16:creationId xmlns:a16="http://schemas.microsoft.com/office/drawing/2014/main" id="{1457DF70-CC16-429A-A4AB-1A8587308DDD}"/>
              </a:ext>
            </a:extLst>
          </p:cNvPr>
          <p:cNvSpPr/>
          <p:nvPr/>
        </p:nvSpPr>
        <p:spPr>
          <a:xfrm>
            <a:off x="3845859" y="742277"/>
            <a:ext cx="3878132" cy="4286923"/>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CH" dirty="0"/>
          </a:p>
        </p:txBody>
      </p:sp>
      <p:sp>
        <p:nvSpPr>
          <p:cNvPr id="2" name="Rechteck 1">
            <a:extLst>
              <a:ext uri="{FF2B5EF4-FFF2-40B4-BE49-F238E27FC236}">
                <a16:creationId xmlns:a16="http://schemas.microsoft.com/office/drawing/2014/main" id="{B0D1E842-A327-46EC-8013-8227A8FAA1EF}"/>
              </a:ext>
            </a:extLst>
          </p:cNvPr>
          <p:cNvSpPr/>
          <p:nvPr/>
        </p:nvSpPr>
        <p:spPr>
          <a:xfrm>
            <a:off x="4075063" y="1914197"/>
            <a:ext cx="7005606" cy="2246769"/>
          </a:xfrm>
          <a:prstGeom prst="rect">
            <a:avLst/>
          </a:prstGeom>
        </p:spPr>
        <p:txBody>
          <a:bodyPr wrap="square">
            <a:spAutoFit/>
          </a:bodyPr>
          <a:lstStyle/>
          <a:p>
            <a:pPr>
              <a:spcAft>
                <a:spcPts val="0"/>
              </a:spcAft>
            </a:pPr>
            <a:r>
              <a:rPr lang="de-CH" sz="2800" dirty="0">
                <a:latin typeface="Calibri" panose="020F0502020204030204" pitchFamily="34" charset="0"/>
                <a:ea typeface="Calibri" panose="020F0502020204030204" pitchFamily="34" charset="0"/>
                <a:cs typeface="Times New Roman" panose="02020603050405020304" pitchFamily="18" charset="0"/>
              </a:rPr>
              <a:t>"Nun aber reise ich nach Jerusalem im Dienst für die Heiligen. 26 Denn es hat Mazedonien und Achaja </a:t>
            </a:r>
            <a:r>
              <a:rPr lang="de-CH" sz="2800" dirty="0" err="1">
                <a:latin typeface="Calibri" panose="020F0502020204030204" pitchFamily="34" charset="0"/>
                <a:ea typeface="Calibri" panose="020F0502020204030204" pitchFamily="34" charset="0"/>
                <a:cs typeface="Times New Roman" panose="02020603050405020304" pitchFamily="18" charset="0"/>
              </a:rPr>
              <a:t>wohlgefallen</a:t>
            </a:r>
            <a:r>
              <a:rPr lang="de-CH" sz="2800" dirty="0">
                <a:latin typeface="Calibri" panose="020F0502020204030204" pitchFamily="34" charset="0"/>
                <a:ea typeface="Calibri" panose="020F0502020204030204" pitchFamily="34" charset="0"/>
                <a:cs typeface="Times New Roman" panose="02020603050405020304" pitchFamily="18" charset="0"/>
              </a:rPr>
              <a:t>, einen Beitrag zu leisten für die Bedürftigen unter den Heiligen, die in Jerusalem sind." </a:t>
            </a:r>
            <a:r>
              <a:rPr lang="de-CH" sz="2800" b="1" dirty="0">
                <a:latin typeface="Calibri" panose="020F0502020204030204" pitchFamily="34" charset="0"/>
                <a:ea typeface="Calibri" panose="020F0502020204030204" pitchFamily="34" charset="0"/>
                <a:cs typeface="Times New Roman" panose="02020603050405020304" pitchFamily="18" charset="0"/>
              </a:rPr>
              <a:t>(Röm 15,25-26)</a:t>
            </a:r>
            <a:endParaRPr lang="de-CH" sz="28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164186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Bildergebnis fÃ¼r missionsreise paulus karte">
            <a:extLst>
              <a:ext uri="{FF2B5EF4-FFF2-40B4-BE49-F238E27FC236}">
                <a16:creationId xmlns:a16="http://schemas.microsoft.com/office/drawing/2014/main" id="{AB87C785-AC3F-44F4-A4F9-0D74D9F1A7F7}"/>
              </a:ext>
            </a:extLst>
          </p:cNvPr>
          <p:cNvPicPr/>
          <p:nvPr/>
        </p:nvPicPr>
        <p:blipFill rotWithShape="1">
          <a:blip r:embed="rId2">
            <a:extLst>
              <a:ext uri="{28A0092B-C50C-407E-A947-70E740481C1C}">
                <a14:useLocalDpi xmlns:a14="http://schemas.microsoft.com/office/drawing/2010/main" val="0"/>
              </a:ext>
            </a:extLst>
          </a:blip>
          <a:srcRect l="33811" t="24837" r="38262" b="48765"/>
          <a:stretch/>
        </p:blipFill>
        <p:spPr bwMode="auto">
          <a:xfrm>
            <a:off x="174811" y="1008530"/>
            <a:ext cx="4356848" cy="3862367"/>
          </a:xfrm>
          <a:prstGeom prst="rect">
            <a:avLst/>
          </a:prstGeom>
          <a:noFill/>
          <a:ln>
            <a:noFill/>
          </a:ln>
          <a:extLst>
            <a:ext uri="{53640926-AAD7-44D8-BBD7-CCE9431645EC}">
              <a14:shadowObscured xmlns:a14="http://schemas.microsoft.com/office/drawing/2010/main"/>
            </a:ext>
          </a:extLst>
        </p:spPr>
      </p:pic>
      <p:sp>
        <p:nvSpPr>
          <p:cNvPr id="2" name="Rechteck 1">
            <a:extLst>
              <a:ext uri="{FF2B5EF4-FFF2-40B4-BE49-F238E27FC236}">
                <a16:creationId xmlns:a16="http://schemas.microsoft.com/office/drawing/2014/main" id="{B0D1E842-A327-46EC-8013-8227A8FAA1EF}"/>
              </a:ext>
            </a:extLst>
          </p:cNvPr>
          <p:cNvSpPr/>
          <p:nvPr/>
        </p:nvSpPr>
        <p:spPr>
          <a:xfrm>
            <a:off x="4760259" y="900579"/>
            <a:ext cx="7005606" cy="1815882"/>
          </a:xfrm>
          <a:prstGeom prst="rect">
            <a:avLst/>
          </a:prstGeom>
        </p:spPr>
        <p:txBody>
          <a:bodyPr wrap="square">
            <a:spAutoFit/>
          </a:bodyPr>
          <a:lstStyle/>
          <a:p>
            <a:r>
              <a:rPr lang="de-CH" sz="2800" dirty="0"/>
              <a:t>"</a:t>
            </a:r>
            <a:r>
              <a:rPr lang="de-DE" sz="2800" dirty="0"/>
              <a:t>Wir aber segelten nach den Tagen der ungesäuerten Brote von Philippi ab und kamen in fünf Tagen zu ihnen nach Troas, wo wir sieben Tage verweilten.</a:t>
            </a:r>
            <a:r>
              <a:rPr lang="de-CH" sz="2800" dirty="0"/>
              <a:t>" </a:t>
            </a:r>
            <a:r>
              <a:rPr lang="de-CH" sz="2800" b="1" dirty="0"/>
              <a:t>(Apg 20,6)</a:t>
            </a:r>
            <a:endParaRPr lang="de-CH" sz="2800" dirty="0"/>
          </a:p>
        </p:txBody>
      </p:sp>
    </p:spTree>
    <p:extLst>
      <p:ext uri="{BB962C8B-B14F-4D97-AF65-F5344CB8AC3E}">
        <p14:creationId xmlns:p14="http://schemas.microsoft.com/office/powerpoint/2010/main" val="37905945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descr="Bildergebnis fÃ¼r missionsreise paulus karte">
            <a:extLst>
              <a:ext uri="{FF2B5EF4-FFF2-40B4-BE49-F238E27FC236}">
                <a16:creationId xmlns:a16="http://schemas.microsoft.com/office/drawing/2014/main" id="{AB87C785-AC3F-44F4-A4F9-0D74D9F1A7F7}"/>
              </a:ext>
            </a:extLst>
          </p:cNvPr>
          <p:cNvPicPr/>
          <p:nvPr/>
        </p:nvPicPr>
        <p:blipFill rotWithShape="1">
          <a:blip r:embed="rId2">
            <a:extLst>
              <a:ext uri="{28A0092B-C50C-407E-A947-70E740481C1C}">
                <a14:useLocalDpi xmlns:a14="http://schemas.microsoft.com/office/drawing/2010/main" val="0"/>
              </a:ext>
            </a:extLst>
          </a:blip>
          <a:srcRect l="33811" t="24837" r="38262" b="48765"/>
          <a:stretch/>
        </p:blipFill>
        <p:spPr bwMode="auto">
          <a:xfrm>
            <a:off x="174811" y="1008530"/>
            <a:ext cx="4356848" cy="3862367"/>
          </a:xfrm>
          <a:prstGeom prst="rect">
            <a:avLst/>
          </a:prstGeom>
          <a:noFill/>
          <a:ln>
            <a:noFill/>
          </a:ln>
          <a:extLst>
            <a:ext uri="{53640926-AAD7-44D8-BBD7-CCE9431645EC}">
              <a14:shadowObscured xmlns:a14="http://schemas.microsoft.com/office/drawing/2010/main"/>
            </a:ext>
          </a:extLst>
        </p:spPr>
      </p:pic>
      <p:sp>
        <p:nvSpPr>
          <p:cNvPr id="2" name="Rechteck 1">
            <a:extLst>
              <a:ext uri="{FF2B5EF4-FFF2-40B4-BE49-F238E27FC236}">
                <a16:creationId xmlns:a16="http://schemas.microsoft.com/office/drawing/2014/main" id="{B0D1E842-A327-46EC-8013-8227A8FAA1EF}"/>
              </a:ext>
            </a:extLst>
          </p:cNvPr>
          <p:cNvSpPr/>
          <p:nvPr/>
        </p:nvSpPr>
        <p:spPr>
          <a:xfrm>
            <a:off x="4760259" y="900579"/>
            <a:ext cx="7005606" cy="3108543"/>
          </a:xfrm>
          <a:prstGeom prst="rect">
            <a:avLst/>
          </a:prstGeom>
        </p:spPr>
        <p:txBody>
          <a:bodyPr wrap="square">
            <a:spAutoFit/>
          </a:bodyPr>
          <a:lstStyle/>
          <a:p>
            <a:r>
              <a:rPr lang="de-CH" sz="2800" dirty="0"/>
              <a:t>"</a:t>
            </a:r>
            <a:r>
              <a:rPr lang="de-DE" sz="2800" dirty="0"/>
              <a:t>Wir aber gingen voraus auf das Schiff und fuhren ab nach </a:t>
            </a:r>
            <a:r>
              <a:rPr lang="de-DE" sz="2800" dirty="0" err="1"/>
              <a:t>Assos</a:t>
            </a:r>
            <a:r>
              <a:rPr lang="de-DE" sz="2800" dirty="0"/>
              <a:t> und wollten dort den Paulus aufnehmen; denn so hatte er es angeordnet, da er selbst zu Fuß gehen wollte. 14 Als er aber in </a:t>
            </a:r>
            <a:r>
              <a:rPr lang="de-DE" sz="2800" dirty="0" err="1"/>
              <a:t>Assos</a:t>
            </a:r>
            <a:r>
              <a:rPr lang="de-DE" sz="2800" dirty="0"/>
              <a:t> mit uns zusammentraf, nahmen wir ihn auf und kamen nach </a:t>
            </a:r>
            <a:r>
              <a:rPr lang="de-DE" sz="2800" dirty="0" err="1"/>
              <a:t>Mitylene</a:t>
            </a:r>
            <a:r>
              <a:rPr lang="de-DE" sz="2800" dirty="0"/>
              <a:t>.</a:t>
            </a:r>
            <a:r>
              <a:rPr lang="de-CH" sz="2800" dirty="0"/>
              <a:t>" </a:t>
            </a:r>
            <a:r>
              <a:rPr lang="de-CH" sz="2800" b="1" dirty="0"/>
              <a:t>(Apg 20,13-14)</a:t>
            </a:r>
            <a:endParaRPr lang="de-CH" sz="2800" dirty="0"/>
          </a:p>
        </p:txBody>
      </p:sp>
    </p:spTree>
    <p:extLst>
      <p:ext uri="{BB962C8B-B14F-4D97-AF65-F5344CB8AC3E}">
        <p14:creationId xmlns:p14="http://schemas.microsoft.com/office/powerpoint/2010/main" val="436613702"/>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1156</Words>
  <Application>Microsoft Office PowerPoint</Application>
  <PresentationFormat>Breitbild</PresentationFormat>
  <Paragraphs>111</Paragraphs>
  <Slides>24</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24</vt:i4>
      </vt:variant>
    </vt:vector>
  </HeadingPairs>
  <TitlesOfParts>
    <vt:vector size="31" baseType="lpstr">
      <vt:lpstr>Arial</vt:lpstr>
      <vt:lpstr>Calibri</vt:lpstr>
      <vt:lpstr>Calibri Light</vt:lpstr>
      <vt:lpstr>Cambria Math</vt:lpstr>
      <vt:lpstr>Times New Roman</vt:lpstr>
      <vt:lpstr>Wingdings</vt:lpstr>
      <vt:lpstr>Office</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Ganze Ratschluss Gottes</dc:title>
  <dc:creator>Matthias Germann</dc:creator>
  <cp:keywords>Bibel, Ratschluss, Jüngerschaft</cp:keywords>
  <cp:lastModifiedBy>Mätthu</cp:lastModifiedBy>
  <cp:revision>430</cp:revision>
  <dcterms:created xsi:type="dcterms:W3CDTF">2021-02-04T12:45:11Z</dcterms:created>
  <dcterms:modified xsi:type="dcterms:W3CDTF">2022-11-10T09:16:38Z</dcterms:modified>
</cp:coreProperties>
</file>