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44" r:id="rId2"/>
    <p:sldId id="860" r:id="rId3"/>
    <p:sldId id="868" r:id="rId4"/>
    <p:sldId id="865" r:id="rId5"/>
    <p:sldId id="866" r:id="rId6"/>
    <p:sldId id="867" r:id="rId7"/>
    <p:sldId id="859" r:id="rId8"/>
    <p:sldId id="679" r:id="rId9"/>
    <p:sldId id="846" r:id="rId10"/>
    <p:sldId id="863" r:id="rId11"/>
    <p:sldId id="681" r:id="rId12"/>
    <p:sldId id="864" r:id="rId13"/>
    <p:sldId id="853" r:id="rId14"/>
    <p:sldId id="854" r:id="rId15"/>
    <p:sldId id="855" r:id="rId16"/>
    <p:sldId id="856" r:id="rId17"/>
    <p:sldId id="857" r:id="rId18"/>
    <p:sldId id="858" r:id="rId19"/>
    <p:sldId id="845" r:id="rId20"/>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0415B4"/>
    <a:srgbClr val="3B3838"/>
    <a:srgbClr val="595959"/>
    <a:srgbClr val="CCFFFF"/>
    <a:srgbClr val="F7FEFF"/>
    <a:srgbClr val="A7230D"/>
    <a:srgbClr val="219EAB"/>
    <a:srgbClr val="B486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82" d="100"/>
          <a:sy n="82" d="100"/>
        </p:scale>
        <p:origin x="120" y="72"/>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16.11.2022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16.11.2022</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16.11.2022</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Grafik 4">
            <a:extLst>
              <a:ext uri="{FF2B5EF4-FFF2-40B4-BE49-F238E27FC236}">
                <a16:creationId xmlns:a16="http://schemas.microsoft.com/office/drawing/2014/main" id="{067955AB-4E0A-4AE0-8258-184215197A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Grafik 6">
            <a:extLst>
              <a:ext uri="{FF2B5EF4-FFF2-40B4-BE49-F238E27FC236}">
                <a16:creationId xmlns:a16="http://schemas.microsoft.com/office/drawing/2014/main" id="{65CC378A-F1C9-4F6E-9BA6-C2CD8BFC5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635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265733" cy="1384995"/>
          </a:xfrm>
          <a:prstGeom prst="rect">
            <a:avLst/>
          </a:prstGeom>
        </p:spPr>
        <p:txBody>
          <a:bodyPr wrap="square">
            <a:spAutoFit/>
          </a:bodyPr>
          <a:lstStyle/>
          <a:p>
            <a:r>
              <a:rPr lang="de-CH" sz="2800" dirty="0"/>
              <a:t>"</a:t>
            </a:r>
            <a:r>
              <a:rPr lang="de-DE" sz="2800" dirty="0"/>
              <a:t>Gepriesen sei der Gott und Vater unseres Herrn Jesus Christus! Er hat uns gesegnet mit jeder geistlichen Segnung in der Himmelswelt in Christus,</a:t>
            </a:r>
            <a:r>
              <a:rPr lang="de-CH" sz="2800" dirty="0"/>
              <a:t>" </a:t>
            </a:r>
            <a:r>
              <a:rPr lang="de-CH" sz="2800" b="1" dirty="0"/>
              <a:t>(Eph 1,3)</a:t>
            </a:r>
            <a:endParaRPr lang="de-CH" sz="2800" dirty="0"/>
          </a:p>
        </p:txBody>
      </p:sp>
    </p:spTree>
    <p:extLst>
      <p:ext uri="{BB962C8B-B14F-4D97-AF65-F5344CB8AC3E}">
        <p14:creationId xmlns:p14="http://schemas.microsoft.com/office/powerpoint/2010/main" val="42021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AF5B4F3-D498-4D63-BC8C-1E618C8B446E}"/>
              </a:ext>
            </a:extLst>
          </p:cNvPr>
          <p:cNvSpPr/>
          <p:nvPr/>
        </p:nvSpPr>
        <p:spPr>
          <a:xfrm>
            <a:off x="739801" y="1422581"/>
            <a:ext cx="9655950" cy="2677656"/>
          </a:xfrm>
          <a:prstGeom prst="rect">
            <a:avLst/>
          </a:prstGeom>
        </p:spPr>
        <p:txBody>
          <a:bodyPr wrap="square">
            <a:spAutoFit/>
          </a:bodyPr>
          <a:lstStyle/>
          <a:p>
            <a:pPr marL="457200" lvl="0" indent="-457200">
              <a:spcAft>
                <a:spcPts val="0"/>
              </a:spcAft>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Calibri" panose="020F0502020204030204" pitchFamily="34" charset="0"/>
              </a:rPr>
              <a:t>Die Antwort der Bibel ist klar, es gibt keinen Teil-Ratschluss Gottes. </a:t>
            </a:r>
            <a:r>
              <a:rPr lang="de-CH" sz="2800" dirty="0">
                <a:latin typeface="Calibri" panose="020F0502020204030204" pitchFamily="34" charset="0"/>
                <a:ea typeface="Calibri" panose="020F0502020204030204" pitchFamily="34" charset="0"/>
                <a:cs typeface="Times New Roman" panose="02020603050405020304" pitchFamily="18" charset="0"/>
              </a:rPr>
              <a:t>Die Leiterschaft ist in der Verantwortung und der Verpflichtung den ganzen Ratschluss Gottes zu verkündigen und der Gemeinde zu lehren. Nicht nur denen, die sich mehr in das Wort vertiefen wollen, sondern allen in der Gemeinde. Der Auftrag von Jesus lautet "zu Jüngern machen"!</a:t>
            </a:r>
          </a:p>
        </p:txBody>
      </p:sp>
      <p:sp>
        <p:nvSpPr>
          <p:cNvPr id="5" name="Rechteck 4">
            <a:extLst>
              <a:ext uri="{FF2B5EF4-FFF2-40B4-BE49-F238E27FC236}">
                <a16:creationId xmlns:a16="http://schemas.microsoft.com/office/drawing/2014/main" id="{33789B18-7C2B-4125-8984-7A0C39CAB907}"/>
              </a:ext>
            </a:extLst>
          </p:cNvPr>
          <p:cNvSpPr/>
          <p:nvPr/>
        </p:nvSpPr>
        <p:spPr>
          <a:xfrm>
            <a:off x="739801" y="734229"/>
            <a:ext cx="10443429" cy="523220"/>
          </a:xfrm>
          <a:prstGeom prst="rect">
            <a:avLst/>
          </a:prstGeom>
        </p:spPr>
        <p:txBody>
          <a:bodyPr wrap="square">
            <a:spAutoFit/>
          </a:bodyPr>
          <a:lstStyle/>
          <a:p>
            <a:r>
              <a:rPr lang="de-DE" sz="2800" b="1" dirty="0"/>
              <a:t>Gibt es einen Teil-Ratschluss?</a:t>
            </a:r>
            <a:endParaRPr lang="de-CH" sz="2800" b="1" dirty="0"/>
          </a:p>
        </p:txBody>
      </p:sp>
    </p:spTree>
    <p:extLst>
      <p:ext uri="{BB962C8B-B14F-4D97-AF65-F5344CB8AC3E}">
        <p14:creationId xmlns:p14="http://schemas.microsoft.com/office/powerpoint/2010/main" val="350615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mriss Mensch - Bilder und Stockfotos - iStock">
            <a:extLst>
              <a:ext uri="{FF2B5EF4-FFF2-40B4-BE49-F238E27FC236}">
                <a16:creationId xmlns:a16="http://schemas.microsoft.com/office/drawing/2014/main" id="{DEC45157-E332-4E64-B305-B4F86E5FE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6456" y="1493902"/>
            <a:ext cx="4991904" cy="4991904"/>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descr="Herz">
            <a:extLst>
              <a:ext uri="{FF2B5EF4-FFF2-40B4-BE49-F238E27FC236}">
                <a16:creationId xmlns:a16="http://schemas.microsoft.com/office/drawing/2014/main" id="{0C7193D0-3FAF-4859-8885-2895DEB7B8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16062" y="2315384"/>
            <a:ext cx="914400" cy="914400"/>
          </a:xfrm>
          <a:prstGeom prst="rect">
            <a:avLst/>
          </a:prstGeom>
        </p:spPr>
      </p:pic>
      <p:pic>
        <p:nvPicPr>
          <p:cNvPr id="11" name="Grafik 10" descr="Gehirn">
            <a:extLst>
              <a:ext uri="{FF2B5EF4-FFF2-40B4-BE49-F238E27FC236}">
                <a16:creationId xmlns:a16="http://schemas.microsoft.com/office/drawing/2014/main" id="{86608D70-AE7B-4A7E-9D4C-22639C87B6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13331" y="1588934"/>
            <a:ext cx="477589" cy="477589"/>
          </a:xfrm>
          <a:prstGeom prst="rect">
            <a:avLst/>
          </a:prstGeom>
        </p:spPr>
      </p:pic>
      <p:sp>
        <p:nvSpPr>
          <p:cNvPr id="22" name="Rechteck 21">
            <a:extLst>
              <a:ext uri="{FF2B5EF4-FFF2-40B4-BE49-F238E27FC236}">
                <a16:creationId xmlns:a16="http://schemas.microsoft.com/office/drawing/2014/main" id="{65FB3B6C-681B-42AF-8633-081833810486}"/>
              </a:ext>
            </a:extLst>
          </p:cNvPr>
          <p:cNvSpPr/>
          <p:nvPr/>
        </p:nvSpPr>
        <p:spPr>
          <a:xfrm>
            <a:off x="1833907" y="1588934"/>
            <a:ext cx="1219116"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Zweifel</a:t>
            </a:r>
            <a:endParaRPr lang="de-CH" sz="2800" dirty="0"/>
          </a:p>
        </p:txBody>
      </p:sp>
      <p:sp>
        <p:nvSpPr>
          <p:cNvPr id="23" name="Rechteck 22">
            <a:extLst>
              <a:ext uri="{FF2B5EF4-FFF2-40B4-BE49-F238E27FC236}">
                <a16:creationId xmlns:a16="http://schemas.microsoft.com/office/drawing/2014/main" id="{1AC7364B-CC5F-4BEF-A93A-6D7269856EE3}"/>
              </a:ext>
            </a:extLst>
          </p:cNvPr>
          <p:cNvSpPr/>
          <p:nvPr/>
        </p:nvSpPr>
        <p:spPr>
          <a:xfrm>
            <a:off x="1833907" y="2605400"/>
            <a:ext cx="1582484"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Unglaube</a:t>
            </a:r>
            <a:endParaRPr lang="de-CH" sz="2800" dirty="0"/>
          </a:p>
        </p:txBody>
      </p:sp>
      <p:cxnSp>
        <p:nvCxnSpPr>
          <p:cNvPr id="24" name="Gerade Verbindung mit Pfeil 23">
            <a:extLst>
              <a:ext uri="{FF2B5EF4-FFF2-40B4-BE49-F238E27FC236}">
                <a16:creationId xmlns:a16="http://schemas.microsoft.com/office/drawing/2014/main" id="{119D06A7-DC6C-437F-85FF-3B74729BEFB1}"/>
              </a:ext>
            </a:extLst>
          </p:cNvPr>
          <p:cNvCxnSpPr>
            <a:cxnSpLocks/>
          </p:cNvCxnSpPr>
          <p:nvPr/>
        </p:nvCxnSpPr>
        <p:spPr>
          <a:xfrm>
            <a:off x="3120705" y="1827728"/>
            <a:ext cx="1652631" cy="228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ABEF4243-98F2-4221-A12A-05064ABE5644}"/>
              </a:ext>
            </a:extLst>
          </p:cNvPr>
          <p:cNvCxnSpPr>
            <a:cxnSpLocks/>
          </p:cNvCxnSpPr>
          <p:nvPr/>
        </p:nvCxnSpPr>
        <p:spPr>
          <a:xfrm flipV="1">
            <a:off x="3416391" y="2797751"/>
            <a:ext cx="1189165" cy="626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hteck 8">
            <a:extLst>
              <a:ext uri="{FF2B5EF4-FFF2-40B4-BE49-F238E27FC236}">
                <a16:creationId xmlns:a16="http://schemas.microsoft.com/office/drawing/2014/main" id="{3438A34C-74B9-4523-AE9A-4F62C008B62E}"/>
              </a:ext>
            </a:extLst>
          </p:cNvPr>
          <p:cNvSpPr/>
          <p:nvPr/>
        </p:nvSpPr>
        <p:spPr>
          <a:xfrm>
            <a:off x="739801" y="734229"/>
            <a:ext cx="10443429" cy="523220"/>
          </a:xfrm>
          <a:prstGeom prst="rect">
            <a:avLst/>
          </a:prstGeom>
        </p:spPr>
        <p:txBody>
          <a:bodyPr wrap="square">
            <a:spAutoFit/>
          </a:bodyPr>
          <a:lstStyle/>
          <a:p>
            <a:r>
              <a:rPr lang="de-DE" sz="2800" b="1" dirty="0"/>
              <a:t>Kann der Ratschluss Gottes verpasst werde?</a:t>
            </a:r>
            <a:endParaRPr lang="de-CH" sz="2800" b="1" dirty="0"/>
          </a:p>
        </p:txBody>
      </p:sp>
    </p:spTree>
    <p:extLst>
      <p:ext uri="{BB962C8B-B14F-4D97-AF65-F5344CB8AC3E}">
        <p14:creationId xmlns:p14="http://schemas.microsoft.com/office/powerpoint/2010/main" val="413351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childTnLst>
                                </p:cTn>
                              </p:par>
                              <p:par>
                                <p:cTn id="18" presetID="53" presetClass="entr" presetSubtype="16"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p:cTn id="20" dur="500" fill="hold"/>
                                        <p:tgtEl>
                                          <p:spTgt spid="24"/>
                                        </p:tgtEl>
                                        <p:attrNameLst>
                                          <p:attrName>ppt_w</p:attrName>
                                        </p:attrNameLst>
                                      </p:cBhvr>
                                      <p:tavLst>
                                        <p:tav tm="0">
                                          <p:val>
                                            <p:fltVal val="0"/>
                                          </p:val>
                                        </p:tav>
                                        <p:tav tm="100000">
                                          <p:val>
                                            <p:strVal val="#ppt_w"/>
                                          </p:val>
                                        </p:tav>
                                      </p:tavLst>
                                    </p:anim>
                                    <p:anim calcmode="lin" valueType="num">
                                      <p:cBhvr>
                                        <p:cTn id="21" dur="500" fill="hold"/>
                                        <p:tgtEl>
                                          <p:spTgt spid="24"/>
                                        </p:tgtEl>
                                        <p:attrNameLst>
                                          <p:attrName>ppt_h</p:attrName>
                                        </p:attrNameLst>
                                      </p:cBhvr>
                                      <p:tavLst>
                                        <p:tav tm="0">
                                          <p:val>
                                            <p:fltVal val="0"/>
                                          </p:val>
                                        </p:tav>
                                        <p:tav tm="100000">
                                          <p:val>
                                            <p:strVal val="#ppt_h"/>
                                          </p:val>
                                        </p:tav>
                                      </p:tavLst>
                                    </p:anim>
                                    <p:animEffect transition="in" filter="fade">
                                      <p:cBhvr>
                                        <p:cTn id="22" dur="500"/>
                                        <p:tgtEl>
                                          <p:spTgt spid="24"/>
                                        </p:tgtEl>
                                      </p:cBhvr>
                                    </p:animEffect>
                                  </p:childTnLst>
                                </p:cTn>
                              </p:par>
                              <p:par>
                                <p:cTn id="23" presetID="53" presetClass="entr" presetSubtype="16" fill="hold" grpId="0" nodeType="withEffect">
                                  <p:stCondLst>
                                    <p:cond delay="200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par>
                                <p:cTn id="28" presetID="53" presetClass="entr" presetSubtype="16" fill="hold" nodeType="withEffect">
                                  <p:stCondLst>
                                    <p:cond delay="2000"/>
                                  </p:stCondLst>
                                  <p:childTnLst>
                                    <p:set>
                                      <p:cBhvr>
                                        <p:cTn id="29" dur="1" fill="hold">
                                          <p:stCondLst>
                                            <p:cond delay="0"/>
                                          </p:stCondLst>
                                        </p:cTn>
                                        <p:tgtEl>
                                          <p:spTgt spid="25"/>
                                        </p:tgtEl>
                                        <p:attrNameLst>
                                          <p:attrName>style.visibility</p:attrName>
                                        </p:attrNameLst>
                                      </p:cBhvr>
                                      <p:to>
                                        <p:strVal val="visible"/>
                                      </p:to>
                                    </p:set>
                                    <p:anim calcmode="lin" valueType="num">
                                      <p:cBhvr>
                                        <p:cTn id="30" dur="500" fill="hold"/>
                                        <p:tgtEl>
                                          <p:spTgt spid="25"/>
                                        </p:tgtEl>
                                        <p:attrNameLst>
                                          <p:attrName>ppt_w</p:attrName>
                                        </p:attrNameLst>
                                      </p:cBhvr>
                                      <p:tavLst>
                                        <p:tav tm="0">
                                          <p:val>
                                            <p:fltVal val="0"/>
                                          </p:val>
                                        </p:tav>
                                        <p:tav tm="100000">
                                          <p:val>
                                            <p:strVal val="#ppt_w"/>
                                          </p:val>
                                        </p:tav>
                                      </p:tavLst>
                                    </p:anim>
                                    <p:anim calcmode="lin" valueType="num">
                                      <p:cBhvr>
                                        <p:cTn id="31" dur="500" fill="hold"/>
                                        <p:tgtEl>
                                          <p:spTgt spid="25"/>
                                        </p:tgtEl>
                                        <p:attrNameLst>
                                          <p:attrName>ppt_h</p:attrName>
                                        </p:attrNameLst>
                                      </p:cBhvr>
                                      <p:tavLst>
                                        <p:tav tm="0">
                                          <p:val>
                                            <p:fltVal val="0"/>
                                          </p:val>
                                        </p:tav>
                                        <p:tav tm="100000">
                                          <p:val>
                                            <p:strVal val="#ppt_h"/>
                                          </p:val>
                                        </p:tav>
                                      </p:tavLst>
                                    </p:anim>
                                    <p:animEffect transition="in" filter="fade">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3789B18-7C2B-4125-8984-7A0C39CAB907}"/>
              </a:ext>
            </a:extLst>
          </p:cNvPr>
          <p:cNvSpPr/>
          <p:nvPr/>
        </p:nvSpPr>
        <p:spPr>
          <a:xfrm>
            <a:off x="739801" y="734229"/>
            <a:ext cx="10443429" cy="523220"/>
          </a:xfrm>
          <a:prstGeom prst="rect">
            <a:avLst/>
          </a:prstGeom>
        </p:spPr>
        <p:txBody>
          <a:bodyPr wrap="square">
            <a:spAutoFit/>
          </a:bodyPr>
          <a:lstStyle/>
          <a:p>
            <a:r>
              <a:rPr lang="de-CH" sz="2800" b="1" dirty="0"/>
              <a:t>Kann der Ratschluss Gottes verpasst werden?</a:t>
            </a:r>
          </a:p>
        </p:txBody>
      </p:sp>
      <p:sp>
        <p:nvSpPr>
          <p:cNvPr id="2" name="Rechteck 1">
            <a:extLst>
              <a:ext uri="{FF2B5EF4-FFF2-40B4-BE49-F238E27FC236}">
                <a16:creationId xmlns:a16="http://schemas.microsoft.com/office/drawing/2014/main" id="{3B9C7CE8-8B53-4203-9DA7-9EC9073AEDF5}"/>
              </a:ext>
            </a:extLst>
          </p:cNvPr>
          <p:cNvSpPr/>
          <p:nvPr/>
        </p:nvSpPr>
        <p:spPr>
          <a:xfrm>
            <a:off x="739799" y="3882908"/>
            <a:ext cx="9469522"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"Jesus antwortete und sprach zu ihnen: Geht hin und verkündet Johannes, was ihr gesehen und gehört habt: Blinde sehen wieder, Lahme gehen, Aussätzige werden gereinigt, Taube hören, Tote werden auferweckt, Armen wird gute Botschaft verkündigt! 23 Und glückselig ist, wer an mir keinen Anstoß nimmt." </a:t>
            </a:r>
            <a:r>
              <a:rPr lang="de-CH" sz="2800" b="1" dirty="0">
                <a:latin typeface="Calibri" panose="020F0502020204030204" pitchFamily="34" charset="0"/>
                <a:ea typeface="Calibri" panose="020F0502020204030204" pitchFamily="34" charset="0"/>
                <a:cs typeface="Times New Roman" panose="02020603050405020304" pitchFamily="18" charset="0"/>
              </a:rPr>
              <a:t>(Lk 7,22-23)</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0BC7140F-E004-4B70-BA9F-37E95BD6B074}"/>
              </a:ext>
            </a:extLst>
          </p:cNvPr>
          <p:cNvSpPr/>
          <p:nvPr/>
        </p:nvSpPr>
        <p:spPr>
          <a:xfrm>
            <a:off x="739798" y="1446794"/>
            <a:ext cx="9558297" cy="2246769"/>
          </a:xfrm>
          <a:prstGeom prst="rect">
            <a:avLst/>
          </a:prstGeom>
        </p:spPr>
        <p:txBody>
          <a:bodyPr wrap="square">
            <a:spAutoFit/>
          </a:bodyPr>
          <a:lstStyle/>
          <a:p>
            <a:r>
              <a:rPr lang="de-CH" sz="2800" dirty="0"/>
              <a:t>"Der Geist des Herrn, HERRN, ist auf mir; denn der HERR hat mich gesalbt. Er hat mich gesandt, den Elenden frohe Botschaft zu bringen, zu verbinden, die gebrochenen Herzens sind, Freilassung auszurufen den Gefangenen und Öffnung des Kerkers den Gebundenen," </a:t>
            </a:r>
            <a:r>
              <a:rPr lang="de-CH" sz="2800" b="1" dirty="0"/>
              <a:t>(Jes 61,1)</a:t>
            </a:r>
            <a:endParaRPr lang="de-CH" sz="2800" dirty="0"/>
          </a:p>
        </p:txBody>
      </p:sp>
    </p:spTree>
    <p:extLst>
      <p:ext uri="{BB962C8B-B14F-4D97-AF65-F5344CB8AC3E}">
        <p14:creationId xmlns:p14="http://schemas.microsoft.com/office/powerpoint/2010/main" val="375894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3789B18-7C2B-4125-8984-7A0C39CAB907}"/>
              </a:ext>
            </a:extLst>
          </p:cNvPr>
          <p:cNvSpPr/>
          <p:nvPr/>
        </p:nvSpPr>
        <p:spPr>
          <a:xfrm>
            <a:off x="739801" y="734229"/>
            <a:ext cx="10443429" cy="523220"/>
          </a:xfrm>
          <a:prstGeom prst="rect">
            <a:avLst/>
          </a:prstGeom>
        </p:spPr>
        <p:txBody>
          <a:bodyPr wrap="square">
            <a:spAutoFit/>
          </a:bodyPr>
          <a:lstStyle/>
          <a:p>
            <a:r>
              <a:rPr lang="de-CH" sz="2800" b="1" dirty="0"/>
              <a:t>Kann der Ratschluss Gottes verpasst werden?</a:t>
            </a:r>
          </a:p>
        </p:txBody>
      </p:sp>
      <p:sp>
        <p:nvSpPr>
          <p:cNvPr id="4" name="Rechteck 3">
            <a:extLst>
              <a:ext uri="{FF2B5EF4-FFF2-40B4-BE49-F238E27FC236}">
                <a16:creationId xmlns:a16="http://schemas.microsoft.com/office/drawing/2014/main" id="{0BC7140F-E004-4B70-BA9F-37E95BD6B074}"/>
              </a:ext>
            </a:extLst>
          </p:cNvPr>
          <p:cNvSpPr/>
          <p:nvPr/>
        </p:nvSpPr>
        <p:spPr>
          <a:xfrm>
            <a:off x="739798" y="1446794"/>
            <a:ext cx="9558297" cy="2246769"/>
          </a:xfrm>
          <a:prstGeom prst="rect">
            <a:avLst/>
          </a:prstGeom>
        </p:spPr>
        <p:txBody>
          <a:bodyPr wrap="square">
            <a:spAutoFit/>
          </a:bodyPr>
          <a:lstStyle/>
          <a:p>
            <a:r>
              <a:rPr lang="de-CH" sz="2800" dirty="0"/>
              <a:t>"Und das ganze Volk, das zuhörte, und die Zöllner haben Gott recht gegeben, indem sie sich mit der Taufe des Johannes taufen ließen; 30 die Pharisäer aber und die Gesetzesgelehrten haben den Ratschluss Gottes für sich selbst wirkungslos gemacht, indem sie sich nicht von ihm taufen ließen." </a:t>
            </a:r>
            <a:r>
              <a:rPr lang="de-CH" sz="2800" b="1" dirty="0"/>
              <a:t>(Lk 7,29-30) </a:t>
            </a:r>
            <a:endParaRPr lang="de-CH" sz="2800" dirty="0"/>
          </a:p>
        </p:txBody>
      </p:sp>
    </p:spTree>
    <p:extLst>
      <p:ext uri="{BB962C8B-B14F-4D97-AF65-F5344CB8AC3E}">
        <p14:creationId xmlns:p14="http://schemas.microsoft.com/office/powerpoint/2010/main" val="3160614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3789B18-7C2B-4125-8984-7A0C39CAB907}"/>
              </a:ext>
            </a:extLst>
          </p:cNvPr>
          <p:cNvSpPr/>
          <p:nvPr/>
        </p:nvSpPr>
        <p:spPr>
          <a:xfrm>
            <a:off x="739801" y="734229"/>
            <a:ext cx="10443429" cy="523220"/>
          </a:xfrm>
          <a:prstGeom prst="rect">
            <a:avLst/>
          </a:prstGeom>
        </p:spPr>
        <p:txBody>
          <a:bodyPr wrap="square">
            <a:spAutoFit/>
          </a:bodyPr>
          <a:lstStyle/>
          <a:p>
            <a:r>
              <a:rPr lang="de-DE" sz="2800" b="1" dirty="0"/>
              <a:t>Verantwortung gegenüber dem ganzen Ratschluss Gottes</a:t>
            </a:r>
            <a:endParaRPr lang="de-CH" sz="2800" b="1" dirty="0"/>
          </a:p>
        </p:txBody>
      </p:sp>
      <p:sp>
        <p:nvSpPr>
          <p:cNvPr id="2" name="Rechteck 1">
            <a:extLst>
              <a:ext uri="{FF2B5EF4-FFF2-40B4-BE49-F238E27FC236}">
                <a16:creationId xmlns:a16="http://schemas.microsoft.com/office/drawing/2014/main" id="{D9FCAA63-10F3-4A3A-B318-15D7103C1509}"/>
              </a:ext>
            </a:extLst>
          </p:cNvPr>
          <p:cNvSpPr/>
          <p:nvPr/>
        </p:nvSpPr>
        <p:spPr>
          <a:xfrm>
            <a:off x="739801" y="1647263"/>
            <a:ext cx="8421954" cy="2276905"/>
          </a:xfrm>
          <a:prstGeom prst="rect">
            <a:avLst/>
          </a:prstGeom>
        </p:spPr>
        <p:txBody>
          <a:bodyPr wrap="squar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Festhalten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"Du aber bleibe in dem, was du gelernt hast und wovon du überzeugt bist, da du weißt, von wem du gelernt hast," </a:t>
            </a:r>
            <a:r>
              <a:rPr lang="de-CH" sz="2800" b="1" dirty="0">
                <a:latin typeface="Calibri" panose="020F0502020204030204" pitchFamily="34" charset="0"/>
                <a:ea typeface="Calibri" panose="020F0502020204030204" pitchFamily="34" charset="0"/>
                <a:cs typeface="Times New Roman" panose="02020603050405020304" pitchFamily="18" charset="0"/>
              </a:rPr>
              <a:t>(2Tim 3,14)</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hteck 2">
            <a:extLst>
              <a:ext uri="{FF2B5EF4-FFF2-40B4-BE49-F238E27FC236}">
                <a16:creationId xmlns:a16="http://schemas.microsoft.com/office/drawing/2014/main" id="{08F81DF0-DEF1-4D1C-985B-C2F20C4C37DF}"/>
              </a:ext>
            </a:extLst>
          </p:cNvPr>
          <p:cNvSpPr/>
          <p:nvPr/>
        </p:nvSpPr>
        <p:spPr>
          <a:xfrm>
            <a:off x="739801" y="4313982"/>
            <a:ext cx="7183570" cy="523220"/>
          </a:xfrm>
          <a:prstGeom prst="rect">
            <a:avLst/>
          </a:prstGeom>
        </p:spPr>
        <p:txBody>
          <a:bodyPr wrap="none">
            <a:spAutoFit/>
          </a:bodyPr>
          <a:lstStyle/>
          <a:p>
            <a:pPr marL="457200" indent="-457200">
              <a:buFont typeface="Wingdings" panose="05000000000000000000" pitchFamily="2" charset="2"/>
              <a:buChar char="Ø"/>
            </a:pPr>
            <a:r>
              <a:rPr lang="de-CH" sz="2800" dirty="0">
                <a:latin typeface="Calibri" panose="020F0502020204030204" pitchFamily="34" charset="0"/>
                <a:ea typeface="Calibri" panose="020F0502020204030204" pitchFamily="34" charset="0"/>
                <a:cs typeface="Times New Roman" panose="02020603050405020304" pitchFamily="18" charset="0"/>
              </a:rPr>
              <a:t>Festhalten am Fundament von Jesus Christus</a:t>
            </a:r>
            <a:endParaRPr lang="de-CH" sz="2800" dirty="0"/>
          </a:p>
        </p:txBody>
      </p:sp>
    </p:spTree>
    <p:extLst>
      <p:ext uri="{BB962C8B-B14F-4D97-AF65-F5344CB8AC3E}">
        <p14:creationId xmlns:p14="http://schemas.microsoft.com/office/powerpoint/2010/main" val="224465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3789B18-7C2B-4125-8984-7A0C39CAB907}"/>
              </a:ext>
            </a:extLst>
          </p:cNvPr>
          <p:cNvSpPr/>
          <p:nvPr/>
        </p:nvSpPr>
        <p:spPr>
          <a:xfrm>
            <a:off x="739801" y="734229"/>
            <a:ext cx="10443429" cy="523220"/>
          </a:xfrm>
          <a:prstGeom prst="rect">
            <a:avLst/>
          </a:prstGeom>
        </p:spPr>
        <p:txBody>
          <a:bodyPr wrap="square">
            <a:spAutoFit/>
          </a:bodyPr>
          <a:lstStyle/>
          <a:p>
            <a:r>
              <a:rPr lang="de-DE" sz="2800" b="1" dirty="0"/>
              <a:t>Verantwortung gegenüber dem ganzen Ratschluss Gottes</a:t>
            </a:r>
            <a:endParaRPr lang="de-CH" sz="2800" b="1" dirty="0"/>
          </a:p>
        </p:txBody>
      </p:sp>
      <p:sp>
        <p:nvSpPr>
          <p:cNvPr id="2" name="Rechteck 1">
            <a:extLst>
              <a:ext uri="{FF2B5EF4-FFF2-40B4-BE49-F238E27FC236}">
                <a16:creationId xmlns:a16="http://schemas.microsoft.com/office/drawing/2014/main" id="{D9FCAA63-10F3-4A3A-B318-15D7103C1509}"/>
              </a:ext>
            </a:extLst>
          </p:cNvPr>
          <p:cNvSpPr/>
          <p:nvPr/>
        </p:nvSpPr>
        <p:spPr>
          <a:xfrm>
            <a:off x="739800" y="1647263"/>
            <a:ext cx="9522785" cy="1846018"/>
          </a:xfrm>
          <a:prstGeom prst="rect">
            <a:avLst/>
          </a:prstGeom>
        </p:spPr>
        <p:txBody>
          <a:bodyPr wrap="squar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Ausharren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dirty="0"/>
              <a:t>"Und du hast Ausharren und hast ⟨vieles⟩ getragen um meines Namens willen und bist nicht müde geworden." </a:t>
            </a:r>
            <a:r>
              <a:rPr lang="de-CH" sz="2800" b="1" dirty="0"/>
              <a:t>(Offb 2,3)</a:t>
            </a:r>
            <a:endParaRPr lang="de-CH" sz="2800" dirty="0"/>
          </a:p>
        </p:txBody>
      </p:sp>
      <p:sp>
        <p:nvSpPr>
          <p:cNvPr id="3" name="Rechteck 2">
            <a:extLst>
              <a:ext uri="{FF2B5EF4-FFF2-40B4-BE49-F238E27FC236}">
                <a16:creationId xmlns:a16="http://schemas.microsoft.com/office/drawing/2014/main" id="{08F81DF0-DEF1-4D1C-985B-C2F20C4C37DF}"/>
              </a:ext>
            </a:extLst>
          </p:cNvPr>
          <p:cNvSpPr/>
          <p:nvPr/>
        </p:nvSpPr>
        <p:spPr>
          <a:xfrm>
            <a:off x="739799" y="5107488"/>
            <a:ext cx="8708281" cy="523220"/>
          </a:xfrm>
          <a:prstGeom prst="rect">
            <a:avLst/>
          </a:prstGeom>
        </p:spPr>
        <p:txBody>
          <a:bodyPr wrap="none">
            <a:spAutoFit/>
          </a:bodyPr>
          <a:lstStyle/>
          <a:p>
            <a:pPr marL="457200" lvl="0" indent="-457200">
              <a:buFont typeface="Wingdings" panose="05000000000000000000" pitchFamily="2" charset="2"/>
              <a:buChar char="Ø"/>
            </a:pPr>
            <a:r>
              <a:rPr lang="de-CH" sz="2800" dirty="0"/>
              <a:t>Ausharren um eine Zukunft mit Jesus Christus zu haben</a:t>
            </a:r>
          </a:p>
        </p:txBody>
      </p:sp>
      <p:sp>
        <p:nvSpPr>
          <p:cNvPr id="4" name="Rechteck 3">
            <a:extLst>
              <a:ext uri="{FF2B5EF4-FFF2-40B4-BE49-F238E27FC236}">
                <a16:creationId xmlns:a16="http://schemas.microsoft.com/office/drawing/2014/main" id="{CFAFF540-F817-4841-9767-B9BDA79097F6}"/>
              </a:ext>
            </a:extLst>
          </p:cNvPr>
          <p:cNvSpPr/>
          <p:nvPr/>
        </p:nvSpPr>
        <p:spPr>
          <a:xfrm>
            <a:off x="739799" y="3823331"/>
            <a:ext cx="8927983"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Wenn wir ausharren, werden</a:t>
            </a:r>
            <a:r>
              <a:rPr lang="de-CH" sz="2800" dirty="0">
                <a:solidFill>
                  <a:srgbClr val="2B2B2B"/>
                </a:solidFill>
                <a:latin typeface="Calibri" panose="020F0502020204030204" pitchFamily="34" charset="0"/>
                <a:ea typeface="Calibri" panose="020F0502020204030204" pitchFamily="34" charset="0"/>
              </a:rPr>
              <a:t> wir auch mitherrschen; wenn wir verleugnen, wird auch er uns verleugnen;" </a:t>
            </a:r>
            <a:r>
              <a:rPr lang="de-CH" sz="2800" b="1" dirty="0">
                <a:solidFill>
                  <a:srgbClr val="2B2B2B"/>
                </a:solidFill>
                <a:latin typeface="Calibri" panose="020F0502020204030204" pitchFamily="34" charset="0"/>
                <a:ea typeface="Calibri" panose="020F0502020204030204" pitchFamily="34" charset="0"/>
              </a:rPr>
              <a:t>(2Tim 2,12) </a:t>
            </a:r>
            <a:endParaRPr lang="de-CH" sz="2800" dirty="0"/>
          </a:p>
        </p:txBody>
      </p:sp>
    </p:spTree>
    <p:extLst>
      <p:ext uri="{BB962C8B-B14F-4D97-AF65-F5344CB8AC3E}">
        <p14:creationId xmlns:p14="http://schemas.microsoft.com/office/powerpoint/2010/main" val="2023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9FCAA63-10F3-4A3A-B318-15D7103C1509}"/>
              </a:ext>
            </a:extLst>
          </p:cNvPr>
          <p:cNvSpPr/>
          <p:nvPr/>
        </p:nvSpPr>
        <p:spPr>
          <a:xfrm>
            <a:off x="739800" y="1647263"/>
            <a:ext cx="9522785" cy="4431341"/>
          </a:xfrm>
          <a:prstGeom prst="rect">
            <a:avLst/>
          </a:prstGeom>
        </p:spPr>
        <p:txBody>
          <a:bodyPr wrap="squar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Jeder muss selber wählen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dirty="0"/>
              <a:t>"Samuel aber sprach: Hat der HERR ⟨so viel⟩ Lust an Brandopfern und Schlachtopfern wie daran, dass man der Stimme des HERRN gehorcht? Siehe, Gehorchen ist besser als Schlachtopfer, Aufmerken besser als das Fett der Widder." </a:t>
            </a:r>
            <a:r>
              <a:rPr lang="de-CH" sz="2800" b="1" dirty="0"/>
              <a:t>(1Sam 15,22)</a:t>
            </a:r>
            <a:endParaRPr lang="de-CH" sz="2800" dirty="0"/>
          </a:p>
          <a:p>
            <a:pPr>
              <a:spcAft>
                <a:spcPts val="0"/>
              </a:spcAft>
            </a:pPr>
            <a:endParaRPr lang="de-CH" sz="2800" dirty="0">
              <a:latin typeface="Calibri" panose="020F0502020204030204" pitchFamily="34" charset="0"/>
              <a:ea typeface="Calibri" panose="020F0502020204030204" pitchFamily="34" charset="0"/>
              <a:cs typeface="Times New Roman" panose="02020603050405020304" pitchFamily="18" charset="0"/>
            </a:endParaRPr>
          </a:p>
          <a:p>
            <a:r>
              <a:rPr lang="de-CH" sz="2800" dirty="0"/>
              <a:t>"28 Agrippa aber sprach zu Paulus: In Kurzem überredest du mich, ein Christ zu werden." </a:t>
            </a:r>
            <a:r>
              <a:rPr lang="de-CH" sz="2800" b="1" dirty="0"/>
              <a:t>(Apg 26,28)</a:t>
            </a:r>
            <a:endParaRPr lang="de-CH" sz="2800" dirty="0"/>
          </a:p>
        </p:txBody>
      </p:sp>
      <p:sp>
        <p:nvSpPr>
          <p:cNvPr id="6" name="Rechteck 5">
            <a:extLst>
              <a:ext uri="{FF2B5EF4-FFF2-40B4-BE49-F238E27FC236}">
                <a16:creationId xmlns:a16="http://schemas.microsoft.com/office/drawing/2014/main" id="{67061359-9DD9-4A18-A70A-6EAF891A6DE8}"/>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spTree>
    <p:extLst>
      <p:ext uri="{BB962C8B-B14F-4D97-AF65-F5344CB8AC3E}">
        <p14:creationId xmlns:p14="http://schemas.microsoft.com/office/powerpoint/2010/main" val="1610216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9FCAA63-10F3-4A3A-B318-15D7103C1509}"/>
              </a:ext>
            </a:extLst>
          </p:cNvPr>
          <p:cNvSpPr/>
          <p:nvPr/>
        </p:nvSpPr>
        <p:spPr>
          <a:xfrm>
            <a:off x="739800" y="1647263"/>
            <a:ext cx="10019936" cy="1846018"/>
          </a:xfrm>
          <a:prstGeom prst="rect">
            <a:avLst/>
          </a:prstGeom>
        </p:spPr>
        <p:txBody>
          <a:bodyPr wrap="square">
            <a:spAutoFit/>
          </a:bodyPr>
          <a:lstStyle/>
          <a:p>
            <a:pPr>
              <a:lnSpc>
                <a:spcPct val="107000"/>
              </a:lnSpc>
              <a:spcBef>
                <a:spcPts val="200"/>
              </a:spcBef>
              <a:spcAft>
                <a:spcPts val="0"/>
              </a:spcAft>
            </a:pPr>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Eingeschrieben im Buch des Lebens</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a:t>
            </a:r>
          </a:p>
          <a:p>
            <a:r>
              <a:rPr lang="de-CH" sz="2800" dirty="0"/>
              <a:t>"Und wenn jemand nicht geschrieben gefunden wurde in dem Buch des Lebens, so wurde er in den Feuersee geworfen." </a:t>
            </a:r>
            <a:r>
              <a:rPr lang="de-CH" sz="2800" b="1" dirty="0"/>
              <a:t>(Offb 20,15)</a:t>
            </a:r>
            <a:endParaRPr lang="de-CH" sz="2800" dirty="0"/>
          </a:p>
        </p:txBody>
      </p:sp>
      <p:sp>
        <p:nvSpPr>
          <p:cNvPr id="6" name="Rechteck 5">
            <a:extLst>
              <a:ext uri="{FF2B5EF4-FFF2-40B4-BE49-F238E27FC236}">
                <a16:creationId xmlns:a16="http://schemas.microsoft.com/office/drawing/2014/main" id="{67061359-9DD9-4A18-A70A-6EAF891A6DE8}"/>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spTree>
    <p:extLst>
      <p:ext uri="{BB962C8B-B14F-4D97-AF65-F5344CB8AC3E}">
        <p14:creationId xmlns:p14="http://schemas.microsoft.com/office/powerpoint/2010/main" val="318154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50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Grafik 3">
            <a:extLst>
              <a:ext uri="{FF2B5EF4-FFF2-40B4-BE49-F238E27FC236}">
                <a16:creationId xmlns:a16="http://schemas.microsoft.com/office/drawing/2014/main" id="{B0FC990D-7480-443B-BFCF-7005EBE52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Grafik 5">
            <a:extLst>
              <a:ext uri="{FF2B5EF4-FFF2-40B4-BE49-F238E27FC236}">
                <a16:creationId xmlns:a16="http://schemas.microsoft.com/office/drawing/2014/main" id="{2343A5E3-18F5-4462-84D4-DB806E4B81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522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761916" cy="523220"/>
          </a:xfrm>
          <a:prstGeom prst="rect">
            <a:avLst/>
          </a:prstGeom>
        </p:spPr>
        <p:txBody>
          <a:bodyPr wrap="square">
            <a:spAutoFit/>
          </a:bodyPr>
          <a:lstStyle/>
          <a:p>
            <a:r>
              <a:rPr lang="de-CH" sz="2800" dirty="0"/>
              <a:t>"</a:t>
            </a:r>
            <a:r>
              <a:rPr lang="de-DE" sz="2800" b="1" dirty="0"/>
              <a:t>was</a:t>
            </a:r>
            <a:r>
              <a:rPr lang="de-CH" sz="2800" dirty="0"/>
              <a:t>"</a:t>
            </a:r>
            <a:r>
              <a:rPr lang="de-DE" sz="2800" b="1" dirty="0"/>
              <a:t> ist der Ratschluss Gottes?</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9141285" cy="584775"/>
          </a:xfrm>
          <a:prstGeom prst="rect">
            <a:avLst/>
          </a:prstGeom>
        </p:spPr>
        <p:txBody>
          <a:bodyPr wrap="none">
            <a:spAutoFit/>
          </a:bodyPr>
          <a:lstStyle/>
          <a:p>
            <a:r>
              <a:rPr lang="de-DE" sz="3200" b="1" u="sng" dirty="0"/>
              <a:t>Verantwortung</a:t>
            </a:r>
            <a:r>
              <a:rPr lang="de-DE" sz="2800" b="1" dirty="0"/>
              <a:t> gegenüber dem </a:t>
            </a:r>
            <a:r>
              <a:rPr lang="de-DE" sz="3200" b="1" u="sng" dirty="0"/>
              <a:t>ganzen</a:t>
            </a:r>
            <a:r>
              <a:rPr lang="de-DE" sz="2800" b="1" dirty="0"/>
              <a:t> Ratschluss Gottes</a:t>
            </a:r>
            <a:endParaRPr lang="de-CH" sz="2800" b="1" dirty="0"/>
          </a:p>
        </p:txBody>
      </p:sp>
      <p:sp>
        <p:nvSpPr>
          <p:cNvPr id="7" name="Rechteck 6">
            <a:extLst>
              <a:ext uri="{FF2B5EF4-FFF2-40B4-BE49-F238E27FC236}">
                <a16:creationId xmlns:a16="http://schemas.microsoft.com/office/drawing/2014/main" id="{F7367B16-A221-98FD-E335-B35145E314A6}"/>
              </a:ext>
            </a:extLst>
          </p:cNvPr>
          <p:cNvSpPr/>
          <p:nvPr/>
        </p:nvSpPr>
        <p:spPr>
          <a:xfrm>
            <a:off x="715042" y="2511849"/>
            <a:ext cx="10761916" cy="523220"/>
          </a:xfrm>
          <a:prstGeom prst="rect">
            <a:avLst/>
          </a:prstGeom>
        </p:spPr>
        <p:txBody>
          <a:bodyPr wrap="square">
            <a:spAutoFit/>
          </a:bodyPr>
          <a:lstStyle/>
          <a:p>
            <a:r>
              <a:rPr lang="de-CH" sz="2800" dirty="0"/>
              <a:t>"</a:t>
            </a:r>
            <a:r>
              <a:rPr lang="de-DE" sz="2800" b="1" dirty="0"/>
              <a:t>warum</a:t>
            </a:r>
            <a:r>
              <a:rPr lang="de-CH" sz="2800" dirty="0"/>
              <a:t>"</a:t>
            </a:r>
            <a:r>
              <a:rPr lang="de-DE" sz="2800" b="1" dirty="0"/>
              <a:t> der ganze Ratschluss Gottes?</a:t>
            </a:r>
            <a:endParaRPr lang="de-CH" sz="2800" b="1" dirty="0"/>
          </a:p>
        </p:txBody>
      </p:sp>
    </p:spTree>
    <p:extLst>
      <p:ext uri="{BB962C8B-B14F-4D97-AF65-F5344CB8AC3E}">
        <p14:creationId xmlns:p14="http://schemas.microsoft.com/office/powerpoint/2010/main" val="315836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50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500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761916" cy="523220"/>
          </a:xfrm>
          <a:prstGeom prst="rect">
            <a:avLst/>
          </a:prstGeom>
        </p:spPr>
        <p:txBody>
          <a:bodyPr wrap="square">
            <a:spAutoFit/>
          </a:bodyPr>
          <a:lstStyle/>
          <a:p>
            <a:r>
              <a:rPr lang="de-DE" sz="2800" b="1" dirty="0"/>
              <a:t>Vier Kategorien des Verstehens der Geheimnisse Gottes (1Kor 2,6-3,3)</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graphicFrame>
        <p:nvGraphicFramePr>
          <p:cNvPr id="6" name="Tabelle 5">
            <a:extLst>
              <a:ext uri="{FF2B5EF4-FFF2-40B4-BE49-F238E27FC236}">
                <a16:creationId xmlns:a16="http://schemas.microsoft.com/office/drawing/2014/main" id="{7923F9FD-0330-4896-8706-104636BD2A94}"/>
              </a:ext>
            </a:extLst>
          </p:cNvPr>
          <p:cNvGraphicFramePr>
            <a:graphicFrameLocks noGrp="1"/>
          </p:cNvGraphicFramePr>
          <p:nvPr/>
        </p:nvGraphicFramePr>
        <p:xfrm>
          <a:off x="360727" y="2573404"/>
          <a:ext cx="11450968" cy="2651760"/>
        </p:xfrm>
        <a:graphic>
          <a:graphicData uri="http://schemas.openxmlformats.org/drawingml/2006/table">
            <a:tbl>
              <a:tblPr firstRow="1" bandRow="1">
                <a:tableStyleId>{5C22544A-7EE6-4342-B048-85BDC9FD1C3A}</a:tableStyleId>
              </a:tblPr>
              <a:tblGrid>
                <a:gridCol w="2862742">
                  <a:extLst>
                    <a:ext uri="{9D8B030D-6E8A-4147-A177-3AD203B41FA5}">
                      <a16:colId xmlns:a16="http://schemas.microsoft.com/office/drawing/2014/main" val="242224583"/>
                    </a:ext>
                  </a:extLst>
                </a:gridCol>
                <a:gridCol w="2774659">
                  <a:extLst>
                    <a:ext uri="{9D8B030D-6E8A-4147-A177-3AD203B41FA5}">
                      <a16:colId xmlns:a16="http://schemas.microsoft.com/office/drawing/2014/main" val="2039103657"/>
                    </a:ext>
                  </a:extLst>
                </a:gridCol>
                <a:gridCol w="2950825">
                  <a:extLst>
                    <a:ext uri="{9D8B030D-6E8A-4147-A177-3AD203B41FA5}">
                      <a16:colId xmlns:a16="http://schemas.microsoft.com/office/drawing/2014/main" val="2255352132"/>
                    </a:ext>
                  </a:extLst>
                </a:gridCol>
                <a:gridCol w="2862742">
                  <a:extLst>
                    <a:ext uri="{9D8B030D-6E8A-4147-A177-3AD203B41FA5}">
                      <a16:colId xmlns:a16="http://schemas.microsoft.com/office/drawing/2014/main" val="223654075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600" dirty="0">
                          <a:solidFill>
                            <a:srgbClr val="000000"/>
                          </a:solidFill>
                        </a:rPr>
                        <a:t>Natürliche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Baby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Fleischliche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Geistliche Mensch</a:t>
                      </a:r>
                      <a:endParaRPr lang="de-CH" sz="2600" dirty="0">
                        <a:solidFill>
                          <a:srgbClr val="000000"/>
                        </a:solidFill>
                      </a:endParaRPr>
                    </a:p>
                  </a:txBody>
                  <a:tcPr>
                    <a:solidFill>
                      <a:schemeClr val="accent1">
                        <a:lumMod val="60000"/>
                        <a:lumOff val="40000"/>
                      </a:schemeClr>
                    </a:solidFill>
                  </a:tcPr>
                </a:tc>
                <a:extLst>
                  <a:ext uri="{0D108BD9-81ED-4DB2-BD59-A6C34878D82A}">
                    <a16:rowId xmlns:a16="http://schemas.microsoft.com/office/drawing/2014/main" val="304519295"/>
                  </a:ext>
                </a:extLst>
              </a:tr>
              <a:tr h="370840">
                <a:tc>
                  <a:txBody>
                    <a:bodyPr/>
                    <a:lstStyle/>
                    <a:p>
                      <a:r>
                        <a:rPr lang="de-DE" sz="2600" dirty="0">
                          <a:solidFill>
                            <a:srgbClr val="000000"/>
                          </a:solidFill>
                        </a:rPr>
                        <a:t>2,7-8.14</a:t>
                      </a:r>
                      <a:endParaRPr lang="de-CH" sz="2600" dirty="0">
                        <a:solidFill>
                          <a:srgbClr val="000000"/>
                        </a:solidFill>
                      </a:endParaRPr>
                    </a:p>
                  </a:txBody>
                  <a:tcPr/>
                </a:tc>
                <a:tc>
                  <a:txBody>
                    <a:bodyPr/>
                    <a:lstStyle/>
                    <a:p>
                      <a:r>
                        <a:rPr lang="de-DE" sz="2600" dirty="0">
                          <a:solidFill>
                            <a:srgbClr val="000000"/>
                          </a:solidFill>
                        </a:rPr>
                        <a:t>3,1</a:t>
                      </a:r>
                      <a:endParaRPr lang="de-CH" sz="2600" dirty="0">
                        <a:solidFill>
                          <a:srgbClr val="000000"/>
                        </a:solidFill>
                      </a:endParaRPr>
                    </a:p>
                  </a:txBody>
                  <a:tcPr/>
                </a:tc>
                <a:tc>
                  <a:txBody>
                    <a:bodyPr/>
                    <a:lstStyle/>
                    <a:p>
                      <a:r>
                        <a:rPr lang="de-DE" sz="2600" dirty="0">
                          <a:solidFill>
                            <a:srgbClr val="000000"/>
                          </a:solidFill>
                        </a:rPr>
                        <a:t>3,1-3</a:t>
                      </a:r>
                      <a:endParaRPr lang="de-CH" sz="2600" dirty="0">
                        <a:solidFill>
                          <a:srgbClr val="000000"/>
                        </a:solidFill>
                      </a:endParaRPr>
                    </a:p>
                  </a:txBody>
                  <a:tcPr/>
                </a:tc>
                <a:tc>
                  <a:txBody>
                    <a:bodyPr/>
                    <a:lstStyle/>
                    <a:p>
                      <a:r>
                        <a:rPr lang="de-DE" sz="2600" dirty="0">
                          <a:solidFill>
                            <a:srgbClr val="000000"/>
                          </a:solidFill>
                        </a:rPr>
                        <a:t>2,11-13.15-16</a:t>
                      </a:r>
                      <a:endParaRPr lang="de-CH" sz="2600" dirty="0">
                        <a:solidFill>
                          <a:srgbClr val="000000"/>
                        </a:solidFill>
                      </a:endParaRPr>
                    </a:p>
                  </a:txBody>
                  <a:tcPr/>
                </a:tc>
                <a:extLst>
                  <a:ext uri="{0D108BD9-81ED-4DB2-BD59-A6C34878D82A}">
                    <a16:rowId xmlns:a16="http://schemas.microsoft.com/office/drawing/2014/main" val="289739331"/>
                  </a:ext>
                </a:extLst>
              </a:tr>
              <a:tr h="370840">
                <a:tc>
                  <a:txBody>
                    <a:bodyPr/>
                    <a:lstStyle/>
                    <a:p>
                      <a:r>
                        <a:rPr lang="de-DE" sz="2600" dirty="0">
                          <a:solidFill>
                            <a:srgbClr val="000000"/>
                          </a:solidFill>
                        </a:rPr>
                        <a:t>Er ist unerrettet und kennt die Geheimnisse nicht.</a:t>
                      </a:r>
                      <a:endParaRPr lang="de-CH" sz="2600" dirty="0">
                        <a:solidFill>
                          <a:srgbClr val="000000"/>
                        </a:solidFill>
                      </a:endParaRPr>
                    </a:p>
                  </a:txBody>
                  <a:tcPr/>
                </a:tc>
                <a:tc>
                  <a:txBody>
                    <a:bodyPr/>
                    <a:lstStyle/>
                    <a:p>
                      <a:r>
                        <a:rPr lang="de-DE" sz="2600" dirty="0">
                          <a:solidFill>
                            <a:srgbClr val="000000"/>
                          </a:solidFill>
                        </a:rPr>
                        <a:t>Frisch Bekehrte der noch keine feste Speise zu sich nehmen kann.</a:t>
                      </a:r>
                      <a:endParaRPr lang="de-CH" sz="2600" dirty="0">
                        <a:solidFill>
                          <a:srgbClr val="000000"/>
                        </a:solidFill>
                      </a:endParaRPr>
                    </a:p>
                  </a:txBody>
                  <a:tcPr/>
                </a:tc>
                <a:tc>
                  <a:txBody>
                    <a:bodyPr/>
                    <a:lstStyle/>
                    <a:p>
                      <a:r>
                        <a:rPr lang="de-DE" sz="2600" dirty="0">
                          <a:solidFill>
                            <a:srgbClr val="000000"/>
                          </a:solidFill>
                        </a:rPr>
                        <a:t>Nicht gereifte Gläubige der immer noch Milch braucht. Kein Wachstum!</a:t>
                      </a:r>
                      <a:endParaRPr lang="de-CH" sz="2600" dirty="0">
                        <a:solidFill>
                          <a:srgbClr val="000000"/>
                        </a:solidFill>
                      </a:endParaRPr>
                    </a:p>
                  </a:txBody>
                  <a:tcPr/>
                </a:tc>
                <a:tc>
                  <a:txBody>
                    <a:bodyPr/>
                    <a:lstStyle/>
                    <a:p>
                      <a:r>
                        <a:rPr lang="de-DE" sz="2600" dirty="0">
                          <a:solidFill>
                            <a:srgbClr val="000000"/>
                          </a:solidFill>
                        </a:rPr>
                        <a:t>Er versteht die Geheimnisse und studiert das Wort Gottes.</a:t>
                      </a:r>
                      <a:endParaRPr lang="de-CH" sz="2600" dirty="0">
                        <a:solidFill>
                          <a:srgbClr val="000000"/>
                        </a:solidFill>
                      </a:endParaRPr>
                    </a:p>
                  </a:txBody>
                  <a:tcPr/>
                </a:tc>
                <a:extLst>
                  <a:ext uri="{0D108BD9-81ED-4DB2-BD59-A6C34878D82A}">
                    <a16:rowId xmlns:a16="http://schemas.microsoft.com/office/drawing/2014/main" val="3192806421"/>
                  </a:ext>
                </a:extLst>
              </a:tr>
            </a:tbl>
          </a:graphicData>
        </a:graphic>
      </p:graphicFrame>
      <p:sp>
        <p:nvSpPr>
          <p:cNvPr id="2" name="Rechteck 1">
            <a:extLst>
              <a:ext uri="{FF2B5EF4-FFF2-40B4-BE49-F238E27FC236}">
                <a16:creationId xmlns:a16="http://schemas.microsoft.com/office/drawing/2014/main" id="{82961586-E6D2-462F-8497-8D0FAAA00500}"/>
              </a:ext>
            </a:extLst>
          </p:cNvPr>
          <p:cNvSpPr/>
          <p:nvPr/>
        </p:nvSpPr>
        <p:spPr>
          <a:xfrm>
            <a:off x="3229761" y="2382473"/>
            <a:ext cx="8724551" cy="314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Ein natürlicher[8] Mensch aber nimmt nicht an, was des Geistes Gottes ist, denn es ist ihm eine Torheit, und er kann es nicht erkennen, weil es geistlich beurteilt[9] wird.</a:t>
            </a:r>
            <a:endParaRPr lang="de-CH"/>
          </a:p>
        </p:txBody>
      </p:sp>
      <p:sp>
        <p:nvSpPr>
          <p:cNvPr id="4" name="Rechteck 3">
            <a:extLst>
              <a:ext uri="{FF2B5EF4-FFF2-40B4-BE49-F238E27FC236}">
                <a16:creationId xmlns:a16="http://schemas.microsoft.com/office/drawing/2014/main" id="{780BD33D-919D-4AD3-A476-8D1D0693ADB8}"/>
              </a:ext>
            </a:extLst>
          </p:cNvPr>
          <p:cNvSpPr/>
          <p:nvPr/>
        </p:nvSpPr>
        <p:spPr>
          <a:xfrm>
            <a:off x="3707885" y="2956113"/>
            <a:ext cx="7768302" cy="1815882"/>
          </a:xfrm>
          <a:prstGeom prst="rect">
            <a:avLst/>
          </a:prstGeom>
        </p:spPr>
        <p:txBody>
          <a:bodyPr wrap="square">
            <a:spAutoFit/>
          </a:bodyPr>
          <a:lstStyle/>
          <a:p>
            <a:r>
              <a:rPr lang="de-CH" sz="2800" dirty="0"/>
              <a:t>"Ein natürlicher Mensch aber nimmt nicht an, was des Geistes Gottes ist, denn es ist ihm eine Torheit, und er kann es nicht erkennen, weil es geistlich beurteilt wird." </a:t>
            </a:r>
            <a:r>
              <a:rPr lang="de-CH" sz="2800" b="1" dirty="0"/>
              <a:t>(1Kor 2,14)</a:t>
            </a:r>
            <a:endParaRPr lang="de-CH" sz="2800" dirty="0"/>
          </a:p>
        </p:txBody>
      </p:sp>
    </p:spTree>
    <p:extLst>
      <p:ext uri="{BB962C8B-B14F-4D97-AF65-F5344CB8AC3E}">
        <p14:creationId xmlns:p14="http://schemas.microsoft.com/office/powerpoint/2010/main" val="3820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761916" cy="523220"/>
          </a:xfrm>
          <a:prstGeom prst="rect">
            <a:avLst/>
          </a:prstGeom>
        </p:spPr>
        <p:txBody>
          <a:bodyPr wrap="square">
            <a:spAutoFit/>
          </a:bodyPr>
          <a:lstStyle/>
          <a:p>
            <a:r>
              <a:rPr lang="de-DE" sz="2800" b="1" dirty="0"/>
              <a:t>Vier Kategorien des Verstehens der Geheimnisse Gottes (1Kor 2,6-3,3)</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graphicFrame>
        <p:nvGraphicFramePr>
          <p:cNvPr id="6" name="Tabelle 5">
            <a:extLst>
              <a:ext uri="{FF2B5EF4-FFF2-40B4-BE49-F238E27FC236}">
                <a16:creationId xmlns:a16="http://schemas.microsoft.com/office/drawing/2014/main" id="{7923F9FD-0330-4896-8706-104636BD2A94}"/>
              </a:ext>
            </a:extLst>
          </p:cNvPr>
          <p:cNvGraphicFramePr>
            <a:graphicFrameLocks noGrp="1"/>
          </p:cNvGraphicFramePr>
          <p:nvPr>
            <p:extLst>
              <p:ext uri="{D42A27DB-BD31-4B8C-83A1-F6EECF244321}">
                <p14:modId xmlns:p14="http://schemas.microsoft.com/office/powerpoint/2010/main" val="2583442975"/>
              </p:ext>
            </p:extLst>
          </p:nvPr>
        </p:nvGraphicFramePr>
        <p:xfrm>
          <a:off x="360727" y="2573404"/>
          <a:ext cx="8588226" cy="2651760"/>
        </p:xfrm>
        <a:graphic>
          <a:graphicData uri="http://schemas.openxmlformats.org/drawingml/2006/table">
            <a:tbl>
              <a:tblPr firstRow="1" bandRow="1">
                <a:tableStyleId>{5C22544A-7EE6-4342-B048-85BDC9FD1C3A}</a:tableStyleId>
              </a:tblPr>
              <a:tblGrid>
                <a:gridCol w="2774659">
                  <a:extLst>
                    <a:ext uri="{9D8B030D-6E8A-4147-A177-3AD203B41FA5}">
                      <a16:colId xmlns:a16="http://schemas.microsoft.com/office/drawing/2014/main" val="2039103657"/>
                    </a:ext>
                  </a:extLst>
                </a:gridCol>
                <a:gridCol w="2950825">
                  <a:extLst>
                    <a:ext uri="{9D8B030D-6E8A-4147-A177-3AD203B41FA5}">
                      <a16:colId xmlns:a16="http://schemas.microsoft.com/office/drawing/2014/main" val="2255352132"/>
                    </a:ext>
                  </a:extLst>
                </a:gridCol>
                <a:gridCol w="2862742">
                  <a:extLst>
                    <a:ext uri="{9D8B030D-6E8A-4147-A177-3AD203B41FA5}">
                      <a16:colId xmlns:a16="http://schemas.microsoft.com/office/drawing/2014/main" val="2236540755"/>
                    </a:ext>
                  </a:extLst>
                </a:gridCol>
              </a:tblGrid>
              <a:tr h="370840">
                <a:tc>
                  <a:txBody>
                    <a:bodyPr/>
                    <a:lstStyle/>
                    <a:p>
                      <a:r>
                        <a:rPr lang="de-DE" sz="2600" dirty="0">
                          <a:solidFill>
                            <a:srgbClr val="000000"/>
                          </a:solidFill>
                        </a:rPr>
                        <a:t>Baby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Fleischliche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Geistliche Mensch</a:t>
                      </a:r>
                      <a:endParaRPr lang="de-CH" sz="2600" dirty="0">
                        <a:solidFill>
                          <a:srgbClr val="000000"/>
                        </a:solidFill>
                      </a:endParaRPr>
                    </a:p>
                  </a:txBody>
                  <a:tcPr>
                    <a:solidFill>
                      <a:schemeClr val="accent1">
                        <a:lumMod val="60000"/>
                        <a:lumOff val="40000"/>
                      </a:schemeClr>
                    </a:solidFill>
                  </a:tcPr>
                </a:tc>
                <a:extLst>
                  <a:ext uri="{0D108BD9-81ED-4DB2-BD59-A6C34878D82A}">
                    <a16:rowId xmlns:a16="http://schemas.microsoft.com/office/drawing/2014/main" val="304519295"/>
                  </a:ext>
                </a:extLst>
              </a:tr>
              <a:tr h="370840">
                <a:tc>
                  <a:txBody>
                    <a:bodyPr/>
                    <a:lstStyle/>
                    <a:p>
                      <a:r>
                        <a:rPr lang="de-DE" sz="2600" dirty="0">
                          <a:solidFill>
                            <a:srgbClr val="000000"/>
                          </a:solidFill>
                        </a:rPr>
                        <a:t>3,1</a:t>
                      </a:r>
                      <a:endParaRPr lang="de-CH" sz="2600" dirty="0">
                        <a:solidFill>
                          <a:srgbClr val="000000"/>
                        </a:solidFill>
                      </a:endParaRPr>
                    </a:p>
                  </a:txBody>
                  <a:tcPr/>
                </a:tc>
                <a:tc>
                  <a:txBody>
                    <a:bodyPr/>
                    <a:lstStyle/>
                    <a:p>
                      <a:r>
                        <a:rPr lang="de-DE" sz="2600" dirty="0">
                          <a:solidFill>
                            <a:srgbClr val="000000"/>
                          </a:solidFill>
                        </a:rPr>
                        <a:t>3,1-3</a:t>
                      </a:r>
                      <a:endParaRPr lang="de-CH" sz="2600" dirty="0">
                        <a:solidFill>
                          <a:srgbClr val="000000"/>
                        </a:solidFill>
                      </a:endParaRPr>
                    </a:p>
                  </a:txBody>
                  <a:tcPr/>
                </a:tc>
                <a:tc>
                  <a:txBody>
                    <a:bodyPr/>
                    <a:lstStyle/>
                    <a:p>
                      <a:r>
                        <a:rPr lang="de-DE" sz="2600" dirty="0">
                          <a:solidFill>
                            <a:srgbClr val="000000"/>
                          </a:solidFill>
                        </a:rPr>
                        <a:t>2,11-13.15-16</a:t>
                      </a:r>
                      <a:endParaRPr lang="de-CH" sz="2600" dirty="0">
                        <a:solidFill>
                          <a:srgbClr val="000000"/>
                        </a:solidFill>
                      </a:endParaRPr>
                    </a:p>
                  </a:txBody>
                  <a:tcPr/>
                </a:tc>
                <a:extLst>
                  <a:ext uri="{0D108BD9-81ED-4DB2-BD59-A6C34878D82A}">
                    <a16:rowId xmlns:a16="http://schemas.microsoft.com/office/drawing/2014/main" val="289739331"/>
                  </a:ext>
                </a:extLst>
              </a:tr>
              <a:tr h="370840">
                <a:tc>
                  <a:txBody>
                    <a:bodyPr/>
                    <a:lstStyle/>
                    <a:p>
                      <a:r>
                        <a:rPr lang="de-DE" sz="2600" dirty="0">
                          <a:solidFill>
                            <a:srgbClr val="000000"/>
                          </a:solidFill>
                        </a:rPr>
                        <a:t>Frisch Bekehrte der noch keine feste Speise zu sich nehmen kann.</a:t>
                      </a:r>
                      <a:endParaRPr lang="de-CH" sz="2600" dirty="0">
                        <a:solidFill>
                          <a:srgbClr val="000000"/>
                        </a:solidFill>
                      </a:endParaRPr>
                    </a:p>
                  </a:txBody>
                  <a:tcPr/>
                </a:tc>
                <a:tc>
                  <a:txBody>
                    <a:bodyPr/>
                    <a:lstStyle/>
                    <a:p>
                      <a:r>
                        <a:rPr lang="de-DE" sz="2600" dirty="0">
                          <a:solidFill>
                            <a:srgbClr val="000000"/>
                          </a:solidFill>
                        </a:rPr>
                        <a:t>Nicht gereifte Gläubige der immer noch Milch braucht. Kein Wachstum!</a:t>
                      </a:r>
                      <a:endParaRPr lang="de-CH" sz="2600" dirty="0">
                        <a:solidFill>
                          <a:srgbClr val="000000"/>
                        </a:solidFill>
                      </a:endParaRPr>
                    </a:p>
                  </a:txBody>
                  <a:tcPr/>
                </a:tc>
                <a:tc>
                  <a:txBody>
                    <a:bodyPr/>
                    <a:lstStyle/>
                    <a:p>
                      <a:r>
                        <a:rPr lang="de-DE" sz="2600" dirty="0">
                          <a:solidFill>
                            <a:srgbClr val="000000"/>
                          </a:solidFill>
                        </a:rPr>
                        <a:t>Er versteht die Geheimnisse und studiert das Wort Gottes.</a:t>
                      </a:r>
                      <a:endParaRPr lang="de-CH" sz="2600" dirty="0">
                        <a:solidFill>
                          <a:srgbClr val="000000"/>
                        </a:solidFill>
                      </a:endParaRPr>
                    </a:p>
                  </a:txBody>
                  <a:tcPr/>
                </a:tc>
                <a:extLst>
                  <a:ext uri="{0D108BD9-81ED-4DB2-BD59-A6C34878D82A}">
                    <a16:rowId xmlns:a16="http://schemas.microsoft.com/office/drawing/2014/main" val="3192806421"/>
                  </a:ext>
                </a:extLst>
              </a:tr>
            </a:tbl>
          </a:graphicData>
        </a:graphic>
      </p:graphicFrame>
      <p:sp>
        <p:nvSpPr>
          <p:cNvPr id="2" name="Rechteck 1">
            <a:extLst>
              <a:ext uri="{FF2B5EF4-FFF2-40B4-BE49-F238E27FC236}">
                <a16:creationId xmlns:a16="http://schemas.microsoft.com/office/drawing/2014/main" id="{82961586-E6D2-462F-8497-8D0FAAA00500}"/>
              </a:ext>
            </a:extLst>
          </p:cNvPr>
          <p:cNvSpPr/>
          <p:nvPr/>
        </p:nvSpPr>
        <p:spPr>
          <a:xfrm>
            <a:off x="3128211" y="2382473"/>
            <a:ext cx="8800934" cy="314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4" name="Rechteck 3">
            <a:extLst>
              <a:ext uri="{FF2B5EF4-FFF2-40B4-BE49-F238E27FC236}">
                <a16:creationId xmlns:a16="http://schemas.microsoft.com/office/drawing/2014/main" id="{CDEF6B5E-4471-4E73-BCFC-E43899E89B4F}"/>
              </a:ext>
            </a:extLst>
          </p:cNvPr>
          <p:cNvSpPr/>
          <p:nvPr/>
        </p:nvSpPr>
        <p:spPr>
          <a:xfrm>
            <a:off x="3645065" y="2946738"/>
            <a:ext cx="6589797" cy="1815882"/>
          </a:xfrm>
          <a:prstGeom prst="rect">
            <a:avLst/>
          </a:prstGeom>
        </p:spPr>
        <p:txBody>
          <a:bodyPr wrap="square">
            <a:spAutoFit/>
          </a:bodyPr>
          <a:lstStyle/>
          <a:p>
            <a:r>
              <a:rPr lang="de-CH" sz="2800" dirty="0"/>
              <a:t>"Und ich, Brüder, konnte nicht zu euch reden als zu Geistlichen, sondern als zu Fleischlichen, als zu Unmündigen in Christus." </a:t>
            </a:r>
            <a:r>
              <a:rPr lang="de-CH" sz="2800" b="1" dirty="0"/>
              <a:t>1Kor 3,1)</a:t>
            </a:r>
            <a:endParaRPr lang="de-CH" sz="2800" dirty="0"/>
          </a:p>
        </p:txBody>
      </p:sp>
    </p:spTree>
    <p:extLst>
      <p:ext uri="{BB962C8B-B14F-4D97-AF65-F5344CB8AC3E}">
        <p14:creationId xmlns:p14="http://schemas.microsoft.com/office/powerpoint/2010/main" val="367971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761916" cy="523220"/>
          </a:xfrm>
          <a:prstGeom prst="rect">
            <a:avLst/>
          </a:prstGeom>
        </p:spPr>
        <p:txBody>
          <a:bodyPr wrap="square">
            <a:spAutoFit/>
          </a:bodyPr>
          <a:lstStyle/>
          <a:p>
            <a:r>
              <a:rPr lang="de-DE" sz="2800" b="1" dirty="0"/>
              <a:t>Vier Kategorien des Verstehens der Geheimnisse Gottes (1Kor 2,6-3,3)</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graphicFrame>
        <p:nvGraphicFramePr>
          <p:cNvPr id="6" name="Tabelle 5">
            <a:extLst>
              <a:ext uri="{FF2B5EF4-FFF2-40B4-BE49-F238E27FC236}">
                <a16:creationId xmlns:a16="http://schemas.microsoft.com/office/drawing/2014/main" id="{7923F9FD-0330-4896-8706-104636BD2A94}"/>
              </a:ext>
            </a:extLst>
          </p:cNvPr>
          <p:cNvGraphicFramePr>
            <a:graphicFrameLocks noGrp="1"/>
          </p:cNvGraphicFramePr>
          <p:nvPr>
            <p:extLst>
              <p:ext uri="{D42A27DB-BD31-4B8C-83A1-F6EECF244321}">
                <p14:modId xmlns:p14="http://schemas.microsoft.com/office/powerpoint/2010/main" val="4152806323"/>
              </p:ext>
            </p:extLst>
          </p:nvPr>
        </p:nvGraphicFramePr>
        <p:xfrm>
          <a:off x="360727" y="2573404"/>
          <a:ext cx="5813567" cy="2651760"/>
        </p:xfrm>
        <a:graphic>
          <a:graphicData uri="http://schemas.openxmlformats.org/drawingml/2006/table">
            <a:tbl>
              <a:tblPr firstRow="1" bandRow="1">
                <a:tableStyleId>{5C22544A-7EE6-4342-B048-85BDC9FD1C3A}</a:tableStyleId>
              </a:tblPr>
              <a:tblGrid>
                <a:gridCol w="2950825">
                  <a:extLst>
                    <a:ext uri="{9D8B030D-6E8A-4147-A177-3AD203B41FA5}">
                      <a16:colId xmlns:a16="http://schemas.microsoft.com/office/drawing/2014/main" val="2255352132"/>
                    </a:ext>
                  </a:extLst>
                </a:gridCol>
                <a:gridCol w="2862742">
                  <a:extLst>
                    <a:ext uri="{9D8B030D-6E8A-4147-A177-3AD203B41FA5}">
                      <a16:colId xmlns:a16="http://schemas.microsoft.com/office/drawing/2014/main" val="2236540755"/>
                    </a:ext>
                  </a:extLst>
                </a:gridCol>
              </a:tblGrid>
              <a:tr h="370840">
                <a:tc>
                  <a:txBody>
                    <a:bodyPr/>
                    <a:lstStyle/>
                    <a:p>
                      <a:r>
                        <a:rPr lang="de-DE" sz="2600" dirty="0">
                          <a:solidFill>
                            <a:srgbClr val="000000"/>
                          </a:solidFill>
                        </a:rPr>
                        <a:t>Fleischliche Mensch</a:t>
                      </a:r>
                      <a:endParaRPr lang="de-CH" sz="2600" dirty="0">
                        <a:solidFill>
                          <a:srgbClr val="000000"/>
                        </a:solidFill>
                      </a:endParaRPr>
                    </a:p>
                  </a:txBody>
                  <a:tcPr>
                    <a:solidFill>
                      <a:schemeClr val="accent1">
                        <a:lumMod val="60000"/>
                        <a:lumOff val="40000"/>
                      </a:schemeClr>
                    </a:solidFill>
                  </a:tcPr>
                </a:tc>
                <a:tc>
                  <a:txBody>
                    <a:bodyPr/>
                    <a:lstStyle/>
                    <a:p>
                      <a:r>
                        <a:rPr lang="de-DE" sz="2600" dirty="0">
                          <a:solidFill>
                            <a:srgbClr val="000000"/>
                          </a:solidFill>
                        </a:rPr>
                        <a:t>Geistliche Mensch</a:t>
                      </a:r>
                      <a:endParaRPr lang="de-CH" sz="2600" dirty="0">
                        <a:solidFill>
                          <a:srgbClr val="000000"/>
                        </a:solidFill>
                      </a:endParaRPr>
                    </a:p>
                  </a:txBody>
                  <a:tcPr>
                    <a:solidFill>
                      <a:schemeClr val="accent1">
                        <a:lumMod val="60000"/>
                        <a:lumOff val="40000"/>
                      </a:schemeClr>
                    </a:solidFill>
                  </a:tcPr>
                </a:tc>
                <a:extLst>
                  <a:ext uri="{0D108BD9-81ED-4DB2-BD59-A6C34878D82A}">
                    <a16:rowId xmlns:a16="http://schemas.microsoft.com/office/drawing/2014/main" val="304519295"/>
                  </a:ext>
                </a:extLst>
              </a:tr>
              <a:tr h="370840">
                <a:tc>
                  <a:txBody>
                    <a:bodyPr/>
                    <a:lstStyle/>
                    <a:p>
                      <a:r>
                        <a:rPr lang="de-DE" sz="2600" dirty="0">
                          <a:solidFill>
                            <a:srgbClr val="000000"/>
                          </a:solidFill>
                        </a:rPr>
                        <a:t>3,1-3</a:t>
                      </a:r>
                      <a:endParaRPr lang="de-CH" sz="2600" dirty="0">
                        <a:solidFill>
                          <a:srgbClr val="000000"/>
                        </a:solidFill>
                      </a:endParaRPr>
                    </a:p>
                  </a:txBody>
                  <a:tcPr/>
                </a:tc>
                <a:tc>
                  <a:txBody>
                    <a:bodyPr/>
                    <a:lstStyle/>
                    <a:p>
                      <a:r>
                        <a:rPr lang="de-DE" sz="2600" dirty="0">
                          <a:solidFill>
                            <a:srgbClr val="000000"/>
                          </a:solidFill>
                        </a:rPr>
                        <a:t>2,11-13.15-16</a:t>
                      </a:r>
                      <a:endParaRPr lang="de-CH" sz="2600" dirty="0">
                        <a:solidFill>
                          <a:srgbClr val="000000"/>
                        </a:solidFill>
                      </a:endParaRPr>
                    </a:p>
                  </a:txBody>
                  <a:tcPr/>
                </a:tc>
                <a:extLst>
                  <a:ext uri="{0D108BD9-81ED-4DB2-BD59-A6C34878D82A}">
                    <a16:rowId xmlns:a16="http://schemas.microsoft.com/office/drawing/2014/main" val="289739331"/>
                  </a:ext>
                </a:extLst>
              </a:tr>
              <a:tr h="370840">
                <a:tc>
                  <a:txBody>
                    <a:bodyPr/>
                    <a:lstStyle/>
                    <a:p>
                      <a:r>
                        <a:rPr lang="de-DE" sz="2600" dirty="0">
                          <a:solidFill>
                            <a:srgbClr val="000000"/>
                          </a:solidFill>
                        </a:rPr>
                        <a:t>Nicht gereifte Gläubige der immer noch Milch braucht. Kein Wachstum!</a:t>
                      </a:r>
                      <a:endParaRPr lang="de-CH" sz="2600" dirty="0">
                        <a:solidFill>
                          <a:srgbClr val="000000"/>
                        </a:solidFill>
                      </a:endParaRPr>
                    </a:p>
                  </a:txBody>
                  <a:tcPr/>
                </a:tc>
                <a:tc>
                  <a:txBody>
                    <a:bodyPr/>
                    <a:lstStyle/>
                    <a:p>
                      <a:r>
                        <a:rPr lang="de-DE" sz="2600" dirty="0">
                          <a:solidFill>
                            <a:srgbClr val="000000"/>
                          </a:solidFill>
                        </a:rPr>
                        <a:t>Er versteht die Geheimnisse und studiert das Wort Gottes.</a:t>
                      </a:r>
                      <a:endParaRPr lang="de-CH" sz="2600" dirty="0">
                        <a:solidFill>
                          <a:srgbClr val="000000"/>
                        </a:solidFill>
                      </a:endParaRPr>
                    </a:p>
                  </a:txBody>
                  <a:tcPr/>
                </a:tc>
                <a:extLst>
                  <a:ext uri="{0D108BD9-81ED-4DB2-BD59-A6C34878D82A}">
                    <a16:rowId xmlns:a16="http://schemas.microsoft.com/office/drawing/2014/main" val="3192806421"/>
                  </a:ext>
                </a:extLst>
              </a:tr>
            </a:tbl>
          </a:graphicData>
        </a:graphic>
      </p:graphicFrame>
      <p:sp>
        <p:nvSpPr>
          <p:cNvPr id="2" name="Rechteck 1">
            <a:extLst>
              <a:ext uri="{FF2B5EF4-FFF2-40B4-BE49-F238E27FC236}">
                <a16:creationId xmlns:a16="http://schemas.microsoft.com/office/drawing/2014/main" id="{82961586-E6D2-462F-8497-8D0FAAA00500}"/>
              </a:ext>
            </a:extLst>
          </p:cNvPr>
          <p:cNvSpPr/>
          <p:nvPr/>
        </p:nvSpPr>
        <p:spPr>
          <a:xfrm>
            <a:off x="3267510" y="2326348"/>
            <a:ext cx="2978092" cy="314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4" name="Rechteck 3">
            <a:extLst>
              <a:ext uri="{FF2B5EF4-FFF2-40B4-BE49-F238E27FC236}">
                <a16:creationId xmlns:a16="http://schemas.microsoft.com/office/drawing/2014/main" id="{65FED787-F0CF-4588-874B-B2ED813CF791}"/>
              </a:ext>
            </a:extLst>
          </p:cNvPr>
          <p:cNvSpPr/>
          <p:nvPr/>
        </p:nvSpPr>
        <p:spPr>
          <a:xfrm>
            <a:off x="3863783" y="2871925"/>
            <a:ext cx="7165385" cy="1815882"/>
          </a:xfrm>
          <a:prstGeom prst="rect">
            <a:avLst/>
          </a:prstGeom>
        </p:spPr>
        <p:txBody>
          <a:bodyPr wrap="square">
            <a:spAutoFit/>
          </a:bodyPr>
          <a:lstStyle/>
          <a:p>
            <a:r>
              <a:rPr lang="de-CH" sz="2800" dirty="0"/>
              <a:t>"Ich habe euch Milch zu trinken gegeben, nicht feste Speise; denn ihr konntet ⟨sie⟩ noch nicht ⟨vertragen⟩. Ihr könnt es aber auch jetzt noch nicht," </a:t>
            </a:r>
            <a:r>
              <a:rPr lang="de-CH" sz="2800" b="1" dirty="0"/>
              <a:t>(1Kor 3,2)</a:t>
            </a:r>
            <a:endParaRPr lang="de-CH" sz="2800" dirty="0"/>
          </a:p>
        </p:txBody>
      </p:sp>
    </p:spTree>
    <p:extLst>
      <p:ext uri="{BB962C8B-B14F-4D97-AF65-F5344CB8AC3E}">
        <p14:creationId xmlns:p14="http://schemas.microsoft.com/office/powerpoint/2010/main" val="305756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761916" cy="523220"/>
          </a:xfrm>
          <a:prstGeom prst="rect">
            <a:avLst/>
          </a:prstGeom>
        </p:spPr>
        <p:txBody>
          <a:bodyPr wrap="square">
            <a:spAutoFit/>
          </a:bodyPr>
          <a:lstStyle/>
          <a:p>
            <a:r>
              <a:rPr lang="de-DE" sz="2800" b="1" dirty="0"/>
              <a:t>Vier Kategorien des Verstehens der Geheimnisse Gottes (1Kor 2,6-3,3)</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graphicFrame>
        <p:nvGraphicFramePr>
          <p:cNvPr id="6" name="Tabelle 5">
            <a:extLst>
              <a:ext uri="{FF2B5EF4-FFF2-40B4-BE49-F238E27FC236}">
                <a16:creationId xmlns:a16="http://schemas.microsoft.com/office/drawing/2014/main" id="{7923F9FD-0330-4896-8706-104636BD2A94}"/>
              </a:ext>
            </a:extLst>
          </p:cNvPr>
          <p:cNvGraphicFramePr>
            <a:graphicFrameLocks noGrp="1"/>
          </p:cNvGraphicFramePr>
          <p:nvPr>
            <p:extLst>
              <p:ext uri="{D42A27DB-BD31-4B8C-83A1-F6EECF244321}">
                <p14:modId xmlns:p14="http://schemas.microsoft.com/office/powerpoint/2010/main" val="1122620358"/>
              </p:ext>
            </p:extLst>
          </p:nvPr>
        </p:nvGraphicFramePr>
        <p:xfrm>
          <a:off x="360727" y="2573404"/>
          <a:ext cx="2862742" cy="2651760"/>
        </p:xfrm>
        <a:graphic>
          <a:graphicData uri="http://schemas.openxmlformats.org/drawingml/2006/table">
            <a:tbl>
              <a:tblPr firstRow="1" bandRow="1">
                <a:tableStyleId>{5C22544A-7EE6-4342-B048-85BDC9FD1C3A}</a:tableStyleId>
              </a:tblPr>
              <a:tblGrid>
                <a:gridCol w="2862742">
                  <a:extLst>
                    <a:ext uri="{9D8B030D-6E8A-4147-A177-3AD203B41FA5}">
                      <a16:colId xmlns:a16="http://schemas.microsoft.com/office/drawing/2014/main" val="2236540755"/>
                    </a:ext>
                  </a:extLst>
                </a:gridCol>
              </a:tblGrid>
              <a:tr h="370840">
                <a:tc>
                  <a:txBody>
                    <a:bodyPr/>
                    <a:lstStyle/>
                    <a:p>
                      <a:r>
                        <a:rPr lang="de-DE" sz="2600" dirty="0">
                          <a:solidFill>
                            <a:srgbClr val="000000"/>
                          </a:solidFill>
                        </a:rPr>
                        <a:t>Geistliche Mensch</a:t>
                      </a:r>
                      <a:endParaRPr lang="de-CH" sz="2600" dirty="0">
                        <a:solidFill>
                          <a:srgbClr val="000000"/>
                        </a:solidFill>
                      </a:endParaRPr>
                    </a:p>
                  </a:txBody>
                  <a:tcPr>
                    <a:solidFill>
                      <a:schemeClr val="accent1">
                        <a:lumMod val="60000"/>
                        <a:lumOff val="40000"/>
                      </a:schemeClr>
                    </a:solidFill>
                  </a:tcPr>
                </a:tc>
                <a:extLst>
                  <a:ext uri="{0D108BD9-81ED-4DB2-BD59-A6C34878D82A}">
                    <a16:rowId xmlns:a16="http://schemas.microsoft.com/office/drawing/2014/main" val="304519295"/>
                  </a:ext>
                </a:extLst>
              </a:tr>
              <a:tr h="370840">
                <a:tc>
                  <a:txBody>
                    <a:bodyPr/>
                    <a:lstStyle/>
                    <a:p>
                      <a:r>
                        <a:rPr lang="de-DE" sz="2600" dirty="0">
                          <a:solidFill>
                            <a:srgbClr val="000000"/>
                          </a:solidFill>
                        </a:rPr>
                        <a:t>2,11-13.15-16</a:t>
                      </a:r>
                      <a:endParaRPr lang="de-CH" sz="2600" dirty="0">
                        <a:solidFill>
                          <a:srgbClr val="000000"/>
                        </a:solidFill>
                      </a:endParaRPr>
                    </a:p>
                  </a:txBody>
                  <a:tcPr/>
                </a:tc>
                <a:extLst>
                  <a:ext uri="{0D108BD9-81ED-4DB2-BD59-A6C34878D82A}">
                    <a16:rowId xmlns:a16="http://schemas.microsoft.com/office/drawing/2014/main" val="289739331"/>
                  </a:ext>
                </a:extLst>
              </a:tr>
              <a:tr h="370840">
                <a:tc>
                  <a:txBody>
                    <a:bodyPr/>
                    <a:lstStyle/>
                    <a:p>
                      <a:r>
                        <a:rPr lang="de-DE" sz="2600" dirty="0">
                          <a:solidFill>
                            <a:srgbClr val="000000"/>
                          </a:solidFill>
                        </a:rPr>
                        <a:t>Er versteht die Geheimnisse und studiert das Wort Gottes.</a:t>
                      </a:r>
                      <a:endParaRPr lang="de-CH" sz="2600" dirty="0">
                        <a:solidFill>
                          <a:srgbClr val="000000"/>
                        </a:solidFill>
                      </a:endParaRPr>
                    </a:p>
                  </a:txBody>
                  <a:tcPr/>
                </a:tc>
                <a:extLst>
                  <a:ext uri="{0D108BD9-81ED-4DB2-BD59-A6C34878D82A}">
                    <a16:rowId xmlns:a16="http://schemas.microsoft.com/office/drawing/2014/main" val="3192806421"/>
                  </a:ext>
                </a:extLst>
              </a:tr>
            </a:tbl>
          </a:graphicData>
        </a:graphic>
      </p:graphicFrame>
      <p:sp>
        <p:nvSpPr>
          <p:cNvPr id="7" name="Rechteck 6">
            <a:extLst>
              <a:ext uri="{FF2B5EF4-FFF2-40B4-BE49-F238E27FC236}">
                <a16:creationId xmlns:a16="http://schemas.microsoft.com/office/drawing/2014/main" id="{A0EEEF52-7987-4807-A1B9-B475498083A1}"/>
              </a:ext>
            </a:extLst>
          </p:cNvPr>
          <p:cNvSpPr/>
          <p:nvPr/>
        </p:nvSpPr>
        <p:spPr>
          <a:xfrm>
            <a:off x="3754990" y="2905781"/>
            <a:ext cx="7413147" cy="1815882"/>
          </a:xfrm>
          <a:prstGeom prst="rect">
            <a:avLst/>
          </a:prstGeom>
        </p:spPr>
        <p:txBody>
          <a:bodyPr wrap="square">
            <a:spAutoFit/>
          </a:bodyPr>
          <a:lstStyle/>
          <a:p>
            <a:r>
              <a:rPr lang="de-CH" sz="2800" dirty="0"/>
              <a:t>"Wir aber haben nicht den Geist der Welt empfangen, sondern den Geist, der aus Gott ist, damit wir die ⟨Dinge⟩ kennen, die uns von Gott geschenkt sind." </a:t>
            </a:r>
            <a:r>
              <a:rPr lang="de-CH" sz="2800" b="1" dirty="0"/>
              <a:t>(1Kor 2,12)</a:t>
            </a:r>
            <a:endParaRPr lang="de-CH" sz="2800" dirty="0"/>
          </a:p>
        </p:txBody>
      </p:sp>
    </p:spTree>
    <p:extLst>
      <p:ext uri="{BB962C8B-B14F-4D97-AF65-F5344CB8AC3E}">
        <p14:creationId xmlns:p14="http://schemas.microsoft.com/office/powerpoint/2010/main" val="3326437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443429" cy="523220"/>
          </a:xfrm>
          <a:prstGeom prst="rect">
            <a:avLst/>
          </a:prstGeom>
        </p:spPr>
        <p:txBody>
          <a:bodyPr wrap="square">
            <a:spAutoFit/>
          </a:bodyPr>
          <a:lstStyle/>
          <a:p>
            <a:r>
              <a:rPr lang="de-DE" sz="2800" b="1" dirty="0"/>
              <a:t>Gibt es einen Teil-Ratschluss?</a:t>
            </a:r>
            <a:endParaRPr lang="de-CH" sz="2800" b="1" dirty="0"/>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8674875" cy="523220"/>
          </a:xfrm>
          <a:prstGeom prst="rect">
            <a:avLst/>
          </a:prstGeom>
        </p:spPr>
        <p:txBody>
          <a:bodyPr wrap="none">
            <a:spAutoFit/>
          </a:bodyPr>
          <a:lstStyle/>
          <a:p>
            <a:r>
              <a:rPr lang="de-DE" sz="2800" b="1" dirty="0"/>
              <a:t>Verantwortung gegenüber dem ganzen Ratschluss Gottes</a:t>
            </a:r>
            <a:endParaRPr lang="de-CH" sz="2800" b="1" dirty="0"/>
          </a:p>
        </p:txBody>
      </p:sp>
      <p:sp>
        <p:nvSpPr>
          <p:cNvPr id="2" name="Rechteck 1">
            <a:extLst>
              <a:ext uri="{FF2B5EF4-FFF2-40B4-BE49-F238E27FC236}">
                <a16:creationId xmlns:a16="http://schemas.microsoft.com/office/drawing/2014/main" id="{99601B06-C625-4041-B805-ED8A029A5677}"/>
              </a:ext>
            </a:extLst>
          </p:cNvPr>
          <p:cNvSpPr/>
          <p:nvPr/>
        </p:nvSpPr>
        <p:spPr>
          <a:xfrm>
            <a:off x="705834" y="2573404"/>
            <a:ext cx="9570680" cy="2677656"/>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"Seid aber Täter des Wortes und nicht allein Hörer, die sich selbst betrügen! 23 Denn wenn jemand ein Hörer des Wortes ist und nicht ein Täter, der gleicht einem Mann, der sein natürliches Gesicht in einem Spiegel betrachtet. 24 Denn er hat sich selbst betrachtet und ist weggegangen, und er hat sogleich vergessen, wie er beschaffen war." </a:t>
            </a:r>
            <a:r>
              <a:rPr lang="de-CH" sz="2800" b="1" dirty="0">
                <a:latin typeface="Calibri" panose="020F0502020204030204" pitchFamily="34" charset="0"/>
                <a:ea typeface="Calibri" panose="020F0502020204030204" pitchFamily="34" charset="0"/>
                <a:cs typeface="Times New Roman" panose="02020603050405020304" pitchFamily="18" charset="0"/>
              </a:rPr>
              <a:t>(Jak 1,22-24)</a:t>
            </a:r>
            <a:r>
              <a:rPr lang="de-CH" sz="28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8915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mriss Mensch - Bilder und Stockfotos - iStock">
            <a:extLst>
              <a:ext uri="{FF2B5EF4-FFF2-40B4-BE49-F238E27FC236}">
                <a16:creationId xmlns:a16="http://schemas.microsoft.com/office/drawing/2014/main" id="{DEC45157-E332-4E64-B305-B4F86E5FE2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2676" y="950804"/>
            <a:ext cx="4991904" cy="4991904"/>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descr="Megafon">
            <a:extLst>
              <a:ext uri="{FF2B5EF4-FFF2-40B4-BE49-F238E27FC236}">
                <a16:creationId xmlns:a16="http://schemas.microsoft.com/office/drawing/2014/main" id="{FDE60D71-D2A7-48B3-89D4-9B71C1F485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706488">
            <a:off x="3585909" y="459418"/>
            <a:ext cx="914400" cy="914400"/>
          </a:xfrm>
          <a:prstGeom prst="rect">
            <a:avLst/>
          </a:prstGeom>
        </p:spPr>
      </p:pic>
      <p:pic>
        <p:nvPicPr>
          <p:cNvPr id="8" name="Grafik 7" descr="Herz">
            <a:extLst>
              <a:ext uri="{FF2B5EF4-FFF2-40B4-BE49-F238E27FC236}">
                <a16:creationId xmlns:a16="http://schemas.microsoft.com/office/drawing/2014/main" id="{0C7193D0-3FAF-4859-8885-2895DEB7B84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16062" y="1769953"/>
            <a:ext cx="914400" cy="914400"/>
          </a:xfrm>
          <a:prstGeom prst="rect">
            <a:avLst/>
          </a:prstGeom>
        </p:spPr>
      </p:pic>
      <p:sp>
        <p:nvSpPr>
          <p:cNvPr id="9" name="Pfeil: nach rechts 8">
            <a:extLst>
              <a:ext uri="{FF2B5EF4-FFF2-40B4-BE49-F238E27FC236}">
                <a16:creationId xmlns:a16="http://schemas.microsoft.com/office/drawing/2014/main" id="{65C01D44-61E2-4719-8F14-6C1D4AF945CE}"/>
              </a:ext>
            </a:extLst>
          </p:cNvPr>
          <p:cNvSpPr/>
          <p:nvPr/>
        </p:nvSpPr>
        <p:spPr>
          <a:xfrm rot="826594">
            <a:off x="4550598" y="1111511"/>
            <a:ext cx="456723" cy="12775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1" name="Grafik 10" descr="Gehirn">
            <a:extLst>
              <a:ext uri="{FF2B5EF4-FFF2-40B4-BE49-F238E27FC236}">
                <a16:creationId xmlns:a16="http://schemas.microsoft.com/office/drawing/2014/main" id="{86608D70-AE7B-4A7E-9D4C-22639C87B6E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113331" y="1043503"/>
            <a:ext cx="477589" cy="477589"/>
          </a:xfrm>
          <a:prstGeom prst="rect">
            <a:avLst/>
          </a:prstGeom>
        </p:spPr>
      </p:pic>
      <p:sp>
        <p:nvSpPr>
          <p:cNvPr id="14" name="Pfeil: nach rechts 13">
            <a:extLst>
              <a:ext uri="{FF2B5EF4-FFF2-40B4-BE49-F238E27FC236}">
                <a16:creationId xmlns:a16="http://schemas.microsoft.com/office/drawing/2014/main" id="{5FEBA32D-B1B9-4E8D-A2E0-B10E7C1078AC}"/>
              </a:ext>
            </a:extLst>
          </p:cNvPr>
          <p:cNvSpPr/>
          <p:nvPr/>
        </p:nvSpPr>
        <p:spPr>
          <a:xfrm rot="4860055">
            <a:off x="5222576" y="1692756"/>
            <a:ext cx="456723" cy="12775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Pfeil: nach rechts 14">
            <a:extLst>
              <a:ext uri="{FF2B5EF4-FFF2-40B4-BE49-F238E27FC236}">
                <a16:creationId xmlns:a16="http://schemas.microsoft.com/office/drawing/2014/main" id="{AB4A874D-339A-47E7-A802-B235CCEBBE20}"/>
              </a:ext>
            </a:extLst>
          </p:cNvPr>
          <p:cNvSpPr/>
          <p:nvPr/>
        </p:nvSpPr>
        <p:spPr>
          <a:xfrm rot="1001231">
            <a:off x="5550327" y="2246361"/>
            <a:ext cx="764336" cy="116113"/>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6" name="Pfeil: nach rechts 15">
            <a:extLst>
              <a:ext uri="{FF2B5EF4-FFF2-40B4-BE49-F238E27FC236}">
                <a16:creationId xmlns:a16="http://schemas.microsoft.com/office/drawing/2014/main" id="{5C86DFB4-60FA-45EE-AA3B-E4720849CD21}"/>
              </a:ext>
            </a:extLst>
          </p:cNvPr>
          <p:cNvSpPr/>
          <p:nvPr/>
        </p:nvSpPr>
        <p:spPr>
          <a:xfrm rot="5551957">
            <a:off x="3956762" y="3756815"/>
            <a:ext cx="3006803" cy="14479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Rechteck 11">
            <a:extLst>
              <a:ext uri="{FF2B5EF4-FFF2-40B4-BE49-F238E27FC236}">
                <a16:creationId xmlns:a16="http://schemas.microsoft.com/office/drawing/2014/main" id="{2F96ECF0-8811-49E8-8420-F00CA024DDC6}"/>
              </a:ext>
            </a:extLst>
          </p:cNvPr>
          <p:cNvSpPr/>
          <p:nvPr/>
        </p:nvSpPr>
        <p:spPr>
          <a:xfrm>
            <a:off x="726132" y="582934"/>
            <a:ext cx="2200987"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Verkündigung</a:t>
            </a:r>
            <a:endParaRPr lang="de-CH" sz="2800" dirty="0"/>
          </a:p>
        </p:txBody>
      </p:sp>
      <p:sp>
        <p:nvSpPr>
          <p:cNvPr id="18" name="Rechteck 17">
            <a:extLst>
              <a:ext uri="{FF2B5EF4-FFF2-40B4-BE49-F238E27FC236}">
                <a16:creationId xmlns:a16="http://schemas.microsoft.com/office/drawing/2014/main" id="{F638E790-E079-4E5E-93EF-3AC4A9639EF7}"/>
              </a:ext>
            </a:extLst>
          </p:cNvPr>
          <p:cNvSpPr/>
          <p:nvPr/>
        </p:nvSpPr>
        <p:spPr>
          <a:xfrm>
            <a:off x="726132" y="1218956"/>
            <a:ext cx="2845202"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Denken, Verstand</a:t>
            </a:r>
            <a:endParaRPr lang="de-CH" sz="2800" dirty="0"/>
          </a:p>
        </p:txBody>
      </p:sp>
      <p:sp>
        <p:nvSpPr>
          <p:cNvPr id="19" name="Rechteck 18">
            <a:extLst>
              <a:ext uri="{FF2B5EF4-FFF2-40B4-BE49-F238E27FC236}">
                <a16:creationId xmlns:a16="http://schemas.microsoft.com/office/drawing/2014/main" id="{FF2433EF-2FB8-4A7D-812E-016AEA096333}"/>
              </a:ext>
            </a:extLst>
          </p:cNvPr>
          <p:cNvSpPr/>
          <p:nvPr/>
        </p:nvSpPr>
        <p:spPr>
          <a:xfrm>
            <a:off x="726132" y="1854978"/>
            <a:ext cx="1409360"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Glauben</a:t>
            </a:r>
            <a:endParaRPr lang="de-CH" sz="2800" dirty="0"/>
          </a:p>
        </p:txBody>
      </p:sp>
      <p:sp>
        <p:nvSpPr>
          <p:cNvPr id="20" name="Rechteck 19">
            <a:extLst>
              <a:ext uri="{FF2B5EF4-FFF2-40B4-BE49-F238E27FC236}">
                <a16:creationId xmlns:a16="http://schemas.microsoft.com/office/drawing/2014/main" id="{6B43CF7A-9E90-45D1-A3E4-14CAFACA8B56}"/>
              </a:ext>
            </a:extLst>
          </p:cNvPr>
          <p:cNvSpPr/>
          <p:nvPr/>
        </p:nvSpPr>
        <p:spPr>
          <a:xfrm>
            <a:off x="7065915" y="3829214"/>
            <a:ext cx="3143425" cy="523220"/>
          </a:xfrm>
          <a:prstGeom prst="rect">
            <a:avLst/>
          </a:prstGeom>
        </p:spPr>
        <p:txBody>
          <a:bodyPr wrap="non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Werke, Handlungen</a:t>
            </a:r>
            <a:endParaRPr lang="de-CH" sz="2800" dirty="0"/>
          </a:p>
        </p:txBody>
      </p:sp>
      <p:sp>
        <p:nvSpPr>
          <p:cNvPr id="2" name="Ellipse 1">
            <a:extLst>
              <a:ext uri="{FF2B5EF4-FFF2-40B4-BE49-F238E27FC236}">
                <a16:creationId xmlns:a16="http://schemas.microsoft.com/office/drawing/2014/main" id="{AE1BF5C7-5935-40A8-AB55-7F111CD3DC72}"/>
              </a:ext>
            </a:extLst>
          </p:cNvPr>
          <p:cNvSpPr/>
          <p:nvPr/>
        </p:nvSpPr>
        <p:spPr>
          <a:xfrm>
            <a:off x="6064591" y="2037992"/>
            <a:ext cx="808007" cy="57218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7" name="Ellipse 16">
            <a:extLst>
              <a:ext uri="{FF2B5EF4-FFF2-40B4-BE49-F238E27FC236}">
                <a16:creationId xmlns:a16="http://schemas.microsoft.com/office/drawing/2014/main" id="{AD1A66FE-A8C2-4F9A-B74C-59A4AB1D3AFF}"/>
              </a:ext>
            </a:extLst>
          </p:cNvPr>
          <p:cNvSpPr/>
          <p:nvPr/>
        </p:nvSpPr>
        <p:spPr>
          <a:xfrm>
            <a:off x="4937566" y="5035578"/>
            <a:ext cx="1026742" cy="87733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4" name="Gerade Verbindung mit Pfeil 3">
            <a:extLst>
              <a:ext uri="{FF2B5EF4-FFF2-40B4-BE49-F238E27FC236}">
                <a16:creationId xmlns:a16="http://schemas.microsoft.com/office/drawing/2014/main" id="{98A1E818-4EBE-4C8C-9B20-9C0D0C8C0544}"/>
              </a:ext>
            </a:extLst>
          </p:cNvPr>
          <p:cNvCxnSpPr>
            <a:cxnSpLocks/>
          </p:cNvCxnSpPr>
          <p:nvPr/>
        </p:nvCxnSpPr>
        <p:spPr>
          <a:xfrm>
            <a:off x="6699475" y="2579199"/>
            <a:ext cx="804213" cy="124119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3EE9B985-C16F-4391-BEC8-94CC2B012BA3}"/>
              </a:ext>
            </a:extLst>
          </p:cNvPr>
          <p:cNvCxnSpPr>
            <a:cxnSpLocks/>
          </p:cNvCxnSpPr>
          <p:nvPr/>
        </p:nvCxnSpPr>
        <p:spPr>
          <a:xfrm flipV="1">
            <a:off x="5913974" y="4286707"/>
            <a:ext cx="1317336" cy="9480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4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3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1000" fill="hold"/>
                                        <p:tgtEl>
                                          <p:spTgt spid="6"/>
                                        </p:tgtEl>
                                        <p:attrNameLst>
                                          <p:attrName>ppt_w</p:attrName>
                                        </p:attrNameLst>
                                      </p:cBhvr>
                                      <p:tavLst>
                                        <p:tav tm="0">
                                          <p:val>
                                            <p:fltVal val="0"/>
                                          </p:val>
                                        </p:tav>
                                        <p:tav tm="100000">
                                          <p:val>
                                            <p:strVal val="#ppt_w"/>
                                          </p:val>
                                        </p:tav>
                                      </p:tavLst>
                                    </p:anim>
                                    <p:anim calcmode="lin" valueType="num">
                                      <p:cBhvr>
                                        <p:cTn id="10" dur="1000" fill="hold"/>
                                        <p:tgtEl>
                                          <p:spTgt spid="6"/>
                                        </p:tgtEl>
                                        <p:attrNameLst>
                                          <p:attrName>ppt_h</p:attrName>
                                        </p:attrNameLst>
                                      </p:cBhvr>
                                      <p:tavLst>
                                        <p:tav tm="0">
                                          <p:val>
                                            <p:fltVal val="0"/>
                                          </p:val>
                                        </p:tav>
                                        <p:tav tm="100000">
                                          <p:val>
                                            <p:strVal val="#ppt_h"/>
                                          </p:val>
                                        </p:tav>
                                      </p:tavLst>
                                    </p:anim>
                                    <p:anim calcmode="lin" valueType="num">
                                      <p:cBhvr>
                                        <p:cTn id="11" dur="1000" fill="hold"/>
                                        <p:tgtEl>
                                          <p:spTgt spid="6"/>
                                        </p:tgtEl>
                                        <p:attrNameLst>
                                          <p:attrName>style.rotation</p:attrName>
                                        </p:attrNameLst>
                                      </p:cBhvr>
                                      <p:tavLst>
                                        <p:tav tm="0">
                                          <p:val>
                                            <p:fltVal val="90"/>
                                          </p:val>
                                        </p:tav>
                                        <p:tav tm="100000">
                                          <p:val>
                                            <p:fltVal val="0"/>
                                          </p:val>
                                        </p:tav>
                                      </p:tavLst>
                                    </p:anim>
                                    <p:animEffect transition="in" filter="fade">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par>
                                <p:cTn id="21" presetID="3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fltVal val="0"/>
                                          </p:val>
                                        </p:tav>
                                        <p:tav tm="100000">
                                          <p:val>
                                            <p:strVal val="#ppt_w"/>
                                          </p:val>
                                        </p:tav>
                                      </p:tavLst>
                                    </p:anim>
                                    <p:anim calcmode="lin" valueType="num">
                                      <p:cBhvr>
                                        <p:cTn id="34" dur="1000" fill="hold"/>
                                        <p:tgtEl>
                                          <p:spTgt spid="14"/>
                                        </p:tgtEl>
                                        <p:attrNameLst>
                                          <p:attrName>ppt_h</p:attrName>
                                        </p:attrNameLst>
                                      </p:cBhvr>
                                      <p:tavLst>
                                        <p:tav tm="0">
                                          <p:val>
                                            <p:fltVal val="0"/>
                                          </p:val>
                                        </p:tav>
                                        <p:tav tm="100000">
                                          <p:val>
                                            <p:strVal val="#ppt_h"/>
                                          </p:val>
                                        </p:tav>
                                      </p:tavLst>
                                    </p:anim>
                                    <p:anim calcmode="lin" valueType="num">
                                      <p:cBhvr>
                                        <p:cTn id="35" dur="1000" fill="hold"/>
                                        <p:tgtEl>
                                          <p:spTgt spid="14"/>
                                        </p:tgtEl>
                                        <p:attrNameLst>
                                          <p:attrName>style.rotation</p:attrName>
                                        </p:attrNameLst>
                                      </p:cBhvr>
                                      <p:tavLst>
                                        <p:tav tm="0">
                                          <p:val>
                                            <p:fltVal val="90"/>
                                          </p:val>
                                        </p:tav>
                                        <p:tav tm="100000">
                                          <p:val>
                                            <p:fltVal val="0"/>
                                          </p:val>
                                        </p:tav>
                                      </p:tavLst>
                                    </p:anim>
                                    <p:animEffect transition="in" filter="fade">
                                      <p:cBhvr>
                                        <p:cTn id="36" dur="1000"/>
                                        <p:tgtEl>
                                          <p:spTgt spid="14"/>
                                        </p:tgtEl>
                                      </p:cBhvr>
                                    </p:animEffect>
                                  </p:childTnLst>
                                </p:cTn>
                              </p:par>
                              <p:par>
                                <p:cTn id="37" presetID="31"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fltVal val="0"/>
                                          </p:val>
                                        </p:tav>
                                        <p:tav tm="100000">
                                          <p:val>
                                            <p:strVal val="#ppt_w"/>
                                          </p:val>
                                        </p:tav>
                                      </p:tavLst>
                                    </p:anim>
                                    <p:anim calcmode="lin" valueType="num">
                                      <p:cBhvr>
                                        <p:cTn id="40" dur="1000" fill="hold"/>
                                        <p:tgtEl>
                                          <p:spTgt spid="8"/>
                                        </p:tgtEl>
                                        <p:attrNameLst>
                                          <p:attrName>ppt_h</p:attrName>
                                        </p:attrNameLst>
                                      </p:cBhvr>
                                      <p:tavLst>
                                        <p:tav tm="0">
                                          <p:val>
                                            <p:fltVal val="0"/>
                                          </p:val>
                                        </p:tav>
                                        <p:tav tm="100000">
                                          <p:val>
                                            <p:strVal val="#ppt_h"/>
                                          </p:val>
                                        </p:tav>
                                      </p:tavLst>
                                    </p:anim>
                                    <p:anim calcmode="lin" valueType="num">
                                      <p:cBhvr>
                                        <p:cTn id="41" dur="1000" fill="hold"/>
                                        <p:tgtEl>
                                          <p:spTgt spid="8"/>
                                        </p:tgtEl>
                                        <p:attrNameLst>
                                          <p:attrName>style.rotation</p:attrName>
                                        </p:attrNameLst>
                                      </p:cBhvr>
                                      <p:tavLst>
                                        <p:tav tm="0">
                                          <p:val>
                                            <p:fltVal val="90"/>
                                          </p:val>
                                        </p:tav>
                                        <p:tav tm="100000">
                                          <p:val>
                                            <p:fltVal val="0"/>
                                          </p:val>
                                        </p:tav>
                                      </p:tavLst>
                                    </p:anim>
                                    <p:animEffect transition="in" filter="fade">
                                      <p:cBhvr>
                                        <p:cTn id="42" dur="1000"/>
                                        <p:tgtEl>
                                          <p:spTgt spid="8"/>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Effect transition="in" filter="fade">
                                      <p:cBhvr>
                                        <p:cTn id="51" dur="500"/>
                                        <p:tgtEl>
                                          <p:spTgt spid="1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 calcmode="lin" valueType="num">
                                      <p:cBhvr>
                                        <p:cTn id="54" dur="500" fill="hold"/>
                                        <p:tgtEl>
                                          <p:spTgt spid="16"/>
                                        </p:tgtEl>
                                        <p:attrNameLst>
                                          <p:attrName>ppt_w</p:attrName>
                                        </p:attrNameLst>
                                      </p:cBhvr>
                                      <p:tavLst>
                                        <p:tav tm="0">
                                          <p:val>
                                            <p:fltVal val="0"/>
                                          </p:val>
                                        </p:tav>
                                        <p:tav tm="100000">
                                          <p:val>
                                            <p:strVal val="#ppt_w"/>
                                          </p:val>
                                        </p:tav>
                                      </p:tavLst>
                                    </p:anim>
                                    <p:anim calcmode="lin" valueType="num">
                                      <p:cBhvr>
                                        <p:cTn id="55" dur="500" fill="hold"/>
                                        <p:tgtEl>
                                          <p:spTgt spid="16"/>
                                        </p:tgtEl>
                                        <p:attrNameLst>
                                          <p:attrName>ppt_h</p:attrName>
                                        </p:attrNameLst>
                                      </p:cBhvr>
                                      <p:tavLst>
                                        <p:tav tm="0">
                                          <p:val>
                                            <p:fltVal val="0"/>
                                          </p:val>
                                        </p:tav>
                                        <p:tav tm="100000">
                                          <p:val>
                                            <p:strVal val="#ppt_h"/>
                                          </p:val>
                                        </p:tav>
                                      </p:tavLst>
                                    </p:anim>
                                    <p:animEffect transition="in" filter="fade">
                                      <p:cBhvr>
                                        <p:cTn id="56" dur="500"/>
                                        <p:tgtEl>
                                          <p:spTgt spid="16"/>
                                        </p:tgtEl>
                                      </p:cBhvr>
                                    </p:animEffect>
                                  </p:childTnLst>
                                </p:cTn>
                              </p:par>
                              <p:par>
                                <p:cTn id="57" presetID="10" presetClass="entr" presetSubtype="0" fill="hold" grpId="0" nodeType="withEffect">
                                  <p:stCondLst>
                                    <p:cond delay="300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childTnLst>
                                </p:cTn>
                              </p:par>
                              <p:par>
                                <p:cTn id="60" presetID="10" presetClass="entr" presetSubtype="0" fill="hold" grpId="0" nodeType="withEffect">
                                  <p:stCondLst>
                                    <p:cond delay="300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1000"/>
                                        <p:tgtEl>
                                          <p:spTgt spid="17"/>
                                        </p:tgtEl>
                                      </p:cBhvr>
                                    </p:animEffect>
                                  </p:childTnLst>
                                </p:cTn>
                              </p:par>
                              <p:par>
                                <p:cTn id="63" presetID="10" presetClass="entr" presetSubtype="0" fill="hold" nodeType="withEffect">
                                  <p:stCondLst>
                                    <p:cond delay="300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childTnLst>
                                </p:cTn>
                              </p:par>
                              <p:par>
                                <p:cTn id="66" presetID="10" presetClass="entr" presetSubtype="0" fill="hold" nodeType="withEffect">
                                  <p:stCondLst>
                                    <p:cond delay="3000"/>
                                  </p:stCondLst>
                                  <p:childTnLst>
                                    <p:set>
                                      <p:cBhvr>
                                        <p:cTn id="67" dur="1" fill="hold">
                                          <p:stCondLst>
                                            <p:cond delay="0"/>
                                          </p:stCondLst>
                                        </p:cTn>
                                        <p:tgtEl>
                                          <p:spTgt spid="4"/>
                                        </p:tgtEl>
                                        <p:attrNameLst>
                                          <p:attrName>style.visibility</p:attrName>
                                        </p:attrNameLst>
                                      </p:cBhvr>
                                      <p:to>
                                        <p:strVal val="visible"/>
                                      </p:to>
                                    </p:set>
                                    <p:animEffect transition="in" filter="fade">
                                      <p:cBhvr>
                                        <p:cTn id="68" dur="1000"/>
                                        <p:tgtEl>
                                          <p:spTgt spid="4"/>
                                        </p:tgtEl>
                                      </p:cBhvr>
                                    </p:animEffect>
                                  </p:childTnLst>
                                </p:cTn>
                              </p:par>
                              <p:par>
                                <p:cTn id="69" presetID="10" presetClass="entr" presetSubtype="0" fill="hold" grpId="0" nodeType="withEffect">
                                  <p:stCondLst>
                                    <p:cond delay="300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5" grpId="0" animBg="1"/>
      <p:bldP spid="16" grpId="0" animBg="1"/>
      <p:bldP spid="12" grpId="0"/>
      <p:bldP spid="18" grpId="0"/>
      <p:bldP spid="19" grpId="0"/>
      <p:bldP spid="20" grpId="0"/>
      <p:bldP spid="2"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265733" cy="1815882"/>
          </a:xfrm>
          <a:prstGeom prst="rect">
            <a:avLst/>
          </a:prstGeom>
        </p:spPr>
        <p:txBody>
          <a:bodyPr wrap="square">
            <a:spAutoFit/>
          </a:bodyPr>
          <a:lstStyle/>
          <a:p>
            <a:r>
              <a:rPr lang="de-CH" sz="2800" dirty="0"/>
              <a:t>"Und seid nicht gleichförmig dieser Welt, sondern werdet verwandelt durch die Erneuerung des Sinnes, dass ihr prüft, was der Wille Gottes ist: das Gute und Wohlgefällige und Vollkommene." </a:t>
            </a:r>
            <a:r>
              <a:rPr lang="de-CH" sz="2800" b="1" dirty="0"/>
              <a:t>(Röm 12,2)</a:t>
            </a:r>
            <a:endParaRPr lang="de-CH" sz="2800" dirty="0"/>
          </a:p>
        </p:txBody>
      </p:sp>
      <p:sp>
        <p:nvSpPr>
          <p:cNvPr id="3" name="Rechteck 2">
            <a:extLst>
              <a:ext uri="{FF2B5EF4-FFF2-40B4-BE49-F238E27FC236}">
                <a16:creationId xmlns:a16="http://schemas.microsoft.com/office/drawing/2014/main" id="{74056E39-9D39-4DFD-92EE-AFA39F9AC554}"/>
              </a:ext>
            </a:extLst>
          </p:cNvPr>
          <p:cNvSpPr/>
          <p:nvPr/>
        </p:nvSpPr>
        <p:spPr>
          <a:xfrm>
            <a:off x="727352" y="2926490"/>
            <a:ext cx="9126861"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"Alle Schrift ist von Gott eingegeben und nützlich zur Lehre, zur Überführung, zur Zurechtweisung, zur Unterweisung in der Gerechtigkeit, 17 damit der Mensch Gottes richtig ist, für jedes gute Werk ausgerüstet." </a:t>
            </a:r>
            <a:r>
              <a:rPr lang="de-CH" sz="2800" b="1" dirty="0">
                <a:latin typeface="Calibri" panose="020F0502020204030204" pitchFamily="34" charset="0"/>
                <a:ea typeface="Calibri" panose="020F0502020204030204" pitchFamily="34" charset="0"/>
                <a:cs typeface="Times New Roman" panose="02020603050405020304" pitchFamily="18" charset="0"/>
              </a:rPr>
              <a:t>(2Tim 3,16-17) </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83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1108</Words>
  <Application>Microsoft Office PowerPoint</Application>
  <PresentationFormat>Breitbild</PresentationFormat>
  <Paragraphs>87</Paragraphs>
  <Slides>19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19</vt:i4>
      </vt:variant>
    </vt:vector>
  </HeadingPairs>
  <TitlesOfParts>
    <vt:vector size="24"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Ganze Ratschluss Gottes</dc:title>
  <dc:creator>Matthias Germann</dc:creator>
  <cp:keywords>Bibel, Ratschluss, Jüngerschaft</cp:keywords>
  <cp:lastModifiedBy>maetthu.germann@gmail.com</cp:lastModifiedBy>
  <cp:revision>435</cp:revision>
  <dcterms:created xsi:type="dcterms:W3CDTF">2021-02-04T12:45:11Z</dcterms:created>
  <dcterms:modified xsi:type="dcterms:W3CDTF">2022-11-16T16:20:43Z</dcterms:modified>
</cp:coreProperties>
</file>