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8"/>
  </p:handoutMasterIdLst>
  <p:sldIdLst>
    <p:sldId id="257" r:id="rId2"/>
    <p:sldId id="261" r:id="rId3"/>
    <p:sldId id="268" r:id="rId4"/>
    <p:sldId id="269" r:id="rId5"/>
    <p:sldId id="267" r:id="rId6"/>
    <p:sldId id="270" r:id="rId7"/>
    <p:sldId id="272" r:id="rId8"/>
    <p:sldId id="275" r:id="rId9"/>
    <p:sldId id="273" r:id="rId10"/>
    <p:sldId id="274" r:id="rId11"/>
    <p:sldId id="290" r:id="rId12"/>
    <p:sldId id="271" r:id="rId13"/>
    <p:sldId id="276" r:id="rId14"/>
    <p:sldId id="277" r:id="rId15"/>
    <p:sldId id="289" r:id="rId16"/>
    <p:sldId id="278" r:id="rId17"/>
    <p:sldId id="286" r:id="rId18"/>
    <p:sldId id="283" r:id="rId19"/>
    <p:sldId id="279" r:id="rId20"/>
    <p:sldId id="280" r:id="rId21"/>
    <p:sldId id="287" r:id="rId22"/>
    <p:sldId id="288" r:id="rId23"/>
    <p:sldId id="281" r:id="rId24"/>
    <p:sldId id="291" r:id="rId25"/>
    <p:sldId id="284" r:id="rId26"/>
    <p:sldId id="266" r:id="rId27"/>
  </p:sldIdLst>
  <p:sldSz cx="12192000" cy="6858000"/>
  <p:notesSz cx="6864350" cy="99949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91" d="100"/>
          <a:sy n="91" d="100"/>
        </p:scale>
        <p:origin x="90" y="6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4552" cy="501481"/>
          </a:xfrm>
          <a:prstGeom prst="rect">
            <a:avLst/>
          </a:prstGeom>
        </p:spPr>
        <p:txBody>
          <a:bodyPr vert="horz" lIns="96332" tIns="48166" rIns="96332" bIns="48166" rtlCol="0"/>
          <a:lstStyle>
            <a:lvl1pPr algn="l">
              <a:defRPr sz="1300"/>
            </a:lvl1pPr>
          </a:lstStyle>
          <a:p>
            <a:endParaRPr lang="de-CH"/>
          </a:p>
        </p:txBody>
      </p:sp>
      <p:sp>
        <p:nvSpPr>
          <p:cNvPr id="3" name="Datumsplatzhalter 2"/>
          <p:cNvSpPr>
            <a:spLocks noGrp="1"/>
          </p:cNvSpPr>
          <p:nvPr>
            <p:ph type="dt" sz="quarter" idx="1"/>
          </p:nvPr>
        </p:nvSpPr>
        <p:spPr>
          <a:xfrm>
            <a:off x="3888210" y="0"/>
            <a:ext cx="2974552" cy="501481"/>
          </a:xfrm>
          <a:prstGeom prst="rect">
            <a:avLst/>
          </a:prstGeom>
        </p:spPr>
        <p:txBody>
          <a:bodyPr vert="horz" lIns="96332" tIns="48166" rIns="96332" bIns="48166" rtlCol="0"/>
          <a:lstStyle>
            <a:lvl1pPr algn="r">
              <a:defRPr sz="1300"/>
            </a:lvl1pPr>
          </a:lstStyle>
          <a:p>
            <a:fld id="{91333CD5-7C9C-471F-A869-548F77568F6E}" type="datetimeFigureOut">
              <a:rPr lang="de-CH" smtClean="0"/>
              <a:t>24.10.2018</a:t>
            </a:fld>
            <a:endParaRPr lang="de-CH"/>
          </a:p>
        </p:txBody>
      </p:sp>
      <p:sp>
        <p:nvSpPr>
          <p:cNvPr id="4" name="Fußzeilenplatzhalter 3"/>
          <p:cNvSpPr>
            <a:spLocks noGrp="1"/>
          </p:cNvSpPr>
          <p:nvPr>
            <p:ph type="ftr" sz="quarter" idx="2"/>
          </p:nvPr>
        </p:nvSpPr>
        <p:spPr>
          <a:xfrm>
            <a:off x="0" y="9493421"/>
            <a:ext cx="2974552" cy="501480"/>
          </a:xfrm>
          <a:prstGeom prst="rect">
            <a:avLst/>
          </a:prstGeom>
        </p:spPr>
        <p:txBody>
          <a:bodyPr vert="horz" lIns="96332" tIns="48166" rIns="96332" bIns="48166" rtlCol="0" anchor="b"/>
          <a:lstStyle>
            <a:lvl1pPr algn="l">
              <a:defRPr sz="1300"/>
            </a:lvl1pPr>
          </a:lstStyle>
          <a:p>
            <a:endParaRPr lang="de-CH"/>
          </a:p>
        </p:txBody>
      </p:sp>
      <p:sp>
        <p:nvSpPr>
          <p:cNvPr id="5" name="Foliennummernplatzhalter 4"/>
          <p:cNvSpPr>
            <a:spLocks noGrp="1"/>
          </p:cNvSpPr>
          <p:nvPr>
            <p:ph type="sldNum" sz="quarter" idx="3"/>
          </p:nvPr>
        </p:nvSpPr>
        <p:spPr>
          <a:xfrm>
            <a:off x="3888210" y="9493421"/>
            <a:ext cx="2974552" cy="501480"/>
          </a:xfrm>
          <a:prstGeom prst="rect">
            <a:avLst/>
          </a:prstGeom>
        </p:spPr>
        <p:txBody>
          <a:bodyPr vert="horz" lIns="96332" tIns="48166" rIns="96332" bIns="48166" rtlCol="0" anchor="b"/>
          <a:lstStyle>
            <a:lvl1pPr algn="r">
              <a:defRPr sz="1300"/>
            </a:lvl1pPr>
          </a:lstStyle>
          <a:p>
            <a:fld id="{DA406AE2-C9BD-4C15-803C-4AC8613A9474}" type="slidenum">
              <a:rPr lang="de-CH" smtClean="0"/>
              <a:t>‹Nr.›</a:t>
            </a:fld>
            <a:endParaRPr lang="de-CH"/>
          </a:p>
        </p:txBody>
      </p:sp>
    </p:spTree>
    <p:extLst>
      <p:ext uri="{BB962C8B-B14F-4D97-AF65-F5344CB8AC3E}">
        <p14:creationId xmlns:p14="http://schemas.microsoft.com/office/powerpoint/2010/main" val="2853260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24.10.2018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665414719"/>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DF089-39DA-47E3-A74C-E64C6DBBD5AE}" type="datetimeFigureOut">
              <a:rPr lang="de-CH" smtClean="0"/>
              <a:t>24.10.2018</a:t>
            </a:fld>
            <a:endParaRPr lang="de-CH"/>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E9142-EC7B-4178-ABB6-310B1AAD4A55}" type="slidenum">
              <a:rPr lang="de-CH" smtClean="0"/>
              <a:t>‹Nr.›</a:t>
            </a:fld>
            <a:endParaRPr lang="de-CH"/>
          </a:p>
        </p:txBody>
      </p:sp>
    </p:spTree>
    <p:extLst>
      <p:ext uri="{BB962C8B-B14F-4D97-AF65-F5344CB8AC3E}">
        <p14:creationId xmlns:p14="http://schemas.microsoft.com/office/powerpoint/2010/main" val="3651459628"/>
      </p:ext>
    </p:extLst>
  </p:cSld>
  <p:clrMap bg1="lt1" tx1="dk1" bg2="lt2" tx2="dk2" accent1="accent1" accent2="accent2" accent3="accent3" accent4="accent4" accent5="accent5" accent6="accent6" hlink="hlink" folHlink="folHlink"/>
  <p:sldLayoutIdLst>
    <p:sldLayoutId id="2147483649" r:id="rId1"/>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0" y="-1034428"/>
            <a:ext cx="10527956" cy="6359405"/>
          </a:xfrm>
          <a:prstGeom prst="rect">
            <a:avLst/>
          </a:prstGeom>
        </p:spPr>
      </p:pic>
      <p:sp>
        <p:nvSpPr>
          <p:cNvPr id="2" name="Textfeld 1"/>
          <p:cNvSpPr txBox="1"/>
          <p:nvPr/>
        </p:nvSpPr>
        <p:spPr>
          <a:xfrm>
            <a:off x="2648815" y="4855618"/>
            <a:ext cx="7141507" cy="938719"/>
          </a:xfrm>
          <a:prstGeom prst="rect">
            <a:avLst/>
          </a:prstGeom>
          <a:noFill/>
        </p:spPr>
        <p:txBody>
          <a:bodyPr wrap="none" rtlCol="0">
            <a:spAutoFit/>
          </a:bodyPr>
          <a:lstStyle/>
          <a:p>
            <a:r>
              <a:rPr lang="de-CH" sz="5500" b="1" dirty="0"/>
              <a:t>Schöpfung vs. Evolution</a:t>
            </a:r>
            <a:endParaRPr lang="de-CH" sz="5500" b="1" dirty="0"/>
          </a:p>
        </p:txBody>
      </p:sp>
    </p:spTree>
    <p:extLst>
      <p:ext uri="{BB962C8B-B14F-4D97-AF65-F5344CB8AC3E}">
        <p14:creationId xmlns:p14="http://schemas.microsoft.com/office/powerpoint/2010/main" val="3788338811"/>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229100" y="495300"/>
            <a:ext cx="2770054" cy="553998"/>
          </a:xfrm>
          <a:prstGeom prst="rect">
            <a:avLst/>
          </a:prstGeom>
          <a:noFill/>
        </p:spPr>
        <p:txBody>
          <a:bodyPr wrap="none" rtlCol="0">
            <a:spAutoFit/>
          </a:bodyPr>
          <a:lstStyle/>
          <a:p>
            <a:r>
              <a:rPr lang="de-CH" sz="3000" dirty="0" smtClean="0"/>
              <a:t>Was glaubst Du?</a:t>
            </a:r>
            <a:endParaRPr lang="de-CH" sz="3000" dirty="0"/>
          </a:p>
        </p:txBody>
      </p:sp>
      <p:sp>
        <p:nvSpPr>
          <p:cNvPr id="3" name="Textfeld 2"/>
          <p:cNvSpPr txBox="1"/>
          <p:nvPr/>
        </p:nvSpPr>
        <p:spPr>
          <a:xfrm>
            <a:off x="2375602" y="1353324"/>
            <a:ext cx="7565148" cy="1477328"/>
          </a:xfrm>
          <a:prstGeom prst="rect">
            <a:avLst/>
          </a:prstGeom>
          <a:noFill/>
        </p:spPr>
        <p:txBody>
          <a:bodyPr wrap="none" rtlCol="0">
            <a:spAutoFit/>
          </a:bodyPr>
          <a:lstStyle/>
          <a:p>
            <a:r>
              <a:rPr lang="de-CH" sz="3000" dirty="0"/>
              <a:t>Die Bibel war bis zum Jahr 1800 im Abendland, </a:t>
            </a:r>
            <a:endParaRPr lang="de-CH" sz="3000" dirty="0" smtClean="0"/>
          </a:p>
          <a:p>
            <a:r>
              <a:rPr lang="de-CH" sz="3000" dirty="0" smtClean="0"/>
              <a:t>auch </a:t>
            </a:r>
            <a:r>
              <a:rPr lang="de-CH" sz="3000" dirty="0"/>
              <a:t>in der Wissenschaft, gültig. </a:t>
            </a:r>
            <a:endParaRPr lang="de-CH" sz="3000" dirty="0" smtClean="0"/>
          </a:p>
          <a:p>
            <a:r>
              <a:rPr lang="de-CH" sz="3000" dirty="0" smtClean="0"/>
              <a:t>Man </a:t>
            </a:r>
            <a:r>
              <a:rPr lang="de-CH" sz="3000" dirty="0"/>
              <a:t>glaubte an einen Schöpfer. </a:t>
            </a:r>
          </a:p>
        </p:txBody>
      </p:sp>
      <p:sp>
        <p:nvSpPr>
          <p:cNvPr id="4" name="Textfeld 3"/>
          <p:cNvSpPr txBox="1"/>
          <p:nvPr/>
        </p:nvSpPr>
        <p:spPr>
          <a:xfrm>
            <a:off x="742949" y="1840052"/>
            <a:ext cx="18887343" cy="4062651"/>
          </a:xfrm>
          <a:prstGeom prst="rect">
            <a:avLst/>
          </a:prstGeom>
          <a:noFill/>
        </p:spPr>
        <p:txBody>
          <a:bodyPr wrap="square" rtlCol="0">
            <a:spAutoFit/>
          </a:bodyPr>
          <a:lstStyle/>
          <a:p>
            <a:r>
              <a:rPr lang="de-CH" sz="3000" dirty="0"/>
              <a:t>1 Im Anfang schuf Gott die Himmel und die Erde.</a:t>
            </a:r>
          </a:p>
          <a:p>
            <a:r>
              <a:rPr lang="de-CH" sz="3000" dirty="0" smtClean="0"/>
              <a:t>2</a:t>
            </a:r>
            <a:r>
              <a:rPr lang="de-CH" sz="3000" dirty="0"/>
              <a:t> Die Erde aber war wüst und leer, und es lag Finsternis auf der Tiefe; </a:t>
            </a:r>
            <a:endParaRPr lang="de-CH" sz="3000" dirty="0" smtClean="0"/>
          </a:p>
          <a:p>
            <a:r>
              <a:rPr lang="de-CH" sz="3000" dirty="0" smtClean="0"/>
              <a:t>und </a:t>
            </a:r>
            <a:r>
              <a:rPr lang="de-CH" sz="3000" dirty="0"/>
              <a:t>der Geist Gottes schwebte über den Wassern. </a:t>
            </a:r>
          </a:p>
          <a:p>
            <a:r>
              <a:rPr lang="de-CH" sz="3000" dirty="0"/>
              <a:t>3 Und Gott sprach: Es werde Licht! Und es wurde Licht. </a:t>
            </a:r>
          </a:p>
          <a:p>
            <a:r>
              <a:rPr lang="de-CH" sz="3000" dirty="0"/>
              <a:t>4 Und Gott sah, dass das Licht gut war; </a:t>
            </a:r>
            <a:endParaRPr lang="de-CH" sz="3000" dirty="0" smtClean="0"/>
          </a:p>
          <a:p>
            <a:r>
              <a:rPr lang="de-CH" sz="3000" dirty="0" smtClean="0"/>
              <a:t>da </a:t>
            </a:r>
            <a:r>
              <a:rPr lang="de-CH" sz="3000" dirty="0"/>
              <a:t>schied Gott das Licht von der Finsternis. </a:t>
            </a:r>
          </a:p>
          <a:p>
            <a:r>
              <a:rPr lang="de-CH" sz="3000" dirty="0"/>
              <a:t>5 Und Gott nannte das Licht Tag, und die Finsternis nannte er Nacht. </a:t>
            </a:r>
            <a:endParaRPr lang="de-CH" sz="3000" dirty="0" smtClean="0"/>
          </a:p>
          <a:p>
            <a:r>
              <a:rPr lang="de-CH" sz="3000" dirty="0" smtClean="0"/>
              <a:t>Und </a:t>
            </a:r>
            <a:r>
              <a:rPr lang="de-CH" sz="3000" dirty="0"/>
              <a:t>es wurde Abend, und es wurde Morgen: der erste Tag.</a:t>
            </a:r>
          </a:p>
          <a:p>
            <a:endParaRPr lang="de-CH" dirty="0"/>
          </a:p>
        </p:txBody>
      </p:sp>
    </p:spTree>
    <p:extLst>
      <p:ext uri="{BB962C8B-B14F-4D97-AF65-F5344CB8AC3E}">
        <p14:creationId xmlns:p14="http://schemas.microsoft.com/office/powerpoint/2010/main" val="318781256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l="30246" r="30155"/>
          <a:stretch/>
        </p:blipFill>
        <p:spPr>
          <a:xfrm rot="5400000">
            <a:off x="3180580" y="-521628"/>
            <a:ext cx="5583658" cy="7948964"/>
          </a:xfrm>
          <a:prstGeom prst="rect">
            <a:avLst/>
          </a:prstGeom>
        </p:spPr>
      </p:pic>
    </p:spTree>
    <p:extLst>
      <p:ext uri="{BB962C8B-B14F-4D97-AF65-F5344CB8AC3E}">
        <p14:creationId xmlns:p14="http://schemas.microsoft.com/office/powerpoint/2010/main" val="3891209417"/>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geocities.ws/kaaba_online/texte/bilder/nebras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625" y="214312"/>
            <a:ext cx="8309854" cy="4891088"/>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800100" y="5105400"/>
            <a:ext cx="11734800" cy="1477328"/>
          </a:xfrm>
          <a:prstGeom prst="rect">
            <a:avLst/>
          </a:prstGeom>
        </p:spPr>
        <p:txBody>
          <a:bodyPr wrap="square">
            <a:spAutoFit/>
          </a:bodyPr>
          <a:lstStyle/>
          <a:p>
            <a:r>
              <a:rPr lang="de-CH" sz="3000" dirty="0">
                <a:solidFill>
                  <a:srgbClr val="000000"/>
                </a:solidFill>
                <a:latin typeface="Arial" panose="020B0604020202020204" pitchFamily="34" charset="0"/>
              </a:rPr>
              <a:t>Der Nebraska-Mensch - als Vorlage diente lediglich ein Backenzahn, der sich später als ein Zahn eines Wildschweines entpuppte.</a:t>
            </a:r>
            <a:endParaRPr lang="de-CH" sz="3000" dirty="0"/>
          </a:p>
        </p:txBody>
      </p:sp>
    </p:spTree>
    <p:extLst>
      <p:ext uri="{BB962C8B-B14F-4D97-AF65-F5344CB8AC3E}">
        <p14:creationId xmlns:p14="http://schemas.microsoft.com/office/powerpoint/2010/main" val="1760824569"/>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81000" y="1569989"/>
            <a:ext cx="11544300" cy="3323987"/>
          </a:xfrm>
          <a:prstGeom prst="rect">
            <a:avLst/>
          </a:prstGeom>
        </p:spPr>
        <p:txBody>
          <a:bodyPr wrap="square">
            <a:spAutoFit/>
          </a:bodyPr>
          <a:lstStyle/>
          <a:p>
            <a:r>
              <a:rPr lang="de-CH" sz="3000" dirty="0">
                <a:solidFill>
                  <a:srgbClr val="2C478F"/>
                </a:solidFill>
                <a:latin typeface="Cambria" panose="02040503050406030204" pitchFamily="18" charset="0"/>
              </a:rPr>
              <a:t>31</a:t>
            </a:r>
            <a:r>
              <a:rPr lang="de-CH" sz="3000" dirty="0">
                <a:solidFill>
                  <a:srgbClr val="444444"/>
                </a:solidFill>
                <a:latin typeface="Cambria" panose="02040503050406030204" pitchFamily="18" charset="0"/>
              </a:rPr>
              <a:t> Und ich will eure Städte zu Ruinen machen und eure heiligen Stätten verwüsten und euren lieblichen Geruch nicht mehr riechen. </a:t>
            </a:r>
          </a:p>
          <a:p>
            <a:r>
              <a:rPr lang="de-CH" sz="3000" dirty="0">
                <a:solidFill>
                  <a:srgbClr val="2C478F"/>
                </a:solidFill>
                <a:latin typeface="Cambria" panose="02040503050406030204" pitchFamily="18" charset="0"/>
              </a:rPr>
              <a:t>32</a:t>
            </a:r>
            <a:r>
              <a:rPr lang="de-CH" sz="3000" dirty="0">
                <a:solidFill>
                  <a:srgbClr val="444444"/>
                </a:solidFill>
                <a:latin typeface="Cambria" panose="02040503050406030204" pitchFamily="18" charset="0"/>
              </a:rPr>
              <a:t> Und ich will das Land verwüsten, sodass eure Feinde, die darin wohnen werden, sich davor entsetzen sollen. </a:t>
            </a:r>
          </a:p>
          <a:p>
            <a:r>
              <a:rPr lang="de-CH" sz="3000" dirty="0">
                <a:solidFill>
                  <a:srgbClr val="2C478F"/>
                </a:solidFill>
                <a:latin typeface="Cambria" panose="02040503050406030204" pitchFamily="18" charset="0"/>
              </a:rPr>
              <a:t>33</a:t>
            </a:r>
            <a:r>
              <a:rPr lang="de-CH" sz="3000" dirty="0">
                <a:solidFill>
                  <a:srgbClr val="444444"/>
                </a:solidFill>
                <a:latin typeface="Cambria" panose="02040503050406030204" pitchFamily="18" charset="0"/>
              </a:rPr>
              <a:t> Euch aber will ich unter die Heidenvölker</a:t>
            </a:r>
            <a:r>
              <a:rPr lang="de-CH" sz="3000" i="1" dirty="0">
                <a:solidFill>
                  <a:srgbClr val="7F7C77"/>
                </a:solidFill>
                <a:latin typeface="Cambria" panose="02040503050406030204" pitchFamily="18" charset="0"/>
              </a:rPr>
              <a:t>3</a:t>
            </a:r>
            <a:r>
              <a:rPr lang="de-CH" sz="3000" dirty="0">
                <a:solidFill>
                  <a:srgbClr val="444444"/>
                </a:solidFill>
                <a:latin typeface="Cambria" panose="02040503050406030204" pitchFamily="18" charset="0"/>
              </a:rPr>
              <a:t> zerstreuen und das Schwert hinter euch her ziehen, sodass euer Land zur Wüste wird und eure Städte zu Ruinen</a:t>
            </a:r>
            <a:r>
              <a:rPr lang="de-CH" sz="3000" dirty="0" smtClean="0">
                <a:solidFill>
                  <a:srgbClr val="444444"/>
                </a:solidFill>
                <a:latin typeface="Cambria" panose="02040503050406030204" pitchFamily="18" charset="0"/>
              </a:rPr>
              <a:t>.					3. Mose 26,31-33</a:t>
            </a:r>
            <a:endParaRPr lang="de-CH" sz="3000" b="0" i="0" dirty="0">
              <a:solidFill>
                <a:srgbClr val="444444"/>
              </a:solidFill>
              <a:effectLst/>
              <a:latin typeface="Cambria" panose="02040503050406030204" pitchFamily="18" charset="0"/>
            </a:endParaRPr>
          </a:p>
        </p:txBody>
      </p:sp>
    </p:spTree>
    <p:extLst>
      <p:ext uri="{BB962C8B-B14F-4D97-AF65-F5344CB8AC3E}">
        <p14:creationId xmlns:p14="http://schemas.microsoft.com/office/powerpoint/2010/main" val="1660547783"/>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095500" y="1557635"/>
            <a:ext cx="8267700" cy="2400657"/>
          </a:xfrm>
          <a:prstGeom prst="rect">
            <a:avLst/>
          </a:prstGeom>
        </p:spPr>
        <p:txBody>
          <a:bodyPr wrap="square">
            <a:spAutoFit/>
          </a:bodyPr>
          <a:lstStyle/>
          <a:p>
            <a:r>
              <a:rPr lang="de-CH" sz="3000" u="sng" dirty="0">
                <a:solidFill>
                  <a:srgbClr val="2C478F"/>
                </a:solidFill>
                <a:latin typeface="Cambria" panose="02040503050406030204" pitchFamily="18" charset="0"/>
              </a:rPr>
              <a:t>18</a:t>
            </a:r>
            <a:r>
              <a:rPr lang="de-CH" sz="3000" dirty="0">
                <a:solidFill>
                  <a:srgbClr val="444444"/>
                </a:solidFill>
                <a:latin typeface="Cambria" panose="02040503050406030204" pitchFamily="18" charset="0"/>
              </a:rPr>
              <a:t> Denn es wird geoffenbart Gottes Zorn vom Himmel her über alle </a:t>
            </a:r>
            <a:r>
              <a:rPr lang="de-CH" sz="3000" dirty="0" smtClean="0">
                <a:solidFill>
                  <a:srgbClr val="444444"/>
                </a:solidFill>
                <a:latin typeface="Cambria" panose="02040503050406030204" pitchFamily="18" charset="0"/>
              </a:rPr>
              <a:t>Gottlosigkeit</a:t>
            </a:r>
            <a:r>
              <a:rPr lang="de-CH" sz="3000" dirty="0">
                <a:solidFill>
                  <a:srgbClr val="444444"/>
                </a:solidFill>
                <a:latin typeface="Cambria" panose="02040503050406030204" pitchFamily="18" charset="0"/>
              </a:rPr>
              <a:t> und Ungerechtigkeit der Menschen, welche die Wahrheit durch Ungerechtigkeit aufhalten, </a:t>
            </a:r>
            <a:endParaRPr lang="de-CH" sz="3000" dirty="0" smtClean="0">
              <a:solidFill>
                <a:srgbClr val="444444"/>
              </a:solidFill>
              <a:latin typeface="Cambria" panose="02040503050406030204" pitchFamily="18" charset="0"/>
            </a:endParaRPr>
          </a:p>
          <a:p>
            <a:r>
              <a:rPr lang="de-CH" sz="3000" dirty="0">
                <a:solidFill>
                  <a:srgbClr val="444444"/>
                </a:solidFill>
                <a:latin typeface="Cambria" panose="02040503050406030204" pitchFamily="18" charset="0"/>
              </a:rPr>
              <a:t>	</a:t>
            </a:r>
            <a:r>
              <a:rPr lang="de-CH" sz="3000" dirty="0" smtClean="0">
                <a:solidFill>
                  <a:srgbClr val="444444"/>
                </a:solidFill>
                <a:latin typeface="Cambria" panose="02040503050406030204" pitchFamily="18" charset="0"/>
              </a:rPr>
              <a:t>				Römer 1,18</a:t>
            </a:r>
            <a:endParaRPr lang="de-CH" sz="3000" dirty="0"/>
          </a:p>
        </p:txBody>
      </p:sp>
    </p:spTree>
    <p:extLst>
      <p:ext uri="{BB962C8B-B14F-4D97-AF65-F5344CB8AC3E}">
        <p14:creationId xmlns:p14="http://schemas.microsoft.com/office/powerpoint/2010/main" val="2996613844"/>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9981" y="847492"/>
            <a:ext cx="7654197" cy="4783873"/>
          </a:xfrm>
          <a:prstGeom prst="rect">
            <a:avLst/>
          </a:prstGeom>
        </p:spPr>
      </p:pic>
    </p:spTree>
    <p:extLst>
      <p:ext uri="{BB962C8B-B14F-4D97-AF65-F5344CB8AC3E}">
        <p14:creationId xmlns:p14="http://schemas.microsoft.com/office/powerpoint/2010/main" val="3327494638"/>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533400" y="305485"/>
            <a:ext cx="11658600" cy="954107"/>
          </a:xfrm>
          <a:prstGeom prst="rect">
            <a:avLst/>
          </a:prstGeom>
        </p:spPr>
        <p:txBody>
          <a:bodyPr wrap="square">
            <a:spAutoFit/>
          </a:bodyPr>
          <a:lstStyle/>
          <a:p>
            <a:r>
              <a:rPr lang="de-CH" sz="2800" dirty="0">
                <a:solidFill>
                  <a:srgbClr val="2C478F"/>
                </a:solidFill>
                <a:latin typeface="Cambria" panose="02040503050406030204" pitchFamily="18" charset="0"/>
              </a:rPr>
              <a:t>19</a:t>
            </a:r>
            <a:r>
              <a:rPr lang="de-CH" sz="2800" dirty="0">
                <a:solidFill>
                  <a:srgbClr val="444444"/>
                </a:solidFill>
                <a:latin typeface="Cambria" panose="02040503050406030204" pitchFamily="18" charset="0"/>
              </a:rPr>
              <a:t> Der HERR hat die Erde durch Weisheit gegründet und die Himmel durch Einsicht befestigt. </a:t>
            </a:r>
            <a:r>
              <a:rPr lang="de-CH" sz="2800" dirty="0" smtClean="0">
                <a:solidFill>
                  <a:srgbClr val="444444"/>
                </a:solidFill>
                <a:latin typeface="Cambria" panose="02040503050406030204" pitchFamily="18" charset="0"/>
              </a:rPr>
              <a:t>						Sprüche 3,19</a:t>
            </a:r>
            <a:endParaRPr lang="de-CH" sz="2800" dirty="0"/>
          </a:p>
        </p:txBody>
      </p:sp>
      <p:sp>
        <p:nvSpPr>
          <p:cNvPr id="3" name="Rechteck 2"/>
          <p:cNvSpPr/>
          <p:nvPr/>
        </p:nvSpPr>
        <p:spPr>
          <a:xfrm>
            <a:off x="533400" y="1263998"/>
            <a:ext cx="11391900" cy="1384995"/>
          </a:xfrm>
          <a:prstGeom prst="rect">
            <a:avLst/>
          </a:prstGeom>
        </p:spPr>
        <p:txBody>
          <a:bodyPr wrap="square">
            <a:spAutoFit/>
          </a:bodyPr>
          <a:lstStyle/>
          <a:p>
            <a:r>
              <a:rPr lang="de-CH" sz="2800" u="sng" dirty="0">
                <a:solidFill>
                  <a:srgbClr val="2C478F"/>
                </a:solidFill>
                <a:latin typeface="Cambria" panose="02040503050406030204" pitchFamily="18" charset="0"/>
              </a:rPr>
              <a:t>12</a:t>
            </a:r>
            <a:r>
              <a:rPr lang="de-CH" sz="2800" dirty="0">
                <a:solidFill>
                  <a:srgbClr val="444444"/>
                </a:solidFill>
                <a:latin typeface="Cambria" panose="02040503050406030204" pitchFamily="18" charset="0"/>
              </a:rPr>
              <a:t> Er ist’s, der die Erde erschaffen hat durch seine Kraft, der in seiner Weisheit den Weltkreis abgegrenzt und mit seinem Verstand den Himmel ausgespannt hat</a:t>
            </a:r>
            <a:r>
              <a:rPr lang="de-CH" sz="2800" dirty="0" smtClean="0">
                <a:solidFill>
                  <a:srgbClr val="444444"/>
                </a:solidFill>
                <a:latin typeface="Cambria" panose="02040503050406030204" pitchFamily="18" charset="0"/>
              </a:rPr>
              <a:t>.							Jeremia 10,12</a:t>
            </a:r>
            <a:endParaRPr lang="de-CH" sz="2800" dirty="0"/>
          </a:p>
        </p:txBody>
      </p:sp>
      <p:sp>
        <p:nvSpPr>
          <p:cNvPr id="4" name="Rechteck 3"/>
          <p:cNvSpPr/>
          <p:nvPr/>
        </p:nvSpPr>
        <p:spPr>
          <a:xfrm>
            <a:off x="533400" y="2722276"/>
            <a:ext cx="11391900" cy="1384995"/>
          </a:xfrm>
          <a:prstGeom prst="rect">
            <a:avLst/>
          </a:prstGeom>
        </p:spPr>
        <p:txBody>
          <a:bodyPr wrap="square">
            <a:spAutoFit/>
          </a:bodyPr>
          <a:lstStyle/>
          <a:p>
            <a:r>
              <a:rPr lang="de-CH" sz="2800" dirty="0">
                <a:solidFill>
                  <a:srgbClr val="2C478F"/>
                </a:solidFill>
                <a:latin typeface="Cambria" panose="02040503050406030204" pitchFamily="18" charset="0"/>
              </a:rPr>
              <a:t>5</a:t>
            </a:r>
            <a:r>
              <a:rPr lang="de-CH" sz="2800" dirty="0">
                <a:solidFill>
                  <a:srgbClr val="444444"/>
                </a:solidFill>
                <a:latin typeface="Cambria" panose="02040503050406030204" pitchFamily="18" charset="0"/>
              </a:rPr>
              <a:t> Ich habe durch meine große Kraft und meinen ausgestreckten Arm die Erde, den Menschen und das Vieh auf dem Erdboden gemacht und gebe sie dem, der recht ist in meinen Augen; </a:t>
            </a:r>
            <a:r>
              <a:rPr lang="de-CH" sz="2800" dirty="0" smtClean="0">
                <a:solidFill>
                  <a:srgbClr val="444444"/>
                </a:solidFill>
                <a:latin typeface="Cambria" panose="02040503050406030204" pitchFamily="18" charset="0"/>
              </a:rPr>
              <a:t>			Jeremia 27,5</a:t>
            </a:r>
            <a:endParaRPr lang="de-CH" sz="2800" dirty="0"/>
          </a:p>
        </p:txBody>
      </p:sp>
      <p:sp>
        <p:nvSpPr>
          <p:cNvPr id="5" name="Rechteck 4"/>
          <p:cNvSpPr/>
          <p:nvPr/>
        </p:nvSpPr>
        <p:spPr>
          <a:xfrm>
            <a:off x="533400" y="4161504"/>
            <a:ext cx="11391900" cy="2246769"/>
          </a:xfrm>
          <a:prstGeom prst="rect">
            <a:avLst/>
          </a:prstGeom>
        </p:spPr>
        <p:txBody>
          <a:bodyPr wrap="square">
            <a:spAutoFit/>
          </a:bodyPr>
          <a:lstStyle/>
          <a:p>
            <a:r>
              <a:rPr lang="de-CH" sz="2800" dirty="0">
                <a:solidFill>
                  <a:srgbClr val="2C478F"/>
                </a:solidFill>
                <a:latin typeface="Cambria" panose="02040503050406030204" pitchFamily="18" charset="0"/>
              </a:rPr>
              <a:t>19</a:t>
            </a:r>
            <a:r>
              <a:rPr lang="de-CH" sz="2800" dirty="0">
                <a:solidFill>
                  <a:srgbClr val="444444"/>
                </a:solidFill>
                <a:latin typeface="Cambria" panose="02040503050406030204" pitchFamily="18" charset="0"/>
              </a:rPr>
              <a:t> weil das von Gott Erkennbare unter ihnen offenbar ist, da Gott es ihnen offenbar gemacht hat; </a:t>
            </a:r>
          </a:p>
          <a:p>
            <a:r>
              <a:rPr lang="de-CH" sz="2800" dirty="0">
                <a:solidFill>
                  <a:srgbClr val="2C478F"/>
                </a:solidFill>
                <a:latin typeface="Cambria" panose="02040503050406030204" pitchFamily="18" charset="0"/>
              </a:rPr>
              <a:t>20</a:t>
            </a:r>
            <a:r>
              <a:rPr lang="de-CH" sz="2800" dirty="0">
                <a:solidFill>
                  <a:srgbClr val="444444"/>
                </a:solidFill>
                <a:latin typeface="Cambria" panose="02040503050406030204" pitchFamily="18" charset="0"/>
              </a:rPr>
              <a:t> denn sein unsichtbares Wesen, nämlich seine ewige Kraft und Gottheit, wird seit Erschaffung der Welt an den Werken durch Nachdenken wahrgenommen, sodass sie keine Entschuldigung haben. </a:t>
            </a:r>
            <a:r>
              <a:rPr lang="de-CH" sz="2800" dirty="0" smtClean="0">
                <a:solidFill>
                  <a:srgbClr val="444444"/>
                </a:solidFill>
                <a:latin typeface="Cambria" panose="02040503050406030204" pitchFamily="18" charset="0"/>
              </a:rPr>
              <a:t>	Römer 1,19ff</a:t>
            </a:r>
            <a:endParaRPr lang="de-CH" sz="2800" b="0" i="0" dirty="0">
              <a:solidFill>
                <a:srgbClr val="444444"/>
              </a:solidFill>
              <a:effectLst/>
              <a:latin typeface="Cambria" panose="02040503050406030204" pitchFamily="18" charset="0"/>
            </a:endParaRPr>
          </a:p>
        </p:txBody>
      </p:sp>
    </p:spTree>
    <p:extLst>
      <p:ext uri="{BB962C8B-B14F-4D97-AF65-F5344CB8AC3E}">
        <p14:creationId xmlns:p14="http://schemas.microsoft.com/office/powerpoint/2010/main" val="296385180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329650" y="615434"/>
            <a:ext cx="3722301" cy="1015663"/>
          </a:xfrm>
          <a:prstGeom prst="rect">
            <a:avLst/>
          </a:prstGeom>
        </p:spPr>
        <p:txBody>
          <a:bodyPr wrap="none">
            <a:spAutoFit/>
          </a:bodyPr>
          <a:lstStyle/>
          <a:p>
            <a:r>
              <a:rPr lang="de-CH" sz="3000" dirty="0" smtClean="0"/>
              <a:t>Schöner als notwendig</a:t>
            </a:r>
          </a:p>
          <a:p>
            <a:r>
              <a:rPr lang="de-CH" sz="3000" dirty="0" smtClean="0"/>
              <a:t>Komplizierter als nötig</a:t>
            </a:r>
            <a:endParaRPr lang="de-CH" sz="3000" dirty="0"/>
          </a:p>
        </p:txBody>
      </p:sp>
      <p:pic>
        <p:nvPicPr>
          <p:cNvPr id="1026" name="Picture 2" descr="Morphofal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5" y="2424641"/>
            <a:ext cx="4702175" cy="3134783"/>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1964380" y="5815163"/>
            <a:ext cx="2148730" cy="523220"/>
          </a:xfrm>
          <a:prstGeom prst="rect">
            <a:avLst/>
          </a:prstGeom>
        </p:spPr>
        <p:txBody>
          <a:bodyPr wrap="none">
            <a:spAutoFit/>
          </a:bodyPr>
          <a:lstStyle/>
          <a:p>
            <a:r>
              <a:rPr lang="de-CH" sz="2800" dirty="0" err="1" smtClean="0"/>
              <a:t>Morphofalter</a:t>
            </a:r>
            <a:endParaRPr lang="de-CH" dirty="0"/>
          </a:p>
        </p:txBody>
      </p:sp>
      <p:sp>
        <p:nvSpPr>
          <p:cNvPr id="4" name="Rechteck 3"/>
          <p:cNvSpPr/>
          <p:nvPr/>
        </p:nvSpPr>
        <p:spPr>
          <a:xfrm>
            <a:off x="8051951" y="5815163"/>
            <a:ext cx="2114681" cy="523220"/>
          </a:xfrm>
          <a:prstGeom prst="rect">
            <a:avLst/>
          </a:prstGeom>
        </p:spPr>
        <p:txBody>
          <a:bodyPr wrap="none">
            <a:spAutoFit/>
          </a:bodyPr>
          <a:lstStyle/>
          <a:p>
            <a:r>
              <a:rPr lang="de-CH" sz="2800" dirty="0" smtClean="0"/>
              <a:t>Wiesensalbei</a:t>
            </a:r>
            <a:endParaRPr lang="de-CH" dirty="0"/>
          </a:p>
        </p:txBody>
      </p:sp>
      <p:pic>
        <p:nvPicPr>
          <p:cNvPr id="1028" name="Picture 4" descr="Bildergebnis fÃ¼r wiesensalbei bestÃ¤ub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348" y="2424641"/>
            <a:ext cx="4705115" cy="3134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9830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rot="16200000">
            <a:off x="2875559" y="-1033966"/>
            <a:ext cx="6478981" cy="8953499"/>
          </a:xfrm>
          <a:prstGeom prst="rect">
            <a:avLst/>
          </a:prstGeom>
        </p:spPr>
      </p:pic>
      <p:pic>
        <p:nvPicPr>
          <p:cNvPr id="3" name="Grafik 2"/>
          <p:cNvPicPr>
            <a:picLocks noChangeAspect="1"/>
          </p:cNvPicPr>
          <p:nvPr/>
        </p:nvPicPr>
        <p:blipFill>
          <a:blip r:embed="rId3"/>
          <a:stretch>
            <a:fillRect/>
          </a:stretch>
        </p:blipFill>
        <p:spPr>
          <a:xfrm>
            <a:off x="2933700" y="-77708"/>
            <a:ext cx="6267449" cy="6950042"/>
          </a:xfrm>
          <a:prstGeom prst="rect">
            <a:avLst/>
          </a:prstGeom>
        </p:spPr>
      </p:pic>
    </p:spTree>
    <p:extLst>
      <p:ext uri="{BB962C8B-B14F-4D97-AF65-F5344CB8AC3E}">
        <p14:creationId xmlns:p14="http://schemas.microsoft.com/office/powerpoint/2010/main" val="36609772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812323" y="351263"/>
            <a:ext cx="4113114" cy="553998"/>
          </a:xfrm>
          <a:prstGeom prst="rect">
            <a:avLst/>
          </a:prstGeom>
          <a:noFill/>
        </p:spPr>
        <p:txBody>
          <a:bodyPr wrap="none" rtlCol="0">
            <a:spAutoFit/>
          </a:bodyPr>
          <a:lstStyle/>
          <a:p>
            <a:r>
              <a:rPr lang="de-CH" sz="3000" dirty="0" smtClean="0"/>
              <a:t>Die Bedeutung des Todes</a:t>
            </a:r>
            <a:endParaRPr lang="de-CH" sz="3000" dirty="0"/>
          </a:p>
        </p:txBody>
      </p:sp>
      <p:sp>
        <p:nvSpPr>
          <p:cNvPr id="4" name="Textfeld 3"/>
          <p:cNvSpPr txBox="1"/>
          <p:nvPr/>
        </p:nvSpPr>
        <p:spPr>
          <a:xfrm>
            <a:off x="1035245" y="1063467"/>
            <a:ext cx="7782195" cy="1938992"/>
          </a:xfrm>
          <a:prstGeom prst="rect">
            <a:avLst/>
          </a:prstGeom>
          <a:noFill/>
        </p:spPr>
        <p:txBody>
          <a:bodyPr wrap="none" rtlCol="0">
            <a:spAutoFit/>
          </a:bodyPr>
          <a:lstStyle/>
          <a:p>
            <a:pPr marL="457200" indent="-457200">
              <a:buFontTx/>
              <a:buChar char="-"/>
            </a:pPr>
            <a:r>
              <a:rPr lang="de-CH" sz="3000" dirty="0" smtClean="0"/>
              <a:t>Eine notwendige Voraussetzung der Evolution</a:t>
            </a:r>
          </a:p>
          <a:p>
            <a:pPr marL="457200" indent="-457200">
              <a:buFontTx/>
              <a:buChar char="-"/>
            </a:pPr>
            <a:r>
              <a:rPr lang="de-CH" sz="3000" dirty="0" smtClean="0"/>
              <a:t>Eine Erfindung der Evolution</a:t>
            </a:r>
          </a:p>
          <a:p>
            <a:pPr marL="457200" indent="-457200">
              <a:buFontTx/>
              <a:buChar char="-"/>
            </a:pPr>
            <a:r>
              <a:rPr lang="de-CH" sz="3000" dirty="0" smtClean="0"/>
              <a:t>Schöpfer des Lebens</a:t>
            </a:r>
          </a:p>
          <a:p>
            <a:pPr marL="457200" indent="-457200">
              <a:buFontTx/>
              <a:buChar char="-"/>
            </a:pPr>
            <a:r>
              <a:rPr lang="de-CH" sz="3000" dirty="0" smtClean="0"/>
              <a:t>Absolutes Ende des Lebens </a:t>
            </a:r>
          </a:p>
        </p:txBody>
      </p:sp>
      <p:sp>
        <p:nvSpPr>
          <p:cNvPr id="6" name="Rechteck 5"/>
          <p:cNvSpPr/>
          <p:nvPr/>
        </p:nvSpPr>
        <p:spPr>
          <a:xfrm>
            <a:off x="1342640" y="3348013"/>
            <a:ext cx="10237395" cy="3108543"/>
          </a:xfrm>
          <a:prstGeom prst="rect">
            <a:avLst/>
          </a:prstGeom>
        </p:spPr>
        <p:txBody>
          <a:bodyPr wrap="square">
            <a:spAutoFit/>
          </a:bodyPr>
          <a:lstStyle/>
          <a:p>
            <a:r>
              <a:rPr lang="de-CH" sz="2800" dirty="0" smtClean="0">
                <a:latin typeface="Calibri" panose="020F0502020204030204" pitchFamily="34" charset="0"/>
                <a:ea typeface="Calibri" panose="020F0502020204030204" pitchFamily="34" charset="0"/>
                <a:cs typeface="Times New Roman" panose="02020603050405020304" pitchFamily="18" charset="0"/>
              </a:rPr>
              <a:t>Biologe </a:t>
            </a:r>
            <a:r>
              <a:rPr lang="de-CH" sz="2800" dirty="0">
                <a:latin typeface="Calibri" panose="020F0502020204030204" pitchFamily="34" charset="0"/>
                <a:ea typeface="Calibri" panose="020F0502020204030204" pitchFamily="34" charset="0"/>
                <a:cs typeface="Times New Roman" panose="02020603050405020304" pitchFamily="18" charset="0"/>
              </a:rPr>
              <a:t>Hans Mohr: </a:t>
            </a:r>
            <a:endParaRPr lang="de-CH" sz="2800" dirty="0" smtClean="0">
              <a:latin typeface="Calibri" panose="020F0502020204030204" pitchFamily="34" charset="0"/>
              <a:ea typeface="Calibri" panose="020F0502020204030204" pitchFamily="34" charset="0"/>
              <a:cs typeface="Times New Roman" panose="02020603050405020304" pitchFamily="18" charset="0"/>
            </a:endParaRPr>
          </a:p>
          <a:p>
            <a:r>
              <a:rPr lang="de-CH" sz="2800" dirty="0" smtClean="0">
                <a:latin typeface="Calibri" panose="020F0502020204030204" pitchFamily="34" charset="0"/>
                <a:ea typeface="Calibri" panose="020F0502020204030204" pitchFamily="34" charset="0"/>
                <a:cs typeface="Times New Roman" panose="02020603050405020304" pitchFamily="18" charset="0"/>
              </a:rPr>
              <a:t>„</a:t>
            </a:r>
            <a:r>
              <a:rPr lang="de-CH" sz="2800" dirty="0">
                <a:latin typeface="Calibri" panose="020F0502020204030204" pitchFamily="34" charset="0"/>
                <a:ea typeface="Calibri" panose="020F0502020204030204" pitchFamily="34" charset="0"/>
                <a:cs typeface="Times New Roman" panose="02020603050405020304" pitchFamily="18" charset="0"/>
              </a:rPr>
              <a:t>Gäbe es keinen Tod, so gäbe es kein Leben. Der Tod ist nicht ein Werk der Evolution. Der Tod des einzelnen ist vielmehr die Voraussetzung für die Entwicklung des Stamme … </a:t>
            </a:r>
            <a:endParaRPr lang="de-CH" sz="2800" dirty="0" smtClean="0">
              <a:latin typeface="Calibri" panose="020F0502020204030204" pitchFamily="34" charset="0"/>
              <a:ea typeface="Calibri" panose="020F0502020204030204" pitchFamily="34" charset="0"/>
              <a:cs typeface="Times New Roman" panose="02020603050405020304" pitchFamily="18" charset="0"/>
            </a:endParaRPr>
          </a:p>
          <a:p>
            <a:r>
              <a:rPr lang="de-CH" sz="2800" dirty="0" smtClean="0">
                <a:latin typeface="Calibri" panose="020F0502020204030204" pitchFamily="34" charset="0"/>
                <a:ea typeface="Calibri" panose="020F0502020204030204" pitchFamily="34" charset="0"/>
                <a:cs typeface="Times New Roman" panose="02020603050405020304" pitchFamily="18" charset="0"/>
              </a:rPr>
              <a:t>Wenn </a:t>
            </a:r>
            <a:r>
              <a:rPr lang="de-CH" sz="2800" dirty="0">
                <a:latin typeface="Calibri" panose="020F0502020204030204" pitchFamily="34" charset="0"/>
                <a:ea typeface="Calibri" panose="020F0502020204030204" pitchFamily="34" charset="0"/>
                <a:cs typeface="Times New Roman" panose="02020603050405020304" pitchFamily="18" charset="0"/>
              </a:rPr>
              <a:t>wir also die Evolution des Lebens als ein in der Bilanz positives Ereignis, als die ’reale Schöpfung’, ansehen, akzeptieren wir damit auch unseren Tod als einen positiven und kreativen Faktor“</a:t>
            </a:r>
            <a:endParaRPr lang="de-CH" sz="2800" dirty="0"/>
          </a:p>
        </p:txBody>
      </p:sp>
    </p:spTree>
    <p:extLst>
      <p:ext uri="{BB962C8B-B14F-4D97-AF65-F5344CB8AC3E}">
        <p14:creationId xmlns:p14="http://schemas.microsoft.com/office/powerpoint/2010/main" val="40995760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1124630" y="1074321"/>
            <a:ext cx="3092807" cy="3498650"/>
          </a:xfrm>
          <a:prstGeom prst="rect">
            <a:avLst/>
          </a:prstGeom>
        </p:spPr>
      </p:pic>
      <p:sp>
        <p:nvSpPr>
          <p:cNvPr id="4" name="Textfeld 3"/>
          <p:cNvSpPr txBox="1"/>
          <p:nvPr/>
        </p:nvSpPr>
        <p:spPr>
          <a:xfrm>
            <a:off x="1124630" y="4795935"/>
            <a:ext cx="5777159" cy="1477328"/>
          </a:xfrm>
          <a:prstGeom prst="rect">
            <a:avLst/>
          </a:prstGeom>
          <a:noFill/>
        </p:spPr>
        <p:txBody>
          <a:bodyPr wrap="none" rtlCol="0">
            <a:spAutoFit/>
          </a:bodyPr>
          <a:lstStyle/>
          <a:p>
            <a:r>
              <a:rPr lang="de-CH" sz="3000" dirty="0" smtClean="0"/>
              <a:t>Der ägyptische Schöpfer-Gott</a:t>
            </a:r>
          </a:p>
          <a:p>
            <a:r>
              <a:rPr lang="de-CH" sz="3000" dirty="0" err="1" smtClean="0"/>
              <a:t>Khnum</a:t>
            </a:r>
            <a:r>
              <a:rPr lang="de-CH" sz="3000" dirty="0" smtClean="0"/>
              <a:t> formt Götter und Menschen</a:t>
            </a:r>
          </a:p>
          <a:p>
            <a:r>
              <a:rPr lang="de-CH" sz="3000" dirty="0" smtClean="0"/>
              <a:t>Auf einer Töpferscheibe</a:t>
            </a:r>
            <a:endParaRPr lang="de-CH" sz="3000" dirty="0"/>
          </a:p>
        </p:txBody>
      </p:sp>
      <p:sp>
        <p:nvSpPr>
          <p:cNvPr id="5" name="Textfeld 4"/>
          <p:cNvSpPr txBox="1"/>
          <p:nvPr/>
        </p:nvSpPr>
        <p:spPr>
          <a:xfrm>
            <a:off x="6249080" y="1900316"/>
            <a:ext cx="5070619" cy="1477328"/>
          </a:xfrm>
          <a:prstGeom prst="rect">
            <a:avLst/>
          </a:prstGeom>
          <a:noFill/>
        </p:spPr>
        <p:txBody>
          <a:bodyPr wrap="none" rtlCol="0">
            <a:spAutoFit/>
          </a:bodyPr>
          <a:lstStyle/>
          <a:p>
            <a:r>
              <a:rPr lang="de-CH" sz="3000" dirty="0"/>
              <a:t>Die Frage nach dem </a:t>
            </a:r>
            <a:r>
              <a:rPr lang="de-CH" sz="3000" dirty="0" smtClean="0"/>
              <a:t>«Woher»? </a:t>
            </a:r>
          </a:p>
          <a:p>
            <a:r>
              <a:rPr lang="de-CH" sz="3000" dirty="0" smtClean="0"/>
              <a:t>Beschäftigt die </a:t>
            </a:r>
            <a:r>
              <a:rPr lang="de-CH" sz="3000" dirty="0"/>
              <a:t>Menschheit </a:t>
            </a:r>
            <a:endParaRPr lang="de-CH" sz="3000" dirty="0" smtClean="0"/>
          </a:p>
          <a:p>
            <a:r>
              <a:rPr lang="de-CH" sz="3000" dirty="0" smtClean="0"/>
              <a:t>schon </a:t>
            </a:r>
            <a:r>
              <a:rPr lang="de-CH" sz="3000" dirty="0"/>
              <a:t>lange. </a:t>
            </a:r>
          </a:p>
        </p:txBody>
      </p:sp>
    </p:spTree>
    <p:extLst>
      <p:ext uri="{BB962C8B-B14F-4D97-AF65-F5344CB8AC3E}">
        <p14:creationId xmlns:p14="http://schemas.microsoft.com/office/powerpoint/2010/main" val="13160426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576373" y="1904079"/>
            <a:ext cx="11449050" cy="954107"/>
          </a:xfrm>
          <a:prstGeom prst="rect">
            <a:avLst/>
          </a:prstGeom>
        </p:spPr>
        <p:txBody>
          <a:bodyPr wrap="square">
            <a:spAutoFit/>
          </a:bodyPr>
          <a:lstStyle/>
          <a:p>
            <a:r>
              <a:rPr lang="de-CH" sz="2800" u="sng" dirty="0">
                <a:solidFill>
                  <a:srgbClr val="2C478F"/>
                </a:solidFill>
                <a:latin typeface="Cambria" panose="02040503050406030204" pitchFamily="18" charset="0"/>
              </a:rPr>
              <a:t>23</a:t>
            </a:r>
            <a:r>
              <a:rPr lang="de-CH" sz="2800" dirty="0">
                <a:solidFill>
                  <a:srgbClr val="444444"/>
                </a:solidFill>
                <a:latin typeface="Cambria" panose="02040503050406030204" pitchFamily="18" charset="0"/>
              </a:rPr>
              <a:t> Denn der Lohn der Sünde ist der Tod; aber die Gnadengabe Gottes ist das ewige Leben in Christus Jesus, unserem Herrn</a:t>
            </a:r>
            <a:r>
              <a:rPr lang="de-CH" sz="2800" dirty="0" smtClean="0">
                <a:solidFill>
                  <a:srgbClr val="444444"/>
                </a:solidFill>
                <a:latin typeface="Cambria" panose="02040503050406030204" pitchFamily="18" charset="0"/>
              </a:rPr>
              <a:t>.		Römer 6,23</a:t>
            </a:r>
            <a:endParaRPr lang="de-CH" sz="2800" dirty="0"/>
          </a:p>
        </p:txBody>
      </p:sp>
      <p:sp>
        <p:nvSpPr>
          <p:cNvPr id="3" name="Rechteck 2"/>
          <p:cNvSpPr/>
          <p:nvPr/>
        </p:nvSpPr>
        <p:spPr>
          <a:xfrm>
            <a:off x="576373" y="3113675"/>
            <a:ext cx="10953750" cy="523220"/>
          </a:xfrm>
          <a:prstGeom prst="rect">
            <a:avLst/>
          </a:prstGeom>
        </p:spPr>
        <p:txBody>
          <a:bodyPr wrap="square">
            <a:spAutoFit/>
          </a:bodyPr>
          <a:lstStyle/>
          <a:p>
            <a:r>
              <a:rPr lang="de-CH" sz="2800" dirty="0">
                <a:solidFill>
                  <a:srgbClr val="2C478F"/>
                </a:solidFill>
                <a:latin typeface="Cambria" panose="02040503050406030204" pitchFamily="18" charset="0"/>
              </a:rPr>
              <a:t>26</a:t>
            </a:r>
            <a:r>
              <a:rPr lang="de-CH" sz="2800" dirty="0">
                <a:solidFill>
                  <a:srgbClr val="444444"/>
                </a:solidFill>
                <a:latin typeface="Cambria" panose="02040503050406030204" pitchFamily="18" charset="0"/>
              </a:rPr>
              <a:t> Als letzter Feind wird der Tod beseitigt</a:t>
            </a:r>
            <a:r>
              <a:rPr lang="de-CH" sz="2800" dirty="0" smtClean="0">
                <a:solidFill>
                  <a:srgbClr val="444444"/>
                </a:solidFill>
                <a:latin typeface="Cambria" panose="02040503050406030204" pitchFamily="18" charset="0"/>
              </a:rPr>
              <a:t>.		1. Kor. 15,26</a:t>
            </a:r>
            <a:r>
              <a:rPr lang="de-CH" dirty="0">
                <a:solidFill>
                  <a:srgbClr val="444444"/>
                </a:solidFill>
                <a:latin typeface="Cambria" panose="02040503050406030204" pitchFamily="18" charset="0"/>
              </a:rPr>
              <a:t> </a:t>
            </a:r>
            <a:endParaRPr lang="de-CH" dirty="0"/>
          </a:p>
        </p:txBody>
      </p:sp>
      <p:sp>
        <p:nvSpPr>
          <p:cNvPr id="4" name="Textfeld 3"/>
          <p:cNvSpPr txBox="1"/>
          <p:nvPr/>
        </p:nvSpPr>
        <p:spPr>
          <a:xfrm>
            <a:off x="576373" y="4371278"/>
            <a:ext cx="11309635" cy="1384995"/>
          </a:xfrm>
          <a:prstGeom prst="rect">
            <a:avLst/>
          </a:prstGeom>
          <a:noFill/>
        </p:spPr>
        <p:txBody>
          <a:bodyPr wrap="none" rtlCol="0">
            <a:spAutoFit/>
          </a:bodyPr>
          <a:lstStyle/>
          <a:p>
            <a:pPr marL="285750" indent="-285750">
              <a:buFontTx/>
              <a:buChar char="-"/>
            </a:pPr>
            <a:r>
              <a:rPr lang="de-CH" sz="2800" dirty="0" smtClean="0"/>
              <a:t>Der Tod ist durch die Trennung des Menschen von Gott (Sünde) verursacht</a:t>
            </a:r>
          </a:p>
          <a:p>
            <a:pPr marL="285750" indent="-285750">
              <a:buFontTx/>
              <a:buChar char="-"/>
            </a:pPr>
            <a:r>
              <a:rPr lang="de-CH" sz="2800" dirty="0" smtClean="0"/>
              <a:t>Der Tod ist ein Feind</a:t>
            </a:r>
          </a:p>
          <a:p>
            <a:pPr marL="285750" indent="-285750">
              <a:buFontTx/>
              <a:buChar char="-"/>
            </a:pPr>
            <a:r>
              <a:rPr lang="de-CH" sz="2800" dirty="0" smtClean="0"/>
              <a:t>Es gibt ein Leben nach dem Tod</a:t>
            </a:r>
            <a:endParaRPr lang="de-CH" sz="2800" dirty="0"/>
          </a:p>
        </p:txBody>
      </p:sp>
    </p:spTree>
    <p:extLst>
      <p:ext uri="{BB962C8B-B14F-4D97-AF65-F5344CB8AC3E}">
        <p14:creationId xmlns:p14="http://schemas.microsoft.com/office/powerpoint/2010/main" val="321569333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cstate="print">
            <a:extLst>
              <a:ext uri="{28A0092B-C50C-407E-A947-70E740481C1C}">
                <a14:useLocalDpi xmlns:a14="http://schemas.microsoft.com/office/drawing/2010/main" val="0"/>
              </a:ext>
            </a:extLst>
          </a:blip>
          <a:srcRect t="13273" b="19019"/>
          <a:stretch/>
        </p:blipFill>
        <p:spPr>
          <a:xfrm>
            <a:off x="3278459" y="44604"/>
            <a:ext cx="5285678" cy="6713035"/>
          </a:xfrm>
          <a:prstGeom prst="rect">
            <a:avLst/>
          </a:prstGeom>
        </p:spPr>
      </p:pic>
    </p:spTree>
    <p:extLst>
      <p:ext uri="{BB962C8B-B14F-4D97-AF65-F5344CB8AC3E}">
        <p14:creationId xmlns:p14="http://schemas.microsoft.com/office/powerpoint/2010/main" val="3074925118"/>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6041637" y="2228966"/>
            <a:ext cx="5372100" cy="3381375"/>
          </a:xfrm>
          <a:prstGeom prst="rect">
            <a:avLst/>
          </a:prstGeom>
        </p:spPr>
      </p:pic>
      <p:sp>
        <p:nvSpPr>
          <p:cNvPr id="4" name="Textfeld 3"/>
          <p:cNvSpPr txBox="1"/>
          <p:nvPr/>
        </p:nvSpPr>
        <p:spPr>
          <a:xfrm>
            <a:off x="1386050" y="4616605"/>
            <a:ext cx="2390719" cy="523220"/>
          </a:xfrm>
          <a:prstGeom prst="rect">
            <a:avLst/>
          </a:prstGeom>
          <a:noFill/>
        </p:spPr>
        <p:txBody>
          <a:bodyPr wrap="none" rtlCol="0">
            <a:spAutoFit/>
          </a:bodyPr>
          <a:lstStyle/>
          <a:p>
            <a:r>
              <a:rPr lang="de-CH" sz="2800" dirty="0" smtClean="0"/>
              <a:t>Charles Darwin</a:t>
            </a:r>
            <a:endParaRPr lang="de-CH" sz="2800" dirty="0"/>
          </a:p>
        </p:txBody>
      </p:sp>
      <p:sp>
        <p:nvSpPr>
          <p:cNvPr id="6" name="Textfeld 5"/>
          <p:cNvSpPr txBox="1"/>
          <p:nvPr/>
        </p:nvSpPr>
        <p:spPr>
          <a:xfrm>
            <a:off x="515007" y="951087"/>
            <a:ext cx="5108027" cy="3539430"/>
          </a:xfrm>
          <a:prstGeom prst="rect">
            <a:avLst/>
          </a:prstGeom>
          <a:noFill/>
        </p:spPr>
        <p:txBody>
          <a:bodyPr wrap="square" rtlCol="0">
            <a:spAutoFit/>
          </a:bodyPr>
          <a:lstStyle/>
          <a:p>
            <a:r>
              <a:rPr lang="de-CH" sz="2800" dirty="0" smtClean="0"/>
              <a:t>«Liese sich das Vorhandensein</a:t>
            </a:r>
          </a:p>
          <a:p>
            <a:r>
              <a:rPr lang="de-CH" sz="2800" dirty="0" smtClean="0"/>
              <a:t>eines zusammengesetzten</a:t>
            </a:r>
          </a:p>
          <a:p>
            <a:r>
              <a:rPr lang="de-CH" sz="2800" dirty="0" smtClean="0"/>
              <a:t>Organs nach weisen, das nicht</a:t>
            </a:r>
          </a:p>
          <a:p>
            <a:r>
              <a:rPr lang="de-CH" sz="2800" dirty="0"/>
              <a:t>d</a:t>
            </a:r>
            <a:r>
              <a:rPr lang="de-CH" sz="2800" dirty="0" smtClean="0"/>
              <a:t>urch zahlreiche aufeinanderfolgende geringe Abweichungen entstehen könnte, so müsste meine Theorie</a:t>
            </a:r>
          </a:p>
          <a:p>
            <a:r>
              <a:rPr lang="de-CH" sz="2800" dirty="0" smtClean="0"/>
              <a:t>Unbedingt zusammenbrechen.»</a:t>
            </a:r>
            <a:endParaRPr lang="de-CH" sz="2800" dirty="0"/>
          </a:p>
        </p:txBody>
      </p:sp>
    </p:spTree>
    <p:extLst>
      <p:ext uri="{BB962C8B-B14F-4D97-AF65-F5344CB8AC3E}">
        <p14:creationId xmlns:p14="http://schemas.microsoft.com/office/powerpoint/2010/main" val="12654501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ildergebnis fÃ¼r john macarthur der kampf um den anf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198" y="0"/>
            <a:ext cx="5809152" cy="720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43783"/>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95596" y="1272037"/>
            <a:ext cx="6214715" cy="595932"/>
          </a:xfrm>
          <a:prstGeom prst="rect">
            <a:avLst/>
          </a:prstGeom>
        </p:spPr>
        <p:txBody>
          <a:bodyPr wrap="none">
            <a:spAutoFit/>
          </a:bodyPr>
          <a:lstStyle/>
          <a:p>
            <a:pPr>
              <a:lnSpc>
                <a:spcPct val="107000"/>
              </a:lnSpc>
              <a:spcBef>
                <a:spcPts val="200"/>
              </a:spcBef>
              <a:spcAft>
                <a:spcPts val="0"/>
              </a:spcAft>
            </a:pPr>
            <a:r>
              <a:rPr lang="de-CH" sz="3200" b="1" dirty="0">
                <a:latin typeface="Calibri Light" panose="020F0302020204030204" pitchFamily="34" charset="0"/>
                <a:ea typeface="Times New Roman" panose="02020603050405020304" pitchFamily="18" charset="0"/>
                <a:cs typeface="Times New Roman" panose="02020603050405020304" pitchFamily="18" charset="0"/>
              </a:rPr>
              <a:t>Heilsgeschichtliche Zusammenhänge </a:t>
            </a:r>
            <a:endParaRPr lang="de-CH" sz="32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Textfeld 2"/>
          <p:cNvSpPr txBox="1"/>
          <p:nvPr/>
        </p:nvSpPr>
        <p:spPr>
          <a:xfrm>
            <a:off x="4396698" y="2497874"/>
            <a:ext cx="2612510" cy="2400657"/>
          </a:xfrm>
          <a:prstGeom prst="rect">
            <a:avLst/>
          </a:prstGeom>
          <a:noFill/>
        </p:spPr>
        <p:txBody>
          <a:bodyPr wrap="none" rtlCol="0">
            <a:spAutoFit/>
          </a:bodyPr>
          <a:lstStyle/>
          <a:p>
            <a:pPr marL="457200" indent="-457200">
              <a:buFontTx/>
              <a:buChar char="-"/>
            </a:pPr>
            <a:r>
              <a:rPr lang="de-CH" sz="3000" dirty="0" smtClean="0"/>
              <a:t>Sündenfall</a:t>
            </a:r>
          </a:p>
          <a:p>
            <a:pPr marL="457200" indent="-457200">
              <a:buFontTx/>
              <a:buChar char="-"/>
            </a:pPr>
            <a:r>
              <a:rPr lang="de-CH" sz="3000" dirty="0" smtClean="0"/>
              <a:t>Erlösung</a:t>
            </a:r>
          </a:p>
          <a:p>
            <a:pPr marL="457200" indent="-457200">
              <a:buFontTx/>
              <a:buChar char="-"/>
            </a:pPr>
            <a:r>
              <a:rPr lang="de-CH" sz="3000" dirty="0" smtClean="0"/>
              <a:t>Jesus</a:t>
            </a:r>
          </a:p>
          <a:p>
            <a:pPr marL="457200" indent="-457200">
              <a:buFontTx/>
              <a:buChar char="-"/>
            </a:pPr>
            <a:r>
              <a:rPr lang="de-CH" sz="3000" dirty="0" smtClean="0"/>
              <a:t>Bibel</a:t>
            </a:r>
          </a:p>
          <a:p>
            <a:pPr marL="457200" indent="-457200">
              <a:buFontTx/>
              <a:buChar char="-"/>
            </a:pPr>
            <a:r>
              <a:rPr lang="de-CH" sz="3000" dirty="0" smtClean="0"/>
              <a:t>Wiederkunft</a:t>
            </a:r>
            <a:endParaRPr lang="de-CH" sz="3000" dirty="0"/>
          </a:p>
        </p:txBody>
      </p:sp>
    </p:spTree>
    <p:extLst>
      <p:ext uri="{BB962C8B-B14F-4D97-AF65-F5344CB8AC3E}">
        <p14:creationId xmlns:p14="http://schemas.microsoft.com/office/powerpoint/2010/main" val="18192182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Ãhnliches F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25" y="419100"/>
            <a:ext cx="5238750" cy="34956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Ãhnliches F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9674" y="144462"/>
            <a:ext cx="4225925" cy="653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2545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0" y="-1034428"/>
            <a:ext cx="10527956" cy="6359405"/>
          </a:xfrm>
          <a:prstGeom prst="rect">
            <a:avLst/>
          </a:prstGeom>
        </p:spPr>
      </p:pic>
      <p:sp>
        <p:nvSpPr>
          <p:cNvPr id="2" name="Textfeld 1"/>
          <p:cNvSpPr txBox="1"/>
          <p:nvPr/>
        </p:nvSpPr>
        <p:spPr>
          <a:xfrm>
            <a:off x="2648815" y="4855618"/>
            <a:ext cx="7811029" cy="938719"/>
          </a:xfrm>
          <a:prstGeom prst="rect">
            <a:avLst/>
          </a:prstGeom>
          <a:noFill/>
        </p:spPr>
        <p:txBody>
          <a:bodyPr wrap="square" rtlCol="0">
            <a:spAutoFit/>
          </a:bodyPr>
          <a:lstStyle/>
          <a:p>
            <a:r>
              <a:rPr lang="de-CH" sz="5500" b="1" dirty="0" smtClean="0"/>
              <a:t>Schöpfung vs. </a:t>
            </a:r>
            <a:r>
              <a:rPr lang="de-CH" sz="5500" b="1" dirty="0" smtClean="0"/>
              <a:t>Evolution</a:t>
            </a:r>
            <a:endParaRPr lang="de-CH" sz="5500" b="1" dirty="0"/>
          </a:p>
        </p:txBody>
      </p:sp>
    </p:spTree>
    <p:extLst>
      <p:ext uri="{BB962C8B-B14F-4D97-AF65-F5344CB8AC3E}">
        <p14:creationId xmlns:p14="http://schemas.microsoft.com/office/powerpoint/2010/main" val="1074988601"/>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352550" y="1161187"/>
            <a:ext cx="5448300" cy="3323987"/>
          </a:xfrm>
          <a:prstGeom prst="rect">
            <a:avLst/>
          </a:prstGeom>
        </p:spPr>
        <p:txBody>
          <a:bodyPr wrap="square">
            <a:spAutoFit/>
          </a:bodyPr>
          <a:lstStyle/>
          <a:p>
            <a:r>
              <a:rPr lang="de-CH" sz="3000" dirty="0"/>
              <a:t>Während bis dahin Gott und sein Wort, die Bibel, als Grundlage und Ausgangspunkt dienten, nahm diesen Platz nun das menschliche Denken ein. Die Quelle menschlicher Erkenntnis ist hiernach die Ratio (Vernunft). </a:t>
            </a:r>
          </a:p>
        </p:txBody>
      </p:sp>
      <p:pic>
        <p:nvPicPr>
          <p:cNvPr id="3" name="Grafik 2" descr="Bildergebnis fÃ¼r murmel mit finger"/>
          <p:cNvPicPr/>
          <p:nvPr/>
        </p:nvPicPr>
        <p:blipFill rotWithShape="1">
          <a:blip r:embed="rId2">
            <a:extLst>
              <a:ext uri="{28A0092B-C50C-407E-A947-70E740481C1C}">
                <a14:useLocalDpi xmlns:a14="http://schemas.microsoft.com/office/drawing/2010/main" val="0"/>
              </a:ext>
            </a:extLst>
          </a:blip>
          <a:srcRect l="48627"/>
          <a:stretch/>
        </p:blipFill>
        <p:spPr bwMode="auto">
          <a:xfrm>
            <a:off x="8596312" y="1590674"/>
            <a:ext cx="2624138" cy="3171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773016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581150" y="906199"/>
            <a:ext cx="9144000" cy="5032147"/>
          </a:xfrm>
          <a:prstGeom prst="rect">
            <a:avLst/>
          </a:prstGeom>
        </p:spPr>
        <p:txBody>
          <a:bodyPr wrap="square">
            <a:spAutoFit/>
          </a:bodyPr>
          <a:lstStyle/>
          <a:p>
            <a:pPr marL="342900" lvl="0" indent="-342900">
              <a:lnSpc>
                <a:spcPct val="107000"/>
              </a:lnSpc>
              <a:spcAft>
                <a:spcPts val="0"/>
              </a:spcAft>
              <a:buFont typeface="Calibri" panose="020F0502020204030204" pitchFamily="34" charset="0"/>
              <a:buChar char="-"/>
            </a:pPr>
            <a:r>
              <a:rPr lang="de-CH" sz="3000" dirty="0">
                <a:latin typeface="Calibri" panose="020F0502020204030204" pitchFamily="34" charset="0"/>
                <a:ea typeface="Calibri" panose="020F0502020204030204" pitchFamily="34" charset="0"/>
                <a:cs typeface="Times New Roman" panose="02020603050405020304" pitchFamily="18" charset="0"/>
              </a:rPr>
              <a:t>14 Milliarden Jahren =&gt; Urknall und die freigesetzte Energie wurde in alle Richtung ins Universum geschleudert. Es dehnt sich immer weiter aus.</a:t>
            </a:r>
          </a:p>
          <a:p>
            <a:pPr marL="342900" lvl="0" indent="-342900">
              <a:lnSpc>
                <a:spcPct val="107000"/>
              </a:lnSpc>
              <a:spcAft>
                <a:spcPts val="0"/>
              </a:spcAft>
              <a:buFont typeface="Calibri" panose="020F0502020204030204" pitchFamily="34" charset="0"/>
              <a:buChar char="-"/>
            </a:pPr>
            <a:r>
              <a:rPr lang="de-CH" sz="3000" dirty="0">
                <a:latin typeface="Calibri" panose="020F0502020204030204" pitchFamily="34" charset="0"/>
                <a:ea typeface="Calibri" panose="020F0502020204030204" pitchFamily="34" charset="0"/>
                <a:cs typeface="Times New Roman" panose="02020603050405020304" pitchFamily="18" charset="0"/>
              </a:rPr>
              <a:t>13 Milliarden Jahren =&gt; Entstanden die Sterne und die Galaxien </a:t>
            </a:r>
          </a:p>
          <a:p>
            <a:pPr marL="342900" lvl="0" indent="-342900">
              <a:lnSpc>
                <a:spcPct val="107000"/>
              </a:lnSpc>
              <a:spcAft>
                <a:spcPts val="0"/>
              </a:spcAft>
              <a:buFont typeface="Calibri" panose="020F0502020204030204" pitchFamily="34" charset="0"/>
              <a:buChar char="-"/>
            </a:pPr>
            <a:r>
              <a:rPr lang="de-CH" sz="3000" dirty="0">
                <a:latin typeface="Calibri" panose="020F0502020204030204" pitchFamily="34" charset="0"/>
                <a:ea typeface="Calibri" panose="020F0502020204030204" pitchFamily="34" charset="0"/>
                <a:cs typeface="Times New Roman" panose="02020603050405020304" pitchFamily="18" charset="0"/>
              </a:rPr>
              <a:t>4.5-4 Milliarden Jahren =&gt; Entstand die Erde als Planet, zuerst aus Feuer, dies wurde abgekühlt und zu Stein</a:t>
            </a:r>
          </a:p>
          <a:p>
            <a:pPr marL="342900" lvl="0" indent="-342900">
              <a:lnSpc>
                <a:spcPct val="107000"/>
              </a:lnSpc>
              <a:spcAft>
                <a:spcPts val="800"/>
              </a:spcAft>
              <a:buFont typeface="Calibri" panose="020F0502020204030204" pitchFamily="34" charset="0"/>
              <a:buChar char="-"/>
            </a:pPr>
            <a:r>
              <a:rPr lang="de-CH" sz="3000" dirty="0">
                <a:latin typeface="Calibri" panose="020F0502020204030204" pitchFamily="34" charset="0"/>
                <a:ea typeface="Calibri" panose="020F0502020204030204" pitchFamily="34" charset="0"/>
                <a:cs typeface="Times New Roman" panose="02020603050405020304" pitchFamily="18" charset="0"/>
              </a:rPr>
              <a:t>500 Millionen Jahre =&gt; Entstand das Leben, Einzeller auf der Erde. Dann immer weiter, von der Amöbe bis zu </a:t>
            </a:r>
            <a:r>
              <a:rPr lang="de-CH" sz="3000" dirty="0" err="1">
                <a:latin typeface="Calibri" panose="020F0502020204030204" pitchFamily="34" charset="0"/>
                <a:ea typeface="Calibri" panose="020F0502020204030204" pitchFamily="34" charset="0"/>
                <a:cs typeface="Times New Roman" panose="02020603050405020304" pitchFamily="18" charset="0"/>
              </a:rPr>
              <a:t>Göthe</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4142039"/>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900431" y="662930"/>
            <a:ext cx="3362034" cy="5392248"/>
          </a:xfrm>
          <a:prstGeom prst="rect">
            <a:avLst/>
          </a:prstGeom>
        </p:spPr>
      </p:pic>
      <p:sp>
        <p:nvSpPr>
          <p:cNvPr id="3" name="Textfeld 2"/>
          <p:cNvSpPr txBox="1"/>
          <p:nvPr/>
        </p:nvSpPr>
        <p:spPr>
          <a:xfrm>
            <a:off x="6210300" y="662930"/>
            <a:ext cx="4292024" cy="4708981"/>
          </a:xfrm>
          <a:prstGeom prst="rect">
            <a:avLst/>
          </a:prstGeom>
          <a:noFill/>
        </p:spPr>
        <p:txBody>
          <a:bodyPr wrap="square" rtlCol="0">
            <a:spAutoFit/>
          </a:bodyPr>
          <a:lstStyle/>
          <a:p>
            <a:r>
              <a:rPr lang="de-CH" sz="3000" dirty="0" smtClean="0"/>
              <a:t>Seit der Antike findet sich die Auffassung,</a:t>
            </a:r>
          </a:p>
          <a:p>
            <a:r>
              <a:rPr lang="de-CH" sz="3000" dirty="0"/>
              <a:t>d</a:t>
            </a:r>
            <a:r>
              <a:rPr lang="de-CH" sz="3000" dirty="0" smtClean="0"/>
              <a:t>ass alle Bestandteile des Kosmos in einer </a:t>
            </a:r>
          </a:p>
          <a:p>
            <a:r>
              <a:rPr lang="de-CH" sz="3000" dirty="0" smtClean="0"/>
              <a:t>Scala </a:t>
            </a:r>
            <a:r>
              <a:rPr lang="de-CH" sz="3000" dirty="0" err="1" smtClean="0"/>
              <a:t>Naturae</a:t>
            </a:r>
            <a:r>
              <a:rPr lang="de-CH" sz="3000" dirty="0" smtClean="0"/>
              <a:t> (Stufenleiter der Natur), </a:t>
            </a:r>
          </a:p>
          <a:p>
            <a:r>
              <a:rPr lang="de-CH" sz="3000" dirty="0"/>
              <a:t>n</a:t>
            </a:r>
            <a:r>
              <a:rPr lang="de-CH" sz="3000" dirty="0" smtClean="0"/>
              <a:t>ach zunehmender Vollkommenheit und </a:t>
            </a:r>
          </a:p>
          <a:p>
            <a:r>
              <a:rPr lang="de-CH" sz="3000" dirty="0" smtClean="0"/>
              <a:t>Komplexität angeordnet werden können.</a:t>
            </a:r>
          </a:p>
        </p:txBody>
      </p:sp>
    </p:spTree>
    <p:extLst>
      <p:ext uri="{BB962C8B-B14F-4D97-AF65-F5344CB8AC3E}">
        <p14:creationId xmlns:p14="http://schemas.microsoft.com/office/powerpoint/2010/main" val="811843189"/>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33350" y="0"/>
            <a:ext cx="12058650" cy="6598601"/>
          </a:xfrm>
          <a:prstGeom prst="rect">
            <a:avLst/>
          </a:prstGeom>
        </p:spPr>
        <p:txBody>
          <a:bodyPr wrap="square">
            <a:spAutoFit/>
          </a:bodyPr>
          <a:lstStyle/>
          <a:p>
            <a:pPr>
              <a:lnSpc>
                <a:spcPct val="107000"/>
              </a:lnSpc>
              <a:spcAft>
                <a:spcPts val="800"/>
              </a:spcAft>
            </a:pPr>
            <a:r>
              <a:rPr lang="de-CH" sz="2800" dirty="0">
                <a:latin typeface="Calibri" panose="020F0502020204030204" pitchFamily="34" charset="0"/>
                <a:ea typeface="Calibri" panose="020F0502020204030204" pitchFamily="34" charset="0"/>
                <a:cs typeface="Times New Roman" panose="02020603050405020304" pitchFamily="18" charset="0"/>
              </a:rPr>
              <a:t>Kurz zu Darwin:</a:t>
            </a:r>
          </a:p>
          <a:p>
            <a:pPr>
              <a:lnSpc>
                <a:spcPct val="107000"/>
              </a:lnSpc>
              <a:spcAft>
                <a:spcPts val="800"/>
              </a:spcAft>
            </a:pPr>
            <a:r>
              <a:rPr lang="de-CH" sz="2800" dirty="0">
                <a:latin typeface="Calibri" panose="020F0502020204030204" pitchFamily="34" charset="0"/>
                <a:ea typeface="Calibri" panose="020F0502020204030204" pitchFamily="34" charset="0"/>
                <a:cs typeface="Times New Roman" panose="02020603050405020304" pitchFamily="18" charset="0"/>
              </a:rPr>
              <a:t>1809		Geburt von Charles Robert Darwin</a:t>
            </a:r>
          </a:p>
          <a:p>
            <a:pPr marL="895350" indent="-895350">
              <a:lnSpc>
                <a:spcPct val="107000"/>
              </a:lnSpc>
              <a:spcAft>
                <a:spcPts val="800"/>
              </a:spcAft>
            </a:pPr>
            <a:r>
              <a:rPr lang="de-CH" sz="2800" dirty="0">
                <a:latin typeface="Calibri" panose="020F0502020204030204" pitchFamily="34" charset="0"/>
                <a:ea typeface="Calibri" panose="020F0502020204030204" pitchFamily="34" charset="0"/>
                <a:cs typeface="Times New Roman" panose="02020603050405020304" pitchFamily="18" charset="0"/>
              </a:rPr>
              <a:t>1825		</a:t>
            </a:r>
            <a:r>
              <a:rPr lang="de-CH" sz="2800" dirty="0" smtClean="0">
                <a:latin typeface="Calibri" panose="020F0502020204030204" pitchFamily="34" charset="0"/>
                <a:ea typeface="Calibri" panose="020F0502020204030204" pitchFamily="34" charset="0"/>
                <a:cs typeface="Times New Roman" panose="02020603050405020304" pitchFamily="18" charset="0"/>
              </a:rPr>
              <a:t>	auf Wunsch </a:t>
            </a:r>
            <a:r>
              <a:rPr lang="de-CH" sz="2800" dirty="0">
                <a:latin typeface="Calibri" panose="020F0502020204030204" pitchFamily="34" charset="0"/>
                <a:ea typeface="Calibri" panose="020F0502020204030204" pitchFamily="34" charset="0"/>
                <a:cs typeface="Times New Roman" panose="02020603050405020304" pitchFamily="18" charset="0"/>
              </a:rPr>
              <a:t>seines Vaters begann er das Medizinstudium </a:t>
            </a:r>
            <a:r>
              <a:rPr lang="de-CH" sz="2800" dirty="0" smtClean="0">
                <a:latin typeface="Calibri" panose="020F0502020204030204" pitchFamily="34" charset="0"/>
                <a:ea typeface="Calibri" panose="020F0502020204030204" pitchFamily="34" charset="0"/>
                <a:cs typeface="Times New Roman" panose="02020603050405020304" pitchFamily="18" charset="0"/>
              </a:rPr>
              <a:t>			welches </a:t>
            </a:r>
            <a:r>
              <a:rPr lang="de-CH" sz="2800" dirty="0">
                <a:latin typeface="Calibri" panose="020F0502020204030204" pitchFamily="34" charset="0"/>
                <a:ea typeface="Calibri" panose="020F0502020204030204" pitchFamily="34" charset="0"/>
                <a:cs typeface="Times New Roman" panose="02020603050405020304" pitchFamily="18" charset="0"/>
              </a:rPr>
              <a:t>er </a:t>
            </a:r>
            <a:r>
              <a:rPr lang="de-CH" sz="2800" dirty="0" smtClean="0">
                <a:latin typeface="Calibri" panose="020F0502020204030204" pitchFamily="34" charset="0"/>
                <a:ea typeface="Calibri" panose="020F0502020204030204" pitchFamily="34" charset="0"/>
                <a:cs typeface="Times New Roman" panose="02020603050405020304" pitchFamily="18" charset="0"/>
              </a:rPr>
              <a:t>nach 2 Jahren abbrach. Er begann anschliessend 			ein Theologiestudium welches er frühzeitig mit dem 				Bachelors abschloss und Richtung Naturwissenschaft ging. 	</a:t>
            </a:r>
            <a:endParaRPr lang="de-CH"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CH" sz="2800" dirty="0">
                <a:latin typeface="Calibri" panose="020F0502020204030204" pitchFamily="34" charset="0"/>
                <a:ea typeface="Calibri" panose="020F0502020204030204" pitchFamily="34" charset="0"/>
                <a:cs typeface="Times New Roman" panose="02020603050405020304" pitchFamily="18" charset="0"/>
              </a:rPr>
              <a:t>1831-1836	Weltreise auf der Beagle</a:t>
            </a:r>
          </a:p>
          <a:p>
            <a:pPr marL="895350" indent="-895350">
              <a:lnSpc>
                <a:spcPct val="107000"/>
              </a:lnSpc>
              <a:spcAft>
                <a:spcPts val="800"/>
              </a:spcAft>
            </a:pPr>
            <a:r>
              <a:rPr lang="de-CH" sz="2800" dirty="0">
                <a:latin typeface="Calibri" panose="020F0502020204030204" pitchFamily="34" charset="0"/>
                <a:ea typeface="Calibri" panose="020F0502020204030204" pitchFamily="34" charset="0"/>
                <a:cs typeface="Times New Roman" panose="02020603050405020304" pitchFamily="18" charset="0"/>
              </a:rPr>
              <a:t>1859	</a:t>
            </a:r>
            <a:r>
              <a:rPr lang="de-CH" sz="2800" dirty="0" smtClean="0">
                <a:latin typeface="Calibri" panose="020F0502020204030204" pitchFamily="34" charset="0"/>
                <a:ea typeface="Calibri" panose="020F0502020204030204" pitchFamily="34" charset="0"/>
                <a:cs typeface="Times New Roman" panose="02020603050405020304" pitchFamily="18" charset="0"/>
              </a:rPr>
              <a:t>	</a:t>
            </a:r>
            <a:r>
              <a:rPr lang="de-CH" sz="2800" dirty="0">
                <a:latin typeface="Calibri" panose="020F0502020204030204" pitchFamily="34" charset="0"/>
                <a:ea typeface="Calibri" panose="020F0502020204030204" pitchFamily="34" charset="0"/>
                <a:cs typeface="Times New Roman" panose="02020603050405020304" pitchFamily="18" charset="0"/>
              </a:rPr>
              <a:t>	Buch „Entstehung der Arten“ erschien. Es gab die Grundlage </a:t>
            </a:r>
            <a:r>
              <a:rPr lang="de-CH" sz="2800" dirty="0" smtClean="0">
                <a:latin typeface="Calibri" panose="020F0502020204030204" pitchFamily="34" charset="0"/>
                <a:ea typeface="Calibri" panose="020F0502020204030204" pitchFamily="34" charset="0"/>
                <a:cs typeface="Times New Roman" panose="02020603050405020304" pitchFamily="18" charset="0"/>
              </a:rPr>
              <a:t>			der </a:t>
            </a:r>
            <a:r>
              <a:rPr lang="de-CH" sz="2800" dirty="0">
                <a:latin typeface="Calibri" panose="020F0502020204030204" pitchFamily="34" charset="0"/>
                <a:ea typeface="Calibri" panose="020F0502020204030204" pitchFamily="34" charset="0"/>
                <a:cs typeface="Times New Roman" panose="02020603050405020304" pitchFamily="18" charset="0"/>
              </a:rPr>
              <a:t>modernen </a:t>
            </a:r>
            <a:r>
              <a:rPr lang="de-CH" sz="2800" dirty="0" smtClean="0">
                <a:latin typeface="Calibri" panose="020F0502020204030204" pitchFamily="34" charset="0"/>
                <a:ea typeface="Calibri" panose="020F0502020204030204" pitchFamily="34" charset="0"/>
                <a:cs typeface="Times New Roman" panose="02020603050405020304" pitchFamily="18" charset="0"/>
              </a:rPr>
              <a:t>Evolutionslehre</a:t>
            </a:r>
            <a:r>
              <a:rPr lang="de-CH" sz="2800" dirty="0">
                <a:latin typeface="Calibri" panose="020F0502020204030204" pitchFamily="34" charset="0"/>
                <a:ea typeface="Calibri" panose="020F0502020204030204" pitchFamily="34" charset="0"/>
                <a:cs typeface="Times New Roman" panose="02020603050405020304" pitchFamily="18" charset="0"/>
              </a:rPr>
              <a:t>. Es braucht keinen Schöpfer </a:t>
            </a:r>
            <a:r>
              <a:rPr lang="de-CH" sz="2800" dirty="0" smtClean="0">
                <a:latin typeface="Calibri" panose="020F0502020204030204" pitchFamily="34" charset="0"/>
                <a:ea typeface="Calibri" panose="020F0502020204030204" pitchFamily="34" charset="0"/>
                <a:cs typeface="Times New Roman" panose="02020603050405020304" pitchFamily="18" charset="0"/>
              </a:rPr>
              <a:t>			für </a:t>
            </a:r>
            <a:r>
              <a:rPr lang="de-CH" sz="2800" dirty="0">
                <a:latin typeface="Calibri" panose="020F0502020204030204" pitchFamily="34" charset="0"/>
                <a:ea typeface="Calibri" panose="020F0502020204030204" pitchFamily="34" charset="0"/>
                <a:cs typeface="Times New Roman" panose="02020603050405020304" pitchFamily="18" charset="0"/>
              </a:rPr>
              <a:t>die Entstehung von Leben. Es </a:t>
            </a:r>
            <a:r>
              <a:rPr lang="de-CH" sz="2800" dirty="0" smtClean="0">
                <a:latin typeface="Calibri" panose="020F0502020204030204" pitchFamily="34" charset="0"/>
                <a:ea typeface="Calibri" panose="020F0502020204030204" pitchFamily="34" charset="0"/>
                <a:cs typeface="Times New Roman" panose="02020603050405020304" pitchFamily="18" charset="0"/>
              </a:rPr>
              <a:t>geht </a:t>
            </a:r>
            <a:r>
              <a:rPr lang="de-CH" sz="2800" dirty="0">
                <a:latin typeface="Calibri" panose="020F0502020204030204" pitchFamily="34" charset="0"/>
                <a:ea typeface="Calibri" panose="020F0502020204030204" pitchFamily="34" charset="0"/>
                <a:cs typeface="Times New Roman" panose="02020603050405020304" pitchFamily="18" charset="0"/>
              </a:rPr>
              <a:t>Darwin </a:t>
            </a:r>
            <a:r>
              <a:rPr lang="de-CH" sz="2800" dirty="0" smtClean="0">
                <a:latin typeface="Calibri" panose="020F0502020204030204" pitchFamily="34" charset="0"/>
                <a:ea typeface="Calibri" panose="020F0502020204030204" pitchFamily="34" charset="0"/>
                <a:cs typeface="Times New Roman" panose="02020603050405020304" pitchFamily="18" charset="0"/>
              </a:rPr>
              <a:t>im </a:t>
            </a:r>
            <a:r>
              <a:rPr lang="de-CH" sz="2800" dirty="0">
                <a:latin typeface="Calibri" panose="020F0502020204030204" pitchFamily="34" charset="0"/>
                <a:ea typeface="Calibri" panose="020F0502020204030204" pitchFamily="34" charset="0"/>
                <a:cs typeface="Times New Roman" panose="02020603050405020304" pitchFamily="18" charset="0"/>
              </a:rPr>
              <a:t>diesem </a:t>
            </a:r>
            <a:r>
              <a:rPr lang="de-CH" sz="2800" dirty="0" smtClean="0">
                <a:latin typeface="Calibri" panose="020F0502020204030204" pitchFamily="34" charset="0"/>
                <a:ea typeface="Calibri" panose="020F0502020204030204" pitchFamily="34" charset="0"/>
                <a:cs typeface="Times New Roman" panose="02020603050405020304" pitchFamily="18" charset="0"/>
              </a:rPr>
              <a:t>				Buch </a:t>
            </a:r>
            <a:r>
              <a:rPr lang="de-CH" sz="2800" dirty="0">
                <a:latin typeface="Calibri" panose="020F0502020204030204" pitchFamily="34" charset="0"/>
                <a:ea typeface="Calibri" panose="020F0502020204030204" pitchFamily="34" charset="0"/>
                <a:cs typeface="Times New Roman" panose="02020603050405020304" pitchFamily="18" charset="0"/>
              </a:rPr>
              <a:t>nur um die Tiere und Pflanzen. </a:t>
            </a:r>
          </a:p>
          <a:p>
            <a:pPr marL="895350" indent="-895350">
              <a:lnSpc>
                <a:spcPct val="107000"/>
              </a:lnSpc>
              <a:spcAft>
                <a:spcPts val="800"/>
              </a:spcAft>
            </a:pPr>
            <a:r>
              <a:rPr lang="de-CH" sz="2800" dirty="0">
                <a:latin typeface="Calibri" panose="020F0502020204030204" pitchFamily="34" charset="0"/>
                <a:ea typeface="Calibri" panose="020F0502020204030204" pitchFamily="34" charset="0"/>
                <a:cs typeface="Times New Roman" panose="02020603050405020304" pitchFamily="18" charset="0"/>
              </a:rPr>
              <a:t>1871		</a:t>
            </a:r>
            <a:r>
              <a:rPr lang="de-CH" sz="2800" dirty="0" smtClean="0">
                <a:latin typeface="Calibri" panose="020F0502020204030204" pitchFamily="34" charset="0"/>
                <a:ea typeface="Calibri" panose="020F0502020204030204" pitchFamily="34" charset="0"/>
                <a:cs typeface="Times New Roman" panose="02020603050405020304" pitchFamily="18" charset="0"/>
              </a:rPr>
              <a:t>	Buch </a:t>
            </a:r>
            <a:r>
              <a:rPr lang="de-CH" sz="2800" dirty="0">
                <a:latin typeface="Calibri" panose="020F0502020204030204" pitchFamily="34" charset="0"/>
                <a:ea typeface="Calibri" panose="020F0502020204030204" pitchFamily="34" charset="0"/>
                <a:cs typeface="Times New Roman" panose="02020603050405020304" pitchFamily="18" charset="0"/>
              </a:rPr>
              <a:t>„Die Abstammung des Menschen“ erschien. In diesem </a:t>
            </a:r>
            <a:r>
              <a:rPr lang="de-CH" sz="2800" dirty="0" smtClean="0">
                <a:latin typeface="Calibri" panose="020F0502020204030204" pitchFamily="34" charset="0"/>
                <a:ea typeface="Calibri" panose="020F0502020204030204" pitchFamily="34" charset="0"/>
                <a:cs typeface="Times New Roman" panose="02020603050405020304" pitchFamily="18" charset="0"/>
              </a:rPr>
              <a:t>			Buch </a:t>
            </a:r>
            <a:r>
              <a:rPr lang="de-CH" sz="2800" dirty="0">
                <a:latin typeface="Calibri" panose="020F0502020204030204" pitchFamily="34" charset="0"/>
                <a:ea typeface="Calibri" panose="020F0502020204030204" pitchFamily="34" charset="0"/>
                <a:cs typeface="Times New Roman" panose="02020603050405020304" pitchFamily="18" charset="0"/>
              </a:rPr>
              <a:t>nimmt Darwin </a:t>
            </a:r>
            <a:r>
              <a:rPr lang="de-CH" sz="2800" dirty="0" smtClean="0">
                <a:latin typeface="Calibri" panose="020F0502020204030204" pitchFamily="34" charset="0"/>
                <a:ea typeface="Calibri" panose="020F0502020204030204" pitchFamily="34" charset="0"/>
                <a:cs typeface="Times New Roman" panose="02020603050405020304" pitchFamily="18" charset="0"/>
              </a:rPr>
              <a:t>den </a:t>
            </a:r>
            <a:r>
              <a:rPr lang="de-CH" sz="2800" dirty="0">
                <a:latin typeface="Calibri" panose="020F0502020204030204" pitchFamily="34" charset="0"/>
                <a:ea typeface="Calibri" panose="020F0502020204030204" pitchFamily="34" charset="0"/>
                <a:cs typeface="Times New Roman" panose="02020603050405020304" pitchFamily="18" charset="0"/>
              </a:rPr>
              <a:t>Menschen ebenfalls in dieses Prinzip </a:t>
            </a:r>
            <a:r>
              <a:rPr lang="de-CH" sz="2800" dirty="0" smtClean="0">
                <a:latin typeface="Calibri" panose="020F0502020204030204" pitchFamily="34" charset="0"/>
                <a:ea typeface="Calibri" panose="020F0502020204030204" pitchFamily="34" charset="0"/>
                <a:cs typeface="Times New Roman" panose="02020603050405020304" pitchFamily="18" charset="0"/>
              </a:rPr>
              <a:t>hinein</a:t>
            </a:r>
            <a:r>
              <a:rPr lang="de-CH" sz="2800" dirty="0">
                <a:latin typeface="Calibri" panose="020F0502020204030204" pitchFamily="34" charset="0"/>
                <a:ea typeface="Calibri" panose="020F0502020204030204" pitchFamily="34" charset="0"/>
                <a:cs typeface="Times New Roman" panose="02020603050405020304" pitchFamily="18" charset="0"/>
              </a:rPr>
              <a:t>. </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7580305"/>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85750" y="266700"/>
            <a:ext cx="11601450" cy="6430478"/>
          </a:xfrm>
          <a:prstGeom prst="rect">
            <a:avLst/>
          </a:prstGeom>
        </p:spPr>
        <p:txBody>
          <a:bodyPr wrap="square">
            <a:spAutoFit/>
          </a:bodyPr>
          <a:lstStyle/>
          <a:p>
            <a:pPr marL="895350" indent="-895350">
              <a:lnSpc>
                <a:spcPct val="107000"/>
              </a:lnSpc>
              <a:spcAft>
                <a:spcPts val="800"/>
              </a:spcAft>
            </a:pPr>
            <a:r>
              <a:rPr lang="de-CH" sz="3000" dirty="0">
                <a:ea typeface="Calibri" panose="020F0502020204030204" pitchFamily="34" charset="0"/>
                <a:cs typeface="Times New Roman" panose="02020603050405020304" pitchFamily="18" charset="0"/>
              </a:rPr>
              <a:t>Die Lehre von Darwin:</a:t>
            </a:r>
          </a:p>
          <a:p>
            <a:pPr>
              <a:lnSpc>
                <a:spcPct val="107000"/>
              </a:lnSpc>
              <a:spcAft>
                <a:spcPts val="800"/>
              </a:spcAft>
            </a:pPr>
            <a:r>
              <a:rPr lang="de-CH" sz="3000" dirty="0">
                <a:ea typeface="Calibri" panose="020F0502020204030204" pitchFamily="34" charset="0"/>
                <a:cs typeface="Times New Roman" panose="02020603050405020304" pitchFamily="18" charset="0"/>
              </a:rPr>
              <a:t>Darwin machte auf seiner Weltreise mit der Beagle (1831–1836) viele interessante Beobachtungen. Damit belegte er drei allgemeine Prinzipien, die das Fundament seiner „</a:t>
            </a:r>
            <a:r>
              <a:rPr lang="de-CH" sz="3000" dirty="0" err="1" smtClean="0">
                <a:ea typeface="Calibri" panose="020F0502020204030204" pitchFamily="34" charset="0"/>
                <a:cs typeface="Times New Roman" panose="02020603050405020304" pitchFamily="18" charset="0"/>
              </a:rPr>
              <a:t>Selektionstheorie“bilden</a:t>
            </a:r>
            <a:r>
              <a:rPr lang="de-CH" sz="3000" dirty="0">
                <a:ea typeface="Calibri" panose="020F0502020204030204" pitchFamily="34" charset="0"/>
                <a:cs typeface="Times New Roman" panose="02020603050405020304" pitchFamily="18" charset="0"/>
              </a:rPr>
              <a:t>:</a:t>
            </a:r>
          </a:p>
          <a:p>
            <a:pPr>
              <a:lnSpc>
                <a:spcPct val="107000"/>
              </a:lnSpc>
              <a:spcAft>
                <a:spcPts val="800"/>
              </a:spcAft>
            </a:pPr>
            <a:r>
              <a:rPr lang="de-CH" sz="3000" dirty="0">
                <a:ea typeface="Calibri" panose="020F0502020204030204" pitchFamily="34" charset="0"/>
                <a:cs typeface="Times New Roman" panose="02020603050405020304" pitchFamily="18" charset="0"/>
              </a:rPr>
              <a:t>1. Es gibt unter Lebewesen der gleichen Art innerhalb einer abgeschlossenen Gruppe gewisse Unterschiede zwischen den einzelnen Tieren (</a:t>
            </a:r>
            <a:r>
              <a:rPr lang="de-CH" sz="3000" dirty="0">
                <a:ea typeface="Calibri" panose="020F0502020204030204" pitchFamily="34" charset="0"/>
                <a:cs typeface="Segoe UI Symbol" panose="020B0502040204020203" pitchFamily="34" charset="0"/>
              </a:rPr>
              <a:t>➝</a:t>
            </a:r>
            <a:r>
              <a:rPr lang="de-CH" sz="3000" dirty="0">
                <a:ea typeface="Calibri" panose="020F0502020204030204" pitchFamily="34" charset="0"/>
                <a:cs typeface="Times New Roman" panose="02020603050405020304" pitchFamily="18" charset="0"/>
              </a:rPr>
              <a:t> Variabilit</a:t>
            </a:r>
            <a:r>
              <a:rPr lang="de-CH" sz="3000" dirty="0">
                <a:ea typeface="Calibri" panose="020F0502020204030204" pitchFamily="34" charset="0"/>
                <a:cs typeface="Calibri" panose="020F0502020204030204" pitchFamily="34" charset="0"/>
              </a:rPr>
              <a:t>ä</a:t>
            </a:r>
            <a:r>
              <a:rPr lang="de-CH" sz="3000" dirty="0">
                <a:ea typeface="Calibri" panose="020F0502020204030204" pitchFamily="34" charset="0"/>
                <a:cs typeface="Times New Roman" panose="02020603050405020304" pitchFamily="18" charset="0"/>
              </a:rPr>
              <a:t>t der Lebewesen). </a:t>
            </a:r>
          </a:p>
          <a:p>
            <a:pPr>
              <a:lnSpc>
                <a:spcPct val="107000"/>
              </a:lnSpc>
              <a:spcAft>
                <a:spcPts val="800"/>
              </a:spcAft>
            </a:pPr>
            <a:r>
              <a:rPr lang="de-CH" sz="3000" dirty="0">
                <a:ea typeface="Calibri" panose="020F0502020204030204" pitchFamily="34" charset="0"/>
                <a:cs typeface="Times New Roman" panose="02020603050405020304" pitchFamily="18" charset="0"/>
              </a:rPr>
              <a:t>2. Die Tiere bekommen mehr Nachwuchs, als für eine gleichbleibende Gesamtzahl nötig wäre (</a:t>
            </a:r>
            <a:r>
              <a:rPr lang="de-CH" sz="3000" dirty="0">
                <a:ea typeface="Calibri" panose="020F0502020204030204" pitchFamily="34" charset="0"/>
                <a:cs typeface="Segoe UI Symbol" panose="020B0502040204020203" pitchFamily="34" charset="0"/>
              </a:rPr>
              <a:t>➝</a:t>
            </a:r>
            <a:r>
              <a:rPr lang="de-CH" sz="3000" dirty="0">
                <a:ea typeface="Calibri" panose="020F0502020204030204" pitchFamily="34" charset="0"/>
                <a:cs typeface="Times New Roman" panose="02020603050405020304" pitchFamily="18" charset="0"/>
              </a:rPr>
              <a:t> </a:t>
            </a:r>
            <a:r>
              <a:rPr lang="de-CH" sz="3000" dirty="0">
                <a:ea typeface="Calibri" panose="020F0502020204030204" pitchFamily="34" charset="0"/>
                <a:cs typeface="Calibri" panose="020F0502020204030204" pitchFamily="34" charset="0"/>
              </a:rPr>
              <a:t>Ü</a:t>
            </a:r>
            <a:r>
              <a:rPr lang="de-CH" sz="3000" dirty="0">
                <a:ea typeface="Calibri" panose="020F0502020204030204" pitchFamily="34" charset="0"/>
                <a:cs typeface="Times New Roman" panose="02020603050405020304" pitchFamily="18" charset="0"/>
              </a:rPr>
              <a:t>berproduktion von Nachkommen). </a:t>
            </a:r>
          </a:p>
          <a:p>
            <a:pPr>
              <a:lnSpc>
                <a:spcPct val="107000"/>
              </a:lnSpc>
              <a:spcAft>
                <a:spcPts val="800"/>
              </a:spcAft>
            </a:pPr>
            <a:r>
              <a:rPr lang="de-CH" sz="3000" dirty="0">
                <a:ea typeface="Calibri" panose="020F0502020204030204" pitchFamily="34" charset="0"/>
                <a:cs typeface="Times New Roman" panose="02020603050405020304" pitchFamily="18" charset="0"/>
              </a:rPr>
              <a:t>3. Nicht alle Tiere überleben, sondern vorzugsweise diejenigen, die die Herausforderungen des Lebens am besten meistern (</a:t>
            </a:r>
            <a:r>
              <a:rPr lang="de-CH" sz="3000" dirty="0">
                <a:ea typeface="Calibri" panose="020F0502020204030204" pitchFamily="34" charset="0"/>
                <a:cs typeface="Segoe UI Symbol" panose="020B0502040204020203" pitchFamily="34" charset="0"/>
              </a:rPr>
              <a:t>➝</a:t>
            </a:r>
            <a:r>
              <a:rPr lang="de-CH" sz="3000" dirty="0">
                <a:ea typeface="Calibri" panose="020F0502020204030204" pitchFamily="34" charset="0"/>
                <a:cs typeface="Times New Roman" panose="02020603050405020304" pitchFamily="18" charset="0"/>
              </a:rPr>
              <a:t> </a:t>
            </a:r>
            <a:r>
              <a:rPr lang="de-CH" sz="3000" dirty="0">
                <a:ea typeface="Calibri" panose="020F0502020204030204" pitchFamily="34" charset="0"/>
                <a:cs typeface="Calibri" panose="020F0502020204030204" pitchFamily="34" charset="0"/>
              </a:rPr>
              <a:t>„</a:t>
            </a:r>
            <a:r>
              <a:rPr lang="de-CH" sz="3000" dirty="0" err="1">
                <a:ea typeface="Calibri" panose="020F0502020204030204" pitchFamily="34" charset="0"/>
                <a:cs typeface="Times New Roman" panose="02020603050405020304" pitchFamily="18" charset="0"/>
              </a:rPr>
              <a:t>survival</a:t>
            </a:r>
            <a:r>
              <a:rPr lang="de-CH" sz="3000" dirty="0">
                <a:ea typeface="Calibri" panose="020F0502020204030204" pitchFamily="34" charset="0"/>
                <a:cs typeface="Times New Roman" panose="02020603050405020304" pitchFamily="18" charset="0"/>
              </a:rPr>
              <a:t> </a:t>
            </a:r>
            <a:r>
              <a:rPr lang="de-CH" sz="3000" dirty="0" err="1">
                <a:ea typeface="Calibri" panose="020F0502020204030204" pitchFamily="34" charset="0"/>
                <a:cs typeface="Times New Roman" panose="02020603050405020304" pitchFamily="18" charset="0"/>
              </a:rPr>
              <a:t>of</a:t>
            </a:r>
            <a:r>
              <a:rPr lang="de-CH" sz="3000" dirty="0">
                <a:ea typeface="Calibri" panose="020F0502020204030204" pitchFamily="34" charset="0"/>
                <a:cs typeface="Times New Roman" panose="02020603050405020304" pitchFamily="18" charset="0"/>
              </a:rPr>
              <a:t> </a:t>
            </a:r>
            <a:r>
              <a:rPr lang="de-CH" sz="3000" dirty="0" err="1">
                <a:ea typeface="Calibri" panose="020F0502020204030204" pitchFamily="34" charset="0"/>
                <a:cs typeface="Times New Roman" panose="02020603050405020304" pitchFamily="18" charset="0"/>
              </a:rPr>
              <a:t>the</a:t>
            </a:r>
            <a:r>
              <a:rPr lang="de-CH" sz="3000" dirty="0">
                <a:ea typeface="Calibri" panose="020F0502020204030204" pitchFamily="34" charset="0"/>
                <a:cs typeface="Times New Roman" panose="02020603050405020304" pitchFamily="18" charset="0"/>
              </a:rPr>
              <a:t> fittest</a:t>
            </a:r>
            <a:r>
              <a:rPr lang="de-CH" sz="3000" dirty="0">
                <a:ea typeface="Calibri" panose="020F0502020204030204" pitchFamily="34" charset="0"/>
                <a:cs typeface="Calibri" panose="020F0502020204030204" pitchFamily="34" charset="0"/>
              </a:rPr>
              <a:t>“</a:t>
            </a:r>
            <a:r>
              <a:rPr lang="de-CH" sz="3000" dirty="0">
                <a:ea typeface="Calibri" panose="020F0502020204030204" pitchFamily="34" charset="0"/>
                <a:cs typeface="Times New Roman" panose="02020603050405020304" pitchFamily="18" charset="0"/>
              </a:rPr>
              <a:t>).</a:t>
            </a:r>
            <a:endParaRPr lang="de-CH" sz="3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96971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ergebnis fÃ¼r mikro und makro 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620" y="579782"/>
            <a:ext cx="4511675" cy="36680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ldergebnis fÃ¼r mikro und makro ev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637" y="1066800"/>
            <a:ext cx="5715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136378" y="4531857"/>
            <a:ext cx="2951385" cy="1569660"/>
          </a:xfrm>
          <a:prstGeom prst="rect">
            <a:avLst/>
          </a:prstGeom>
        </p:spPr>
        <p:txBody>
          <a:bodyPr wrap="none">
            <a:spAutoFit/>
          </a:bodyPr>
          <a:lstStyle/>
          <a:p>
            <a:r>
              <a:rPr lang="de-CH" sz="2400" b="1" dirty="0" smtClean="0">
                <a:cs typeface="Times New Roman" panose="02020603050405020304" pitchFamily="18" charset="0"/>
              </a:rPr>
              <a:t>Makroevolution</a:t>
            </a:r>
          </a:p>
          <a:p>
            <a:r>
              <a:rPr lang="de-CH" sz="2400" dirty="0" smtClean="0">
                <a:cs typeface="Times New Roman" panose="02020603050405020304" pitchFamily="18" charset="0"/>
              </a:rPr>
              <a:t>Neu-Konstruktion</a:t>
            </a:r>
          </a:p>
          <a:p>
            <a:r>
              <a:rPr lang="de-CH" sz="2400" dirty="0" smtClean="0">
                <a:cs typeface="Times New Roman" panose="02020603050405020304" pitchFamily="18" charset="0"/>
              </a:rPr>
              <a:t>Entstehung der neuen</a:t>
            </a:r>
          </a:p>
          <a:p>
            <a:r>
              <a:rPr lang="de-CH" sz="2400" dirty="0" smtClean="0">
                <a:cs typeface="Times New Roman" panose="02020603050405020304" pitchFamily="18" charset="0"/>
              </a:rPr>
              <a:t>Baupläne</a:t>
            </a:r>
            <a:endParaRPr lang="de-CH" sz="1600" dirty="0"/>
          </a:p>
        </p:txBody>
      </p:sp>
      <p:sp>
        <p:nvSpPr>
          <p:cNvPr id="4" name="Rechteck 3"/>
          <p:cNvSpPr/>
          <p:nvPr/>
        </p:nvSpPr>
        <p:spPr>
          <a:xfrm>
            <a:off x="3137274" y="4488404"/>
            <a:ext cx="6096000" cy="1938992"/>
          </a:xfrm>
          <a:prstGeom prst="rect">
            <a:avLst/>
          </a:prstGeom>
        </p:spPr>
        <p:txBody>
          <a:bodyPr>
            <a:spAutoFit/>
          </a:bodyPr>
          <a:lstStyle/>
          <a:p>
            <a:r>
              <a:rPr lang="de-CH" sz="2400" b="1" dirty="0" smtClean="0">
                <a:cs typeface="Times New Roman" panose="02020603050405020304" pitchFamily="18" charset="0"/>
              </a:rPr>
              <a:t>Mikroevolution</a:t>
            </a:r>
            <a:endParaRPr lang="de-CH" sz="2400" b="1" dirty="0">
              <a:cs typeface="Times New Roman" panose="02020603050405020304" pitchFamily="18" charset="0"/>
            </a:endParaRPr>
          </a:p>
          <a:p>
            <a:r>
              <a:rPr lang="de-CH" sz="2400" dirty="0" smtClean="0">
                <a:cs typeface="Times New Roman" panose="02020603050405020304" pitchFamily="18" charset="0"/>
              </a:rPr>
              <a:t>Variationsvorgänge</a:t>
            </a:r>
          </a:p>
          <a:p>
            <a:r>
              <a:rPr lang="de-CH" sz="2400" dirty="0" smtClean="0">
                <a:cs typeface="Times New Roman" panose="02020603050405020304" pitchFamily="18" charset="0"/>
              </a:rPr>
              <a:t>Optimierungen</a:t>
            </a:r>
          </a:p>
          <a:p>
            <a:r>
              <a:rPr lang="de-CH" sz="2400" dirty="0" smtClean="0">
                <a:cs typeface="Times New Roman" panose="02020603050405020304" pitchFamily="18" charset="0"/>
              </a:rPr>
              <a:t>Spezialisierungen</a:t>
            </a:r>
          </a:p>
          <a:p>
            <a:r>
              <a:rPr lang="de-CH" sz="2400" dirty="0" smtClean="0">
                <a:cs typeface="Times New Roman" panose="02020603050405020304" pitchFamily="18" charset="0"/>
              </a:rPr>
              <a:t>Überlebensstrategien</a:t>
            </a:r>
            <a:endParaRPr lang="de-CH" sz="1600" dirty="0"/>
          </a:p>
        </p:txBody>
      </p:sp>
    </p:spTree>
    <p:extLst>
      <p:ext uri="{BB962C8B-B14F-4D97-AF65-F5344CB8AC3E}">
        <p14:creationId xmlns:p14="http://schemas.microsoft.com/office/powerpoint/2010/main" val="24617065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924050" y="675017"/>
            <a:ext cx="8134350" cy="5339923"/>
          </a:xfrm>
          <a:prstGeom prst="rect">
            <a:avLst/>
          </a:prstGeom>
        </p:spPr>
        <p:txBody>
          <a:bodyPr wrap="square">
            <a:spAutoFit/>
          </a:bodyPr>
          <a:lstStyle/>
          <a:p>
            <a:pPr>
              <a:lnSpc>
                <a:spcPct val="107000"/>
              </a:lnSpc>
              <a:spcAft>
                <a:spcPts val="800"/>
              </a:spcAft>
            </a:pPr>
            <a:r>
              <a:rPr lang="de-CH" sz="3000" dirty="0">
                <a:latin typeface="Calibri" panose="020F0502020204030204" pitchFamily="34" charset="0"/>
                <a:ea typeface="Calibri" panose="020F0502020204030204" pitchFamily="34" charset="0"/>
                <a:cs typeface="Times New Roman" panose="02020603050405020304" pitchFamily="18" charset="0"/>
              </a:rPr>
              <a:t>Häufige Fragen:</a:t>
            </a:r>
          </a:p>
          <a:p>
            <a:pPr marL="342900" lvl="0" indent="-342900">
              <a:lnSpc>
                <a:spcPct val="107000"/>
              </a:lnSpc>
              <a:spcAft>
                <a:spcPts val="0"/>
              </a:spcAft>
              <a:buFont typeface="Calibri" panose="020F0502020204030204" pitchFamily="34" charset="0"/>
              <a:buChar char="-"/>
            </a:pPr>
            <a:r>
              <a:rPr lang="de-CH" sz="3000" dirty="0">
                <a:latin typeface="Calibri" panose="020F0502020204030204" pitchFamily="34" charset="0"/>
                <a:ea typeface="Calibri" panose="020F0502020204030204" pitchFamily="34" charset="0"/>
                <a:cs typeface="Times New Roman" panose="02020603050405020304" pitchFamily="18" charset="0"/>
              </a:rPr>
              <a:t>Gab es einen Urknall?</a:t>
            </a:r>
          </a:p>
          <a:p>
            <a:pPr marL="342900" lvl="0" indent="-342900">
              <a:lnSpc>
                <a:spcPct val="107000"/>
              </a:lnSpc>
              <a:spcAft>
                <a:spcPts val="0"/>
              </a:spcAft>
              <a:buFont typeface="Calibri" panose="020F0502020204030204" pitchFamily="34" charset="0"/>
              <a:buChar char="-"/>
            </a:pPr>
            <a:r>
              <a:rPr lang="de-CH" sz="3000" dirty="0">
                <a:latin typeface="Calibri" panose="020F0502020204030204" pitchFamily="34" charset="0"/>
                <a:ea typeface="Calibri" panose="020F0502020204030204" pitchFamily="34" charset="0"/>
                <a:cs typeface="Times New Roman" panose="02020603050405020304" pitchFamily="18" charset="0"/>
              </a:rPr>
              <a:t>Millionen von Jahren</a:t>
            </a:r>
          </a:p>
          <a:p>
            <a:pPr marL="342900" lvl="0" indent="-342900">
              <a:lnSpc>
                <a:spcPct val="107000"/>
              </a:lnSpc>
              <a:spcAft>
                <a:spcPts val="0"/>
              </a:spcAft>
              <a:buFont typeface="Calibri" panose="020F0502020204030204" pitchFamily="34" charset="0"/>
              <a:buChar char="-"/>
            </a:pPr>
            <a:r>
              <a:rPr lang="de-CH" sz="3000" dirty="0">
                <a:latin typeface="Calibri" panose="020F0502020204030204" pitchFamily="34" charset="0"/>
                <a:ea typeface="Calibri" panose="020F0502020204030204" pitchFamily="34" charset="0"/>
                <a:cs typeface="Times New Roman" panose="02020603050405020304" pitchFamily="18" charset="0"/>
              </a:rPr>
              <a:t>Sintflut, war die Weltumspannend</a:t>
            </a:r>
          </a:p>
          <a:p>
            <a:pPr marL="342900" lvl="0" indent="-342900">
              <a:lnSpc>
                <a:spcPct val="107000"/>
              </a:lnSpc>
              <a:spcAft>
                <a:spcPts val="0"/>
              </a:spcAft>
              <a:buFont typeface="Calibri" panose="020F0502020204030204" pitchFamily="34" charset="0"/>
              <a:buChar char="-"/>
            </a:pPr>
            <a:r>
              <a:rPr lang="de-CH" sz="3000" dirty="0">
                <a:latin typeface="Calibri" panose="020F0502020204030204" pitchFamily="34" charset="0"/>
                <a:ea typeface="Calibri" panose="020F0502020204030204" pitchFamily="34" charset="0"/>
                <a:cs typeface="Times New Roman" panose="02020603050405020304" pitchFamily="18" charset="0"/>
              </a:rPr>
              <a:t>Wann lebten die Dinosaurier, was ist ein Dinosaurier?</a:t>
            </a:r>
          </a:p>
          <a:p>
            <a:pPr marL="342900" lvl="0" indent="-342900">
              <a:lnSpc>
                <a:spcPct val="107000"/>
              </a:lnSpc>
              <a:spcAft>
                <a:spcPts val="0"/>
              </a:spcAft>
              <a:buFont typeface="Calibri" panose="020F0502020204030204" pitchFamily="34" charset="0"/>
              <a:buChar char="-"/>
            </a:pPr>
            <a:r>
              <a:rPr lang="de-CH" sz="3000" dirty="0">
                <a:latin typeface="Calibri" panose="020F0502020204030204" pitchFamily="34" charset="0"/>
                <a:ea typeface="Calibri" panose="020F0502020204030204" pitchFamily="34" charset="0"/>
                <a:cs typeface="Times New Roman" panose="02020603050405020304" pitchFamily="18" charset="0"/>
              </a:rPr>
              <a:t>Lebte der Mensch zusammen mit den Dinos?</a:t>
            </a:r>
          </a:p>
          <a:p>
            <a:pPr marL="342900" lvl="0" indent="-342900">
              <a:lnSpc>
                <a:spcPct val="107000"/>
              </a:lnSpc>
              <a:spcAft>
                <a:spcPts val="800"/>
              </a:spcAft>
              <a:buFont typeface="Calibri" panose="020F0502020204030204" pitchFamily="34" charset="0"/>
              <a:buChar char="-"/>
            </a:pPr>
            <a:r>
              <a:rPr lang="de-CH" sz="3000" dirty="0">
                <a:latin typeface="Calibri" panose="020F0502020204030204" pitchFamily="34" charset="0"/>
                <a:ea typeface="Calibri" panose="020F0502020204030204" pitchFamily="34" charset="0"/>
                <a:cs typeface="Times New Roman" panose="02020603050405020304" pitchFamily="18" charset="0"/>
              </a:rPr>
              <a:t>Schuf Gott durch Evolution</a:t>
            </a:r>
            <a:r>
              <a:rPr lang="de-CH" sz="3000" dirty="0" smtClean="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Calibri" panose="020F0502020204030204" pitchFamily="34" charset="0"/>
              <a:buChar char="-"/>
            </a:pPr>
            <a:r>
              <a:rPr lang="de-CH" sz="3000" dirty="0" smtClean="0">
                <a:effectLst/>
                <a:latin typeface="Calibri" panose="020F0502020204030204" pitchFamily="34" charset="0"/>
                <a:ea typeface="Calibri" panose="020F0502020204030204" pitchFamily="34" charset="0"/>
                <a:cs typeface="Times New Roman" panose="02020603050405020304" pitchFamily="18" charset="0"/>
              </a:rPr>
              <a:t>Lückentheorie</a:t>
            </a:r>
          </a:p>
          <a:p>
            <a:pPr marL="342900" lvl="0" indent="-342900">
              <a:lnSpc>
                <a:spcPct val="107000"/>
              </a:lnSpc>
              <a:spcAft>
                <a:spcPts val="800"/>
              </a:spcAft>
              <a:buFont typeface="Calibri" panose="020F0502020204030204" pitchFamily="34" charset="0"/>
              <a:buChar char="-"/>
            </a:pPr>
            <a:r>
              <a:rPr lang="de-CH" sz="3000" dirty="0" smtClean="0">
                <a:latin typeface="Calibri" panose="020F0502020204030204" pitchFamily="34" charset="0"/>
                <a:ea typeface="Calibri" panose="020F0502020204030204" pitchFamily="34" charset="0"/>
                <a:cs typeface="Times New Roman" panose="02020603050405020304" pitchFamily="18" charset="0"/>
              </a:rPr>
              <a:t>Schöpfungstage und lange Zeiträume</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761533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565</Words>
  <Application>Microsoft Office PowerPoint</Application>
  <PresentationFormat>Breitbild</PresentationFormat>
  <Paragraphs>99</Paragraphs>
  <Slides>26</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26</vt:i4>
      </vt:variant>
    </vt:vector>
  </HeadingPairs>
  <TitlesOfParts>
    <vt:vector size="33" baseType="lpstr">
      <vt:lpstr>Arial</vt:lpstr>
      <vt:lpstr>Calibri</vt:lpstr>
      <vt:lpstr>Calibri Light</vt:lpstr>
      <vt:lpstr>Cambria</vt:lpstr>
      <vt:lpstr>Segoe UI Symbol</vt:lpstr>
      <vt:lpstr>Times New Roman</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Reinhard</dc:creator>
  <cp:lastModifiedBy>EliteBook</cp:lastModifiedBy>
  <cp:revision>83</cp:revision>
  <cp:lastPrinted>2018-08-17T09:40:40Z</cp:lastPrinted>
  <dcterms:created xsi:type="dcterms:W3CDTF">2018-05-19T05:14:58Z</dcterms:created>
  <dcterms:modified xsi:type="dcterms:W3CDTF">2018-10-24T16:37:50Z</dcterms:modified>
</cp:coreProperties>
</file>