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8" r:id="rId4"/>
    <p:sldId id="259" r:id="rId5"/>
    <p:sldId id="260" r:id="rId6"/>
    <p:sldId id="277" r:id="rId7"/>
    <p:sldId id="279" r:id="rId8"/>
    <p:sldId id="265" r:id="rId9"/>
    <p:sldId id="338" r:id="rId10"/>
    <p:sldId id="281" r:id="rId11"/>
    <p:sldId id="266" r:id="rId12"/>
    <p:sldId id="267" r:id="rId13"/>
    <p:sldId id="282" r:id="rId14"/>
    <p:sldId id="283" r:id="rId15"/>
    <p:sldId id="285" r:id="rId16"/>
    <p:sldId id="286" r:id="rId17"/>
    <p:sldId id="287" r:id="rId18"/>
    <p:sldId id="294" r:id="rId19"/>
    <p:sldId id="295" r:id="rId20"/>
    <p:sldId id="296" r:id="rId21"/>
    <p:sldId id="297" r:id="rId22"/>
    <p:sldId id="301" r:id="rId23"/>
    <p:sldId id="298" r:id="rId24"/>
    <p:sldId id="272" r:id="rId25"/>
    <p:sldId id="275" r:id="rId26"/>
    <p:sldId id="299" r:id="rId27"/>
    <p:sldId id="300" r:id="rId28"/>
    <p:sldId id="269" r:id="rId29"/>
    <p:sldId id="303" r:id="rId30"/>
    <p:sldId id="304" r:id="rId31"/>
    <p:sldId id="305" r:id="rId32"/>
    <p:sldId id="307" r:id="rId33"/>
    <p:sldId id="308" r:id="rId34"/>
    <p:sldId id="309" r:id="rId35"/>
    <p:sldId id="310" r:id="rId36"/>
    <p:sldId id="311" r:id="rId37"/>
    <p:sldId id="273" r:id="rId38"/>
    <p:sldId id="312" r:id="rId39"/>
    <p:sldId id="313" r:id="rId40"/>
    <p:sldId id="270" r:id="rId41"/>
    <p:sldId id="274" r:id="rId42"/>
    <p:sldId id="316" r:id="rId43"/>
    <p:sldId id="317" r:id="rId44"/>
    <p:sldId id="318" r:id="rId45"/>
    <p:sldId id="319" r:id="rId46"/>
    <p:sldId id="323" r:id="rId47"/>
    <p:sldId id="325" r:id="rId48"/>
    <p:sldId id="324" r:id="rId49"/>
    <p:sldId id="320"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02" r:id="rId63"/>
    <p:sldId id="293" r:id="rId6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5" name="Fußzeilenplatzhalter 4">
            <a:extLst>
              <a:ext uri="{FF2B5EF4-FFF2-40B4-BE49-F238E27FC236}">
                <a16:creationId xmlns=""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5" name="Fußzeilenplatzhalter 4">
            <a:extLst>
              <a:ext uri="{FF2B5EF4-FFF2-40B4-BE49-F238E27FC236}">
                <a16:creationId xmlns=""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5" name="Fußzeilenplatzhalter 4">
            <a:extLst>
              <a:ext uri="{FF2B5EF4-FFF2-40B4-BE49-F238E27FC236}">
                <a16:creationId xmlns=""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16.08.2018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16.08.2018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35841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5" name="Fußzeilenplatzhalter 4">
            <a:extLst>
              <a:ext uri="{FF2B5EF4-FFF2-40B4-BE49-F238E27FC236}">
                <a16:creationId xmlns=""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5" name="Fußzeilenplatzhalter 4">
            <a:extLst>
              <a:ext uri="{FF2B5EF4-FFF2-40B4-BE49-F238E27FC236}">
                <a16:creationId xmlns=""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6" name="Fußzeilenplatzhalter 5">
            <a:extLst>
              <a:ext uri="{FF2B5EF4-FFF2-40B4-BE49-F238E27FC236}">
                <a16:creationId xmlns=""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8" name="Fußzeilenplatzhalter 7">
            <a:extLst>
              <a:ext uri="{FF2B5EF4-FFF2-40B4-BE49-F238E27FC236}">
                <a16:creationId xmlns=""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4" name="Fußzeilenplatzhalter 3">
            <a:extLst>
              <a:ext uri="{FF2B5EF4-FFF2-40B4-BE49-F238E27FC236}">
                <a16:creationId xmlns=""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3" name="Fußzeilenplatzhalter 2">
            <a:extLst>
              <a:ext uri="{FF2B5EF4-FFF2-40B4-BE49-F238E27FC236}">
                <a16:creationId xmlns=""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6" name="Fußzeilenplatzhalter 5">
            <a:extLst>
              <a:ext uri="{FF2B5EF4-FFF2-40B4-BE49-F238E27FC236}">
                <a16:creationId xmlns=""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16.08.2018</a:t>
            </a:fld>
            <a:endParaRPr lang="de-CH"/>
          </a:p>
        </p:txBody>
      </p:sp>
      <p:sp>
        <p:nvSpPr>
          <p:cNvPr id="6" name="Fußzeilenplatzhalter 5">
            <a:extLst>
              <a:ext uri="{FF2B5EF4-FFF2-40B4-BE49-F238E27FC236}">
                <a16:creationId xmlns=""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16.08.2018</a:t>
            </a:fld>
            <a:endParaRPr lang="de-CH"/>
          </a:p>
        </p:txBody>
      </p:sp>
      <p:sp>
        <p:nvSpPr>
          <p:cNvPr id="5" name="Fußzeilenplatzhalter 4">
            <a:extLst>
              <a:ext uri="{FF2B5EF4-FFF2-40B4-BE49-F238E27FC236}">
                <a16:creationId xmlns=""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052223" y="5086476"/>
            <a:ext cx="4172809" cy="938719"/>
          </a:xfrm>
          <a:prstGeom prst="rect">
            <a:avLst/>
          </a:prstGeom>
          <a:noFill/>
        </p:spPr>
        <p:txBody>
          <a:bodyPr wrap="none" rtlCol="0">
            <a:spAutoFit/>
          </a:bodyPr>
          <a:lstStyle/>
          <a:p>
            <a:r>
              <a:rPr lang="de-CH" sz="5500" b="1" dirty="0"/>
              <a:t>König Salomo</a:t>
            </a:r>
          </a:p>
        </p:txBody>
      </p:sp>
    </p:spTree>
    <p:extLst>
      <p:ext uri="{BB962C8B-B14F-4D97-AF65-F5344CB8AC3E}">
        <p14:creationId xmlns:p14="http://schemas.microsoft.com/office/powerpoint/2010/main" val="3788338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Prolog</a:t>
            </a:r>
          </a:p>
        </p:txBody>
      </p:sp>
      <p:sp>
        <p:nvSpPr>
          <p:cNvPr id="4" name="Inhaltsplatzhalter 2">
            <a:extLst>
              <a:ext uri="{FF2B5EF4-FFF2-40B4-BE49-F238E27FC236}">
                <a16:creationId xmlns="" xmlns:a16="http://schemas.microsoft.com/office/drawing/2014/main" id="{7895931D-7DA7-4FF6-A47B-0450E14A07D0}"/>
              </a:ext>
            </a:extLst>
          </p:cNvPr>
          <p:cNvSpPr>
            <a:spLocks noGrp="1"/>
          </p:cNvSpPr>
          <p:nvPr>
            <p:ph idx="1"/>
          </p:nvPr>
        </p:nvSpPr>
        <p:spPr>
          <a:xfrm>
            <a:off x="838200" y="1248576"/>
            <a:ext cx="10515600" cy="4885893"/>
          </a:xfrm>
        </p:spPr>
        <p:txBody>
          <a:bodyPr>
            <a:normAutofit/>
          </a:bodyPr>
          <a:lstStyle/>
          <a:p>
            <a:r>
              <a:rPr lang="de-CH" sz="3000" dirty="0"/>
              <a:t>2. Sam 7,12-16		-&gt;	Verheissung</a:t>
            </a:r>
          </a:p>
          <a:p>
            <a:r>
              <a:rPr lang="de-CH" sz="3000" dirty="0"/>
              <a:t>1. </a:t>
            </a:r>
            <a:r>
              <a:rPr lang="de-CH" sz="3000" dirty="0" err="1"/>
              <a:t>Chr</a:t>
            </a:r>
            <a:r>
              <a:rPr lang="de-CH" sz="3000" dirty="0"/>
              <a:t> 22, 9-10		-&gt;	Verheissung</a:t>
            </a:r>
          </a:p>
          <a:p>
            <a:r>
              <a:rPr lang="de-CH" sz="3000" dirty="0"/>
              <a:t>2. Sam 12,24-25		-&gt;	Geburt Salomos</a:t>
            </a:r>
          </a:p>
          <a:p>
            <a:pPr marL="0" indent="0">
              <a:buNone/>
            </a:pPr>
            <a:r>
              <a:rPr lang="de-DE" sz="3000" dirty="0"/>
              <a:t>„Und David tröstete seine Frau Bathseba, und er ging zu ihr ein und lag bei ihr. Und sie gebar einen Sohn, und er gab ihm den Namen Salomo. Und der HERR liebte ihn. Und Er sandte ihm [eine Botschaft] durch den Propheten Nathan und gab ihm den Namen </a:t>
            </a:r>
            <a:r>
              <a:rPr lang="de-DE" sz="3000" dirty="0" err="1"/>
              <a:t>Jedidjah</a:t>
            </a:r>
            <a:r>
              <a:rPr lang="de-DE" sz="3000" dirty="0"/>
              <a:t>, um des HERRN willen.“</a:t>
            </a:r>
            <a:r>
              <a:rPr lang="de-DE" dirty="0"/>
              <a:t> </a:t>
            </a:r>
          </a:p>
          <a:p>
            <a:pPr marL="0" indent="0">
              <a:buNone/>
            </a:pPr>
            <a:endParaRPr lang="de-CH" sz="3000" dirty="0"/>
          </a:p>
          <a:p>
            <a:endParaRPr lang="de-CH" dirty="0"/>
          </a:p>
          <a:p>
            <a:pPr marL="0" indent="0">
              <a:buNone/>
            </a:pPr>
            <a:endParaRPr lang="de-CH" dirty="0"/>
          </a:p>
        </p:txBody>
      </p:sp>
    </p:spTree>
    <p:extLst>
      <p:ext uri="{BB962C8B-B14F-4D97-AF65-F5344CB8AC3E}">
        <p14:creationId xmlns:p14="http://schemas.microsoft.com/office/powerpoint/2010/main" val="3735469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1+2</a:t>
            </a:r>
          </a:p>
        </p:txBody>
      </p:sp>
      <p:sp>
        <p:nvSpPr>
          <p:cNvPr id="3" name="Inhaltsplatzhalter 2"/>
          <p:cNvSpPr>
            <a:spLocks noGrp="1"/>
          </p:cNvSpPr>
          <p:nvPr>
            <p:ph idx="1"/>
          </p:nvPr>
        </p:nvSpPr>
        <p:spPr/>
        <p:txBody>
          <a:bodyPr/>
          <a:lstStyle/>
          <a:p>
            <a:endParaRPr lang="de-CH" dirty="0"/>
          </a:p>
        </p:txBody>
      </p:sp>
    </p:spTree>
    <p:extLst>
      <p:ext uri="{BB962C8B-B14F-4D97-AF65-F5344CB8AC3E}">
        <p14:creationId xmlns:p14="http://schemas.microsoft.com/office/powerpoint/2010/main" val="3624618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1+2</a:t>
            </a:r>
          </a:p>
        </p:txBody>
      </p:sp>
      <p:pic>
        <p:nvPicPr>
          <p:cNvPr id="4099" name="Picture 3" descr="E:\Biografie Salomos\Figurenkonstel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089" y="1182256"/>
            <a:ext cx="8343663" cy="538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28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1+2</a:t>
            </a:r>
          </a:p>
        </p:txBody>
      </p:sp>
      <p:sp>
        <p:nvSpPr>
          <p:cNvPr id="4" name="Inhaltsplatzhalter 2">
            <a:extLst>
              <a:ext uri="{FF2B5EF4-FFF2-40B4-BE49-F238E27FC236}">
                <a16:creationId xmlns="" xmlns:a16="http://schemas.microsoft.com/office/drawing/2014/main" id="{8A729747-BCAA-475F-804C-8A5D36650DDF}"/>
              </a:ext>
            </a:extLst>
          </p:cNvPr>
          <p:cNvSpPr>
            <a:spLocks noGrp="1"/>
          </p:cNvSpPr>
          <p:nvPr>
            <p:ph idx="1"/>
          </p:nvPr>
        </p:nvSpPr>
        <p:spPr>
          <a:xfrm>
            <a:off x="838200" y="1825625"/>
            <a:ext cx="10515600" cy="4351338"/>
          </a:xfrm>
        </p:spPr>
        <p:txBody>
          <a:bodyPr/>
          <a:lstStyle/>
          <a:p>
            <a:r>
              <a:rPr lang="de-CH" sz="3000" dirty="0"/>
              <a:t>Salomo wird zum König gesalbt:</a:t>
            </a:r>
          </a:p>
          <a:p>
            <a:pPr marL="0" indent="0">
              <a:buNone/>
            </a:pPr>
            <a:r>
              <a:rPr lang="de-DE" sz="3000" dirty="0"/>
              <a:t>„Und der Priester Zadok nahm das </a:t>
            </a:r>
            <a:r>
              <a:rPr lang="de-DE" sz="3000" dirty="0" err="1"/>
              <a:t>Ölhorn</a:t>
            </a:r>
            <a:r>
              <a:rPr lang="de-DE" sz="3000" dirty="0"/>
              <a:t> aus dem Zelt und salbte Salomo, und sie stießen in das </a:t>
            </a:r>
            <a:r>
              <a:rPr lang="de-DE" sz="3000" dirty="0" err="1"/>
              <a:t>Schopharhorn</a:t>
            </a:r>
            <a:r>
              <a:rPr lang="de-DE" sz="3000" dirty="0"/>
              <a:t>, und das ganze Volk rief: Es lebe der König Salomo! Und das ganze Volk zog hinter ihm herauf, und das Volk blies auf Flöten und war sehr fröhlich, sodass die Erde von ihrem Geschrei erzitterte.“  1Kö 1,39-40</a:t>
            </a:r>
          </a:p>
          <a:p>
            <a:pPr marL="0" indent="0">
              <a:buNone/>
            </a:pPr>
            <a:endParaRPr lang="de-CH" dirty="0"/>
          </a:p>
          <a:p>
            <a:pPr marL="0" indent="0">
              <a:buNone/>
            </a:pPr>
            <a:endParaRPr lang="de-CH" dirty="0"/>
          </a:p>
        </p:txBody>
      </p:sp>
    </p:spTree>
    <p:extLst>
      <p:ext uri="{BB962C8B-B14F-4D97-AF65-F5344CB8AC3E}">
        <p14:creationId xmlns:p14="http://schemas.microsoft.com/office/powerpoint/2010/main" val="284875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1+2</a:t>
            </a:r>
          </a:p>
        </p:txBody>
      </p:sp>
      <p:sp>
        <p:nvSpPr>
          <p:cNvPr id="4" name="Inhaltsplatzhalter 2">
            <a:extLst>
              <a:ext uri="{FF2B5EF4-FFF2-40B4-BE49-F238E27FC236}">
                <a16:creationId xmlns="" xmlns:a16="http://schemas.microsoft.com/office/drawing/2014/main" id="{8A729747-BCAA-475F-804C-8A5D36650DDF}"/>
              </a:ext>
            </a:extLst>
          </p:cNvPr>
          <p:cNvSpPr>
            <a:spLocks noGrp="1"/>
          </p:cNvSpPr>
          <p:nvPr>
            <p:ph idx="1"/>
          </p:nvPr>
        </p:nvSpPr>
        <p:spPr>
          <a:xfrm>
            <a:off x="838200" y="1825624"/>
            <a:ext cx="10515600" cy="5032376"/>
          </a:xfrm>
        </p:spPr>
        <p:txBody>
          <a:bodyPr>
            <a:normAutofit/>
          </a:bodyPr>
          <a:lstStyle/>
          <a:p>
            <a:r>
              <a:rPr lang="de-CH" sz="3000" dirty="0"/>
              <a:t>Davids letzte Anweisungen:</a:t>
            </a:r>
          </a:p>
          <a:p>
            <a:pPr marL="0" indent="0">
              <a:buNone/>
            </a:pPr>
            <a:r>
              <a:rPr lang="de-DE" sz="3000" dirty="0"/>
              <a:t>„</a:t>
            </a:r>
            <a:r>
              <a:rPr lang="de-DE" dirty="0"/>
              <a:t>Und befolge die Anordnungen des HERRN, deines Gottes, dass du in seinen Wegen wandelst, seine Satzungen, seine Gebote, seine Rechte und seine Zeugnisse hältst, wie es im Gesetz Moses geschrieben steht, damit du Gelingen hast in allem, was du tust und wohin du dich wendest; damit der HERR sein Wort bestätigt, das er über mich geredet hat, indem er sagte: »Wenn deine Söhne auf ihre Wege achten, dass sie in Wahrheit vor mir wandeln, mit ihrem ganzen Herzen und mit ihrer ganzen Seele, so soll es dir niemals — sprach er — an einem Mann fehlen auf dem Thron Israels!«“ </a:t>
            </a:r>
            <a:r>
              <a:rPr lang="de-DE" sz="3000" dirty="0"/>
              <a:t>1Kö 2,3-4</a:t>
            </a:r>
          </a:p>
          <a:p>
            <a:pPr marL="0" indent="0">
              <a:buNone/>
            </a:pPr>
            <a:endParaRPr lang="de-CH" dirty="0"/>
          </a:p>
          <a:p>
            <a:pPr marL="0" indent="0">
              <a:buNone/>
            </a:pPr>
            <a:endParaRPr lang="de-CH" dirty="0"/>
          </a:p>
        </p:txBody>
      </p:sp>
    </p:spTree>
    <p:extLst>
      <p:ext uri="{BB962C8B-B14F-4D97-AF65-F5344CB8AC3E}">
        <p14:creationId xmlns:p14="http://schemas.microsoft.com/office/powerpoint/2010/main" val="394569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1+2</a:t>
            </a:r>
          </a:p>
        </p:txBody>
      </p:sp>
      <p:sp>
        <p:nvSpPr>
          <p:cNvPr id="4" name="Inhaltsplatzhalter 2">
            <a:extLst>
              <a:ext uri="{FF2B5EF4-FFF2-40B4-BE49-F238E27FC236}">
                <a16:creationId xmlns="" xmlns:a16="http://schemas.microsoft.com/office/drawing/2014/main" id="{8A729747-BCAA-475F-804C-8A5D36650DDF}"/>
              </a:ext>
            </a:extLst>
          </p:cNvPr>
          <p:cNvSpPr>
            <a:spLocks noGrp="1"/>
          </p:cNvSpPr>
          <p:nvPr>
            <p:ph idx="1"/>
          </p:nvPr>
        </p:nvSpPr>
        <p:spPr>
          <a:xfrm>
            <a:off x="838200" y="1825624"/>
            <a:ext cx="10515600" cy="5032376"/>
          </a:xfrm>
        </p:spPr>
        <p:txBody>
          <a:bodyPr>
            <a:normAutofit/>
          </a:bodyPr>
          <a:lstStyle/>
          <a:p>
            <a:r>
              <a:rPr lang="de-CH" sz="3000" dirty="0"/>
              <a:t>Salomos Haltung gegenüber seiner Mutter:</a:t>
            </a:r>
          </a:p>
          <a:p>
            <a:pPr marL="0" indent="0">
              <a:buNone/>
            </a:pPr>
            <a:r>
              <a:rPr lang="de-DE" sz="3000" dirty="0"/>
              <a:t>„So kam Bathseba hinein zum König Salomo, um mit ihm zu reden wegen </a:t>
            </a:r>
            <a:r>
              <a:rPr lang="de-DE" sz="3000" dirty="0" err="1"/>
              <a:t>Adonija</a:t>
            </a:r>
            <a:r>
              <a:rPr lang="de-DE" sz="3000" dirty="0"/>
              <a:t>. Und der König stand auf und ging ihr entgegen und verneigte sich vor ihr und setzte sich auf seinen Thron. Und auch für die Mutter des Königs wurde ein Thron hingestellt, und sie setzte sich zu seiner Rechten.“ 1Kö 2,19</a:t>
            </a:r>
          </a:p>
          <a:p>
            <a:pPr marL="0" indent="0">
              <a:buNone/>
            </a:pPr>
            <a:endParaRPr lang="de-CH" dirty="0"/>
          </a:p>
          <a:p>
            <a:pPr marL="0" indent="0">
              <a:buNone/>
            </a:pPr>
            <a:endParaRPr lang="de-CH" dirty="0"/>
          </a:p>
        </p:txBody>
      </p:sp>
    </p:spTree>
    <p:extLst>
      <p:ext uri="{BB962C8B-B14F-4D97-AF65-F5344CB8AC3E}">
        <p14:creationId xmlns:p14="http://schemas.microsoft.com/office/powerpoint/2010/main" val="242780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1+2</a:t>
            </a:r>
          </a:p>
        </p:txBody>
      </p:sp>
      <p:sp>
        <p:nvSpPr>
          <p:cNvPr id="4" name="Inhaltsplatzhalter 2">
            <a:extLst>
              <a:ext uri="{FF2B5EF4-FFF2-40B4-BE49-F238E27FC236}">
                <a16:creationId xmlns="" xmlns:a16="http://schemas.microsoft.com/office/drawing/2014/main" id="{8A729747-BCAA-475F-804C-8A5D36650DDF}"/>
              </a:ext>
            </a:extLst>
          </p:cNvPr>
          <p:cNvSpPr>
            <a:spLocks noGrp="1"/>
          </p:cNvSpPr>
          <p:nvPr>
            <p:ph idx="1"/>
          </p:nvPr>
        </p:nvSpPr>
        <p:spPr>
          <a:xfrm>
            <a:off x="838200" y="1825624"/>
            <a:ext cx="10515600" cy="5032376"/>
          </a:xfrm>
        </p:spPr>
        <p:txBody>
          <a:bodyPr>
            <a:normAutofit/>
          </a:bodyPr>
          <a:lstStyle/>
          <a:p>
            <a:r>
              <a:rPr lang="de-CH" sz="3000" dirty="0"/>
              <a:t>Salomos Haltung gegenüber seiner Mutter:</a:t>
            </a:r>
          </a:p>
          <a:p>
            <a:pPr marL="0" indent="0">
              <a:buNone/>
            </a:pPr>
            <a:r>
              <a:rPr lang="de-DE" sz="3000" dirty="0"/>
              <a:t>„So kam Bathseba hinein zum König Salomo, um mit ihm zu reden wegen </a:t>
            </a:r>
            <a:r>
              <a:rPr lang="de-DE" sz="3000" dirty="0" err="1"/>
              <a:t>Adonija</a:t>
            </a:r>
            <a:r>
              <a:rPr lang="de-DE" sz="3000" dirty="0"/>
              <a:t>. Und der König stand auf und ging ihr entgegen und verneigte sich vor ihr und setzte sich auf seinen Thron. Und auch für die Mutter des Königs wurde ein Thron hingestellt, und sie setzte sich zu seiner Rechten.“ 1Kö 2,19</a:t>
            </a:r>
          </a:p>
          <a:p>
            <a:pPr marL="0" indent="0" algn="just">
              <a:buNone/>
            </a:pPr>
            <a:endParaRPr lang="de-DE" sz="3000" dirty="0"/>
          </a:p>
          <a:p>
            <a:pPr marL="0" indent="0">
              <a:buNone/>
            </a:pPr>
            <a:r>
              <a:rPr lang="de-DE" sz="3000" dirty="0"/>
              <a:t>„Ein weiser Sohn macht seinem Vater Freude, doch ein Mensch, der seine Mutter geringschätzig behandelt, ist ein Dummkopf.“ </a:t>
            </a:r>
            <a:r>
              <a:rPr lang="de-DE" sz="3000" i="1" dirty="0"/>
              <a:t/>
            </a:r>
            <a:br>
              <a:rPr lang="de-DE" sz="3000" i="1" dirty="0"/>
            </a:br>
            <a:r>
              <a:rPr lang="de-DE" sz="3000" dirty="0" err="1"/>
              <a:t>Spr</a:t>
            </a:r>
            <a:r>
              <a:rPr lang="de-DE" sz="3000" dirty="0"/>
              <a:t> 15,20 </a:t>
            </a:r>
          </a:p>
          <a:p>
            <a:pPr marL="0" indent="0">
              <a:buNone/>
            </a:pPr>
            <a:endParaRPr lang="de-CH" dirty="0"/>
          </a:p>
          <a:p>
            <a:pPr marL="0" indent="0">
              <a:buNone/>
            </a:pPr>
            <a:endParaRPr lang="de-CH" dirty="0"/>
          </a:p>
        </p:txBody>
      </p:sp>
    </p:spTree>
    <p:extLst>
      <p:ext uri="{BB962C8B-B14F-4D97-AF65-F5344CB8AC3E}">
        <p14:creationId xmlns:p14="http://schemas.microsoft.com/office/powerpoint/2010/main" val="412039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4" name="Inhaltsplatzhalter 3"/>
          <p:cNvSpPr>
            <a:spLocks noGrp="1"/>
          </p:cNvSpPr>
          <p:nvPr>
            <p:ph idx="1"/>
          </p:nvPr>
        </p:nvSpPr>
        <p:spPr/>
        <p:txBody>
          <a:bodyPr/>
          <a:lstStyle/>
          <a:p>
            <a:endParaRPr lang="de-CH"/>
          </a:p>
        </p:txBody>
      </p:sp>
    </p:spTree>
    <p:extLst>
      <p:ext uri="{BB962C8B-B14F-4D97-AF65-F5344CB8AC3E}">
        <p14:creationId xmlns:p14="http://schemas.microsoft.com/office/powerpoint/2010/main" val="326552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3" name="Inhaltsplatzhalter 2"/>
          <p:cNvSpPr>
            <a:spLocks noGrp="1"/>
          </p:cNvSpPr>
          <p:nvPr>
            <p:ph idx="1"/>
          </p:nvPr>
        </p:nvSpPr>
        <p:spPr>
          <a:xfrm>
            <a:off x="838200" y="1435007"/>
            <a:ext cx="10515600" cy="4351338"/>
          </a:xfrm>
        </p:spPr>
        <p:txBody>
          <a:bodyPr/>
          <a:lstStyle/>
          <a:p>
            <a:r>
              <a:rPr lang="de-CH" sz="3000" dirty="0"/>
              <a:t>Einschub:</a:t>
            </a:r>
          </a:p>
          <a:p>
            <a:pPr marL="0" indent="0">
              <a:buNone/>
            </a:pPr>
            <a:r>
              <a:rPr lang="de-DE" sz="3000" dirty="0"/>
              <a:t>„Und Salomo verschwägerte sich mit dem Pharao, dem König von Ägypten, und nahm die Tochter des Pharao zur Frau und brachte sie in die Stadt Davids, bis er sein Haus und das Haus des HERRN und die Mauern um Jerusalem her fertiggebaut hatte. Nur opferte das Volk noch auf den Höhen; denn dem Namen des HERRN war noch kein Haus gebaut worden bis zu jener Zeit. Salomo aber liebte den HERRN, sodass er in den Ordnungen seines Vaters David wandelte; nur brachte er Schlachtopfer und Räucheropfer auf den Höhen dar.“</a:t>
            </a:r>
            <a:r>
              <a:rPr lang="de-CH" sz="3000" dirty="0"/>
              <a:t> V. 1-3</a:t>
            </a:r>
            <a:endParaRPr lang="de-CH" dirty="0"/>
          </a:p>
        </p:txBody>
      </p:sp>
    </p:spTree>
    <p:extLst>
      <p:ext uri="{BB962C8B-B14F-4D97-AF65-F5344CB8AC3E}">
        <p14:creationId xmlns:p14="http://schemas.microsoft.com/office/powerpoint/2010/main" val="379305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3" name="Inhaltsplatzhalter 2"/>
          <p:cNvSpPr>
            <a:spLocks noGrp="1"/>
          </p:cNvSpPr>
          <p:nvPr>
            <p:ph idx="1"/>
          </p:nvPr>
        </p:nvSpPr>
        <p:spPr>
          <a:xfrm>
            <a:off x="838200" y="1435007"/>
            <a:ext cx="10515600" cy="4351338"/>
          </a:xfrm>
        </p:spPr>
        <p:txBody>
          <a:bodyPr/>
          <a:lstStyle/>
          <a:p>
            <a:r>
              <a:rPr lang="de-CH" sz="3000" dirty="0"/>
              <a:t>Der Herr erscheint Salomo im Traum:</a:t>
            </a:r>
          </a:p>
          <a:p>
            <a:pPr marL="0" indent="0">
              <a:buNone/>
            </a:pPr>
            <a:r>
              <a:rPr lang="de-DE" sz="3000" dirty="0"/>
              <a:t>„Und der König ging nach Gibeon, um dort zu opfern; denn das war die bedeutendste Höhe. Und Salomo opferte 1 000 Brandopfer auf jenem Altar. In Gibeon erschien der HERR dem Salomo bei Nacht im Traum. Und Gott sprach: Bitte, was ich dir geben soll!“ V. 4-5 </a:t>
            </a:r>
          </a:p>
          <a:p>
            <a:pPr marL="0" indent="0" algn="just">
              <a:buNone/>
            </a:pPr>
            <a:endParaRPr lang="de-CH" dirty="0"/>
          </a:p>
        </p:txBody>
      </p:sp>
    </p:spTree>
    <p:extLst>
      <p:ext uri="{BB962C8B-B14F-4D97-AF65-F5344CB8AC3E}">
        <p14:creationId xmlns:p14="http://schemas.microsoft.com/office/powerpoint/2010/main" val="388415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table">
            <a:extLst>
              <a:ext uri="{FF2B5EF4-FFF2-40B4-BE49-F238E27FC236}">
                <a16:creationId xmlns="" xmlns:a16="http://schemas.microsoft.com/office/drawing/2014/main" id="{5FE0C5D4-A608-4917-BD4E-2CF27538C3C1}"/>
              </a:ext>
            </a:extLst>
          </p:cNvPr>
          <p:cNvPicPr>
            <a:picLocks noChangeAspect="1"/>
          </p:cNvPicPr>
          <p:nvPr/>
        </p:nvPicPr>
        <p:blipFill>
          <a:blip r:embed="rId2"/>
          <a:stretch>
            <a:fillRect/>
          </a:stretch>
        </p:blipFill>
        <p:spPr>
          <a:xfrm>
            <a:off x="778589" y="2115065"/>
            <a:ext cx="10634822" cy="2627870"/>
          </a:xfrm>
          <a:prstGeom prst="rect">
            <a:avLst/>
          </a:prstGeom>
        </p:spPr>
      </p:pic>
      <p:sp>
        <p:nvSpPr>
          <p:cNvPr id="7" name="Titel 1">
            <a:extLst>
              <a:ext uri="{FF2B5EF4-FFF2-40B4-BE49-F238E27FC236}">
                <a16:creationId xmlns="" xmlns:a16="http://schemas.microsoft.com/office/drawing/2014/main" id="{3037D1BC-E82F-4698-906C-2907ADF107FA}"/>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König Salomo</a:t>
            </a:r>
          </a:p>
        </p:txBody>
      </p:sp>
    </p:spTree>
    <p:extLst>
      <p:ext uri="{BB962C8B-B14F-4D97-AF65-F5344CB8AC3E}">
        <p14:creationId xmlns:p14="http://schemas.microsoft.com/office/powerpoint/2010/main" val="2094321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3" name="Inhaltsplatzhalter 2"/>
          <p:cNvSpPr>
            <a:spLocks noGrp="1"/>
          </p:cNvSpPr>
          <p:nvPr>
            <p:ph idx="1"/>
          </p:nvPr>
        </p:nvSpPr>
        <p:spPr>
          <a:xfrm>
            <a:off x="838200" y="1435007"/>
            <a:ext cx="10515600" cy="4351338"/>
          </a:xfrm>
        </p:spPr>
        <p:txBody>
          <a:bodyPr/>
          <a:lstStyle/>
          <a:p>
            <a:r>
              <a:rPr lang="de-CH" sz="3000" dirty="0"/>
              <a:t>Salomos Antwort:</a:t>
            </a:r>
          </a:p>
          <a:p>
            <a:pPr marL="0" indent="0">
              <a:buNone/>
            </a:pPr>
            <a:r>
              <a:rPr lang="de-DE" sz="3000" dirty="0"/>
              <a:t>„so gib du deinem Knecht doch ein verständiges Herz, dass er dein Volk zu richten versteht und unterscheiden kann, was Gut und Böse ist.“ V. 9</a:t>
            </a:r>
            <a:r>
              <a:rPr lang="de-DE" dirty="0"/>
              <a:t> </a:t>
            </a:r>
          </a:p>
          <a:p>
            <a:pPr marL="0" indent="0" algn="just">
              <a:buNone/>
            </a:pPr>
            <a:endParaRPr lang="de-CH" dirty="0"/>
          </a:p>
        </p:txBody>
      </p:sp>
    </p:spTree>
    <p:extLst>
      <p:ext uri="{BB962C8B-B14F-4D97-AF65-F5344CB8AC3E}">
        <p14:creationId xmlns:p14="http://schemas.microsoft.com/office/powerpoint/2010/main" val="108465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3" name="Inhaltsplatzhalter 2"/>
          <p:cNvSpPr>
            <a:spLocks noGrp="1"/>
          </p:cNvSpPr>
          <p:nvPr>
            <p:ph idx="1"/>
          </p:nvPr>
        </p:nvSpPr>
        <p:spPr>
          <a:xfrm>
            <a:off x="838200" y="1435006"/>
            <a:ext cx="10515600" cy="4759605"/>
          </a:xfrm>
        </p:spPr>
        <p:txBody>
          <a:bodyPr>
            <a:normAutofit/>
          </a:bodyPr>
          <a:lstStyle/>
          <a:p>
            <a:r>
              <a:rPr lang="de-CH" sz="3000" dirty="0"/>
              <a:t>Salomos Antwort:</a:t>
            </a:r>
          </a:p>
          <a:p>
            <a:pPr marL="0" indent="0">
              <a:buNone/>
            </a:pPr>
            <a:r>
              <a:rPr lang="de-DE" sz="3000" dirty="0"/>
              <a:t>„so gib du deinem Knecht doch ein verständiges Herz, dass er dein Volk zu richten versteht und unterscheiden kann, was Gut und Böse ist.“ V. 9 </a:t>
            </a:r>
          </a:p>
          <a:p>
            <a:pPr marL="0" indent="0">
              <a:buNone/>
            </a:pPr>
            <a:r>
              <a:rPr lang="de-CH" sz="3000" dirty="0"/>
              <a:t/>
            </a:r>
            <a:br>
              <a:rPr lang="de-CH" sz="3000" dirty="0"/>
            </a:br>
            <a:r>
              <a:rPr lang="de-DE" sz="3000" dirty="0"/>
              <a:t>„Habe ein offenes Ohr für die Weisheit und versuche von Herzen, verständig zu werden.“ </a:t>
            </a:r>
            <a:r>
              <a:rPr lang="de-DE" sz="3000" dirty="0" err="1"/>
              <a:t>Spr</a:t>
            </a:r>
            <a:r>
              <a:rPr lang="de-DE" sz="3000" dirty="0"/>
              <a:t> 2,2</a:t>
            </a:r>
          </a:p>
          <a:p>
            <a:pPr marL="0" indent="0" algn="just">
              <a:buNone/>
            </a:pPr>
            <a:endParaRPr lang="de-CH" sz="3000" dirty="0"/>
          </a:p>
        </p:txBody>
      </p:sp>
    </p:spTree>
    <p:extLst>
      <p:ext uri="{BB962C8B-B14F-4D97-AF65-F5344CB8AC3E}">
        <p14:creationId xmlns:p14="http://schemas.microsoft.com/office/powerpoint/2010/main" val="58427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3" name="Inhaltsplatzhalter 2"/>
          <p:cNvSpPr>
            <a:spLocks noGrp="1"/>
          </p:cNvSpPr>
          <p:nvPr>
            <p:ph idx="1"/>
          </p:nvPr>
        </p:nvSpPr>
        <p:spPr>
          <a:xfrm>
            <a:off x="838200" y="1435006"/>
            <a:ext cx="10515600" cy="5324382"/>
          </a:xfrm>
        </p:spPr>
        <p:txBody>
          <a:bodyPr>
            <a:normAutofit/>
          </a:bodyPr>
          <a:lstStyle/>
          <a:p>
            <a:r>
              <a:rPr lang="de-CH" sz="3000" dirty="0"/>
              <a:t>Salomos Antwort:</a:t>
            </a:r>
          </a:p>
          <a:p>
            <a:pPr marL="0" indent="0">
              <a:buNone/>
            </a:pPr>
            <a:r>
              <a:rPr lang="de-DE" sz="3000" dirty="0"/>
              <a:t>„so gib du deinem Knecht doch ein verständiges Herz, dass er dein Volk zu richten versteht und unterscheiden kann, was Gut und Böse ist.“ V. 9 </a:t>
            </a:r>
          </a:p>
          <a:p>
            <a:pPr marL="0" indent="0">
              <a:buNone/>
            </a:pPr>
            <a:r>
              <a:rPr lang="de-CH" sz="3000" dirty="0"/>
              <a:t/>
            </a:r>
            <a:br>
              <a:rPr lang="de-CH" sz="3000" dirty="0"/>
            </a:br>
            <a:r>
              <a:rPr lang="de-DE" sz="3000" dirty="0"/>
              <a:t>„Habe ein offenes Ohr für die Weisheit und versuche von Herzen, verständig zu werden.“ </a:t>
            </a:r>
            <a:r>
              <a:rPr lang="de-DE" sz="3000" dirty="0" err="1"/>
              <a:t>Spr</a:t>
            </a:r>
            <a:r>
              <a:rPr lang="de-DE" sz="3000" dirty="0"/>
              <a:t> 2,2</a:t>
            </a:r>
          </a:p>
          <a:p>
            <a:pPr marL="0" indent="0">
              <a:buNone/>
            </a:pPr>
            <a:r>
              <a:rPr lang="de-DE" sz="3000" dirty="0"/>
              <a:t/>
            </a:r>
            <a:br>
              <a:rPr lang="de-DE" sz="3000" dirty="0"/>
            </a:br>
            <a:r>
              <a:rPr lang="de-DE" sz="3000" dirty="0"/>
              <a:t>„Wenn es aber jemand unter euch an Weisheit mangelt, so erbitte er sie von Gott, der allen gern und ohne Vorwurf gibt, so wird sie ihm gegeben werden.“ Jak 1,5 </a:t>
            </a:r>
          </a:p>
          <a:p>
            <a:pPr marL="0" indent="0">
              <a:buNone/>
            </a:pPr>
            <a:endParaRPr lang="de-CH" sz="3000" dirty="0"/>
          </a:p>
        </p:txBody>
      </p:sp>
    </p:spTree>
    <p:extLst>
      <p:ext uri="{BB962C8B-B14F-4D97-AF65-F5344CB8AC3E}">
        <p14:creationId xmlns:p14="http://schemas.microsoft.com/office/powerpoint/2010/main" val="2663153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3" name="Inhaltsplatzhalter 2"/>
          <p:cNvSpPr>
            <a:spLocks noGrp="1"/>
          </p:cNvSpPr>
          <p:nvPr>
            <p:ph idx="1"/>
          </p:nvPr>
        </p:nvSpPr>
        <p:spPr>
          <a:xfrm>
            <a:off x="838200" y="1435007"/>
            <a:ext cx="10515600" cy="4351338"/>
          </a:xfrm>
        </p:spPr>
        <p:txBody>
          <a:bodyPr/>
          <a:lstStyle/>
          <a:p>
            <a:r>
              <a:rPr lang="de-CH" sz="3000" dirty="0"/>
              <a:t>Salomos weises Urteil:</a:t>
            </a:r>
          </a:p>
          <a:p>
            <a:pPr marL="0" indent="0">
              <a:buNone/>
            </a:pPr>
            <a:r>
              <a:rPr lang="de-DE" sz="3000" dirty="0"/>
              <a:t>„Als nun ganz Israel hörte, was für ein Urteil der König gefällt hatte, da fürchteten sie sich vor dem König; denn sie sahen, dass die Weisheit Gottes in seinem Herzen war, um Recht zu schaffen.“ V. 28 </a:t>
            </a:r>
          </a:p>
          <a:p>
            <a:pPr marL="0" indent="0" algn="just">
              <a:buNone/>
            </a:pPr>
            <a:endParaRPr lang="de-CH" dirty="0"/>
          </a:p>
        </p:txBody>
      </p:sp>
    </p:spTree>
    <p:extLst>
      <p:ext uri="{BB962C8B-B14F-4D97-AF65-F5344CB8AC3E}">
        <p14:creationId xmlns:p14="http://schemas.microsoft.com/office/powerpoint/2010/main" val="142063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Tree>
    <p:extLst>
      <p:ext uri="{BB962C8B-B14F-4D97-AF65-F5344CB8AC3E}">
        <p14:creationId xmlns:p14="http://schemas.microsoft.com/office/powerpoint/2010/main" val="2577642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3" name="Textfeld 2"/>
          <p:cNvSpPr txBox="1"/>
          <p:nvPr/>
        </p:nvSpPr>
        <p:spPr>
          <a:xfrm>
            <a:off x="448229" y="2102192"/>
            <a:ext cx="3845860" cy="2769989"/>
          </a:xfrm>
          <a:prstGeom prst="rect">
            <a:avLst/>
          </a:prstGeom>
          <a:noFill/>
        </p:spPr>
        <p:txBody>
          <a:bodyPr wrap="square" rtlCol="0">
            <a:spAutoFit/>
          </a:bodyPr>
          <a:lstStyle/>
          <a:p>
            <a:r>
              <a:rPr lang="de-CH" sz="3000" b="1" dirty="0"/>
              <a:t>2Sam 8,15-18</a:t>
            </a:r>
          </a:p>
          <a:p>
            <a:r>
              <a:rPr lang="de-CH" sz="2400" dirty="0"/>
              <a:t>1. </a:t>
            </a:r>
            <a:r>
              <a:rPr lang="de-CH" sz="2400" dirty="0" err="1"/>
              <a:t>Joab</a:t>
            </a:r>
            <a:r>
              <a:rPr lang="de-CH" sz="2400" dirty="0"/>
              <a:t> </a:t>
            </a:r>
            <a:r>
              <a:rPr lang="de-CH" sz="2400" i="1" dirty="0"/>
              <a:t>(Heer)</a:t>
            </a:r>
            <a:r>
              <a:rPr lang="de-CH" sz="2400" dirty="0"/>
              <a:t> </a:t>
            </a:r>
          </a:p>
          <a:p>
            <a:r>
              <a:rPr lang="de-CH" sz="2400" dirty="0"/>
              <a:t>2. </a:t>
            </a:r>
            <a:r>
              <a:rPr lang="de-CH" sz="2400" dirty="0" err="1"/>
              <a:t>Joschafat</a:t>
            </a:r>
            <a:r>
              <a:rPr lang="de-CH" sz="2400" dirty="0"/>
              <a:t> </a:t>
            </a:r>
            <a:r>
              <a:rPr lang="de-CH" sz="2400" i="1" dirty="0"/>
              <a:t>(Sprecher)</a:t>
            </a:r>
          </a:p>
          <a:p>
            <a:r>
              <a:rPr lang="de-CH" sz="2400" dirty="0"/>
              <a:t>3. Zadok/</a:t>
            </a:r>
            <a:r>
              <a:rPr lang="de-CH" sz="2400" dirty="0" err="1"/>
              <a:t>Ahimelech</a:t>
            </a:r>
            <a:r>
              <a:rPr lang="de-CH" sz="2400" dirty="0"/>
              <a:t> </a:t>
            </a:r>
            <a:r>
              <a:rPr lang="de-CH" sz="2400" i="1" dirty="0"/>
              <a:t>(Priester)</a:t>
            </a:r>
          </a:p>
          <a:p>
            <a:r>
              <a:rPr lang="de-CH" sz="2400" dirty="0"/>
              <a:t>4. </a:t>
            </a:r>
            <a:r>
              <a:rPr lang="de-CH" sz="2400" dirty="0" err="1"/>
              <a:t>Seraja</a:t>
            </a:r>
            <a:r>
              <a:rPr lang="de-CH" sz="2400" dirty="0"/>
              <a:t> </a:t>
            </a:r>
            <a:r>
              <a:rPr lang="de-CH" sz="2400" i="1" dirty="0"/>
              <a:t>(Schreiber) </a:t>
            </a:r>
          </a:p>
          <a:p>
            <a:r>
              <a:rPr lang="de-CH" sz="2400" dirty="0"/>
              <a:t>5. </a:t>
            </a:r>
            <a:r>
              <a:rPr lang="de-CH" sz="2400" dirty="0" err="1"/>
              <a:t>Benaja</a:t>
            </a:r>
            <a:r>
              <a:rPr lang="de-CH" sz="2400" dirty="0"/>
              <a:t> </a:t>
            </a:r>
            <a:r>
              <a:rPr lang="de-CH" sz="2400" i="1" dirty="0"/>
              <a:t>(Kreter und </a:t>
            </a:r>
            <a:r>
              <a:rPr lang="de-CH" sz="2400" i="1" dirty="0" err="1"/>
              <a:t>Pleter</a:t>
            </a:r>
            <a:r>
              <a:rPr lang="de-CH" sz="2400" i="1" dirty="0"/>
              <a:t>)</a:t>
            </a:r>
          </a:p>
          <a:p>
            <a:r>
              <a:rPr lang="de-CH" sz="2400" dirty="0"/>
              <a:t>6. Söhne Davids </a:t>
            </a:r>
            <a:r>
              <a:rPr lang="de-CH" sz="2400" i="1" dirty="0"/>
              <a:t>(Priester)</a:t>
            </a:r>
          </a:p>
        </p:txBody>
      </p:sp>
      <p:sp>
        <p:nvSpPr>
          <p:cNvPr id="5" name="Textfeld 4">
            <a:extLst>
              <a:ext uri="{FF2B5EF4-FFF2-40B4-BE49-F238E27FC236}">
                <a16:creationId xmlns="" xmlns:a16="http://schemas.microsoft.com/office/drawing/2014/main" id="{5F0E9882-853E-4E8C-BBEF-A93EFB1784C7}"/>
              </a:ext>
            </a:extLst>
          </p:cNvPr>
          <p:cNvSpPr txBox="1"/>
          <p:nvPr/>
        </p:nvSpPr>
        <p:spPr>
          <a:xfrm>
            <a:off x="3800339" y="1365225"/>
            <a:ext cx="4642618" cy="553998"/>
          </a:xfrm>
          <a:prstGeom prst="rect">
            <a:avLst/>
          </a:prstGeom>
          <a:noFill/>
        </p:spPr>
        <p:txBody>
          <a:bodyPr wrap="none" rtlCol="0">
            <a:spAutoFit/>
          </a:bodyPr>
          <a:lstStyle/>
          <a:p>
            <a:r>
              <a:rPr lang="de-CH" sz="3000" b="1" dirty="0"/>
              <a:t>die Obersten (das Kabinett )</a:t>
            </a:r>
          </a:p>
        </p:txBody>
      </p:sp>
    </p:spTree>
    <p:extLst>
      <p:ext uri="{BB962C8B-B14F-4D97-AF65-F5344CB8AC3E}">
        <p14:creationId xmlns:p14="http://schemas.microsoft.com/office/powerpoint/2010/main" val="98946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3" name="Textfeld 2"/>
          <p:cNvSpPr txBox="1"/>
          <p:nvPr/>
        </p:nvSpPr>
        <p:spPr>
          <a:xfrm>
            <a:off x="448229" y="2102192"/>
            <a:ext cx="3845860" cy="2769989"/>
          </a:xfrm>
          <a:prstGeom prst="rect">
            <a:avLst/>
          </a:prstGeom>
          <a:noFill/>
        </p:spPr>
        <p:txBody>
          <a:bodyPr wrap="square" rtlCol="0">
            <a:spAutoFit/>
          </a:bodyPr>
          <a:lstStyle/>
          <a:p>
            <a:r>
              <a:rPr lang="de-CH" sz="3000" b="1" dirty="0"/>
              <a:t>2Sam 8,15-18</a:t>
            </a:r>
          </a:p>
          <a:p>
            <a:r>
              <a:rPr lang="de-CH" sz="2400" dirty="0"/>
              <a:t>1. </a:t>
            </a:r>
            <a:r>
              <a:rPr lang="de-CH" sz="2400" dirty="0" err="1"/>
              <a:t>Joab</a:t>
            </a:r>
            <a:r>
              <a:rPr lang="de-CH" sz="2400" dirty="0"/>
              <a:t> </a:t>
            </a:r>
            <a:r>
              <a:rPr lang="de-CH" sz="2400" i="1" dirty="0"/>
              <a:t>(Heer)</a:t>
            </a:r>
            <a:r>
              <a:rPr lang="de-CH" sz="2400" dirty="0"/>
              <a:t> </a:t>
            </a:r>
          </a:p>
          <a:p>
            <a:r>
              <a:rPr lang="de-CH" sz="2400" dirty="0"/>
              <a:t>2. </a:t>
            </a:r>
            <a:r>
              <a:rPr lang="de-CH" sz="2400" dirty="0" err="1"/>
              <a:t>Joschafat</a:t>
            </a:r>
            <a:r>
              <a:rPr lang="de-CH" sz="2400" dirty="0"/>
              <a:t> </a:t>
            </a:r>
            <a:r>
              <a:rPr lang="de-CH" sz="2400" i="1" dirty="0"/>
              <a:t>(Sprecher)</a:t>
            </a:r>
          </a:p>
          <a:p>
            <a:r>
              <a:rPr lang="de-CH" sz="2400" dirty="0"/>
              <a:t>3. Zadok/</a:t>
            </a:r>
            <a:r>
              <a:rPr lang="de-CH" sz="2400" dirty="0" err="1"/>
              <a:t>Ahimelech</a:t>
            </a:r>
            <a:r>
              <a:rPr lang="de-CH" sz="2400" dirty="0"/>
              <a:t> </a:t>
            </a:r>
            <a:r>
              <a:rPr lang="de-CH" sz="2400" i="1" dirty="0"/>
              <a:t>(Priester)</a:t>
            </a:r>
          </a:p>
          <a:p>
            <a:r>
              <a:rPr lang="de-CH" sz="2400" dirty="0"/>
              <a:t>4. </a:t>
            </a:r>
            <a:r>
              <a:rPr lang="de-CH" sz="2400" dirty="0" err="1"/>
              <a:t>Seraja</a:t>
            </a:r>
            <a:r>
              <a:rPr lang="de-CH" sz="2400" dirty="0"/>
              <a:t> </a:t>
            </a:r>
            <a:r>
              <a:rPr lang="de-CH" sz="2400" i="1" dirty="0"/>
              <a:t>(Schreiber) </a:t>
            </a:r>
          </a:p>
          <a:p>
            <a:r>
              <a:rPr lang="de-CH" sz="2400" dirty="0"/>
              <a:t>5. </a:t>
            </a:r>
            <a:r>
              <a:rPr lang="de-CH" sz="2400" dirty="0" err="1"/>
              <a:t>Benaja</a:t>
            </a:r>
            <a:r>
              <a:rPr lang="de-CH" sz="2400" dirty="0"/>
              <a:t> </a:t>
            </a:r>
            <a:r>
              <a:rPr lang="de-CH" sz="2400" i="1" dirty="0"/>
              <a:t>(Kreter und </a:t>
            </a:r>
            <a:r>
              <a:rPr lang="de-CH" sz="2400" i="1" dirty="0" err="1"/>
              <a:t>Pleter</a:t>
            </a:r>
            <a:r>
              <a:rPr lang="de-CH" sz="2400" i="1" dirty="0"/>
              <a:t>)</a:t>
            </a:r>
          </a:p>
          <a:p>
            <a:r>
              <a:rPr lang="de-CH" sz="2400" dirty="0"/>
              <a:t>6. Söhne Davids </a:t>
            </a:r>
            <a:r>
              <a:rPr lang="de-CH" sz="2400" i="1" dirty="0"/>
              <a:t>(Priester)</a:t>
            </a:r>
          </a:p>
        </p:txBody>
      </p:sp>
      <p:sp>
        <p:nvSpPr>
          <p:cNvPr id="5" name="Textfeld 4"/>
          <p:cNvSpPr txBox="1"/>
          <p:nvPr/>
        </p:nvSpPr>
        <p:spPr>
          <a:xfrm>
            <a:off x="4294089" y="2102192"/>
            <a:ext cx="3872753" cy="3139321"/>
          </a:xfrm>
          <a:prstGeom prst="rect">
            <a:avLst/>
          </a:prstGeom>
          <a:noFill/>
        </p:spPr>
        <p:txBody>
          <a:bodyPr wrap="square" rtlCol="0">
            <a:spAutoFit/>
          </a:bodyPr>
          <a:lstStyle/>
          <a:p>
            <a:r>
              <a:rPr lang="de-CH" sz="3000" b="1" dirty="0"/>
              <a:t>2Sam 20,23-26</a:t>
            </a:r>
          </a:p>
          <a:p>
            <a:r>
              <a:rPr lang="de-CH" sz="2400" dirty="0"/>
              <a:t>1. </a:t>
            </a:r>
            <a:r>
              <a:rPr lang="de-CH" sz="2400" dirty="0" err="1"/>
              <a:t>Joab</a:t>
            </a:r>
            <a:r>
              <a:rPr lang="de-CH" sz="2400" dirty="0"/>
              <a:t> </a:t>
            </a:r>
            <a:r>
              <a:rPr lang="de-CH" sz="2400" i="1" dirty="0"/>
              <a:t>(Heer)</a:t>
            </a:r>
            <a:r>
              <a:rPr lang="de-CH" sz="2400" dirty="0"/>
              <a:t> </a:t>
            </a:r>
          </a:p>
          <a:p>
            <a:r>
              <a:rPr lang="de-CH" sz="2400" dirty="0"/>
              <a:t>2. </a:t>
            </a:r>
            <a:r>
              <a:rPr lang="de-CH" sz="2400" dirty="0" err="1"/>
              <a:t>Benaja</a:t>
            </a:r>
            <a:r>
              <a:rPr lang="de-CH" sz="2400" dirty="0"/>
              <a:t> </a:t>
            </a:r>
            <a:r>
              <a:rPr lang="de-CH" sz="2400" i="1" dirty="0"/>
              <a:t>(Kreter und </a:t>
            </a:r>
            <a:r>
              <a:rPr lang="de-CH" sz="2400" i="1" dirty="0" err="1"/>
              <a:t>Pleter</a:t>
            </a:r>
            <a:r>
              <a:rPr lang="de-CH" sz="2400" i="1" dirty="0"/>
              <a:t>)</a:t>
            </a:r>
            <a:endParaRPr lang="de-CH" sz="2400" dirty="0"/>
          </a:p>
          <a:p>
            <a:r>
              <a:rPr lang="de-CH" sz="2400" dirty="0"/>
              <a:t>3. </a:t>
            </a:r>
            <a:r>
              <a:rPr lang="de-CH" sz="2400" dirty="0" err="1"/>
              <a:t>Adoram</a:t>
            </a:r>
            <a:r>
              <a:rPr lang="de-CH" sz="2400" dirty="0"/>
              <a:t> </a:t>
            </a:r>
            <a:r>
              <a:rPr lang="de-CH" sz="2400" i="1" dirty="0"/>
              <a:t>(über die Fron)</a:t>
            </a:r>
          </a:p>
          <a:p>
            <a:r>
              <a:rPr lang="de-CH" sz="2400" dirty="0"/>
              <a:t>4. </a:t>
            </a:r>
            <a:r>
              <a:rPr lang="de-CH" sz="2400" dirty="0" err="1"/>
              <a:t>Joschafat</a:t>
            </a:r>
            <a:r>
              <a:rPr lang="de-CH" sz="2400" dirty="0"/>
              <a:t> </a:t>
            </a:r>
            <a:r>
              <a:rPr lang="de-CH" sz="2400" i="1" dirty="0"/>
              <a:t>(Sprecher)</a:t>
            </a:r>
            <a:r>
              <a:rPr lang="de-CH" sz="2400" dirty="0"/>
              <a:t> </a:t>
            </a:r>
          </a:p>
          <a:p>
            <a:r>
              <a:rPr lang="de-CH" sz="2400" dirty="0"/>
              <a:t>5. </a:t>
            </a:r>
            <a:r>
              <a:rPr lang="de-CH" sz="2400" dirty="0" err="1"/>
              <a:t>Scheja</a:t>
            </a:r>
            <a:r>
              <a:rPr lang="de-CH" sz="2400" dirty="0"/>
              <a:t> </a:t>
            </a:r>
            <a:r>
              <a:rPr lang="de-CH" sz="2400" i="1" dirty="0"/>
              <a:t>(Schreiber) </a:t>
            </a:r>
            <a:endParaRPr lang="de-CH" sz="2400" dirty="0"/>
          </a:p>
          <a:p>
            <a:r>
              <a:rPr lang="de-CH" sz="2400" dirty="0"/>
              <a:t>6. Zadok/</a:t>
            </a:r>
            <a:r>
              <a:rPr lang="de-CH" sz="2400" dirty="0" err="1"/>
              <a:t>Abjatar</a:t>
            </a:r>
            <a:r>
              <a:rPr lang="de-CH" sz="2400" dirty="0"/>
              <a:t> </a:t>
            </a:r>
            <a:r>
              <a:rPr lang="de-CH" sz="2400" i="1" dirty="0"/>
              <a:t>(Priester)</a:t>
            </a:r>
          </a:p>
          <a:p>
            <a:r>
              <a:rPr lang="de-CH" sz="2400" dirty="0"/>
              <a:t>7. Ira </a:t>
            </a:r>
            <a:r>
              <a:rPr lang="de-CH" sz="2400" i="1" dirty="0"/>
              <a:t>(Priester)</a:t>
            </a:r>
          </a:p>
        </p:txBody>
      </p:sp>
      <p:sp>
        <p:nvSpPr>
          <p:cNvPr id="6" name="Textfeld 5">
            <a:extLst>
              <a:ext uri="{FF2B5EF4-FFF2-40B4-BE49-F238E27FC236}">
                <a16:creationId xmlns="" xmlns:a16="http://schemas.microsoft.com/office/drawing/2014/main" id="{5F0E9882-853E-4E8C-BBEF-A93EFB1784C7}"/>
              </a:ext>
            </a:extLst>
          </p:cNvPr>
          <p:cNvSpPr txBox="1"/>
          <p:nvPr/>
        </p:nvSpPr>
        <p:spPr>
          <a:xfrm>
            <a:off x="3800339" y="1365225"/>
            <a:ext cx="4642618" cy="553998"/>
          </a:xfrm>
          <a:prstGeom prst="rect">
            <a:avLst/>
          </a:prstGeom>
          <a:noFill/>
        </p:spPr>
        <p:txBody>
          <a:bodyPr wrap="none" rtlCol="0">
            <a:spAutoFit/>
          </a:bodyPr>
          <a:lstStyle/>
          <a:p>
            <a:r>
              <a:rPr lang="de-CH" sz="3000" b="1" dirty="0"/>
              <a:t>die Obersten (das Kabinett )</a:t>
            </a:r>
          </a:p>
        </p:txBody>
      </p:sp>
    </p:spTree>
    <p:extLst>
      <p:ext uri="{BB962C8B-B14F-4D97-AF65-F5344CB8AC3E}">
        <p14:creationId xmlns:p14="http://schemas.microsoft.com/office/powerpoint/2010/main" val="324247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3" name="Textfeld 2"/>
          <p:cNvSpPr txBox="1"/>
          <p:nvPr/>
        </p:nvSpPr>
        <p:spPr>
          <a:xfrm>
            <a:off x="448229" y="2102192"/>
            <a:ext cx="3845860" cy="2769989"/>
          </a:xfrm>
          <a:prstGeom prst="rect">
            <a:avLst/>
          </a:prstGeom>
          <a:noFill/>
        </p:spPr>
        <p:txBody>
          <a:bodyPr wrap="square" rtlCol="0">
            <a:spAutoFit/>
          </a:bodyPr>
          <a:lstStyle/>
          <a:p>
            <a:r>
              <a:rPr lang="de-CH" sz="3000" b="1" dirty="0"/>
              <a:t>2Sam 8,15-18</a:t>
            </a:r>
          </a:p>
          <a:p>
            <a:r>
              <a:rPr lang="de-CH" sz="2400" dirty="0"/>
              <a:t>1. </a:t>
            </a:r>
            <a:r>
              <a:rPr lang="de-CH" sz="2400" dirty="0" err="1"/>
              <a:t>Joab</a:t>
            </a:r>
            <a:r>
              <a:rPr lang="de-CH" sz="2400" dirty="0"/>
              <a:t> </a:t>
            </a:r>
            <a:r>
              <a:rPr lang="de-CH" sz="2400" i="1" dirty="0"/>
              <a:t>(Heer)</a:t>
            </a:r>
            <a:r>
              <a:rPr lang="de-CH" sz="2400" dirty="0"/>
              <a:t> </a:t>
            </a:r>
          </a:p>
          <a:p>
            <a:r>
              <a:rPr lang="de-CH" sz="2400" dirty="0"/>
              <a:t>2. </a:t>
            </a:r>
            <a:r>
              <a:rPr lang="de-CH" sz="2400" dirty="0" err="1"/>
              <a:t>Joschafat</a:t>
            </a:r>
            <a:r>
              <a:rPr lang="de-CH" sz="2400" dirty="0"/>
              <a:t> </a:t>
            </a:r>
            <a:r>
              <a:rPr lang="de-CH" sz="2400" i="1" dirty="0"/>
              <a:t>(Sprecher)</a:t>
            </a:r>
          </a:p>
          <a:p>
            <a:r>
              <a:rPr lang="de-CH" sz="2400" dirty="0"/>
              <a:t>3. Zadok/</a:t>
            </a:r>
            <a:r>
              <a:rPr lang="de-CH" sz="2400" dirty="0" err="1"/>
              <a:t>Ahimelech</a:t>
            </a:r>
            <a:r>
              <a:rPr lang="de-CH" sz="2400" dirty="0"/>
              <a:t> </a:t>
            </a:r>
            <a:r>
              <a:rPr lang="de-CH" sz="2400" i="1" dirty="0"/>
              <a:t>(Priester)</a:t>
            </a:r>
          </a:p>
          <a:p>
            <a:r>
              <a:rPr lang="de-CH" sz="2400" dirty="0"/>
              <a:t>4. </a:t>
            </a:r>
            <a:r>
              <a:rPr lang="de-CH" sz="2400" dirty="0" err="1"/>
              <a:t>Seraja</a:t>
            </a:r>
            <a:r>
              <a:rPr lang="de-CH" sz="2400" dirty="0"/>
              <a:t> </a:t>
            </a:r>
            <a:r>
              <a:rPr lang="de-CH" sz="2400" i="1" dirty="0"/>
              <a:t>(Schreiber) </a:t>
            </a:r>
          </a:p>
          <a:p>
            <a:r>
              <a:rPr lang="de-CH" sz="2400" dirty="0"/>
              <a:t>5. </a:t>
            </a:r>
            <a:r>
              <a:rPr lang="de-CH" sz="2400" dirty="0" err="1"/>
              <a:t>Benaja</a:t>
            </a:r>
            <a:r>
              <a:rPr lang="de-CH" sz="2400" dirty="0"/>
              <a:t> </a:t>
            </a:r>
            <a:r>
              <a:rPr lang="de-CH" sz="2400" i="1" dirty="0"/>
              <a:t>(Kreter und </a:t>
            </a:r>
            <a:r>
              <a:rPr lang="de-CH" sz="2400" i="1" dirty="0" err="1"/>
              <a:t>Pleter</a:t>
            </a:r>
            <a:r>
              <a:rPr lang="de-CH" sz="2400" i="1" dirty="0"/>
              <a:t>)</a:t>
            </a:r>
          </a:p>
          <a:p>
            <a:r>
              <a:rPr lang="de-CH" sz="2400" dirty="0"/>
              <a:t>6. Söhne Davids </a:t>
            </a:r>
            <a:r>
              <a:rPr lang="de-CH" sz="2400" i="1" dirty="0"/>
              <a:t>(Priester)</a:t>
            </a:r>
          </a:p>
        </p:txBody>
      </p:sp>
      <p:sp>
        <p:nvSpPr>
          <p:cNvPr id="5" name="Textfeld 4"/>
          <p:cNvSpPr txBox="1"/>
          <p:nvPr/>
        </p:nvSpPr>
        <p:spPr>
          <a:xfrm>
            <a:off x="4294089" y="2102192"/>
            <a:ext cx="3872753" cy="3139321"/>
          </a:xfrm>
          <a:prstGeom prst="rect">
            <a:avLst/>
          </a:prstGeom>
          <a:noFill/>
        </p:spPr>
        <p:txBody>
          <a:bodyPr wrap="square" rtlCol="0">
            <a:spAutoFit/>
          </a:bodyPr>
          <a:lstStyle/>
          <a:p>
            <a:r>
              <a:rPr lang="de-CH" sz="3000" b="1" dirty="0"/>
              <a:t>2Sam 20,23-26</a:t>
            </a:r>
          </a:p>
          <a:p>
            <a:r>
              <a:rPr lang="de-CH" sz="2400" dirty="0"/>
              <a:t>1. </a:t>
            </a:r>
            <a:r>
              <a:rPr lang="de-CH" sz="2400" dirty="0" err="1"/>
              <a:t>Joab</a:t>
            </a:r>
            <a:r>
              <a:rPr lang="de-CH" sz="2400" dirty="0"/>
              <a:t> </a:t>
            </a:r>
            <a:r>
              <a:rPr lang="de-CH" sz="2400" i="1" dirty="0"/>
              <a:t>(Heer)</a:t>
            </a:r>
            <a:r>
              <a:rPr lang="de-CH" sz="2400" dirty="0"/>
              <a:t> </a:t>
            </a:r>
          </a:p>
          <a:p>
            <a:r>
              <a:rPr lang="de-CH" sz="2400" dirty="0"/>
              <a:t>2. </a:t>
            </a:r>
            <a:r>
              <a:rPr lang="de-CH" sz="2400" dirty="0" err="1"/>
              <a:t>Benaja</a:t>
            </a:r>
            <a:r>
              <a:rPr lang="de-CH" sz="2400" dirty="0"/>
              <a:t> </a:t>
            </a:r>
            <a:r>
              <a:rPr lang="de-CH" sz="2400" i="1" dirty="0"/>
              <a:t>(Kreter und </a:t>
            </a:r>
            <a:r>
              <a:rPr lang="de-CH" sz="2400" i="1" dirty="0" err="1"/>
              <a:t>Pleter</a:t>
            </a:r>
            <a:r>
              <a:rPr lang="de-CH" sz="2400" i="1" dirty="0"/>
              <a:t>)</a:t>
            </a:r>
            <a:endParaRPr lang="de-CH" sz="2400" dirty="0"/>
          </a:p>
          <a:p>
            <a:r>
              <a:rPr lang="de-CH" sz="2400" dirty="0"/>
              <a:t>3. </a:t>
            </a:r>
            <a:r>
              <a:rPr lang="de-CH" sz="2400" dirty="0" err="1"/>
              <a:t>Adoram</a:t>
            </a:r>
            <a:r>
              <a:rPr lang="de-CH" sz="2400" dirty="0"/>
              <a:t> </a:t>
            </a:r>
            <a:r>
              <a:rPr lang="de-CH" sz="2400" i="1" dirty="0"/>
              <a:t>(über die Fron)</a:t>
            </a:r>
          </a:p>
          <a:p>
            <a:r>
              <a:rPr lang="de-CH" sz="2400" dirty="0"/>
              <a:t>4. </a:t>
            </a:r>
            <a:r>
              <a:rPr lang="de-CH" sz="2400" dirty="0" err="1"/>
              <a:t>Joschafat</a:t>
            </a:r>
            <a:r>
              <a:rPr lang="de-CH" sz="2400" dirty="0"/>
              <a:t> </a:t>
            </a:r>
            <a:r>
              <a:rPr lang="de-CH" sz="2400" i="1" dirty="0"/>
              <a:t>(Sprecher)</a:t>
            </a:r>
            <a:r>
              <a:rPr lang="de-CH" sz="2400" dirty="0"/>
              <a:t> </a:t>
            </a:r>
          </a:p>
          <a:p>
            <a:r>
              <a:rPr lang="de-CH" sz="2400" dirty="0"/>
              <a:t>5. </a:t>
            </a:r>
            <a:r>
              <a:rPr lang="de-CH" sz="2400" dirty="0" err="1"/>
              <a:t>Scheja</a:t>
            </a:r>
            <a:r>
              <a:rPr lang="de-CH" sz="2400" dirty="0"/>
              <a:t> </a:t>
            </a:r>
            <a:r>
              <a:rPr lang="de-CH" sz="2400" i="1" dirty="0"/>
              <a:t>(Schreiber) </a:t>
            </a:r>
            <a:endParaRPr lang="de-CH" sz="2400" dirty="0"/>
          </a:p>
          <a:p>
            <a:r>
              <a:rPr lang="de-CH" sz="2400" dirty="0"/>
              <a:t>6. Zadok/</a:t>
            </a:r>
            <a:r>
              <a:rPr lang="de-CH" sz="2400" dirty="0" err="1"/>
              <a:t>Abjatar</a:t>
            </a:r>
            <a:r>
              <a:rPr lang="de-CH" sz="2400" dirty="0"/>
              <a:t> </a:t>
            </a:r>
            <a:r>
              <a:rPr lang="de-CH" sz="2400" i="1" dirty="0"/>
              <a:t>(Priester)</a:t>
            </a:r>
          </a:p>
          <a:p>
            <a:r>
              <a:rPr lang="de-CH" sz="2400" dirty="0"/>
              <a:t>7. Ira </a:t>
            </a:r>
            <a:r>
              <a:rPr lang="de-CH" sz="2400" i="1" dirty="0"/>
              <a:t>(Priester)</a:t>
            </a:r>
          </a:p>
        </p:txBody>
      </p:sp>
      <p:sp>
        <p:nvSpPr>
          <p:cNvPr id="6" name="Textfeld 5"/>
          <p:cNvSpPr txBox="1"/>
          <p:nvPr/>
        </p:nvSpPr>
        <p:spPr>
          <a:xfrm>
            <a:off x="8166842" y="2102192"/>
            <a:ext cx="3872753" cy="3877985"/>
          </a:xfrm>
          <a:prstGeom prst="rect">
            <a:avLst/>
          </a:prstGeom>
          <a:noFill/>
        </p:spPr>
        <p:txBody>
          <a:bodyPr wrap="square" rtlCol="0">
            <a:spAutoFit/>
          </a:bodyPr>
          <a:lstStyle/>
          <a:p>
            <a:r>
              <a:rPr lang="de-CH" sz="3000" b="1" dirty="0"/>
              <a:t>1Kö 4,1-6</a:t>
            </a:r>
          </a:p>
          <a:p>
            <a:r>
              <a:rPr lang="de-CH" sz="2400" dirty="0"/>
              <a:t>1. </a:t>
            </a:r>
            <a:r>
              <a:rPr lang="de-CH" sz="2400" dirty="0" err="1"/>
              <a:t>Asarja</a:t>
            </a:r>
            <a:r>
              <a:rPr lang="de-CH" sz="2400" dirty="0"/>
              <a:t> </a:t>
            </a:r>
            <a:r>
              <a:rPr lang="de-CH" sz="2400" i="1" dirty="0"/>
              <a:t>(Priester) </a:t>
            </a:r>
          </a:p>
          <a:p>
            <a:r>
              <a:rPr lang="de-CH" sz="2400" dirty="0"/>
              <a:t>2. </a:t>
            </a:r>
            <a:r>
              <a:rPr lang="de-CH" sz="2400" dirty="0" err="1"/>
              <a:t>Elihoref</a:t>
            </a:r>
            <a:r>
              <a:rPr lang="de-CH" sz="2400" dirty="0"/>
              <a:t>/</a:t>
            </a:r>
            <a:r>
              <a:rPr lang="de-CH" sz="2400" dirty="0" err="1"/>
              <a:t>Ahija</a:t>
            </a:r>
            <a:r>
              <a:rPr lang="de-CH" sz="2400" dirty="0"/>
              <a:t> </a:t>
            </a:r>
            <a:r>
              <a:rPr lang="de-CH" sz="2400" i="1" dirty="0"/>
              <a:t>(Schreiber)</a:t>
            </a:r>
          </a:p>
          <a:p>
            <a:r>
              <a:rPr lang="de-CH" sz="2400" dirty="0"/>
              <a:t>3. </a:t>
            </a:r>
            <a:r>
              <a:rPr lang="de-CH" sz="2400" dirty="0" err="1"/>
              <a:t>Joschafat</a:t>
            </a:r>
            <a:r>
              <a:rPr lang="de-CH" sz="2400" dirty="0"/>
              <a:t> </a:t>
            </a:r>
            <a:r>
              <a:rPr lang="de-CH" sz="2400" i="1" dirty="0"/>
              <a:t>(Sprecher)</a:t>
            </a:r>
          </a:p>
          <a:p>
            <a:r>
              <a:rPr lang="de-CH" sz="2400" dirty="0"/>
              <a:t>4. </a:t>
            </a:r>
            <a:r>
              <a:rPr lang="de-CH" sz="2400" dirty="0" err="1"/>
              <a:t>Benaja</a:t>
            </a:r>
            <a:r>
              <a:rPr lang="de-CH" sz="2400" dirty="0"/>
              <a:t> </a:t>
            </a:r>
            <a:r>
              <a:rPr lang="de-CH" sz="2400" i="1" dirty="0"/>
              <a:t>(über das Heer)</a:t>
            </a:r>
          </a:p>
          <a:p>
            <a:r>
              <a:rPr lang="de-CH" sz="2400" dirty="0"/>
              <a:t>5. Zadok/</a:t>
            </a:r>
            <a:r>
              <a:rPr lang="de-CH" sz="2400" dirty="0" err="1"/>
              <a:t>Abjatar</a:t>
            </a:r>
            <a:r>
              <a:rPr lang="de-CH" sz="2400" dirty="0"/>
              <a:t> </a:t>
            </a:r>
            <a:r>
              <a:rPr lang="de-CH" sz="2400" i="1" dirty="0"/>
              <a:t>(Priester)</a:t>
            </a:r>
          </a:p>
          <a:p>
            <a:r>
              <a:rPr lang="de-CH" sz="2400" dirty="0"/>
              <a:t>6. </a:t>
            </a:r>
            <a:r>
              <a:rPr lang="de-CH" sz="2400" dirty="0" err="1"/>
              <a:t>Asarja</a:t>
            </a:r>
            <a:r>
              <a:rPr lang="de-CH" sz="2400" dirty="0"/>
              <a:t> </a:t>
            </a:r>
            <a:r>
              <a:rPr lang="de-CH" sz="2400" i="1" dirty="0"/>
              <a:t>(über die Aufseher)</a:t>
            </a:r>
          </a:p>
          <a:p>
            <a:r>
              <a:rPr lang="de-CH" sz="2400" dirty="0"/>
              <a:t>7. </a:t>
            </a:r>
            <a:r>
              <a:rPr lang="de-CH" sz="2400" dirty="0" err="1"/>
              <a:t>Sabud</a:t>
            </a:r>
            <a:r>
              <a:rPr lang="de-CH" sz="2400" dirty="0"/>
              <a:t> </a:t>
            </a:r>
            <a:r>
              <a:rPr lang="de-CH" sz="2400" i="1" dirty="0"/>
              <a:t>(Minister/Priester)</a:t>
            </a:r>
          </a:p>
          <a:p>
            <a:r>
              <a:rPr lang="de-CH" sz="2400" dirty="0"/>
              <a:t>8. </a:t>
            </a:r>
            <a:r>
              <a:rPr lang="de-CH" sz="2400" dirty="0" err="1"/>
              <a:t>Ahischar</a:t>
            </a:r>
            <a:r>
              <a:rPr lang="de-CH" sz="2400" dirty="0"/>
              <a:t> </a:t>
            </a:r>
            <a:r>
              <a:rPr lang="de-CH" sz="2400" i="1" dirty="0"/>
              <a:t>(über das Haus)</a:t>
            </a:r>
          </a:p>
          <a:p>
            <a:r>
              <a:rPr lang="de-CH" sz="2400" dirty="0"/>
              <a:t>9. </a:t>
            </a:r>
            <a:r>
              <a:rPr lang="de-CH" sz="2400" dirty="0" err="1"/>
              <a:t>Adoniram</a:t>
            </a:r>
            <a:r>
              <a:rPr lang="de-CH" sz="2400" dirty="0"/>
              <a:t> </a:t>
            </a:r>
            <a:r>
              <a:rPr lang="de-CH" sz="2400" i="1" dirty="0"/>
              <a:t>(über die Fron)</a:t>
            </a:r>
          </a:p>
        </p:txBody>
      </p:sp>
      <p:sp>
        <p:nvSpPr>
          <p:cNvPr id="7" name="Textfeld 6">
            <a:extLst>
              <a:ext uri="{FF2B5EF4-FFF2-40B4-BE49-F238E27FC236}">
                <a16:creationId xmlns="" xmlns:a16="http://schemas.microsoft.com/office/drawing/2014/main" id="{5F0E9882-853E-4E8C-BBEF-A93EFB1784C7}"/>
              </a:ext>
            </a:extLst>
          </p:cNvPr>
          <p:cNvSpPr txBox="1"/>
          <p:nvPr/>
        </p:nvSpPr>
        <p:spPr>
          <a:xfrm>
            <a:off x="3800339" y="1365225"/>
            <a:ext cx="4642618" cy="553998"/>
          </a:xfrm>
          <a:prstGeom prst="rect">
            <a:avLst/>
          </a:prstGeom>
          <a:noFill/>
        </p:spPr>
        <p:txBody>
          <a:bodyPr wrap="none" rtlCol="0">
            <a:spAutoFit/>
          </a:bodyPr>
          <a:lstStyle/>
          <a:p>
            <a:r>
              <a:rPr lang="de-CH" sz="3000" b="1" dirty="0"/>
              <a:t>die Obersten (das Kabinett )</a:t>
            </a:r>
          </a:p>
        </p:txBody>
      </p:sp>
    </p:spTree>
    <p:extLst>
      <p:ext uri="{BB962C8B-B14F-4D97-AF65-F5344CB8AC3E}">
        <p14:creationId xmlns:p14="http://schemas.microsoft.com/office/powerpoint/2010/main" val="250287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01" y="251836"/>
            <a:ext cx="4464772" cy="635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 xmlns:a16="http://schemas.microsoft.com/office/drawing/2014/main" id="{7203A9CF-F265-40F6-BECC-1B6A0B30EDF5}"/>
              </a:ext>
            </a:extLst>
          </p:cNvPr>
          <p:cNvSpPr txBox="1"/>
          <p:nvPr/>
        </p:nvSpPr>
        <p:spPr>
          <a:xfrm>
            <a:off x="2784392" y="1295546"/>
            <a:ext cx="2243948" cy="553998"/>
          </a:xfrm>
          <a:prstGeom prst="rect">
            <a:avLst/>
          </a:prstGeom>
          <a:noFill/>
        </p:spPr>
        <p:txBody>
          <a:bodyPr wrap="none" rtlCol="0">
            <a:spAutoFit/>
          </a:bodyPr>
          <a:lstStyle/>
          <a:p>
            <a:r>
              <a:rPr lang="de-CH" sz="3000" b="1" dirty="0"/>
              <a:t>Die Aufseher</a:t>
            </a:r>
          </a:p>
        </p:txBody>
      </p:sp>
    </p:spTree>
    <p:extLst>
      <p:ext uri="{BB962C8B-B14F-4D97-AF65-F5344CB8AC3E}">
        <p14:creationId xmlns:p14="http://schemas.microsoft.com/office/powerpoint/2010/main" val="388690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01" y="251836"/>
            <a:ext cx="4464772" cy="635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 xmlns:a16="http://schemas.microsoft.com/office/drawing/2014/main" id="{7203A9CF-F265-40F6-BECC-1B6A0B30EDF5}"/>
              </a:ext>
            </a:extLst>
          </p:cNvPr>
          <p:cNvSpPr txBox="1"/>
          <p:nvPr/>
        </p:nvSpPr>
        <p:spPr>
          <a:xfrm>
            <a:off x="2784392" y="1295546"/>
            <a:ext cx="2243948" cy="553998"/>
          </a:xfrm>
          <a:prstGeom prst="rect">
            <a:avLst/>
          </a:prstGeom>
          <a:noFill/>
        </p:spPr>
        <p:txBody>
          <a:bodyPr wrap="none" rtlCol="0">
            <a:spAutoFit/>
          </a:bodyPr>
          <a:lstStyle/>
          <a:p>
            <a:r>
              <a:rPr lang="de-CH" sz="3000" b="1" dirty="0"/>
              <a:t>Die Aufseher</a:t>
            </a:r>
          </a:p>
        </p:txBody>
      </p:sp>
      <p:sp>
        <p:nvSpPr>
          <p:cNvPr id="3" name="Rechteck 2">
            <a:extLst>
              <a:ext uri="{FF2B5EF4-FFF2-40B4-BE49-F238E27FC236}">
                <a16:creationId xmlns="" xmlns:a16="http://schemas.microsoft.com/office/drawing/2014/main" id="{B4BA817C-4C68-49BF-879A-3AB382B54DF2}"/>
              </a:ext>
            </a:extLst>
          </p:cNvPr>
          <p:cNvSpPr/>
          <p:nvPr/>
        </p:nvSpPr>
        <p:spPr>
          <a:xfrm>
            <a:off x="402511" y="2115610"/>
            <a:ext cx="7007710" cy="3785652"/>
          </a:xfrm>
          <a:prstGeom prst="rect">
            <a:avLst/>
          </a:prstGeom>
        </p:spPr>
        <p:txBody>
          <a:bodyPr wrap="square">
            <a:spAutoFit/>
          </a:bodyPr>
          <a:lstStyle/>
          <a:p>
            <a:r>
              <a:rPr lang="de-DE" sz="3000" dirty="0"/>
              <a:t>„Und jene Aufseher versorgten den König Salomo und alle, die zum Tisch des Königs Salomo kamen, mit Speise, jeder in seinem Monat; sie ließen es an nichts mangeln. Auch die Gerste und das Stroh für die Kampfpferde und die Wagenpferde brachten sie an den Ort, wo es nötig war, jeder nach seiner Ordnung.“ 1Kö 5,7-8</a:t>
            </a:r>
          </a:p>
        </p:txBody>
      </p:sp>
    </p:spTree>
    <p:extLst>
      <p:ext uri="{BB962C8B-B14F-4D97-AF65-F5344CB8AC3E}">
        <p14:creationId xmlns:p14="http://schemas.microsoft.com/office/powerpoint/2010/main" val="393707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4ACA8DCC-38D0-4E22-83F0-FFEDAD47E009}"/>
              </a:ext>
            </a:extLst>
          </p:cNvPr>
          <p:cNvPicPr>
            <a:picLocks noChangeAspect="1"/>
          </p:cNvPicPr>
          <p:nvPr/>
        </p:nvPicPr>
        <p:blipFill>
          <a:blip r:embed="rId2"/>
          <a:stretch>
            <a:fillRect/>
          </a:stretch>
        </p:blipFill>
        <p:spPr>
          <a:xfrm>
            <a:off x="940273" y="246307"/>
            <a:ext cx="10311454" cy="6365385"/>
          </a:xfrm>
          <a:prstGeom prst="rect">
            <a:avLst/>
          </a:prstGeom>
        </p:spPr>
      </p:pic>
    </p:spTree>
    <p:extLst>
      <p:ext uri="{BB962C8B-B14F-4D97-AF65-F5344CB8AC3E}">
        <p14:creationId xmlns:p14="http://schemas.microsoft.com/office/powerpoint/2010/main" val="3829271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01" y="251836"/>
            <a:ext cx="4464772" cy="635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 xmlns:a16="http://schemas.microsoft.com/office/drawing/2014/main" id="{7203A9CF-F265-40F6-BECC-1B6A0B30EDF5}"/>
              </a:ext>
            </a:extLst>
          </p:cNvPr>
          <p:cNvSpPr txBox="1"/>
          <p:nvPr/>
        </p:nvSpPr>
        <p:spPr>
          <a:xfrm>
            <a:off x="2784392" y="1295546"/>
            <a:ext cx="2243948" cy="553998"/>
          </a:xfrm>
          <a:prstGeom prst="rect">
            <a:avLst/>
          </a:prstGeom>
          <a:noFill/>
        </p:spPr>
        <p:txBody>
          <a:bodyPr wrap="none" rtlCol="0">
            <a:spAutoFit/>
          </a:bodyPr>
          <a:lstStyle/>
          <a:p>
            <a:r>
              <a:rPr lang="de-CH" sz="3000" b="1" dirty="0"/>
              <a:t>Die Aufseher</a:t>
            </a:r>
          </a:p>
        </p:txBody>
      </p:sp>
      <p:sp>
        <p:nvSpPr>
          <p:cNvPr id="3" name="Rechteck 2">
            <a:extLst>
              <a:ext uri="{FF2B5EF4-FFF2-40B4-BE49-F238E27FC236}">
                <a16:creationId xmlns="" xmlns:a16="http://schemas.microsoft.com/office/drawing/2014/main" id="{B4BA817C-4C68-49BF-879A-3AB382B54DF2}"/>
              </a:ext>
            </a:extLst>
          </p:cNvPr>
          <p:cNvSpPr/>
          <p:nvPr/>
        </p:nvSpPr>
        <p:spPr>
          <a:xfrm>
            <a:off x="402511" y="2115610"/>
            <a:ext cx="7007710" cy="2862322"/>
          </a:xfrm>
          <a:prstGeom prst="rect">
            <a:avLst/>
          </a:prstGeom>
        </p:spPr>
        <p:txBody>
          <a:bodyPr wrap="square">
            <a:spAutoFit/>
          </a:bodyPr>
          <a:lstStyle/>
          <a:p>
            <a:r>
              <a:rPr lang="de-DE" sz="3000" dirty="0"/>
              <a:t>Täglicher Verbrauch am Hof:</a:t>
            </a:r>
          </a:p>
          <a:p>
            <a:pPr marL="457200" indent="-457200">
              <a:buFont typeface="Arial" panose="020B0604020202020204" pitchFamily="34" charset="0"/>
              <a:buChar char="•"/>
            </a:pPr>
            <a:r>
              <a:rPr lang="de-DE" sz="3000" dirty="0"/>
              <a:t>20-40 </a:t>
            </a:r>
            <a:r>
              <a:rPr lang="de-CH" sz="3000" dirty="0"/>
              <a:t>m3 </a:t>
            </a:r>
            <a:r>
              <a:rPr lang="de-CH" sz="3000" dirty="0" err="1"/>
              <a:t>Feinmehl</a:t>
            </a:r>
            <a:r>
              <a:rPr lang="de-CH" sz="3000" dirty="0"/>
              <a:t>/Mehl</a:t>
            </a:r>
          </a:p>
          <a:p>
            <a:pPr marL="457200" indent="-457200">
              <a:buFont typeface="Arial" panose="020B0604020202020204" pitchFamily="34" charset="0"/>
              <a:buChar char="•"/>
            </a:pPr>
            <a:r>
              <a:rPr lang="de-CH" sz="3000" dirty="0"/>
              <a:t>10 gemästete Rinder</a:t>
            </a:r>
          </a:p>
          <a:p>
            <a:pPr marL="457200" indent="-457200">
              <a:buFont typeface="Arial" panose="020B0604020202020204" pitchFamily="34" charset="0"/>
              <a:buChar char="•"/>
            </a:pPr>
            <a:r>
              <a:rPr lang="de-CH" sz="3000" dirty="0"/>
              <a:t>20 Weiderinder</a:t>
            </a:r>
          </a:p>
          <a:p>
            <a:pPr marL="457200" indent="-457200">
              <a:buFont typeface="Arial" panose="020B0604020202020204" pitchFamily="34" charset="0"/>
              <a:buChar char="•"/>
            </a:pPr>
            <a:r>
              <a:rPr lang="de-CH" sz="3000" dirty="0"/>
              <a:t>100 Schafe</a:t>
            </a:r>
          </a:p>
          <a:p>
            <a:pPr marL="457200" indent="-457200">
              <a:buFont typeface="Arial" panose="020B0604020202020204" pitchFamily="34" charset="0"/>
              <a:buChar char="•"/>
            </a:pPr>
            <a:r>
              <a:rPr lang="de-CH" sz="3000" dirty="0"/>
              <a:t>Einige Hirsche, Gazellen, Rehe und Vögel</a:t>
            </a:r>
            <a:endParaRPr lang="de-DE" sz="3000" dirty="0"/>
          </a:p>
        </p:txBody>
      </p:sp>
    </p:spTree>
    <p:extLst>
      <p:ext uri="{BB962C8B-B14F-4D97-AF65-F5344CB8AC3E}">
        <p14:creationId xmlns:p14="http://schemas.microsoft.com/office/powerpoint/2010/main" val="141254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5</a:t>
            </a:r>
          </a:p>
        </p:txBody>
      </p:sp>
      <p:sp>
        <p:nvSpPr>
          <p:cNvPr id="6" name="Textfeld 5">
            <a:extLst>
              <a:ext uri="{FF2B5EF4-FFF2-40B4-BE49-F238E27FC236}">
                <a16:creationId xmlns="" xmlns:a16="http://schemas.microsoft.com/office/drawing/2014/main" id="{AD80C431-043C-4837-B155-77702C9AE7EA}"/>
              </a:ext>
            </a:extLst>
          </p:cNvPr>
          <p:cNvSpPr txBox="1"/>
          <p:nvPr/>
        </p:nvSpPr>
        <p:spPr>
          <a:xfrm>
            <a:off x="4708472" y="1287157"/>
            <a:ext cx="2775055" cy="553998"/>
          </a:xfrm>
          <a:prstGeom prst="rect">
            <a:avLst/>
          </a:prstGeom>
          <a:noFill/>
        </p:spPr>
        <p:txBody>
          <a:bodyPr wrap="none" rtlCol="0">
            <a:spAutoFit/>
          </a:bodyPr>
          <a:lstStyle/>
          <a:p>
            <a:r>
              <a:rPr lang="de-CH" sz="3000" b="1" dirty="0"/>
              <a:t>Hiram von </a:t>
            </a:r>
            <a:r>
              <a:rPr lang="de-CH" sz="3000" b="1" dirty="0" err="1"/>
              <a:t>Tyrus</a:t>
            </a:r>
            <a:endParaRPr lang="de-CH" sz="3000" b="1" dirty="0"/>
          </a:p>
        </p:txBody>
      </p:sp>
    </p:spTree>
    <p:extLst>
      <p:ext uri="{BB962C8B-B14F-4D97-AF65-F5344CB8AC3E}">
        <p14:creationId xmlns:p14="http://schemas.microsoft.com/office/powerpoint/2010/main" val="3429560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5</a:t>
            </a:r>
          </a:p>
        </p:txBody>
      </p:sp>
      <p:sp>
        <p:nvSpPr>
          <p:cNvPr id="4" name="Textfeld 3">
            <a:extLst>
              <a:ext uri="{FF2B5EF4-FFF2-40B4-BE49-F238E27FC236}">
                <a16:creationId xmlns="" xmlns:a16="http://schemas.microsoft.com/office/drawing/2014/main" id="{7203A9CF-F265-40F6-BECC-1B6A0B30EDF5}"/>
              </a:ext>
            </a:extLst>
          </p:cNvPr>
          <p:cNvSpPr txBox="1"/>
          <p:nvPr/>
        </p:nvSpPr>
        <p:spPr>
          <a:xfrm>
            <a:off x="4708472" y="1287157"/>
            <a:ext cx="2775055" cy="553998"/>
          </a:xfrm>
          <a:prstGeom prst="rect">
            <a:avLst/>
          </a:prstGeom>
          <a:noFill/>
        </p:spPr>
        <p:txBody>
          <a:bodyPr wrap="none" rtlCol="0">
            <a:spAutoFit/>
          </a:bodyPr>
          <a:lstStyle/>
          <a:p>
            <a:r>
              <a:rPr lang="de-CH" sz="3000" b="1" dirty="0"/>
              <a:t>Hiram von </a:t>
            </a:r>
            <a:r>
              <a:rPr lang="de-CH" sz="3000" b="1" dirty="0" err="1"/>
              <a:t>Tyrus</a:t>
            </a:r>
            <a:endParaRPr lang="de-CH" sz="3000" b="1" dirty="0"/>
          </a:p>
        </p:txBody>
      </p:sp>
      <p:sp>
        <p:nvSpPr>
          <p:cNvPr id="3" name="Rechteck 2">
            <a:extLst>
              <a:ext uri="{FF2B5EF4-FFF2-40B4-BE49-F238E27FC236}">
                <a16:creationId xmlns="" xmlns:a16="http://schemas.microsoft.com/office/drawing/2014/main" id="{E197997B-0025-4C89-9093-F00133B68540}"/>
              </a:ext>
            </a:extLst>
          </p:cNvPr>
          <p:cNvSpPr/>
          <p:nvPr/>
        </p:nvSpPr>
        <p:spPr>
          <a:xfrm>
            <a:off x="1117133" y="2228671"/>
            <a:ext cx="9957732" cy="2862322"/>
          </a:xfrm>
          <a:prstGeom prst="rect">
            <a:avLst/>
          </a:prstGeom>
        </p:spPr>
        <p:txBody>
          <a:bodyPr wrap="square">
            <a:spAutoFit/>
          </a:bodyPr>
          <a:lstStyle/>
          <a:p>
            <a:r>
              <a:rPr lang="de-DE" sz="3000" dirty="0"/>
              <a:t>Salomo:</a:t>
            </a:r>
          </a:p>
          <a:p>
            <a:r>
              <a:rPr lang="de-DE" sz="3000" dirty="0"/>
              <a:t>„So gebiete nun, dass man mir Zedern vom Libanon haut; und meine Knechte sollen mit deinen Knechten sein, und den Lohn deiner Knechte will ich dir geben, so viel du verlangst; denn dir ist bekannt, dass niemand unter uns ist, der Holz zu hauen versteht wie die </a:t>
            </a:r>
            <a:r>
              <a:rPr lang="de-DE" sz="3000" dirty="0" err="1"/>
              <a:t>Zidonier</a:t>
            </a:r>
            <a:r>
              <a:rPr lang="de-DE" sz="3000" dirty="0"/>
              <a:t>!“ V. 20 </a:t>
            </a:r>
            <a:endParaRPr lang="de-CH" sz="3000" dirty="0"/>
          </a:p>
        </p:txBody>
      </p:sp>
    </p:spTree>
    <p:extLst>
      <p:ext uri="{BB962C8B-B14F-4D97-AF65-F5344CB8AC3E}">
        <p14:creationId xmlns:p14="http://schemas.microsoft.com/office/powerpoint/2010/main" val="293242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5</a:t>
            </a:r>
          </a:p>
        </p:txBody>
      </p:sp>
      <p:sp>
        <p:nvSpPr>
          <p:cNvPr id="4" name="Textfeld 3">
            <a:extLst>
              <a:ext uri="{FF2B5EF4-FFF2-40B4-BE49-F238E27FC236}">
                <a16:creationId xmlns="" xmlns:a16="http://schemas.microsoft.com/office/drawing/2014/main" id="{7203A9CF-F265-40F6-BECC-1B6A0B30EDF5}"/>
              </a:ext>
            </a:extLst>
          </p:cNvPr>
          <p:cNvSpPr txBox="1"/>
          <p:nvPr/>
        </p:nvSpPr>
        <p:spPr>
          <a:xfrm>
            <a:off x="4708472" y="1287157"/>
            <a:ext cx="2775055" cy="553998"/>
          </a:xfrm>
          <a:prstGeom prst="rect">
            <a:avLst/>
          </a:prstGeom>
          <a:noFill/>
        </p:spPr>
        <p:txBody>
          <a:bodyPr wrap="none" rtlCol="0">
            <a:spAutoFit/>
          </a:bodyPr>
          <a:lstStyle/>
          <a:p>
            <a:r>
              <a:rPr lang="de-CH" sz="3000" b="1" dirty="0"/>
              <a:t>Hiram von </a:t>
            </a:r>
            <a:r>
              <a:rPr lang="de-CH" sz="3000" b="1" dirty="0" err="1"/>
              <a:t>Tyrus</a:t>
            </a:r>
            <a:endParaRPr lang="de-CH" sz="3000" b="1" dirty="0"/>
          </a:p>
        </p:txBody>
      </p:sp>
      <p:sp>
        <p:nvSpPr>
          <p:cNvPr id="3" name="Rechteck 2">
            <a:extLst>
              <a:ext uri="{FF2B5EF4-FFF2-40B4-BE49-F238E27FC236}">
                <a16:creationId xmlns="" xmlns:a16="http://schemas.microsoft.com/office/drawing/2014/main" id="{E197997B-0025-4C89-9093-F00133B68540}"/>
              </a:ext>
            </a:extLst>
          </p:cNvPr>
          <p:cNvSpPr/>
          <p:nvPr/>
        </p:nvSpPr>
        <p:spPr>
          <a:xfrm>
            <a:off x="1117133" y="2228671"/>
            <a:ext cx="9957732" cy="3323987"/>
          </a:xfrm>
          <a:prstGeom prst="rect">
            <a:avLst/>
          </a:prstGeom>
        </p:spPr>
        <p:txBody>
          <a:bodyPr wrap="square">
            <a:spAutoFit/>
          </a:bodyPr>
          <a:lstStyle/>
          <a:p>
            <a:r>
              <a:rPr lang="de-DE" sz="3000" dirty="0"/>
              <a:t>Hiram:</a:t>
            </a:r>
          </a:p>
          <a:p>
            <a:r>
              <a:rPr lang="de-DE" sz="3000" dirty="0"/>
              <a:t>„Meine Knechte sollen [die Stämme] vom Libanon an das Meer hinabbringen; darauf will ich sie als Flöße auf dem Meer bis an den Ort bringen, den du mir angeben wirst, und ich will sie wieder zerlegen lassen, und du sollst sie holen lassen. Aber du sollst auch mein Begehren erfüllen und mir geben, was mein Haus an Speise braucht!“ V. 23 </a:t>
            </a:r>
            <a:endParaRPr lang="de-CH" sz="3000" dirty="0"/>
          </a:p>
        </p:txBody>
      </p:sp>
    </p:spTree>
    <p:extLst>
      <p:ext uri="{BB962C8B-B14F-4D97-AF65-F5344CB8AC3E}">
        <p14:creationId xmlns:p14="http://schemas.microsoft.com/office/powerpoint/2010/main" val="394871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5</a:t>
            </a:r>
          </a:p>
        </p:txBody>
      </p:sp>
      <p:sp>
        <p:nvSpPr>
          <p:cNvPr id="4" name="Textfeld 3">
            <a:extLst>
              <a:ext uri="{FF2B5EF4-FFF2-40B4-BE49-F238E27FC236}">
                <a16:creationId xmlns="" xmlns:a16="http://schemas.microsoft.com/office/drawing/2014/main" id="{7203A9CF-F265-40F6-BECC-1B6A0B30EDF5}"/>
              </a:ext>
            </a:extLst>
          </p:cNvPr>
          <p:cNvSpPr txBox="1"/>
          <p:nvPr/>
        </p:nvSpPr>
        <p:spPr>
          <a:xfrm>
            <a:off x="4708472" y="1287157"/>
            <a:ext cx="2775055" cy="553998"/>
          </a:xfrm>
          <a:prstGeom prst="rect">
            <a:avLst/>
          </a:prstGeom>
          <a:noFill/>
        </p:spPr>
        <p:txBody>
          <a:bodyPr wrap="none" rtlCol="0">
            <a:spAutoFit/>
          </a:bodyPr>
          <a:lstStyle/>
          <a:p>
            <a:r>
              <a:rPr lang="de-CH" sz="3000" b="1" dirty="0"/>
              <a:t>Hiram von </a:t>
            </a:r>
            <a:r>
              <a:rPr lang="de-CH" sz="3000" b="1" dirty="0" err="1"/>
              <a:t>Tyrus</a:t>
            </a:r>
            <a:endParaRPr lang="de-CH" sz="3000" b="1" dirty="0"/>
          </a:p>
        </p:txBody>
      </p:sp>
      <p:sp>
        <p:nvSpPr>
          <p:cNvPr id="3" name="Rechteck 2">
            <a:extLst>
              <a:ext uri="{FF2B5EF4-FFF2-40B4-BE49-F238E27FC236}">
                <a16:creationId xmlns="" xmlns:a16="http://schemas.microsoft.com/office/drawing/2014/main" id="{E197997B-0025-4C89-9093-F00133B68540}"/>
              </a:ext>
            </a:extLst>
          </p:cNvPr>
          <p:cNvSpPr/>
          <p:nvPr/>
        </p:nvSpPr>
        <p:spPr>
          <a:xfrm>
            <a:off x="1117133" y="2228671"/>
            <a:ext cx="9957732" cy="2862322"/>
          </a:xfrm>
          <a:prstGeom prst="rect">
            <a:avLst/>
          </a:prstGeom>
        </p:spPr>
        <p:txBody>
          <a:bodyPr wrap="square">
            <a:spAutoFit/>
          </a:bodyPr>
          <a:lstStyle/>
          <a:p>
            <a:r>
              <a:rPr lang="de-DE" sz="3000" dirty="0"/>
              <a:t>Salomo:</a:t>
            </a:r>
          </a:p>
          <a:p>
            <a:r>
              <a:rPr lang="de-DE" sz="3000" dirty="0"/>
              <a:t>„Der König Salomo rekrutierte auch Fronarbeiter aus ganz Israel; und die Zahl der Fronarbeiter betrug 30 000 Mann. Und er sandte sie abwechselnd auf den Libanon, jeden Monat 10 000 Mann, sodass sie einen Monat auf dem Libanon waren und zwei Monate daheim.“ V. 27-28 </a:t>
            </a:r>
            <a:endParaRPr lang="de-CH" sz="3000" dirty="0"/>
          </a:p>
        </p:txBody>
      </p:sp>
    </p:spTree>
    <p:extLst>
      <p:ext uri="{BB962C8B-B14F-4D97-AF65-F5344CB8AC3E}">
        <p14:creationId xmlns:p14="http://schemas.microsoft.com/office/powerpoint/2010/main" val="407932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Tree>
    <p:extLst>
      <p:ext uri="{BB962C8B-B14F-4D97-AF65-F5344CB8AC3E}">
        <p14:creationId xmlns:p14="http://schemas.microsoft.com/office/powerpoint/2010/main" val="658615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5" name="Rechteck 4">
            <a:extLst>
              <a:ext uri="{FF2B5EF4-FFF2-40B4-BE49-F238E27FC236}">
                <a16:creationId xmlns="" xmlns:a16="http://schemas.microsoft.com/office/drawing/2014/main" id="{8391D689-B467-4364-AA57-BBF8A9BEEBB2}"/>
              </a:ext>
            </a:extLst>
          </p:cNvPr>
          <p:cNvSpPr/>
          <p:nvPr/>
        </p:nvSpPr>
        <p:spPr>
          <a:xfrm>
            <a:off x="1117133" y="2228671"/>
            <a:ext cx="9957732" cy="1938992"/>
          </a:xfrm>
          <a:prstGeom prst="rect">
            <a:avLst/>
          </a:prstGeom>
        </p:spPr>
        <p:txBody>
          <a:bodyPr wrap="square">
            <a:spAutoFit/>
          </a:bodyPr>
          <a:lstStyle/>
          <a:p>
            <a:r>
              <a:rPr lang="de-DE" sz="3000" dirty="0"/>
              <a:t>„Und es geschah im vierhundertachtzigsten Jahr nach dem Auszug der Kinder Israels aus dem Land Ägypten, im vierten Jahr der Regierung Salomos über Israel, im Monat </a:t>
            </a:r>
            <a:r>
              <a:rPr lang="de-DE" sz="3000" dirty="0" err="1"/>
              <a:t>Siv</a:t>
            </a:r>
            <a:r>
              <a:rPr lang="de-DE" sz="3000" dirty="0"/>
              <a:t>, das ist der zweite Monat, da baute er dem HERRN das Haus.“  V. 1</a:t>
            </a:r>
            <a:endParaRPr lang="de-CH" sz="3000" dirty="0"/>
          </a:p>
        </p:txBody>
      </p:sp>
    </p:spTree>
    <p:extLst>
      <p:ext uri="{BB962C8B-B14F-4D97-AF65-F5344CB8AC3E}">
        <p14:creationId xmlns:p14="http://schemas.microsoft.com/office/powerpoint/2010/main" val="1956538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3" name="Inhaltsplatzhalter 2"/>
          <p:cNvSpPr>
            <a:spLocks noGrp="1"/>
          </p:cNvSpPr>
          <p:nvPr>
            <p:ph idx="1"/>
          </p:nvPr>
        </p:nvSpPr>
        <p:spPr>
          <a:xfrm>
            <a:off x="2985248" y="4970837"/>
            <a:ext cx="2532528" cy="908610"/>
          </a:xfrm>
        </p:spPr>
        <p:txBody>
          <a:bodyPr>
            <a:normAutofit/>
          </a:bodyPr>
          <a:lstStyle/>
          <a:p>
            <a:pPr marL="0" indent="0">
              <a:buNone/>
            </a:pPr>
            <a:r>
              <a:rPr lang="de-CH" sz="2400" dirty="0"/>
              <a:t>V.36</a:t>
            </a:r>
            <a:br>
              <a:rPr lang="de-CH" sz="2400" dirty="0"/>
            </a:br>
            <a:r>
              <a:rPr lang="de-CH" sz="2400" dirty="0"/>
              <a:t>Vorhof</a:t>
            </a:r>
          </a:p>
        </p:txBody>
      </p:sp>
      <p:sp>
        <p:nvSpPr>
          <p:cNvPr id="4" name="Inhaltsplatzhalter 2"/>
          <p:cNvSpPr txBox="1">
            <a:spLocks/>
          </p:cNvSpPr>
          <p:nvPr/>
        </p:nvSpPr>
        <p:spPr>
          <a:xfrm>
            <a:off x="425824" y="5303929"/>
            <a:ext cx="3375212" cy="1186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dirty="0"/>
              <a:t>V.37-38</a:t>
            </a:r>
            <a:br>
              <a:rPr lang="de-CH" sz="2400" dirty="0"/>
            </a:br>
            <a:r>
              <a:rPr lang="de-CH" sz="2400" dirty="0"/>
              <a:t>Beginn und Ende</a:t>
            </a:r>
            <a:br>
              <a:rPr lang="de-CH" sz="2400" dirty="0"/>
            </a:br>
            <a:r>
              <a:rPr lang="de-CH" sz="2400" dirty="0"/>
              <a:t>des Baus</a:t>
            </a:r>
          </a:p>
        </p:txBody>
      </p:sp>
      <p:sp>
        <p:nvSpPr>
          <p:cNvPr id="5" name="Inhaltsplatzhalter 2"/>
          <p:cNvSpPr txBox="1">
            <a:spLocks/>
          </p:cNvSpPr>
          <p:nvPr/>
        </p:nvSpPr>
        <p:spPr>
          <a:xfrm>
            <a:off x="4442009" y="1870823"/>
            <a:ext cx="3393142" cy="792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V.11-13</a:t>
            </a:r>
            <a:br>
              <a:rPr lang="de-CH" sz="2400" dirty="0"/>
            </a:br>
            <a:r>
              <a:rPr lang="de-CH" sz="2400" dirty="0"/>
              <a:t>Bedeutung des Tempels</a:t>
            </a:r>
          </a:p>
        </p:txBody>
      </p:sp>
      <p:sp>
        <p:nvSpPr>
          <p:cNvPr id="6" name="Inhaltsplatzhalter 2"/>
          <p:cNvSpPr txBox="1">
            <a:spLocks/>
          </p:cNvSpPr>
          <p:nvPr/>
        </p:nvSpPr>
        <p:spPr>
          <a:xfrm>
            <a:off x="7835151" y="4095190"/>
            <a:ext cx="2658034" cy="9713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V.29-35</a:t>
            </a:r>
            <a:br>
              <a:rPr lang="de-CH" sz="2400" dirty="0"/>
            </a:br>
            <a:r>
              <a:rPr lang="de-CH" sz="2400" dirty="0"/>
              <a:t>Wandverzierung</a:t>
            </a:r>
            <a:br>
              <a:rPr lang="de-CH" sz="2400" dirty="0"/>
            </a:br>
            <a:r>
              <a:rPr lang="de-CH" sz="2400" dirty="0"/>
              <a:t>und Türen</a:t>
            </a:r>
          </a:p>
        </p:txBody>
      </p:sp>
      <p:sp>
        <p:nvSpPr>
          <p:cNvPr id="7" name="Inhaltsplatzhalter 2"/>
          <p:cNvSpPr txBox="1">
            <a:spLocks/>
          </p:cNvSpPr>
          <p:nvPr/>
        </p:nvSpPr>
        <p:spPr>
          <a:xfrm>
            <a:off x="7754469" y="2485095"/>
            <a:ext cx="2680448" cy="1064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V.14-22</a:t>
            </a:r>
            <a:br>
              <a:rPr lang="de-CH" sz="2400" dirty="0"/>
            </a:br>
            <a:r>
              <a:rPr lang="de-CH" sz="2400" dirty="0"/>
              <a:t>Innenausbau mit</a:t>
            </a:r>
            <a:br>
              <a:rPr lang="de-CH" sz="2400" dirty="0"/>
            </a:br>
            <a:r>
              <a:rPr lang="de-CH" sz="2400" dirty="0"/>
              <a:t>Allerheiligsten</a:t>
            </a:r>
          </a:p>
        </p:txBody>
      </p:sp>
      <p:sp>
        <p:nvSpPr>
          <p:cNvPr id="8" name="Inhaltsplatzhalter 2"/>
          <p:cNvSpPr txBox="1">
            <a:spLocks/>
          </p:cNvSpPr>
          <p:nvPr/>
        </p:nvSpPr>
        <p:spPr>
          <a:xfrm>
            <a:off x="10161495" y="3374839"/>
            <a:ext cx="1501587" cy="908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V.23-28</a:t>
            </a:r>
            <a:br>
              <a:rPr lang="de-CH" sz="2400" dirty="0"/>
            </a:br>
            <a:r>
              <a:rPr lang="de-CH" sz="2400" dirty="0"/>
              <a:t>Cherubim</a:t>
            </a:r>
          </a:p>
        </p:txBody>
      </p:sp>
      <p:sp>
        <p:nvSpPr>
          <p:cNvPr id="9" name="Inhaltsplatzhalter 2"/>
          <p:cNvSpPr txBox="1">
            <a:spLocks/>
          </p:cNvSpPr>
          <p:nvPr/>
        </p:nvSpPr>
        <p:spPr>
          <a:xfrm>
            <a:off x="3032312" y="1227045"/>
            <a:ext cx="1537447" cy="777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V.2-10</a:t>
            </a:r>
            <a:br>
              <a:rPr lang="de-CH" sz="2400" dirty="0"/>
            </a:br>
            <a:r>
              <a:rPr lang="de-CH" sz="2400" dirty="0"/>
              <a:t>Rohbau</a:t>
            </a:r>
          </a:p>
        </p:txBody>
      </p:sp>
      <p:sp>
        <p:nvSpPr>
          <p:cNvPr id="10" name="Inhaltsplatzhalter 2"/>
          <p:cNvSpPr txBox="1">
            <a:spLocks/>
          </p:cNvSpPr>
          <p:nvPr/>
        </p:nvSpPr>
        <p:spPr>
          <a:xfrm>
            <a:off x="425824" y="669179"/>
            <a:ext cx="2362200" cy="836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V.1</a:t>
            </a:r>
            <a:br>
              <a:rPr lang="de-CH" sz="2400" dirty="0"/>
            </a:br>
            <a:r>
              <a:rPr lang="de-CH" sz="2400" dirty="0"/>
              <a:t>Beginn des Baus</a:t>
            </a:r>
          </a:p>
        </p:txBody>
      </p:sp>
    </p:spTree>
    <p:extLst>
      <p:ext uri="{BB962C8B-B14F-4D97-AF65-F5344CB8AC3E}">
        <p14:creationId xmlns:p14="http://schemas.microsoft.com/office/powerpoint/2010/main" val="3367152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5" name="Rechteck 4">
            <a:extLst>
              <a:ext uri="{FF2B5EF4-FFF2-40B4-BE49-F238E27FC236}">
                <a16:creationId xmlns="" xmlns:a16="http://schemas.microsoft.com/office/drawing/2014/main" id="{8391D689-B467-4364-AA57-BBF8A9BEEBB2}"/>
              </a:ext>
            </a:extLst>
          </p:cNvPr>
          <p:cNvSpPr/>
          <p:nvPr/>
        </p:nvSpPr>
        <p:spPr>
          <a:xfrm>
            <a:off x="1117133" y="2228671"/>
            <a:ext cx="9957732" cy="3323987"/>
          </a:xfrm>
          <a:prstGeom prst="rect">
            <a:avLst/>
          </a:prstGeom>
        </p:spPr>
        <p:txBody>
          <a:bodyPr wrap="square">
            <a:spAutoFit/>
          </a:bodyPr>
          <a:lstStyle/>
          <a:p>
            <a:r>
              <a:rPr lang="de-DE" sz="3000" dirty="0"/>
              <a:t>„Und es erging das Wort des HERRN an Salomo: Was dieses Haus betrifft, das du gebaut hast: Wenn du in meinen Satzungen wandeln und meine Rechte tun und alle meine Gebote befolgen wirst, sodass du darin wandelst, so will ich mein Wort an dir erfüllen, das ich deinem Vater David verheißen habe; und ich will in der Mitte der Kinder Israels wohnen und will mein Volk Israel nicht verlassen!“ V. 11-13</a:t>
            </a:r>
            <a:endParaRPr lang="de-CH" sz="3000" dirty="0"/>
          </a:p>
        </p:txBody>
      </p:sp>
    </p:spTree>
    <p:extLst>
      <p:ext uri="{BB962C8B-B14F-4D97-AF65-F5344CB8AC3E}">
        <p14:creationId xmlns:p14="http://schemas.microsoft.com/office/powerpoint/2010/main" val="2405128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3" name="Inhaltsplatzhalter 2"/>
          <p:cNvSpPr>
            <a:spLocks noGrp="1"/>
          </p:cNvSpPr>
          <p:nvPr>
            <p:ph idx="1"/>
          </p:nvPr>
        </p:nvSpPr>
        <p:spPr>
          <a:xfrm>
            <a:off x="2985248" y="4970837"/>
            <a:ext cx="2532528" cy="908610"/>
          </a:xfrm>
        </p:spPr>
        <p:txBody>
          <a:bodyPr>
            <a:normAutofit/>
          </a:bodyPr>
          <a:lstStyle/>
          <a:p>
            <a:pPr marL="0" indent="0">
              <a:buNone/>
            </a:pPr>
            <a:r>
              <a:rPr lang="de-CH" sz="2400" dirty="0"/>
              <a:t>V.36</a:t>
            </a:r>
            <a:br>
              <a:rPr lang="de-CH" sz="2400" dirty="0"/>
            </a:br>
            <a:r>
              <a:rPr lang="de-CH" sz="2400" dirty="0"/>
              <a:t>Vorhof</a:t>
            </a:r>
          </a:p>
        </p:txBody>
      </p:sp>
      <p:sp>
        <p:nvSpPr>
          <p:cNvPr id="4" name="Inhaltsplatzhalter 2"/>
          <p:cNvSpPr txBox="1">
            <a:spLocks/>
          </p:cNvSpPr>
          <p:nvPr/>
        </p:nvSpPr>
        <p:spPr>
          <a:xfrm>
            <a:off x="425824" y="5303929"/>
            <a:ext cx="3375212" cy="1186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dirty="0"/>
              <a:t>V.37-38</a:t>
            </a:r>
            <a:br>
              <a:rPr lang="de-CH" sz="2400" dirty="0"/>
            </a:br>
            <a:r>
              <a:rPr lang="de-CH" sz="2400" dirty="0"/>
              <a:t>Beginn und Ende</a:t>
            </a:r>
            <a:br>
              <a:rPr lang="de-CH" sz="2400" dirty="0"/>
            </a:br>
            <a:r>
              <a:rPr lang="de-CH" sz="2400" dirty="0"/>
              <a:t>des Baus</a:t>
            </a:r>
          </a:p>
        </p:txBody>
      </p:sp>
      <p:sp>
        <p:nvSpPr>
          <p:cNvPr id="5" name="Inhaltsplatzhalter 2"/>
          <p:cNvSpPr txBox="1">
            <a:spLocks/>
          </p:cNvSpPr>
          <p:nvPr/>
        </p:nvSpPr>
        <p:spPr>
          <a:xfrm>
            <a:off x="4442009" y="1870823"/>
            <a:ext cx="3393142" cy="792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V.11-13</a:t>
            </a:r>
            <a:br>
              <a:rPr lang="de-CH" sz="2400" dirty="0"/>
            </a:br>
            <a:r>
              <a:rPr lang="de-CH" sz="2400" dirty="0"/>
              <a:t>Bedeutung des Tempels</a:t>
            </a:r>
          </a:p>
        </p:txBody>
      </p:sp>
      <p:sp>
        <p:nvSpPr>
          <p:cNvPr id="6" name="Inhaltsplatzhalter 2"/>
          <p:cNvSpPr txBox="1">
            <a:spLocks/>
          </p:cNvSpPr>
          <p:nvPr/>
        </p:nvSpPr>
        <p:spPr>
          <a:xfrm>
            <a:off x="7835151" y="4095190"/>
            <a:ext cx="2658034" cy="9713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V.29-35</a:t>
            </a:r>
            <a:br>
              <a:rPr lang="de-CH" sz="2400" dirty="0"/>
            </a:br>
            <a:r>
              <a:rPr lang="de-CH" sz="2400" dirty="0"/>
              <a:t>Wandverzierung</a:t>
            </a:r>
            <a:br>
              <a:rPr lang="de-CH" sz="2400" dirty="0"/>
            </a:br>
            <a:r>
              <a:rPr lang="de-CH" sz="2400" dirty="0"/>
              <a:t>und Türen</a:t>
            </a:r>
          </a:p>
        </p:txBody>
      </p:sp>
      <p:sp>
        <p:nvSpPr>
          <p:cNvPr id="7" name="Inhaltsplatzhalter 2"/>
          <p:cNvSpPr txBox="1">
            <a:spLocks/>
          </p:cNvSpPr>
          <p:nvPr/>
        </p:nvSpPr>
        <p:spPr>
          <a:xfrm>
            <a:off x="7754469" y="2485095"/>
            <a:ext cx="2680448" cy="1064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V.14-22</a:t>
            </a:r>
            <a:br>
              <a:rPr lang="de-CH" sz="2400" dirty="0"/>
            </a:br>
            <a:r>
              <a:rPr lang="de-CH" sz="2400" dirty="0"/>
              <a:t>Innenausbau mit</a:t>
            </a:r>
            <a:br>
              <a:rPr lang="de-CH" sz="2400" dirty="0"/>
            </a:br>
            <a:r>
              <a:rPr lang="de-CH" sz="2400" dirty="0"/>
              <a:t>Allerheiligsten</a:t>
            </a:r>
          </a:p>
        </p:txBody>
      </p:sp>
      <p:sp>
        <p:nvSpPr>
          <p:cNvPr id="8" name="Inhaltsplatzhalter 2"/>
          <p:cNvSpPr txBox="1">
            <a:spLocks/>
          </p:cNvSpPr>
          <p:nvPr/>
        </p:nvSpPr>
        <p:spPr>
          <a:xfrm>
            <a:off x="10161495" y="3374839"/>
            <a:ext cx="1501587" cy="908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V.23-28</a:t>
            </a:r>
            <a:br>
              <a:rPr lang="de-CH" sz="2400" dirty="0"/>
            </a:br>
            <a:r>
              <a:rPr lang="de-CH" sz="2400" dirty="0"/>
              <a:t>Cherubim</a:t>
            </a:r>
          </a:p>
        </p:txBody>
      </p:sp>
      <p:sp>
        <p:nvSpPr>
          <p:cNvPr id="9" name="Inhaltsplatzhalter 2"/>
          <p:cNvSpPr txBox="1">
            <a:spLocks/>
          </p:cNvSpPr>
          <p:nvPr/>
        </p:nvSpPr>
        <p:spPr>
          <a:xfrm>
            <a:off x="3032312" y="1227045"/>
            <a:ext cx="1537447" cy="777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V.2-10</a:t>
            </a:r>
            <a:br>
              <a:rPr lang="de-CH" sz="2400" dirty="0"/>
            </a:br>
            <a:r>
              <a:rPr lang="de-CH" sz="2400" dirty="0"/>
              <a:t>Rohbau</a:t>
            </a:r>
          </a:p>
        </p:txBody>
      </p:sp>
      <p:sp>
        <p:nvSpPr>
          <p:cNvPr id="10" name="Inhaltsplatzhalter 2"/>
          <p:cNvSpPr txBox="1">
            <a:spLocks/>
          </p:cNvSpPr>
          <p:nvPr/>
        </p:nvSpPr>
        <p:spPr>
          <a:xfrm>
            <a:off x="425824" y="669179"/>
            <a:ext cx="2362200" cy="836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V.1</a:t>
            </a:r>
            <a:br>
              <a:rPr lang="de-CH" sz="2400" dirty="0"/>
            </a:br>
            <a:r>
              <a:rPr lang="de-CH" sz="2400" dirty="0"/>
              <a:t>Beginn des Baus</a:t>
            </a:r>
          </a:p>
        </p:txBody>
      </p:sp>
    </p:spTree>
    <p:extLst>
      <p:ext uri="{BB962C8B-B14F-4D97-AF65-F5344CB8AC3E}">
        <p14:creationId xmlns:p14="http://schemas.microsoft.com/office/powerpoint/2010/main" val="103791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1A8C047D-361B-4A15-A388-698FCA28FBB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68717" y="2125503"/>
            <a:ext cx="9854565" cy="2606993"/>
          </a:xfrm>
          <a:prstGeom prst="rect">
            <a:avLst/>
          </a:prstGeom>
        </p:spPr>
      </p:pic>
      <p:sp>
        <p:nvSpPr>
          <p:cNvPr id="5" name="Titel 1">
            <a:extLst>
              <a:ext uri="{FF2B5EF4-FFF2-40B4-BE49-F238E27FC236}">
                <a16:creationId xmlns="" xmlns:a16="http://schemas.microsoft.com/office/drawing/2014/main" id="{C839D162-AA7A-40DC-B2FC-21BF5329CF08}"/>
              </a:ext>
            </a:extLst>
          </p:cNvPr>
          <p:cNvSpPr txBox="1">
            <a:spLocks/>
          </p:cNvSpPr>
          <p:nvPr/>
        </p:nvSpPr>
        <p:spPr>
          <a:xfrm>
            <a:off x="838200" y="365126"/>
            <a:ext cx="10515600" cy="8171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CH" b="1" dirty="0"/>
              <a:t>Zeitstrahl</a:t>
            </a:r>
          </a:p>
        </p:txBody>
      </p:sp>
    </p:spTree>
    <p:extLst>
      <p:ext uri="{BB962C8B-B14F-4D97-AF65-F5344CB8AC3E}">
        <p14:creationId xmlns:p14="http://schemas.microsoft.com/office/powerpoint/2010/main" val="2610628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a:t>
            </a:r>
            <a:r>
              <a:rPr lang="de-CH" b="1" dirty="0" smtClean="0"/>
              <a:t>6</a:t>
            </a:r>
            <a:endParaRPr lang="de-CH"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176" y="1151708"/>
            <a:ext cx="7639330" cy="552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9903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7</a:t>
            </a:r>
          </a:p>
        </p:txBody>
      </p:sp>
      <p:sp>
        <p:nvSpPr>
          <p:cNvPr id="3" name="Inhaltsplatzhalter 2"/>
          <p:cNvSpPr>
            <a:spLocks noGrp="1"/>
          </p:cNvSpPr>
          <p:nvPr>
            <p:ph idx="1"/>
          </p:nvPr>
        </p:nvSpPr>
        <p:spPr>
          <a:xfrm>
            <a:off x="3194798" y="4675001"/>
            <a:ext cx="2532528" cy="908610"/>
          </a:xfrm>
        </p:spPr>
        <p:txBody>
          <a:bodyPr>
            <a:normAutofit/>
          </a:bodyPr>
          <a:lstStyle/>
          <a:p>
            <a:pPr marL="0" indent="0">
              <a:buNone/>
            </a:pPr>
            <a:r>
              <a:rPr lang="de-CH" sz="2400" dirty="0"/>
              <a:t>V.34-36</a:t>
            </a:r>
            <a:br>
              <a:rPr lang="de-CH" sz="2400" dirty="0"/>
            </a:br>
            <a:r>
              <a:rPr lang="de-CH" sz="2400" dirty="0"/>
              <a:t>Spitze des Gestells</a:t>
            </a:r>
          </a:p>
        </p:txBody>
      </p:sp>
      <p:sp>
        <p:nvSpPr>
          <p:cNvPr id="4" name="Inhaltsplatzhalter 2"/>
          <p:cNvSpPr txBox="1">
            <a:spLocks/>
          </p:cNvSpPr>
          <p:nvPr/>
        </p:nvSpPr>
        <p:spPr>
          <a:xfrm>
            <a:off x="990601" y="5088776"/>
            <a:ext cx="3375212" cy="1186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2400" dirty="0"/>
              <a:t>V.37</a:t>
            </a:r>
            <a:br>
              <a:rPr lang="de-CH" sz="2400" dirty="0"/>
            </a:br>
            <a:r>
              <a:rPr lang="de-CH" sz="2400" dirty="0"/>
              <a:t>10 Gestelle</a:t>
            </a:r>
          </a:p>
        </p:txBody>
      </p:sp>
      <p:sp>
        <p:nvSpPr>
          <p:cNvPr id="5" name="Inhaltsplatzhalter 2"/>
          <p:cNvSpPr txBox="1">
            <a:spLocks/>
          </p:cNvSpPr>
          <p:nvPr/>
        </p:nvSpPr>
        <p:spPr>
          <a:xfrm>
            <a:off x="6224305" y="2374536"/>
            <a:ext cx="3705785" cy="1206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V.30</a:t>
            </a:r>
            <a:br>
              <a:rPr lang="de-CH" sz="2400" dirty="0"/>
            </a:br>
            <a:r>
              <a:rPr lang="de-CH" sz="2400" dirty="0"/>
              <a:t>Räder und Unterbau</a:t>
            </a:r>
            <a:br>
              <a:rPr lang="de-CH" sz="2400" dirty="0"/>
            </a:br>
            <a:r>
              <a:rPr lang="de-CH" sz="2400" dirty="0"/>
              <a:t>des Gestells</a:t>
            </a:r>
          </a:p>
        </p:txBody>
      </p:sp>
      <p:sp>
        <p:nvSpPr>
          <p:cNvPr id="6" name="Inhaltsplatzhalter 2"/>
          <p:cNvSpPr txBox="1">
            <a:spLocks/>
          </p:cNvSpPr>
          <p:nvPr/>
        </p:nvSpPr>
        <p:spPr>
          <a:xfrm>
            <a:off x="6224305" y="4117412"/>
            <a:ext cx="2658034" cy="971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V.32-33</a:t>
            </a:r>
            <a:br>
              <a:rPr lang="de-CH" sz="2400" dirty="0"/>
            </a:br>
            <a:r>
              <a:rPr lang="de-CH" sz="2400" dirty="0"/>
              <a:t>Die Räder</a:t>
            </a:r>
          </a:p>
        </p:txBody>
      </p:sp>
      <p:sp>
        <p:nvSpPr>
          <p:cNvPr id="7" name="Inhaltsplatzhalter 2"/>
          <p:cNvSpPr txBox="1">
            <a:spLocks/>
          </p:cNvSpPr>
          <p:nvPr/>
        </p:nvSpPr>
        <p:spPr>
          <a:xfrm>
            <a:off x="9045387" y="3374471"/>
            <a:ext cx="2680448" cy="1064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V.31</a:t>
            </a:r>
            <a:br>
              <a:rPr lang="de-CH" sz="2400" dirty="0"/>
            </a:br>
            <a:r>
              <a:rPr lang="de-CH" sz="2400" dirty="0"/>
              <a:t>Der Mund</a:t>
            </a:r>
          </a:p>
        </p:txBody>
      </p:sp>
      <p:sp>
        <p:nvSpPr>
          <p:cNvPr id="9" name="Inhaltsplatzhalter 2"/>
          <p:cNvSpPr txBox="1">
            <a:spLocks/>
          </p:cNvSpPr>
          <p:nvPr/>
        </p:nvSpPr>
        <p:spPr>
          <a:xfrm>
            <a:off x="3124758" y="1755031"/>
            <a:ext cx="2857500" cy="8886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V.28-29</a:t>
            </a:r>
            <a:br>
              <a:rPr lang="de-CH" sz="2400" dirty="0"/>
            </a:br>
            <a:r>
              <a:rPr lang="de-CH" sz="2400" dirty="0"/>
              <a:t>Kasten des Gestells</a:t>
            </a:r>
          </a:p>
        </p:txBody>
      </p:sp>
      <p:sp>
        <p:nvSpPr>
          <p:cNvPr id="10" name="Inhaltsplatzhalter 2"/>
          <p:cNvSpPr txBox="1">
            <a:spLocks/>
          </p:cNvSpPr>
          <p:nvPr/>
        </p:nvSpPr>
        <p:spPr>
          <a:xfrm>
            <a:off x="856130" y="1332567"/>
            <a:ext cx="2362200" cy="836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2400" dirty="0"/>
              <a:t>V.27</a:t>
            </a:r>
            <a:br>
              <a:rPr lang="de-CH" sz="2400" dirty="0"/>
            </a:br>
            <a:r>
              <a:rPr lang="de-CH" sz="2400" dirty="0"/>
              <a:t>10 Gestelle</a:t>
            </a:r>
          </a:p>
        </p:txBody>
      </p:sp>
    </p:spTree>
    <p:extLst>
      <p:ext uri="{BB962C8B-B14F-4D97-AF65-F5344CB8AC3E}">
        <p14:creationId xmlns:p14="http://schemas.microsoft.com/office/powerpoint/2010/main" val="1770423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6+7</a:t>
            </a:r>
          </a:p>
        </p:txBody>
      </p:sp>
      <p:sp>
        <p:nvSpPr>
          <p:cNvPr id="3" name="Rechteck 2">
            <a:extLst>
              <a:ext uri="{FF2B5EF4-FFF2-40B4-BE49-F238E27FC236}">
                <a16:creationId xmlns="" xmlns:a16="http://schemas.microsoft.com/office/drawing/2014/main" id="{838A2550-8B09-440C-9068-E189CAE487EA}"/>
              </a:ext>
            </a:extLst>
          </p:cNvPr>
          <p:cNvSpPr/>
          <p:nvPr/>
        </p:nvSpPr>
        <p:spPr>
          <a:xfrm>
            <a:off x="1117133" y="2228671"/>
            <a:ext cx="9957732" cy="1477328"/>
          </a:xfrm>
          <a:prstGeom prst="rect">
            <a:avLst/>
          </a:prstGeom>
        </p:spPr>
        <p:txBody>
          <a:bodyPr wrap="square">
            <a:spAutoFit/>
          </a:bodyPr>
          <a:lstStyle/>
          <a:p>
            <a:pPr marL="457200" indent="-457200" algn="just">
              <a:buFont typeface="Arial" panose="020B0604020202020204" pitchFamily="34" charset="0"/>
              <a:buChar char="•"/>
            </a:pPr>
            <a:r>
              <a:rPr lang="de-CH" sz="3000" dirty="0"/>
              <a:t>Bau des Tempels</a:t>
            </a:r>
          </a:p>
          <a:p>
            <a:pPr marL="457200" indent="-457200" algn="just">
              <a:buFont typeface="Arial" panose="020B0604020202020204" pitchFamily="34" charset="0"/>
              <a:buChar char="•"/>
            </a:pPr>
            <a:r>
              <a:rPr lang="de-CH" sz="3000" dirty="0"/>
              <a:t>Bau des Palastes</a:t>
            </a:r>
          </a:p>
          <a:p>
            <a:pPr marL="457200" indent="-457200" algn="just">
              <a:buFont typeface="Arial" panose="020B0604020202020204" pitchFamily="34" charset="0"/>
              <a:buChar char="•"/>
            </a:pPr>
            <a:r>
              <a:rPr lang="de-CH" sz="3000" dirty="0"/>
              <a:t>Ausstattung und Geräte des Tempels</a:t>
            </a:r>
          </a:p>
        </p:txBody>
      </p:sp>
    </p:spTree>
    <p:extLst>
      <p:ext uri="{BB962C8B-B14F-4D97-AF65-F5344CB8AC3E}">
        <p14:creationId xmlns:p14="http://schemas.microsoft.com/office/powerpoint/2010/main" val="2450841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6+7</a:t>
            </a:r>
          </a:p>
        </p:txBody>
      </p:sp>
      <p:sp>
        <p:nvSpPr>
          <p:cNvPr id="3" name="Rechteck 2">
            <a:extLst>
              <a:ext uri="{FF2B5EF4-FFF2-40B4-BE49-F238E27FC236}">
                <a16:creationId xmlns="" xmlns:a16="http://schemas.microsoft.com/office/drawing/2014/main" id="{838A2550-8B09-440C-9068-E189CAE487EA}"/>
              </a:ext>
            </a:extLst>
          </p:cNvPr>
          <p:cNvSpPr/>
          <p:nvPr/>
        </p:nvSpPr>
        <p:spPr>
          <a:xfrm>
            <a:off x="1117133" y="2228671"/>
            <a:ext cx="9957732" cy="2862322"/>
          </a:xfrm>
          <a:prstGeom prst="rect">
            <a:avLst/>
          </a:prstGeom>
        </p:spPr>
        <p:txBody>
          <a:bodyPr wrap="square">
            <a:spAutoFit/>
          </a:bodyPr>
          <a:lstStyle/>
          <a:p>
            <a:pPr marL="457200" indent="-457200" algn="just">
              <a:buFont typeface="Arial" panose="020B0604020202020204" pitchFamily="34" charset="0"/>
              <a:buChar char="•"/>
            </a:pPr>
            <a:r>
              <a:rPr lang="de-CH" sz="3000" dirty="0"/>
              <a:t>Bau des Tempels</a:t>
            </a:r>
          </a:p>
          <a:p>
            <a:pPr marL="457200" indent="-457200" algn="just">
              <a:buFont typeface="Arial" panose="020B0604020202020204" pitchFamily="34" charset="0"/>
              <a:buChar char="•"/>
            </a:pPr>
            <a:r>
              <a:rPr lang="de-CH" sz="3000" dirty="0"/>
              <a:t>Bau des Palastes</a:t>
            </a:r>
          </a:p>
          <a:p>
            <a:pPr marL="457200" indent="-457200" algn="just">
              <a:buFont typeface="Arial" panose="020B0604020202020204" pitchFamily="34" charset="0"/>
              <a:buChar char="•"/>
            </a:pPr>
            <a:r>
              <a:rPr lang="de-CH" sz="3000" dirty="0"/>
              <a:t>Ausstattung und Geräte des Tempels</a:t>
            </a:r>
          </a:p>
          <a:p>
            <a:pPr algn="just"/>
            <a:endParaRPr lang="de-CH" sz="3000" dirty="0"/>
          </a:p>
          <a:p>
            <a:pPr marL="457200" indent="-457200" algn="just">
              <a:buFont typeface="Arial" panose="020B0604020202020204" pitchFamily="34" charset="0"/>
              <a:buChar char="•"/>
            </a:pPr>
            <a:r>
              <a:rPr lang="de-CH" sz="3000" dirty="0"/>
              <a:t>15x </a:t>
            </a:r>
            <a:r>
              <a:rPr lang="de-DE" sz="3000" dirty="0"/>
              <a:t>„</a:t>
            </a:r>
            <a:r>
              <a:rPr lang="de-CH" sz="3000" dirty="0"/>
              <a:t>er machte…</a:t>
            </a:r>
            <a:r>
              <a:rPr lang="de-DE" sz="3000" dirty="0"/>
              <a:t>“</a:t>
            </a:r>
          </a:p>
          <a:p>
            <a:pPr marL="457200" indent="-457200" algn="just">
              <a:buFont typeface="Arial" panose="020B0604020202020204" pitchFamily="34" charset="0"/>
              <a:buChar char="•"/>
            </a:pPr>
            <a:r>
              <a:rPr lang="de-DE" sz="3000" dirty="0"/>
              <a:t>13x „er baute…“</a:t>
            </a:r>
            <a:endParaRPr lang="de-CH" sz="3000" dirty="0"/>
          </a:p>
        </p:txBody>
      </p:sp>
    </p:spTree>
    <p:extLst>
      <p:ext uri="{BB962C8B-B14F-4D97-AF65-F5344CB8AC3E}">
        <p14:creationId xmlns:p14="http://schemas.microsoft.com/office/powerpoint/2010/main" val="847537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8</a:t>
            </a:r>
          </a:p>
        </p:txBody>
      </p:sp>
      <p:sp>
        <p:nvSpPr>
          <p:cNvPr id="3" name="Rechteck 2">
            <a:extLst>
              <a:ext uri="{FF2B5EF4-FFF2-40B4-BE49-F238E27FC236}">
                <a16:creationId xmlns="" xmlns:a16="http://schemas.microsoft.com/office/drawing/2014/main" id="{8E315229-F43D-4956-8B11-33BF5E8665A8}"/>
              </a:ext>
            </a:extLst>
          </p:cNvPr>
          <p:cNvSpPr/>
          <p:nvPr/>
        </p:nvSpPr>
        <p:spPr>
          <a:xfrm>
            <a:off x="1117133" y="2228671"/>
            <a:ext cx="9957732" cy="1477328"/>
          </a:xfrm>
          <a:prstGeom prst="rect">
            <a:avLst/>
          </a:prstGeom>
        </p:spPr>
        <p:txBody>
          <a:bodyPr wrap="square">
            <a:spAutoFit/>
          </a:bodyPr>
          <a:lstStyle/>
          <a:p>
            <a:pPr marL="457200" indent="-457200" algn="just">
              <a:buFont typeface="Arial" panose="020B0604020202020204" pitchFamily="34" charset="0"/>
              <a:buChar char="•"/>
            </a:pPr>
            <a:r>
              <a:rPr lang="de-CH" sz="3000" dirty="0"/>
              <a:t>Die Bundeslade wird in den Tempel gebracht</a:t>
            </a:r>
          </a:p>
          <a:p>
            <a:pPr marL="457200" indent="-457200" algn="just">
              <a:buFont typeface="Arial" panose="020B0604020202020204" pitchFamily="34" charset="0"/>
              <a:buChar char="•"/>
            </a:pPr>
            <a:r>
              <a:rPr lang="de-CH" sz="3000" dirty="0"/>
              <a:t>Die Rede Salomos vor dem Volk</a:t>
            </a:r>
          </a:p>
          <a:p>
            <a:pPr marL="457200" indent="-457200" algn="just">
              <a:buFont typeface="Arial" panose="020B0604020202020204" pitchFamily="34" charset="0"/>
              <a:buChar char="•"/>
            </a:pPr>
            <a:r>
              <a:rPr lang="de-CH" sz="3000" dirty="0"/>
              <a:t>Das Gebet Salomos</a:t>
            </a:r>
          </a:p>
        </p:txBody>
      </p:sp>
    </p:spTree>
    <p:extLst>
      <p:ext uri="{BB962C8B-B14F-4D97-AF65-F5344CB8AC3E}">
        <p14:creationId xmlns:p14="http://schemas.microsoft.com/office/powerpoint/2010/main" val="3234566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8</a:t>
            </a:r>
          </a:p>
        </p:txBody>
      </p:sp>
      <p:sp>
        <p:nvSpPr>
          <p:cNvPr id="5" name="Rechteck 4">
            <a:extLst>
              <a:ext uri="{FF2B5EF4-FFF2-40B4-BE49-F238E27FC236}">
                <a16:creationId xmlns="" xmlns:a16="http://schemas.microsoft.com/office/drawing/2014/main" id="{8391D689-B467-4364-AA57-BBF8A9BEEBB2}"/>
              </a:ext>
            </a:extLst>
          </p:cNvPr>
          <p:cNvSpPr/>
          <p:nvPr/>
        </p:nvSpPr>
        <p:spPr>
          <a:xfrm>
            <a:off x="1117133" y="2228671"/>
            <a:ext cx="9957732" cy="1477328"/>
          </a:xfrm>
          <a:prstGeom prst="rect">
            <a:avLst/>
          </a:prstGeom>
        </p:spPr>
        <p:txBody>
          <a:bodyPr wrap="square">
            <a:spAutoFit/>
          </a:bodyPr>
          <a:lstStyle/>
          <a:p>
            <a:r>
              <a:rPr lang="de-DE" sz="3000" dirty="0"/>
              <a:t>„Aber wohnt Gott wirklich auf der Erde? Siehe, die Himmel und aller Himmel </a:t>
            </a:r>
            <a:r>
              <a:rPr lang="de-DE" sz="3000" dirty="0" err="1"/>
              <a:t>Himmel</a:t>
            </a:r>
            <a:r>
              <a:rPr lang="de-DE" sz="3000" dirty="0"/>
              <a:t> können dich nicht fassen; wie sollte es denn dieses Haus tun, das ich gebaut habe!“</a:t>
            </a:r>
            <a:r>
              <a:rPr lang="de-DE" dirty="0"/>
              <a:t> </a:t>
            </a:r>
            <a:r>
              <a:rPr lang="de-DE" sz="3000" dirty="0"/>
              <a:t>V. 27</a:t>
            </a:r>
            <a:endParaRPr lang="de-CH" sz="3000" dirty="0"/>
          </a:p>
        </p:txBody>
      </p:sp>
    </p:spTree>
    <p:extLst>
      <p:ext uri="{BB962C8B-B14F-4D97-AF65-F5344CB8AC3E}">
        <p14:creationId xmlns:p14="http://schemas.microsoft.com/office/powerpoint/2010/main" val="2679889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9</a:t>
            </a:r>
          </a:p>
        </p:txBody>
      </p:sp>
      <p:sp>
        <p:nvSpPr>
          <p:cNvPr id="3" name="Rechteck 2">
            <a:extLst>
              <a:ext uri="{FF2B5EF4-FFF2-40B4-BE49-F238E27FC236}">
                <a16:creationId xmlns="" xmlns:a16="http://schemas.microsoft.com/office/drawing/2014/main" id="{08A68CB2-B0AE-4A06-9AF3-92F3CA62F194}"/>
              </a:ext>
            </a:extLst>
          </p:cNvPr>
          <p:cNvSpPr/>
          <p:nvPr/>
        </p:nvSpPr>
        <p:spPr>
          <a:xfrm>
            <a:off x="1117134" y="1414938"/>
            <a:ext cx="9957732" cy="4247317"/>
          </a:xfrm>
          <a:prstGeom prst="rect">
            <a:avLst/>
          </a:prstGeom>
        </p:spPr>
        <p:txBody>
          <a:bodyPr wrap="square">
            <a:spAutoFit/>
          </a:bodyPr>
          <a:lstStyle/>
          <a:p>
            <a:pPr marL="457200" indent="-457200" algn="just">
              <a:buFont typeface="Arial" panose="020B0604020202020204" pitchFamily="34" charset="0"/>
              <a:buChar char="•"/>
            </a:pPr>
            <a:r>
              <a:rPr lang="de-CH" sz="3000" dirty="0"/>
              <a:t>Gott erscheint Salomo zum zweiten Mal</a:t>
            </a:r>
          </a:p>
          <a:p>
            <a:pPr marL="457200" indent="-457200" algn="just">
              <a:buFont typeface="Arial" panose="020B0604020202020204" pitchFamily="34" charset="0"/>
              <a:buChar char="•"/>
            </a:pPr>
            <a:r>
              <a:rPr lang="de-CH" sz="3000" dirty="0"/>
              <a:t>Salomo tritt Hiram 20 Städte ab</a:t>
            </a:r>
          </a:p>
          <a:p>
            <a:pPr marL="457200" indent="-457200" algn="just">
              <a:buFont typeface="Arial" panose="020B0604020202020204" pitchFamily="34" charset="0"/>
              <a:buChar char="•"/>
            </a:pPr>
            <a:r>
              <a:rPr lang="de-CH" sz="3000" dirty="0"/>
              <a:t>Die Fronarbeit und Salomos weitere Unternehmungen</a:t>
            </a:r>
          </a:p>
          <a:p>
            <a:pPr marL="457200" indent="-457200" algn="just">
              <a:buFont typeface="Arial" panose="020B0604020202020204" pitchFamily="34" charset="0"/>
              <a:buChar char="•"/>
            </a:pPr>
            <a:endParaRPr lang="de-CH" sz="3000" dirty="0"/>
          </a:p>
          <a:p>
            <a:r>
              <a:rPr lang="de-DE" sz="3000" dirty="0"/>
              <a:t>„Und der HERR sprach zu ihm: »Ich habe dein Gebet und dein Flehen erhört, das du vor mir gebetet hast. Ich habe dieses Haus, das du gebaut hast, geheiligt, um meinen Namen dort wohnen zu lassen ewiglich; und meine Augen und mein Herz sollen allezeit dort sein.“ V. 3</a:t>
            </a:r>
            <a:endParaRPr lang="de-CH" sz="3000" dirty="0"/>
          </a:p>
        </p:txBody>
      </p:sp>
    </p:spTree>
    <p:extLst>
      <p:ext uri="{BB962C8B-B14F-4D97-AF65-F5344CB8AC3E}">
        <p14:creationId xmlns:p14="http://schemas.microsoft.com/office/powerpoint/2010/main" val="2550558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9</a:t>
            </a:r>
          </a:p>
        </p:txBody>
      </p:sp>
      <p:sp>
        <p:nvSpPr>
          <p:cNvPr id="3" name="Rechteck 2">
            <a:extLst>
              <a:ext uri="{FF2B5EF4-FFF2-40B4-BE49-F238E27FC236}">
                <a16:creationId xmlns="" xmlns:a16="http://schemas.microsoft.com/office/drawing/2014/main" id="{08A68CB2-B0AE-4A06-9AF3-92F3CA62F194}"/>
              </a:ext>
            </a:extLst>
          </p:cNvPr>
          <p:cNvSpPr/>
          <p:nvPr/>
        </p:nvSpPr>
        <p:spPr>
          <a:xfrm>
            <a:off x="1117134" y="1414938"/>
            <a:ext cx="9957732" cy="3785652"/>
          </a:xfrm>
          <a:prstGeom prst="rect">
            <a:avLst/>
          </a:prstGeom>
        </p:spPr>
        <p:txBody>
          <a:bodyPr wrap="square">
            <a:spAutoFit/>
          </a:bodyPr>
          <a:lstStyle/>
          <a:p>
            <a:pPr marL="457200" indent="-457200" algn="just">
              <a:buFont typeface="Arial" panose="020B0604020202020204" pitchFamily="34" charset="0"/>
              <a:buChar char="•"/>
            </a:pPr>
            <a:r>
              <a:rPr lang="de-CH" sz="3000" dirty="0"/>
              <a:t>Gott erscheint Salomo zum zweiten Mal</a:t>
            </a:r>
          </a:p>
          <a:p>
            <a:pPr marL="457200" indent="-457200" algn="just">
              <a:buFont typeface="Arial" panose="020B0604020202020204" pitchFamily="34" charset="0"/>
              <a:buChar char="•"/>
            </a:pPr>
            <a:r>
              <a:rPr lang="de-CH" sz="3000" dirty="0"/>
              <a:t>Salomo tritt Hiram 20 Städte ab</a:t>
            </a:r>
          </a:p>
          <a:p>
            <a:pPr marL="457200" indent="-457200" algn="just">
              <a:buFont typeface="Arial" panose="020B0604020202020204" pitchFamily="34" charset="0"/>
              <a:buChar char="•"/>
            </a:pPr>
            <a:r>
              <a:rPr lang="de-CH" sz="3000" dirty="0"/>
              <a:t>Die Fronarbeit und Salomos weitere Unternehmungen</a:t>
            </a:r>
          </a:p>
          <a:p>
            <a:pPr marL="457200" indent="-457200" algn="just">
              <a:buFont typeface="Arial" panose="020B0604020202020204" pitchFamily="34" charset="0"/>
              <a:buChar char="•"/>
            </a:pPr>
            <a:endParaRPr lang="de-CH" sz="3000" dirty="0"/>
          </a:p>
          <a:p>
            <a:r>
              <a:rPr lang="de-DE" sz="3000" dirty="0"/>
              <a:t>„Aber von den Söhnen Israels machte Salomo keine zu Leibeigenen, sondern sie waren Kriegsleute und seine Diener und seine Fürsten und seine Wagenkämpfer und Oberste über seine Wagen und über seine Reiter.“ V. 22</a:t>
            </a:r>
            <a:endParaRPr lang="de-CH" sz="3000" dirty="0"/>
          </a:p>
        </p:txBody>
      </p:sp>
    </p:spTree>
    <p:extLst>
      <p:ext uri="{BB962C8B-B14F-4D97-AF65-F5344CB8AC3E}">
        <p14:creationId xmlns:p14="http://schemas.microsoft.com/office/powerpoint/2010/main" val="1038289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9</a:t>
            </a:r>
          </a:p>
        </p:txBody>
      </p:sp>
      <p:sp>
        <p:nvSpPr>
          <p:cNvPr id="3" name="Rechteck 2">
            <a:extLst>
              <a:ext uri="{FF2B5EF4-FFF2-40B4-BE49-F238E27FC236}">
                <a16:creationId xmlns="" xmlns:a16="http://schemas.microsoft.com/office/drawing/2014/main" id="{08A68CB2-B0AE-4A06-9AF3-92F3CA62F194}"/>
              </a:ext>
            </a:extLst>
          </p:cNvPr>
          <p:cNvSpPr/>
          <p:nvPr/>
        </p:nvSpPr>
        <p:spPr>
          <a:xfrm>
            <a:off x="1117134" y="1414938"/>
            <a:ext cx="9957732" cy="5170646"/>
          </a:xfrm>
          <a:prstGeom prst="rect">
            <a:avLst/>
          </a:prstGeom>
        </p:spPr>
        <p:txBody>
          <a:bodyPr wrap="square">
            <a:spAutoFit/>
          </a:bodyPr>
          <a:lstStyle/>
          <a:p>
            <a:pPr marL="457200" indent="-457200" algn="just">
              <a:buFont typeface="Arial" panose="020B0604020202020204" pitchFamily="34" charset="0"/>
              <a:buChar char="•"/>
            </a:pPr>
            <a:r>
              <a:rPr lang="de-CH" sz="3000" dirty="0"/>
              <a:t>Gott erscheint Salomo zum zweiten Mal</a:t>
            </a:r>
          </a:p>
          <a:p>
            <a:pPr marL="457200" indent="-457200" algn="just">
              <a:buFont typeface="Arial" panose="020B0604020202020204" pitchFamily="34" charset="0"/>
              <a:buChar char="•"/>
            </a:pPr>
            <a:r>
              <a:rPr lang="de-CH" sz="3000" dirty="0"/>
              <a:t>Salomo tritt Hiram 20 Städte ab</a:t>
            </a:r>
          </a:p>
          <a:p>
            <a:pPr marL="457200" indent="-457200" algn="just">
              <a:buFont typeface="Arial" panose="020B0604020202020204" pitchFamily="34" charset="0"/>
              <a:buChar char="•"/>
            </a:pPr>
            <a:r>
              <a:rPr lang="de-CH" sz="3000" dirty="0"/>
              <a:t>Die Fronarbeit und Salomos weitere Unternehmungen</a:t>
            </a:r>
          </a:p>
          <a:p>
            <a:pPr marL="457200" indent="-457200" algn="just">
              <a:buFont typeface="Arial" panose="020B0604020202020204" pitchFamily="34" charset="0"/>
              <a:buChar char="•"/>
            </a:pPr>
            <a:endParaRPr lang="de-CH" sz="3000" dirty="0"/>
          </a:p>
          <a:p>
            <a:r>
              <a:rPr lang="de-DE" sz="3000" dirty="0"/>
              <a:t>„Und der König Salomo baute eine Schiffsflotte in </a:t>
            </a:r>
            <a:r>
              <a:rPr lang="de-DE" sz="3000" dirty="0" err="1"/>
              <a:t>Ezjon</a:t>
            </a:r>
            <a:r>
              <a:rPr lang="de-DE" sz="3000" dirty="0"/>
              <a:t>-Geber, das bei </a:t>
            </a:r>
            <a:r>
              <a:rPr lang="de-DE" sz="3000" dirty="0" err="1"/>
              <a:t>Elat</a:t>
            </a:r>
            <a:r>
              <a:rPr lang="de-DE" sz="3000" dirty="0"/>
              <a:t> liegt, am Ufer des Roten Meeres im Land der </a:t>
            </a:r>
            <a:r>
              <a:rPr lang="de-DE" sz="3000" dirty="0" err="1"/>
              <a:t>Edomiter</a:t>
            </a:r>
            <a:r>
              <a:rPr lang="de-DE" sz="3000" dirty="0"/>
              <a:t>. Und Hiram sandte auf die Schiffsflotte seine Knechte, die sich auf die Schiffe verstanden und auf dem Meer erfahren waren, mit den Knechten Salomos auf die Fahrt; und sie gelangten bis nach Ophir und holten dort 420 Talente Gold und brachten es dem König Salomo. V. 26-28 </a:t>
            </a:r>
            <a:endParaRPr lang="de-CH" sz="3000" dirty="0"/>
          </a:p>
        </p:txBody>
      </p:sp>
    </p:spTree>
    <p:extLst>
      <p:ext uri="{BB962C8B-B14F-4D97-AF65-F5344CB8AC3E}">
        <p14:creationId xmlns:p14="http://schemas.microsoft.com/office/powerpoint/2010/main" val="2099158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9</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623" y="1182256"/>
            <a:ext cx="6712754" cy="546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90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3" name="Inhaltsplatzhalter 2"/>
          <p:cNvSpPr>
            <a:spLocks noGrp="1"/>
          </p:cNvSpPr>
          <p:nvPr>
            <p:ph idx="1"/>
          </p:nvPr>
        </p:nvSpPr>
        <p:spPr/>
        <p:txBody>
          <a:bodyPr/>
          <a:lstStyle/>
          <a:p>
            <a:endParaRPr lang="de-CH" dirty="0"/>
          </a:p>
        </p:txBody>
      </p:sp>
    </p:spTree>
    <p:extLst>
      <p:ext uri="{BB962C8B-B14F-4D97-AF65-F5344CB8AC3E}">
        <p14:creationId xmlns:p14="http://schemas.microsoft.com/office/powerpoint/2010/main" val="36325249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10</a:t>
            </a:r>
          </a:p>
        </p:txBody>
      </p:sp>
      <p:sp>
        <p:nvSpPr>
          <p:cNvPr id="3" name="Rechteck 2">
            <a:extLst>
              <a:ext uri="{FF2B5EF4-FFF2-40B4-BE49-F238E27FC236}">
                <a16:creationId xmlns="" xmlns:a16="http://schemas.microsoft.com/office/drawing/2014/main" id="{8E315229-F43D-4956-8B11-33BF5E8665A8}"/>
              </a:ext>
            </a:extLst>
          </p:cNvPr>
          <p:cNvSpPr/>
          <p:nvPr/>
        </p:nvSpPr>
        <p:spPr>
          <a:xfrm>
            <a:off x="1117133" y="2228671"/>
            <a:ext cx="9957732" cy="1015663"/>
          </a:xfrm>
          <a:prstGeom prst="rect">
            <a:avLst/>
          </a:prstGeom>
        </p:spPr>
        <p:txBody>
          <a:bodyPr wrap="square">
            <a:spAutoFit/>
          </a:bodyPr>
          <a:lstStyle/>
          <a:p>
            <a:pPr marL="457200" indent="-457200" algn="just">
              <a:buFont typeface="Arial" panose="020B0604020202020204" pitchFamily="34" charset="0"/>
              <a:buChar char="•"/>
            </a:pPr>
            <a:r>
              <a:rPr lang="de-CH" sz="3000" dirty="0"/>
              <a:t>Königin Saba besucht Salomo</a:t>
            </a:r>
          </a:p>
          <a:p>
            <a:pPr marL="457200" indent="-457200" algn="just">
              <a:buFont typeface="Arial" panose="020B0604020202020204" pitchFamily="34" charset="0"/>
              <a:buChar char="•"/>
            </a:pPr>
            <a:r>
              <a:rPr lang="de-CH" sz="3000" dirty="0"/>
              <a:t>Salomos Glanz und Reichtum</a:t>
            </a:r>
          </a:p>
        </p:txBody>
      </p:sp>
    </p:spTree>
    <p:extLst>
      <p:ext uri="{BB962C8B-B14F-4D97-AF65-F5344CB8AC3E}">
        <p14:creationId xmlns:p14="http://schemas.microsoft.com/office/powerpoint/2010/main" val="264924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10</a:t>
            </a:r>
          </a:p>
        </p:txBody>
      </p:sp>
      <p:sp>
        <p:nvSpPr>
          <p:cNvPr id="3" name="Rechteck 2">
            <a:extLst>
              <a:ext uri="{FF2B5EF4-FFF2-40B4-BE49-F238E27FC236}">
                <a16:creationId xmlns="" xmlns:a16="http://schemas.microsoft.com/office/drawing/2014/main" id="{8E315229-F43D-4956-8B11-33BF5E8665A8}"/>
              </a:ext>
            </a:extLst>
          </p:cNvPr>
          <p:cNvSpPr/>
          <p:nvPr/>
        </p:nvSpPr>
        <p:spPr>
          <a:xfrm>
            <a:off x="3609363" y="2921168"/>
            <a:ext cx="4973274" cy="1015663"/>
          </a:xfrm>
          <a:prstGeom prst="rect">
            <a:avLst/>
          </a:prstGeom>
        </p:spPr>
        <p:txBody>
          <a:bodyPr wrap="square">
            <a:spAutoFit/>
          </a:bodyPr>
          <a:lstStyle/>
          <a:p>
            <a:pPr algn="just"/>
            <a:r>
              <a:rPr lang="de-CH" sz="3000" dirty="0"/>
              <a:t>	          Weisheit</a:t>
            </a:r>
          </a:p>
          <a:p>
            <a:pPr algn="just"/>
            <a:r>
              <a:rPr lang="de-CH" sz="3000" dirty="0"/>
              <a:t>Salomo	      |		</a:t>
            </a:r>
          </a:p>
        </p:txBody>
      </p:sp>
    </p:spTree>
    <p:extLst>
      <p:ext uri="{BB962C8B-B14F-4D97-AF65-F5344CB8AC3E}">
        <p14:creationId xmlns:p14="http://schemas.microsoft.com/office/powerpoint/2010/main" val="2547579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10</a:t>
            </a:r>
          </a:p>
        </p:txBody>
      </p:sp>
      <p:sp>
        <p:nvSpPr>
          <p:cNvPr id="3" name="Rechteck 2">
            <a:extLst>
              <a:ext uri="{FF2B5EF4-FFF2-40B4-BE49-F238E27FC236}">
                <a16:creationId xmlns="" xmlns:a16="http://schemas.microsoft.com/office/drawing/2014/main" id="{8E315229-F43D-4956-8B11-33BF5E8665A8}"/>
              </a:ext>
            </a:extLst>
          </p:cNvPr>
          <p:cNvSpPr/>
          <p:nvPr/>
        </p:nvSpPr>
        <p:spPr>
          <a:xfrm>
            <a:off x="3609363" y="2921168"/>
            <a:ext cx="4973274" cy="1015663"/>
          </a:xfrm>
          <a:prstGeom prst="rect">
            <a:avLst/>
          </a:prstGeom>
        </p:spPr>
        <p:txBody>
          <a:bodyPr wrap="square">
            <a:spAutoFit/>
          </a:bodyPr>
          <a:lstStyle/>
          <a:p>
            <a:pPr algn="just"/>
            <a:r>
              <a:rPr lang="de-CH" sz="3000" dirty="0"/>
              <a:t>	          Weisheit</a:t>
            </a:r>
          </a:p>
          <a:p>
            <a:pPr algn="just"/>
            <a:r>
              <a:rPr lang="de-CH" sz="3000" dirty="0"/>
              <a:t>Salomo	      |		</a:t>
            </a:r>
          </a:p>
        </p:txBody>
      </p:sp>
      <p:sp>
        <p:nvSpPr>
          <p:cNvPr id="4" name="Rechteck 3">
            <a:extLst>
              <a:ext uri="{FF2B5EF4-FFF2-40B4-BE49-F238E27FC236}">
                <a16:creationId xmlns="" xmlns:a16="http://schemas.microsoft.com/office/drawing/2014/main" id="{F8B032E0-BE87-4228-9AB8-02B717BCBE80}"/>
              </a:ext>
            </a:extLst>
          </p:cNvPr>
          <p:cNvSpPr/>
          <p:nvPr/>
        </p:nvSpPr>
        <p:spPr>
          <a:xfrm>
            <a:off x="554372" y="1569891"/>
            <a:ext cx="3054991" cy="4247317"/>
          </a:xfrm>
          <a:prstGeom prst="rect">
            <a:avLst/>
          </a:prstGeom>
        </p:spPr>
        <p:txBody>
          <a:bodyPr wrap="square">
            <a:spAutoFit/>
          </a:bodyPr>
          <a:lstStyle/>
          <a:p>
            <a:r>
              <a:rPr lang="de-CH" sz="3000" dirty="0"/>
              <a:t>Einheimisch:</a:t>
            </a:r>
            <a:br>
              <a:rPr lang="de-CH" sz="3000" dirty="0"/>
            </a:br>
            <a:r>
              <a:rPr lang="de-CH" sz="3000" dirty="0"/>
              <a:t>2 Prostituierte</a:t>
            </a:r>
          </a:p>
          <a:p>
            <a:endParaRPr lang="de-CH" sz="3000" dirty="0"/>
          </a:p>
          <a:p>
            <a:endParaRPr lang="de-CH" sz="3000" dirty="0"/>
          </a:p>
          <a:p>
            <a:endParaRPr lang="de-CH" sz="3000" dirty="0"/>
          </a:p>
          <a:p>
            <a:endParaRPr lang="de-CH" sz="3000" dirty="0"/>
          </a:p>
          <a:p>
            <a:endParaRPr lang="de-CH" sz="3000" dirty="0"/>
          </a:p>
          <a:p>
            <a:r>
              <a:rPr lang="de-CH" sz="3000" dirty="0"/>
              <a:t>Ausländisch:</a:t>
            </a:r>
          </a:p>
          <a:p>
            <a:r>
              <a:rPr lang="de-CH" sz="3000" dirty="0"/>
              <a:t>Königin von Saba</a:t>
            </a:r>
          </a:p>
        </p:txBody>
      </p:sp>
    </p:spTree>
    <p:extLst>
      <p:ext uri="{BB962C8B-B14F-4D97-AF65-F5344CB8AC3E}">
        <p14:creationId xmlns:p14="http://schemas.microsoft.com/office/powerpoint/2010/main" val="3259307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10</a:t>
            </a:r>
          </a:p>
        </p:txBody>
      </p:sp>
      <p:sp>
        <p:nvSpPr>
          <p:cNvPr id="3" name="Rechteck 2">
            <a:extLst>
              <a:ext uri="{FF2B5EF4-FFF2-40B4-BE49-F238E27FC236}">
                <a16:creationId xmlns="" xmlns:a16="http://schemas.microsoft.com/office/drawing/2014/main" id="{8E315229-F43D-4956-8B11-33BF5E8665A8}"/>
              </a:ext>
            </a:extLst>
          </p:cNvPr>
          <p:cNvSpPr/>
          <p:nvPr/>
        </p:nvSpPr>
        <p:spPr>
          <a:xfrm>
            <a:off x="3609363" y="2921168"/>
            <a:ext cx="4973274" cy="1015663"/>
          </a:xfrm>
          <a:prstGeom prst="rect">
            <a:avLst/>
          </a:prstGeom>
        </p:spPr>
        <p:txBody>
          <a:bodyPr wrap="square">
            <a:spAutoFit/>
          </a:bodyPr>
          <a:lstStyle/>
          <a:p>
            <a:pPr algn="just"/>
            <a:r>
              <a:rPr lang="de-CH" sz="3000" dirty="0"/>
              <a:t>	          Weisheit</a:t>
            </a:r>
          </a:p>
          <a:p>
            <a:pPr algn="just"/>
            <a:r>
              <a:rPr lang="de-CH" sz="3000" dirty="0"/>
              <a:t>Salomo	      |		  Jesus</a:t>
            </a:r>
          </a:p>
        </p:txBody>
      </p:sp>
      <p:sp>
        <p:nvSpPr>
          <p:cNvPr id="4" name="Rechteck 3">
            <a:extLst>
              <a:ext uri="{FF2B5EF4-FFF2-40B4-BE49-F238E27FC236}">
                <a16:creationId xmlns="" xmlns:a16="http://schemas.microsoft.com/office/drawing/2014/main" id="{F8B032E0-BE87-4228-9AB8-02B717BCBE80}"/>
              </a:ext>
            </a:extLst>
          </p:cNvPr>
          <p:cNvSpPr/>
          <p:nvPr/>
        </p:nvSpPr>
        <p:spPr>
          <a:xfrm>
            <a:off x="554372" y="1569891"/>
            <a:ext cx="3054991" cy="4247317"/>
          </a:xfrm>
          <a:prstGeom prst="rect">
            <a:avLst/>
          </a:prstGeom>
        </p:spPr>
        <p:txBody>
          <a:bodyPr wrap="square">
            <a:spAutoFit/>
          </a:bodyPr>
          <a:lstStyle/>
          <a:p>
            <a:r>
              <a:rPr lang="de-CH" sz="3000" dirty="0"/>
              <a:t>Einheimisch:</a:t>
            </a:r>
            <a:br>
              <a:rPr lang="de-CH" sz="3000" dirty="0"/>
            </a:br>
            <a:r>
              <a:rPr lang="de-CH" sz="3000" dirty="0"/>
              <a:t>2 Prostituierte</a:t>
            </a:r>
          </a:p>
          <a:p>
            <a:endParaRPr lang="de-CH" sz="3000" dirty="0"/>
          </a:p>
          <a:p>
            <a:endParaRPr lang="de-CH" sz="3000" dirty="0"/>
          </a:p>
          <a:p>
            <a:endParaRPr lang="de-CH" sz="3000" dirty="0"/>
          </a:p>
          <a:p>
            <a:endParaRPr lang="de-CH" sz="3000" dirty="0"/>
          </a:p>
          <a:p>
            <a:endParaRPr lang="de-CH" sz="3000" dirty="0"/>
          </a:p>
          <a:p>
            <a:r>
              <a:rPr lang="de-CH" sz="3000" dirty="0"/>
              <a:t>Ausländisch:</a:t>
            </a:r>
          </a:p>
          <a:p>
            <a:r>
              <a:rPr lang="de-CH" sz="3000" dirty="0"/>
              <a:t>Königin von Saba</a:t>
            </a:r>
          </a:p>
        </p:txBody>
      </p:sp>
    </p:spTree>
    <p:extLst>
      <p:ext uri="{BB962C8B-B14F-4D97-AF65-F5344CB8AC3E}">
        <p14:creationId xmlns:p14="http://schemas.microsoft.com/office/powerpoint/2010/main" val="351452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10</a:t>
            </a:r>
          </a:p>
        </p:txBody>
      </p:sp>
      <p:sp>
        <p:nvSpPr>
          <p:cNvPr id="3" name="Rechteck 2">
            <a:extLst>
              <a:ext uri="{FF2B5EF4-FFF2-40B4-BE49-F238E27FC236}">
                <a16:creationId xmlns="" xmlns:a16="http://schemas.microsoft.com/office/drawing/2014/main" id="{8E315229-F43D-4956-8B11-33BF5E8665A8}"/>
              </a:ext>
            </a:extLst>
          </p:cNvPr>
          <p:cNvSpPr/>
          <p:nvPr/>
        </p:nvSpPr>
        <p:spPr>
          <a:xfrm>
            <a:off x="3609363" y="2921168"/>
            <a:ext cx="4973274" cy="1015663"/>
          </a:xfrm>
          <a:prstGeom prst="rect">
            <a:avLst/>
          </a:prstGeom>
        </p:spPr>
        <p:txBody>
          <a:bodyPr wrap="square">
            <a:spAutoFit/>
          </a:bodyPr>
          <a:lstStyle/>
          <a:p>
            <a:pPr algn="just"/>
            <a:r>
              <a:rPr lang="de-CH" sz="3000" dirty="0"/>
              <a:t>	          Weisheit</a:t>
            </a:r>
          </a:p>
          <a:p>
            <a:pPr algn="just"/>
            <a:r>
              <a:rPr lang="de-CH" sz="3000" dirty="0"/>
              <a:t>Salomo	      |		  Jesus</a:t>
            </a:r>
          </a:p>
        </p:txBody>
      </p:sp>
      <p:sp>
        <p:nvSpPr>
          <p:cNvPr id="4" name="Rechteck 3">
            <a:extLst>
              <a:ext uri="{FF2B5EF4-FFF2-40B4-BE49-F238E27FC236}">
                <a16:creationId xmlns="" xmlns:a16="http://schemas.microsoft.com/office/drawing/2014/main" id="{F8B032E0-BE87-4228-9AB8-02B717BCBE80}"/>
              </a:ext>
            </a:extLst>
          </p:cNvPr>
          <p:cNvSpPr/>
          <p:nvPr/>
        </p:nvSpPr>
        <p:spPr>
          <a:xfrm>
            <a:off x="554372" y="1569891"/>
            <a:ext cx="3054991" cy="4247317"/>
          </a:xfrm>
          <a:prstGeom prst="rect">
            <a:avLst/>
          </a:prstGeom>
        </p:spPr>
        <p:txBody>
          <a:bodyPr wrap="square">
            <a:spAutoFit/>
          </a:bodyPr>
          <a:lstStyle/>
          <a:p>
            <a:r>
              <a:rPr lang="de-CH" sz="3000" dirty="0"/>
              <a:t>Einheimisch:</a:t>
            </a:r>
            <a:br>
              <a:rPr lang="de-CH" sz="3000" dirty="0"/>
            </a:br>
            <a:r>
              <a:rPr lang="de-CH" sz="3000" dirty="0"/>
              <a:t>2 Prostituierte</a:t>
            </a:r>
          </a:p>
          <a:p>
            <a:endParaRPr lang="de-CH" sz="3000" dirty="0"/>
          </a:p>
          <a:p>
            <a:endParaRPr lang="de-CH" sz="3000" dirty="0"/>
          </a:p>
          <a:p>
            <a:endParaRPr lang="de-CH" sz="3000" dirty="0"/>
          </a:p>
          <a:p>
            <a:endParaRPr lang="de-CH" sz="3000" dirty="0"/>
          </a:p>
          <a:p>
            <a:endParaRPr lang="de-CH" sz="3000" dirty="0"/>
          </a:p>
          <a:p>
            <a:r>
              <a:rPr lang="de-CH" sz="3000" dirty="0"/>
              <a:t>Ausländisch:</a:t>
            </a:r>
          </a:p>
          <a:p>
            <a:r>
              <a:rPr lang="de-CH" sz="3000" dirty="0"/>
              <a:t>Königin von Saba</a:t>
            </a:r>
          </a:p>
        </p:txBody>
      </p:sp>
      <p:sp>
        <p:nvSpPr>
          <p:cNvPr id="5" name="Rechteck 4">
            <a:extLst>
              <a:ext uri="{FF2B5EF4-FFF2-40B4-BE49-F238E27FC236}">
                <a16:creationId xmlns="" xmlns:a16="http://schemas.microsoft.com/office/drawing/2014/main" id="{B5104E9C-D066-4E8D-9544-0ECD68D22E0D}"/>
              </a:ext>
            </a:extLst>
          </p:cNvPr>
          <p:cNvSpPr/>
          <p:nvPr/>
        </p:nvSpPr>
        <p:spPr>
          <a:xfrm>
            <a:off x="9280321" y="1569891"/>
            <a:ext cx="3054991" cy="4247317"/>
          </a:xfrm>
          <a:prstGeom prst="rect">
            <a:avLst/>
          </a:prstGeom>
        </p:spPr>
        <p:txBody>
          <a:bodyPr wrap="square">
            <a:spAutoFit/>
          </a:bodyPr>
          <a:lstStyle/>
          <a:p>
            <a:r>
              <a:rPr lang="de-CH" sz="3000" dirty="0"/>
              <a:t>Einheimisch:</a:t>
            </a:r>
            <a:br>
              <a:rPr lang="de-CH" sz="3000" dirty="0"/>
            </a:br>
            <a:r>
              <a:rPr lang="de-CH" sz="3000" dirty="0"/>
              <a:t>Hirten</a:t>
            </a:r>
          </a:p>
          <a:p>
            <a:endParaRPr lang="de-CH" sz="3000" dirty="0"/>
          </a:p>
          <a:p>
            <a:endParaRPr lang="de-CH" sz="3000" dirty="0"/>
          </a:p>
          <a:p>
            <a:endParaRPr lang="de-CH" sz="3000" dirty="0"/>
          </a:p>
          <a:p>
            <a:endParaRPr lang="de-CH" sz="3000" dirty="0"/>
          </a:p>
          <a:p>
            <a:endParaRPr lang="de-CH" sz="3000" dirty="0"/>
          </a:p>
          <a:p>
            <a:r>
              <a:rPr lang="de-CH" sz="3000" dirty="0"/>
              <a:t>Ausländisch:</a:t>
            </a:r>
          </a:p>
          <a:p>
            <a:r>
              <a:rPr lang="de-CH" sz="3000" dirty="0"/>
              <a:t>Weisen</a:t>
            </a:r>
          </a:p>
        </p:txBody>
      </p:sp>
    </p:spTree>
    <p:extLst>
      <p:ext uri="{BB962C8B-B14F-4D97-AF65-F5344CB8AC3E}">
        <p14:creationId xmlns:p14="http://schemas.microsoft.com/office/powerpoint/2010/main" val="2281206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11</a:t>
            </a:r>
          </a:p>
        </p:txBody>
      </p:sp>
      <p:sp>
        <p:nvSpPr>
          <p:cNvPr id="4" name="Textfeld 3">
            <a:extLst>
              <a:ext uri="{FF2B5EF4-FFF2-40B4-BE49-F238E27FC236}">
                <a16:creationId xmlns="" xmlns:a16="http://schemas.microsoft.com/office/drawing/2014/main" id="{1D71B697-6CE8-45D6-837D-24BA0EAEA9BA}"/>
              </a:ext>
            </a:extLst>
          </p:cNvPr>
          <p:cNvSpPr txBox="1"/>
          <p:nvPr/>
        </p:nvSpPr>
        <p:spPr>
          <a:xfrm>
            <a:off x="4822382" y="1261990"/>
            <a:ext cx="2547236" cy="553998"/>
          </a:xfrm>
          <a:prstGeom prst="rect">
            <a:avLst/>
          </a:prstGeom>
          <a:noFill/>
        </p:spPr>
        <p:txBody>
          <a:bodyPr wrap="none" rtlCol="0">
            <a:spAutoFit/>
          </a:bodyPr>
          <a:lstStyle/>
          <a:p>
            <a:r>
              <a:rPr lang="de-CH" sz="3000" b="1" dirty="0"/>
              <a:t>Salomos Abfall</a:t>
            </a:r>
          </a:p>
        </p:txBody>
      </p:sp>
    </p:spTree>
    <p:extLst>
      <p:ext uri="{BB962C8B-B14F-4D97-AF65-F5344CB8AC3E}">
        <p14:creationId xmlns:p14="http://schemas.microsoft.com/office/powerpoint/2010/main" val="3019215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11</a:t>
            </a:r>
          </a:p>
        </p:txBody>
      </p:sp>
      <p:sp>
        <p:nvSpPr>
          <p:cNvPr id="3" name="Rechteck 2">
            <a:extLst>
              <a:ext uri="{FF2B5EF4-FFF2-40B4-BE49-F238E27FC236}">
                <a16:creationId xmlns="" xmlns:a16="http://schemas.microsoft.com/office/drawing/2014/main" id="{8E315229-F43D-4956-8B11-33BF5E8665A8}"/>
              </a:ext>
            </a:extLst>
          </p:cNvPr>
          <p:cNvSpPr/>
          <p:nvPr/>
        </p:nvSpPr>
        <p:spPr>
          <a:xfrm>
            <a:off x="1117133" y="2228671"/>
            <a:ext cx="9957732" cy="3323987"/>
          </a:xfrm>
          <a:prstGeom prst="rect">
            <a:avLst/>
          </a:prstGeom>
        </p:spPr>
        <p:txBody>
          <a:bodyPr wrap="square">
            <a:spAutoFit/>
          </a:bodyPr>
          <a:lstStyle/>
          <a:p>
            <a:r>
              <a:rPr lang="de-DE" sz="3000" dirty="0"/>
              <a:t>„Nur soll er nicht viele Pferde halten und das Volk nicht wieder nach Ägypten führen, um die Zahl seiner Pferde zu vermehren, da doch der HERR euch gesagt hat: Ihr sollt nie mehr auf diesem Weg zurückkehren! Er soll auch nicht viele Frauen nehmen, damit sein Herz nicht auf Abwege gerät; auch soll er sich nicht zu viel Silber und Gold aufhäufen.“ 5Mo 17,16-17 </a:t>
            </a:r>
          </a:p>
          <a:p>
            <a:pPr algn="just"/>
            <a:endParaRPr lang="de-CH" sz="3000" dirty="0"/>
          </a:p>
        </p:txBody>
      </p:sp>
      <p:sp>
        <p:nvSpPr>
          <p:cNvPr id="5" name="Textfeld 4">
            <a:extLst>
              <a:ext uri="{FF2B5EF4-FFF2-40B4-BE49-F238E27FC236}">
                <a16:creationId xmlns="" xmlns:a16="http://schemas.microsoft.com/office/drawing/2014/main" id="{594CBCFB-174E-40EC-985A-C400CEBB2261}"/>
              </a:ext>
            </a:extLst>
          </p:cNvPr>
          <p:cNvSpPr txBox="1"/>
          <p:nvPr/>
        </p:nvSpPr>
        <p:spPr>
          <a:xfrm>
            <a:off x="4822382" y="1261990"/>
            <a:ext cx="2547236" cy="553998"/>
          </a:xfrm>
          <a:prstGeom prst="rect">
            <a:avLst/>
          </a:prstGeom>
          <a:noFill/>
        </p:spPr>
        <p:txBody>
          <a:bodyPr wrap="none" rtlCol="0">
            <a:spAutoFit/>
          </a:bodyPr>
          <a:lstStyle/>
          <a:p>
            <a:r>
              <a:rPr lang="de-CH" sz="3000" b="1" dirty="0"/>
              <a:t>Salomos Abfall</a:t>
            </a:r>
          </a:p>
        </p:txBody>
      </p:sp>
    </p:spTree>
    <p:extLst>
      <p:ext uri="{BB962C8B-B14F-4D97-AF65-F5344CB8AC3E}">
        <p14:creationId xmlns:p14="http://schemas.microsoft.com/office/powerpoint/2010/main" val="1693721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11</a:t>
            </a:r>
          </a:p>
        </p:txBody>
      </p:sp>
      <p:sp>
        <p:nvSpPr>
          <p:cNvPr id="3" name="Rechteck 2">
            <a:extLst>
              <a:ext uri="{FF2B5EF4-FFF2-40B4-BE49-F238E27FC236}">
                <a16:creationId xmlns="" xmlns:a16="http://schemas.microsoft.com/office/drawing/2014/main" id="{8E315229-F43D-4956-8B11-33BF5E8665A8}"/>
              </a:ext>
            </a:extLst>
          </p:cNvPr>
          <p:cNvSpPr/>
          <p:nvPr/>
        </p:nvSpPr>
        <p:spPr>
          <a:xfrm>
            <a:off x="1117133" y="2228671"/>
            <a:ext cx="9957732" cy="2862322"/>
          </a:xfrm>
          <a:prstGeom prst="rect">
            <a:avLst/>
          </a:prstGeom>
        </p:spPr>
        <p:txBody>
          <a:bodyPr wrap="square">
            <a:spAutoFit/>
          </a:bodyPr>
          <a:lstStyle/>
          <a:p>
            <a:r>
              <a:rPr lang="de-DE" sz="3000" dirty="0"/>
              <a:t>„Auch </a:t>
            </a:r>
            <a:r>
              <a:rPr lang="de-DE" sz="3000" b="1" dirty="0"/>
              <a:t>baute</a:t>
            </a:r>
            <a:r>
              <a:rPr lang="de-DE" sz="3000" dirty="0"/>
              <a:t> Salomo eine Höhe für den </a:t>
            </a:r>
            <a:r>
              <a:rPr lang="de-DE" sz="3000" dirty="0" err="1"/>
              <a:t>Kemosch</a:t>
            </a:r>
            <a:r>
              <a:rPr lang="de-DE" sz="3000" dirty="0"/>
              <a:t>, den Gräuel der Moabiter, auf dem Berg, der östlich von Jerusalem liegt, und für den Moloch, den Gräuel der Ammoniter. Und ebenso </a:t>
            </a:r>
            <a:r>
              <a:rPr lang="de-DE" sz="3000" b="1" dirty="0"/>
              <a:t>machte</a:t>
            </a:r>
            <a:r>
              <a:rPr lang="de-DE" sz="3000" dirty="0"/>
              <a:t> er es für alle seine ausländischen Frauen, die ihren Göttern räucherten und opferten.“ V. 7-8 </a:t>
            </a:r>
          </a:p>
          <a:p>
            <a:pPr algn="just"/>
            <a:endParaRPr lang="de-CH" sz="3000" dirty="0"/>
          </a:p>
        </p:txBody>
      </p:sp>
      <p:sp>
        <p:nvSpPr>
          <p:cNvPr id="5" name="Textfeld 4">
            <a:extLst>
              <a:ext uri="{FF2B5EF4-FFF2-40B4-BE49-F238E27FC236}">
                <a16:creationId xmlns="" xmlns:a16="http://schemas.microsoft.com/office/drawing/2014/main" id="{21987DDE-1BFD-4776-9399-7201F326904B}"/>
              </a:ext>
            </a:extLst>
          </p:cNvPr>
          <p:cNvSpPr txBox="1"/>
          <p:nvPr/>
        </p:nvSpPr>
        <p:spPr>
          <a:xfrm>
            <a:off x="4822382" y="1261990"/>
            <a:ext cx="2547236" cy="553998"/>
          </a:xfrm>
          <a:prstGeom prst="rect">
            <a:avLst/>
          </a:prstGeom>
          <a:noFill/>
        </p:spPr>
        <p:txBody>
          <a:bodyPr wrap="none" rtlCol="0">
            <a:spAutoFit/>
          </a:bodyPr>
          <a:lstStyle/>
          <a:p>
            <a:r>
              <a:rPr lang="de-CH" sz="3000" b="1" dirty="0"/>
              <a:t>Salomos Abfall</a:t>
            </a:r>
          </a:p>
        </p:txBody>
      </p:sp>
    </p:spTree>
    <p:extLst>
      <p:ext uri="{BB962C8B-B14F-4D97-AF65-F5344CB8AC3E}">
        <p14:creationId xmlns:p14="http://schemas.microsoft.com/office/powerpoint/2010/main" val="109400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01" y="251836"/>
            <a:ext cx="4464772" cy="635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 xmlns:a16="http://schemas.microsoft.com/office/drawing/2014/main" id="{7203A9CF-F265-40F6-BECC-1B6A0B30EDF5}"/>
              </a:ext>
            </a:extLst>
          </p:cNvPr>
          <p:cNvSpPr txBox="1"/>
          <p:nvPr/>
        </p:nvSpPr>
        <p:spPr>
          <a:xfrm>
            <a:off x="2784392" y="1295546"/>
            <a:ext cx="2818528" cy="553998"/>
          </a:xfrm>
          <a:prstGeom prst="rect">
            <a:avLst/>
          </a:prstGeom>
          <a:noFill/>
        </p:spPr>
        <p:txBody>
          <a:bodyPr wrap="none" rtlCol="0">
            <a:spAutoFit/>
          </a:bodyPr>
          <a:lstStyle/>
          <a:p>
            <a:r>
              <a:rPr lang="de-CH" sz="3000" b="1" dirty="0"/>
              <a:t>Die Widersacher</a:t>
            </a:r>
          </a:p>
        </p:txBody>
      </p:sp>
      <p:sp>
        <p:nvSpPr>
          <p:cNvPr id="3" name="Rechteck 2">
            <a:extLst>
              <a:ext uri="{FF2B5EF4-FFF2-40B4-BE49-F238E27FC236}">
                <a16:creationId xmlns="" xmlns:a16="http://schemas.microsoft.com/office/drawing/2014/main" id="{B4BA817C-4C68-49BF-879A-3AB382B54DF2}"/>
              </a:ext>
            </a:extLst>
          </p:cNvPr>
          <p:cNvSpPr/>
          <p:nvPr/>
        </p:nvSpPr>
        <p:spPr>
          <a:xfrm>
            <a:off x="402511" y="2115610"/>
            <a:ext cx="7007710" cy="1477328"/>
          </a:xfrm>
          <a:prstGeom prst="rect">
            <a:avLst/>
          </a:prstGeom>
        </p:spPr>
        <p:txBody>
          <a:bodyPr wrap="square">
            <a:spAutoFit/>
          </a:bodyPr>
          <a:lstStyle/>
          <a:p>
            <a:pPr marL="457200" indent="-457200">
              <a:buFont typeface="Arial" panose="020B0604020202020204" pitchFamily="34" charset="0"/>
              <a:buChar char="•"/>
            </a:pPr>
            <a:r>
              <a:rPr lang="de-CH" sz="3000" dirty="0" err="1"/>
              <a:t>Hadad</a:t>
            </a:r>
            <a:r>
              <a:rPr lang="de-CH" sz="3000" dirty="0"/>
              <a:t> (</a:t>
            </a:r>
            <a:r>
              <a:rPr lang="de-CH" sz="3000" dirty="0" err="1"/>
              <a:t>Edom</a:t>
            </a:r>
            <a:r>
              <a:rPr lang="de-CH" sz="3000" dirty="0"/>
              <a:t>)</a:t>
            </a:r>
          </a:p>
          <a:p>
            <a:pPr marL="457200" indent="-457200">
              <a:buFont typeface="Arial" panose="020B0604020202020204" pitchFamily="34" charset="0"/>
              <a:buChar char="•"/>
            </a:pPr>
            <a:r>
              <a:rPr lang="de-CH" sz="3000" dirty="0" err="1"/>
              <a:t>Reson</a:t>
            </a:r>
            <a:r>
              <a:rPr lang="de-CH" sz="3000" dirty="0"/>
              <a:t> (Aram)</a:t>
            </a:r>
          </a:p>
          <a:p>
            <a:pPr marL="457200" indent="-457200">
              <a:buFont typeface="Arial" panose="020B0604020202020204" pitchFamily="34" charset="0"/>
              <a:buChar char="•"/>
            </a:pPr>
            <a:r>
              <a:rPr lang="de-CH" sz="3000" dirty="0" err="1"/>
              <a:t>Jerobeam</a:t>
            </a:r>
            <a:r>
              <a:rPr lang="de-CH" sz="3000" dirty="0"/>
              <a:t> (Ephraim)</a:t>
            </a:r>
          </a:p>
        </p:txBody>
      </p:sp>
    </p:spTree>
    <p:extLst>
      <p:ext uri="{BB962C8B-B14F-4D97-AF65-F5344CB8AC3E}">
        <p14:creationId xmlns:p14="http://schemas.microsoft.com/office/powerpoint/2010/main" val="1065041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901" y="251836"/>
            <a:ext cx="4464772" cy="635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 xmlns:a16="http://schemas.microsoft.com/office/drawing/2014/main" id="{7203A9CF-F265-40F6-BECC-1B6A0B30EDF5}"/>
              </a:ext>
            </a:extLst>
          </p:cNvPr>
          <p:cNvSpPr txBox="1"/>
          <p:nvPr/>
        </p:nvSpPr>
        <p:spPr>
          <a:xfrm>
            <a:off x="2784392" y="1295546"/>
            <a:ext cx="2818528" cy="553998"/>
          </a:xfrm>
          <a:prstGeom prst="rect">
            <a:avLst/>
          </a:prstGeom>
          <a:noFill/>
        </p:spPr>
        <p:txBody>
          <a:bodyPr wrap="none" rtlCol="0">
            <a:spAutoFit/>
          </a:bodyPr>
          <a:lstStyle/>
          <a:p>
            <a:r>
              <a:rPr lang="de-CH" sz="3000" b="1" dirty="0"/>
              <a:t>Die Widersacher</a:t>
            </a:r>
          </a:p>
        </p:txBody>
      </p:sp>
      <p:sp>
        <p:nvSpPr>
          <p:cNvPr id="3" name="Rechteck 2">
            <a:extLst>
              <a:ext uri="{FF2B5EF4-FFF2-40B4-BE49-F238E27FC236}">
                <a16:creationId xmlns="" xmlns:a16="http://schemas.microsoft.com/office/drawing/2014/main" id="{B4BA817C-4C68-49BF-879A-3AB382B54DF2}"/>
              </a:ext>
            </a:extLst>
          </p:cNvPr>
          <p:cNvSpPr/>
          <p:nvPr/>
        </p:nvSpPr>
        <p:spPr>
          <a:xfrm>
            <a:off x="402511" y="2115610"/>
            <a:ext cx="7007710" cy="3323987"/>
          </a:xfrm>
          <a:prstGeom prst="rect">
            <a:avLst/>
          </a:prstGeom>
        </p:spPr>
        <p:txBody>
          <a:bodyPr wrap="square">
            <a:spAutoFit/>
          </a:bodyPr>
          <a:lstStyle/>
          <a:p>
            <a:pPr marL="457200" indent="-457200">
              <a:buFont typeface="Arial" panose="020B0604020202020204" pitchFamily="34" charset="0"/>
              <a:buChar char="•"/>
            </a:pPr>
            <a:r>
              <a:rPr lang="de-CH" sz="3000" dirty="0" err="1"/>
              <a:t>Hadad</a:t>
            </a:r>
            <a:r>
              <a:rPr lang="de-CH" sz="3000" dirty="0"/>
              <a:t> (</a:t>
            </a:r>
            <a:r>
              <a:rPr lang="de-CH" sz="3000" dirty="0" err="1"/>
              <a:t>Edom</a:t>
            </a:r>
            <a:r>
              <a:rPr lang="de-CH" sz="3000" dirty="0"/>
              <a:t>)</a:t>
            </a:r>
          </a:p>
          <a:p>
            <a:pPr marL="457200" indent="-457200">
              <a:buFont typeface="Arial" panose="020B0604020202020204" pitchFamily="34" charset="0"/>
              <a:buChar char="•"/>
            </a:pPr>
            <a:r>
              <a:rPr lang="de-CH" sz="3000" dirty="0" err="1"/>
              <a:t>Reson</a:t>
            </a:r>
            <a:r>
              <a:rPr lang="de-CH" sz="3000" dirty="0"/>
              <a:t> (Aram)</a:t>
            </a:r>
          </a:p>
          <a:p>
            <a:pPr marL="457200" indent="-457200">
              <a:buFont typeface="Arial" panose="020B0604020202020204" pitchFamily="34" charset="0"/>
              <a:buChar char="•"/>
            </a:pPr>
            <a:r>
              <a:rPr lang="de-CH" sz="3000" dirty="0" err="1"/>
              <a:t>Jerobeam</a:t>
            </a:r>
            <a:r>
              <a:rPr lang="de-CH" sz="3000" dirty="0"/>
              <a:t> (Ephraim)</a:t>
            </a:r>
          </a:p>
          <a:p>
            <a:pPr marL="457200" indent="-457200">
              <a:buFont typeface="Arial" panose="020B0604020202020204" pitchFamily="34" charset="0"/>
              <a:buChar char="•"/>
            </a:pPr>
            <a:endParaRPr lang="de-CH" sz="3000" dirty="0"/>
          </a:p>
          <a:p>
            <a:r>
              <a:rPr lang="de-DE" sz="3000" dirty="0"/>
              <a:t>„Aber meine Gnade soll nicht von ihm weichen, wie ich sie von Saul weichen ließ, den ich vor dir beseitigt habe;“ 2Sam 7,15</a:t>
            </a:r>
            <a:endParaRPr lang="de-CH" sz="3000" dirty="0"/>
          </a:p>
        </p:txBody>
      </p:sp>
    </p:spTree>
    <p:extLst>
      <p:ext uri="{BB962C8B-B14F-4D97-AF65-F5344CB8AC3E}">
        <p14:creationId xmlns:p14="http://schemas.microsoft.com/office/powerpoint/2010/main" val="292105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5" name="Inhaltsplatzhalter 4">
            <a:extLst>
              <a:ext uri="{FF2B5EF4-FFF2-40B4-BE49-F238E27FC236}">
                <a16:creationId xmlns="" xmlns:a16="http://schemas.microsoft.com/office/drawing/2014/main" id="{85C77E50-817D-4071-BB78-495828DAB4C9}"/>
              </a:ext>
            </a:extLst>
          </p:cNvPr>
          <p:cNvSpPr>
            <a:spLocks noGrp="1"/>
          </p:cNvSpPr>
          <p:nvPr>
            <p:ph idx="1"/>
          </p:nvPr>
        </p:nvSpPr>
        <p:spPr/>
        <p:txBody>
          <a:bodyPr>
            <a:normAutofit/>
          </a:bodyPr>
          <a:lstStyle/>
          <a:p>
            <a:r>
              <a:rPr lang="de-CH" sz="3000" dirty="0"/>
              <a:t>2 Berichte: 	1. Könige 1-11	| 	2. Chronik 1-9</a:t>
            </a:r>
          </a:p>
          <a:p>
            <a:r>
              <a:rPr lang="de-CH" sz="3000" dirty="0"/>
              <a:t>Autoren:		Prophet	     	| 	Priester</a:t>
            </a:r>
          </a:p>
          <a:p>
            <a:pPr marL="0" indent="0">
              <a:buNone/>
            </a:pPr>
            <a:endParaRPr lang="de-CH" sz="3000" dirty="0"/>
          </a:p>
        </p:txBody>
      </p:sp>
    </p:spTree>
    <p:extLst>
      <p:ext uri="{BB962C8B-B14F-4D97-AF65-F5344CB8AC3E}">
        <p14:creationId xmlns:p14="http://schemas.microsoft.com/office/powerpoint/2010/main" val="35038692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1-11</a:t>
            </a:r>
          </a:p>
        </p:txBody>
      </p:sp>
      <p:sp>
        <p:nvSpPr>
          <p:cNvPr id="3" name="Inhaltsplatzhalter 2"/>
          <p:cNvSpPr>
            <a:spLocks noGrp="1"/>
          </p:cNvSpPr>
          <p:nvPr>
            <p:ph idx="1"/>
          </p:nvPr>
        </p:nvSpPr>
        <p:spPr>
          <a:xfrm>
            <a:off x="4936612" y="3881054"/>
            <a:ext cx="4095060" cy="1418396"/>
          </a:xfrm>
        </p:spPr>
        <p:txBody>
          <a:bodyPr>
            <a:noAutofit/>
          </a:bodyPr>
          <a:lstStyle/>
          <a:p>
            <a:pPr marL="0" indent="0">
              <a:buNone/>
            </a:pPr>
            <a:r>
              <a:rPr lang="de-CH" sz="3000" dirty="0"/>
              <a:t>IV. Kapitel 9-10</a:t>
            </a:r>
            <a:br>
              <a:rPr lang="de-CH" sz="3000" dirty="0"/>
            </a:br>
            <a:r>
              <a:rPr lang="de-CH" sz="3000" dirty="0"/>
              <a:t>Salomos Weisheit und Reichtum</a:t>
            </a:r>
          </a:p>
        </p:txBody>
      </p:sp>
      <p:sp>
        <p:nvSpPr>
          <p:cNvPr id="4" name="Inhaltsplatzhalter 2"/>
          <p:cNvSpPr txBox="1">
            <a:spLocks/>
          </p:cNvSpPr>
          <p:nvPr/>
        </p:nvSpPr>
        <p:spPr>
          <a:xfrm>
            <a:off x="838200" y="4836864"/>
            <a:ext cx="3676393" cy="1782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CH" sz="3000" dirty="0"/>
              <a:t>V. Kapitel 11</a:t>
            </a:r>
            <a:br>
              <a:rPr lang="de-CH" sz="3000" dirty="0"/>
            </a:br>
            <a:r>
              <a:rPr lang="de-CH" sz="3000" dirty="0"/>
              <a:t>Niedergang von Salomos Königtum</a:t>
            </a:r>
            <a:r>
              <a:rPr lang="de-CH" sz="2400" dirty="0"/>
              <a:t/>
            </a:r>
            <a:br>
              <a:rPr lang="de-CH" sz="2400" dirty="0"/>
            </a:br>
            <a:endParaRPr lang="de-CH" sz="2400" dirty="0"/>
          </a:p>
        </p:txBody>
      </p:sp>
      <p:sp>
        <p:nvSpPr>
          <p:cNvPr id="8" name="Inhaltsplatzhalter 2"/>
          <p:cNvSpPr txBox="1">
            <a:spLocks/>
          </p:cNvSpPr>
          <p:nvPr/>
        </p:nvSpPr>
        <p:spPr>
          <a:xfrm>
            <a:off x="9254165" y="2972444"/>
            <a:ext cx="2440088" cy="908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3000" dirty="0"/>
              <a:t>III. Kapitel 6-8</a:t>
            </a:r>
            <a:br>
              <a:rPr lang="de-CH" sz="3000" dirty="0"/>
            </a:br>
            <a:r>
              <a:rPr lang="de-CH" sz="3000" dirty="0"/>
              <a:t>Tempelbau</a:t>
            </a:r>
          </a:p>
        </p:txBody>
      </p:sp>
      <p:sp>
        <p:nvSpPr>
          <p:cNvPr id="9" name="Inhaltsplatzhalter 2"/>
          <p:cNvSpPr txBox="1">
            <a:spLocks/>
          </p:cNvSpPr>
          <p:nvPr/>
        </p:nvSpPr>
        <p:spPr>
          <a:xfrm>
            <a:off x="4936612" y="2068337"/>
            <a:ext cx="3376877" cy="908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3000" dirty="0"/>
              <a:t>II. Kapitel 3-5</a:t>
            </a:r>
            <a:br>
              <a:rPr lang="de-CH" sz="3000" dirty="0"/>
            </a:br>
            <a:r>
              <a:rPr lang="de-CH" sz="3000" dirty="0"/>
              <a:t>Salomos Weisheit</a:t>
            </a:r>
          </a:p>
        </p:txBody>
      </p:sp>
      <p:sp>
        <p:nvSpPr>
          <p:cNvPr id="10" name="Inhaltsplatzhalter 2"/>
          <p:cNvSpPr txBox="1">
            <a:spLocks/>
          </p:cNvSpPr>
          <p:nvPr/>
        </p:nvSpPr>
        <p:spPr>
          <a:xfrm>
            <a:off x="838200" y="1276317"/>
            <a:ext cx="3307277" cy="8368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CH" sz="3000" dirty="0"/>
              <a:t>I. Kapitel 1-2</a:t>
            </a:r>
            <a:br>
              <a:rPr lang="de-CH" sz="3000" dirty="0"/>
            </a:br>
            <a:r>
              <a:rPr lang="de-CH" sz="3000" dirty="0"/>
              <a:t>Salomo wird König</a:t>
            </a:r>
          </a:p>
        </p:txBody>
      </p:sp>
    </p:spTree>
    <p:extLst>
      <p:ext uri="{BB962C8B-B14F-4D97-AF65-F5344CB8AC3E}">
        <p14:creationId xmlns:p14="http://schemas.microsoft.com/office/powerpoint/2010/main" val="158729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 xmlns:a16="http://schemas.microsoft.com/office/drawing/2014/main" id="{8E315229-F43D-4956-8B11-33BF5E8665A8}"/>
              </a:ext>
            </a:extLst>
          </p:cNvPr>
          <p:cNvSpPr/>
          <p:nvPr/>
        </p:nvSpPr>
        <p:spPr>
          <a:xfrm>
            <a:off x="1117134" y="1775395"/>
            <a:ext cx="9957732" cy="2400657"/>
          </a:xfrm>
          <a:prstGeom prst="rect">
            <a:avLst/>
          </a:prstGeom>
        </p:spPr>
        <p:txBody>
          <a:bodyPr wrap="square">
            <a:spAutoFit/>
          </a:bodyPr>
          <a:lstStyle/>
          <a:p>
            <a:r>
              <a:rPr lang="de-DE" sz="3000" dirty="0"/>
              <a:t>„Und es geschah zu der Zeit, als Salomo alt geworden war, da wendeten seine Frauen sein Herz anderen Göttern zu, sodass sein Herz nicht mehr ungeteilt mit dem HERRN, seinem Gott, war wie das Herz seines Vaters David.“ 1Kö 11,4 </a:t>
            </a:r>
          </a:p>
          <a:p>
            <a:pPr algn="just"/>
            <a:endParaRPr lang="de-CH" sz="3000" dirty="0"/>
          </a:p>
        </p:txBody>
      </p:sp>
    </p:spTree>
    <p:extLst>
      <p:ext uri="{BB962C8B-B14F-4D97-AF65-F5344CB8AC3E}">
        <p14:creationId xmlns:p14="http://schemas.microsoft.com/office/powerpoint/2010/main" val="4156145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 xmlns:a16="http://schemas.microsoft.com/office/drawing/2014/main" id="{F41C802E-794D-4C8B-9A2E-03775F2AF15E}"/>
              </a:ext>
            </a:extLst>
          </p:cNvPr>
          <p:cNvSpPr/>
          <p:nvPr/>
        </p:nvSpPr>
        <p:spPr>
          <a:xfrm>
            <a:off x="532873" y="1490008"/>
            <a:ext cx="6606158" cy="1938992"/>
          </a:xfrm>
          <a:prstGeom prst="rect">
            <a:avLst/>
          </a:prstGeom>
        </p:spPr>
        <p:txBody>
          <a:bodyPr wrap="square">
            <a:spAutoFit/>
          </a:bodyPr>
          <a:lstStyle/>
          <a:p>
            <a:r>
              <a:rPr lang="de-DE" sz="3000" dirty="0"/>
              <a:t>Weisheit und Torheit werden im Buch der </a:t>
            </a:r>
          </a:p>
          <a:p>
            <a:r>
              <a:rPr lang="de-DE" sz="3000" dirty="0"/>
              <a:t>Sprüche als zwei Frauen dargestellt.</a:t>
            </a:r>
          </a:p>
          <a:p>
            <a:endParaRPr lang="de-DE" sz="3000" dirty="0"/>
          </a:p>
          <a:p>
            <a:r>
              <a:rPr lang="de-DE" sz="3000" dirty="0"/>
              <a:t>Für was entscheidest du dich?</a:t>
            </a:r>
            <a:endParaRPr lang="de-CH" sz="3000" dirty="0"/>
          </a:p>
        </p:txBody>
      </p:sp>
    </p:spTree>
    <p:extLst>
      <p:ext uri="{BB962C8B-B14F-4D97-AF65-F5344CB8AC3E}">
        <p14:creationId xmlns:p14="http://schemas.microsoft.com/office/powerpoint/2010/main" val="2005841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052223" y="5086476"/>
            <a:ext cx="4172809" cy="938719"/>
          </a:xfrm>
          <a:prstGeom prst="rect">
            <a:avLst/>
          </a:prstGeom>
          <a:noFill/>
        </p:spPr>
        <p:txBody>
          <a:bodyPr wrap="none" rtlCol="0">
            <a:spAutoFit/>
          </a:bodyPr>
          <a:lstStyle/>
          <a:p>
            <a:r>
              <a:rPr lang="de-CH" sz="5500" b="1" dirty="0"/>
              <a:t>König Salomo</a:t>
            </a:r>
          </a:p>
        </p:txBody>
      </p:sp>
    </p:spTree>
    <p:extLst>
      <p:ext uri="{BB962C8B-B14F-4D97-AF65-F5344CB8AC3E}">
        <p14:creationId xmlns:p14="http://schemas.microsoft.com/office/powerpoint/2010/main" val="331986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Grundlagen</a:t>
            </a:r>
          </a:p>
        </p:txBody>
      </p:sp>
      <p:sp>
        <p:nvSpPr>
          <p:cNvPr id="5" name="Inhaltsplatzhalter 4">
            <a:extLst>
              <a:ext uri="{FF2B5EF4-FFF2-40B4-BE49-F238E27FC236}">
                <a16:creationId xmlns="" xmlns:a16="http://schemas.microsoft.com/office/drawing/2014/main" id="{85C77E50-817D-4071-BB78-495828DAB4C9}"/>
              </a:ext>
            </a:extLst>
          </p:cNvPr>
          <p:cNvSpPr>
            <a:spLocks noGrp="1"/>
          </p:cNvSpPr>
          <p:nvPr>
            <p:ph idx="1"/>
          </p:nvPr>
        </p:nvSpPr>
        <p:spPr/>
        <p:txBody>
          <a:bodyPr>
            <a:normAutofit/>
          </a:bodyPr>
          <a:lstStyle/>
          <a:p>
            <a:r>
              <a:rPr lang="de-CH" sz="3000" dirty="0"/>
              <a:t>2 Berichte: 	1. Könige 1-11	| 	2. Chronik 1-9</a:t>
            </a:r>
          </a:p>
          <a:p>
            <a:r>
              <a:rPr lang="de-CH" sz="3000" dirty="0"/>
              <a:t>Autoren:		Prophet	     	| 	Priester</a:t>
            </a:r>
          </a:p>
          <a:p>
            <a:pPr marL="0" indent="0">
              <a:buNone/>
            </a:pPr>
            <a:endParaRPr lang="de-CH" sz="3000" dirty="0"/>
          </a:p>
          <a:p>
            <a:r>
              <a:rPr lang="de-CH" sz="3000" dirty="0"/>
              <a:t>40 Jahre Regierungszeit</a:t>
            </a:r>
          </a:p>
          <a:p>
            <a:r>
              <a:rPr lang="de-CH" sz="3000" dirty="0"/>
              <a:t>Letzter König des vereinten Israels</a:t>
            </a:r>
          </a:p>
        </p:txBody>
      </p:sp>
    </p:spTree>
    <p:extLst>
      <p:ext uri="{BB962C8B-B14F-4D97-AF65-F5344CB8AC3E}">
        <p14:creationId xmlns:p14="http://schemas.microsoft.com/office/powerpoint/2010/main" val="65402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Prolog</a:t>
            </a:r>
          </a:p>
        </p:txBody>
      </p:sp>
      <p:sp>
        <p:nvSpPr>
          <p:cNvPr id="4" name="Inhaltsplatzhalter 2">
            <a:extLst>
              <a:ext uri="{FF2B5EF4-FFF2-40B4-BE49-F238E27FC236}">
                <a16:creationId xmlns="" xmlns:a16="http://schemas.microsoft.com/office/drawing/2014/main" id="{7895931D-7DA7-4FF6-A47B-0450E14A07D0}"/>
              </a:ext>
            </a:extLst>
          </p:cNvPr>
          <p:cNvSpPr>
            <a:spLocks noGrp="1"/>
          </p:cNvSpPr>
          <p:nvPr>
            <p:ph idx="1"/>
          </p:nvPr>
        </p:nvSpPr>
        <p:spPr>
          <a:xfrm>
            <a:off x="838200" y="1248577"/>
            <a:ext cx="10515600" cy="4956914"/>
          </a:xfrm>
        </p:spPr>
        <p:txBody>
          <a:bodyPr>
            <a:normAutofit/>
          </a:bodyPr>
          <a:lstStyle/>
          <a:p>
            <a:r>
              <a:rPr lang="de-CH" sz="3000" dirty="0"/>
              <a:t>2. Sam 7,12-16		-&gt;	</a:t>
            </a:r>
            <a:r>
              <a:rPr lang="de-CH" sz="3000" dirty="0" smtClean="0"/>
              <a:t>Verheissung</a:t>
            </a:r>
            <a:endParaRPr lang="de-CH" sz="3000"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1677683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Prolog</a:t>
            </a:r>
          </a:p>
        </p:txBody>
      </p:sp>
      <p:sp>
        <p:nvSpPr>
          <p:cNvPr id="4" name="Inhaltsplatzhalter 2">
            <a:extLst>
              <a:ext uri="{FF2B5EF4-FFF2-40B4-BE49-F238E27FC236}">
                <a16:creationId xmlns="" xmlns:a16="http://schemas.microsoft.com/office/drawing/2014/main" id="{7895931D-7DA7-4FF6-A47B-0450E14A07D0}"/>
              </a:ext>
            </a:extLst>
          </p:cNvPr>
          <p:cNvSpPr>
            <a:spLocks noGrp="1"/>
          </p:cNvSpPr>
          <p:nvPr>
            <p:ph idx="1"/>
          </p:nvPr>
        </p:nvSpPr>
        <p:spPr>
          <a:xfrm>
            <a:off x="838200" y="1248577"/>
            <a:ext cx="10515600" cy="4956914"/>
          </a:xfrm>
        </p:spPr>
        <p:txBody>
          <a:bodyPr>
            <a:normAutofit/>
          </a:bodyPr>
          <a:lstStyle/>
          <a:p>
            <a:r>
              <a:rPr lang="de-CH" sz="3000" dirty="0"/>
              <a:t>2. Sam 7,12-16		-&gt;	Verheissung</a:t>
            </a:r>
          </a:p>
          <a:p>
            <a:r>
              <a:rPr lang="de-CH" sz="3000" dirty="0"/>
              <a:t>1. </a:t>
            </a:r>
            <a:r>
              <a:rPr lang="de-CH" sz="3000" dirty="0" err="1"/>
              <a:t>Chr</a:t>
            </a:r>
            <a:r>
              <a:rPr lang="de-CH" sz="3000" dirty="0"/>
              <a:t> 22, 9-10		-&gt;	Verheissung</a:t>
            </a:r>
          </a:p>
          <a:p>
            <a:pPr marL="0" indent="0">
              <a:buNone/>
            </a:pPr>
            <a:r>
              <a:rPr lang="de-DE" sz="3000" dirty="0"/>
              <a:t>„Siehe, ein Sohn wird dir geboren werden, der wird ein Mann der Ruhe sein; denn ich will ihm Ruhe geben vor allen seinen Feinden ringsumher, darum soll sein Name Salomo sein; und ich will Israel Frieden und Ruhe geben in seinen Tagen. Der soll meinem Namen ein Haus bauen. Und er soll mein Sohn sein, und ich will sein Vater sein und den Thron seines Königtums über Israel befestigen auf ewig!“ </a:t>
            </a:r>
          </a:p>
          <a:p>
            <a:pPr marL="0" indent="0">
              <a:buNone/>
            </a:pPr>
            <a:endParaRPr lang="de-CH" sz="3000" dirty="0"/>
          </a:p>
          <a:p>
            <a:pPr marL="0" indent="0">
              <a:buNone/>
            </a:pPr>
            <a:endParaRPr lang="de-CH" dirty="0"/>
          </a:p>
          <a:p>
            <a:pPr marL="0" indent="0">
              <a:buNone/>
            </a:pPr>
            <a:endParaRPr lang="de-CH" dirty="0"/>
          </a:p>
        </p:txBody>
      </p:sp>
    </p:spTree>
    <p:extLst>
      <p:ext uri="{BB962C8B-B14F-4D97-AF65-F5344CB8AC3E}">
        <p14:creationId xmlns:p14="http://schemas.microsoft.com/office/powerpoint/2010/main" val="1183117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1794</Words>
  <Application>Microsoft Office PowerPoint</Application>
  <PresentationFormat>Breitbild</PresentationFormat>
  <Paragraphs>292</Paragraphs>
  <Slides>63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63</vt:i4>
      </vt:variant>
    </vt:vector>
  </HeadingPairs>
  <TitlesOfParts>
    <vt:vector size="67" baseType="lpstr">
      <vt:lpstr>Arial</vt:lpstr>
      <vt:lpstr>Calibri</vt:lpstr>
      <vt:lpstr>Calibri Light</vt:lpstr>
      <vt:lpstr>Office</vt:lpstr>
      <vt:lpstr>PowerPoint-Präsentation</vt:lpstr>
      <vt:lpstr>PowerPoint-Präsentation</vt:lpstr>
      <vt:lpstr>PowerPoint-Präsentation</vt:lpstr>
      <vt:lpstr>PowerPoint-Präsentation</vt:lpstr>
      <vt:lpstr>Grundlagen</vt:lpstr>
      <vt:lpstr>Grundlagen</vt:lpstr>
      <vt:lpstr>Grundlagen</vt:lpstr>
      <vt:lpstr>Prolog</vt:lpstr>
      <vt:lpstr>Prolog</vt:lpstr>
      <vt:lpstr>Prolog</vt:lpstr>
      <vt:lpstr>Kapitel 1+2</vt:lpstr>
      <vt:lpstr>Kapitel 1+2</vt:lpstr>
      <vt:lpstr>Kapitel 1+2</vt:lpstr>
      <vt:lpstr>Kapitel 1+2</vt:lpstr>
      <vt:lpstr>Kapitel 1+2</vt:lpstr>
      <vt:lpstr>Kapitel 1+2</vt:lpstr>
      <vt:lpstr>Kapitel 3</vt:lpstr>
      <vt:lpstr>Kapitel 3</vt:lpstr>
      <vt:lpstr>Kapitel 3</vt:lpstr>
      <vt:lpstr>Kapitel 3</vt:lpstr>
      <vt:lpstr>Kapitel 3</vt:lpstr>
      <vt:lpstr>Kapitel 3</vt:lpstr>
      <vt:lpstr>Kapitel 3</vt:lpstr>
      <vt:lpstr>Kapitel 4</vt:lpstr>
      <vt:lpstr>Kapitel 4</vt:lpstr>
      <vt:lpstr>Kapitel 4</vt:lpstr>
      <vt:lpstr>Kapitel 4</vt:lpstr>
      <vt:lpstr>Kapitel 4</vt:lpstr>
      <vt:lpstr>Kapitel 4</vt:lpstr>
      <vt:lpstr>Kapitel 4</vt:lpstr>
      <vt:lpstr>Kapitel 5</vt:lpstr>
      <vt:lpstr>Kapitel 5</vt:lpstr>
      <vt:lpstr>Kapitel 5</vt:lpstr>
      <vt:lpstr>Kapitel 5</vt:lpstr>
      <vt:lpstr>Kapitel 6</vt:lpstr>
      <vt:lpstr>Kapitel 6</vt:lpstr>
      <vt:lpstr>Kapitel 6</vt:lpstr>
      <vt:lpstr>Kapitel 6</vt:lpstr>
      <vt:lpstr>Kapitel 6</vt:lpstr>
      <vt:lpstr>Kapitel 6</vt:lpstr>
      <vt:lpstr>Kapitel 7</vt:lpstr>
      <vt:lpstr>Kapitel 6+7</vt:lpstr>
      <vt:lpstr>Kapitel 6+7</vt:lpstr>
      <vt:lpstr>Kapitel 8</vt:lpstr>
      <vt:lpstr>Kapitel 8</vt:lpstr>
      <vt:lpstr>Kapitel 9</vt:lpstr>
      <vt:lpstr>Kapitel 9</vt:lpstr>
      <vt:lpstr>Kapitel 9</vt:lpstr>
      <vt:lpstr>Kapitel 9</vt:lpstr>
      <vt:lpstr>Kapitel 10</vt:lpstr>
      <vt:lpstr>Kapitel 10</vt:lpstr>
      <vt:lpstr>Kapitel 10</vt:lpstr>
      <vt:lpstr>Kapitel 10</vt:lpstr>
      <vt:lpstr>Kapitel 10</vt:lpstr>
      <vt:lpstr>Kapitel 11</vt:lpstr>
      <vt:lpstr>Kapitel 11</vt:lpstr>
      <vt:lpstr>Kapitel 11</vt:lpstr>
      <vt:lpstr>Kapitel 11</vt:lpstr>
      <vt:lpstr>Kapitel 11</vt:lpstr>
      <vt:lpstr>Kapitel 1-11</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Reinhard</cp:lastModifiedBy>
  <cp:revision>71</cp:revision>
  <dcterms:created xsi:type="dcterms:W3CDTF">2018-08-12T05:46:28Z</dcterms:created>
  <dcterms:modified xsi:type="dcterms:W3CDTF">2018-08-16T13:50:52Z</dcterms:modified>
</cp:coreProperties>
</file>