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329" r:id="rId4"/>
    <p:sldId id="330" r:id="rId5"/>
    <p:sldId id="315" r:id="rId6"/>
    <p:sldId id="331" r:id="rId7"/>
    <p:sldId id="333" r:id="rId8"/>
    <p:sldId id="334" r:id="rId9"/>
    <p:sldId id="335" r:id="rId10"/>
    <p:sldId id="337" r:id="rId11"/>
    <p:sldId id="338" r:id="rId12"/>
    <p:sldId id="339" r:id="rId13"/>
    <p:sldId id="341" r:id="rId14"/>
    <p:sldId id="342" r:id="rId15"/>
    <p:sldId id="343" r:id="rId16"/>
    <p:sldId id="344" r:id="rId17"/>
    <p:sldId id="310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82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03.12.2021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03.12.2021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411781" y="4855618"/>
            <a:ext cx="432996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Sacharja Teil 2</a:t>
            </a:r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C6E63C-CAF1-4FCC-8A43-30F1152B8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5901" y="-2108148"/>
            <a:ext cx="18048502" cy="1107429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2674302-CA6C-4467-A5D2-94C40F22EE85}"/>
              </a:ext>
            </a:extLst>
          </p:cNvPr>
          <p:cNvSpPr/>
          <p:nvPr/>
        </p:nvSpPr>
        <p:spPr>
          <a:xfrm>
            <a:off x="-2171455" y="-353633"/>
            <a:ext cx="5421231" cy="2679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0FF7D24-EEA9-48AD-B304-550DA5DDF3C4}"/>
              </a:ext>
            </a:extLst>
          </p:cNvPr>
          <p:cNvSpPr/>
          <p:nvPr/>
        </p:nvSpPr>
        <p:spPr>
          <a:xfrm>
            <a:off x="-8897854" y="-1903916"/>
            <a:ext cx="10616456" cy="10819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CF27B45-751D-4211-A099-7E78BA2950E4}"/>
              </a:ext>
            </a:extLst>
          </p:cNvPr>
          <p:cNvSpPr/>
          <p:nvPr/>
        </p:nvSpPr>
        <p:spPr>
          <a:xfrm>
            <a:off x="-5831578" y="-1360261"/>
            <a:ext cx="13462697" cy="1221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C049F78-8816-4FAB-B809-9FBB03C08AF4}"/>
              </a:ext>
            </a:extLst>
          </p:cNvPr>
          <p:cNvSpPr/>
          <p:nvPr/>
        </p:nvSpPr>
        <p:spPr>
          <a:xfrm>
            <a:off x="368350" y="6876064"/>
            <a:ext cx="2772475" cy="2158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A9F0438-F8E4-46E2-AF37-D23DD408CF0F}"/>
              </a:ext>
            </a:extLst>
          </p:cNvPr>
          <p:cNvSpPr txBox="1"/>
          <p:nvPr/>
        </p:nvSpPr>
        <p:spPr>
          <a:xfrm>
            <a:off x="1540752" y="616984"/>
            <a:ext cx="74973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Botschaften zur Zukunft Jerusalems | Kp 9-14 </a:t>
            </a:r>
          </a:p>
        </p:txBody>
      </p:sp>
    </p:spTree>
    <p:extLst>
      <p:ext uri="{BB962C8B-B14F-4D97-AF65-F5344CB8AC3E}">
        <p14:creationId xmlns:p14="http://schemas.microsoft.com/office/powerpoint/2010/main" val="15235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55542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Der abgelehnte Messias| Kp 9-11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408134"/>
            <a:ext cx="104357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Das erste </a:t>
            </a:r>
            <a:r>
              <a:rPr lang="de-CH" sz="3000" dirty="0" err="1"/>
              <a:t>Lastwort</a:t>
            </a:r>
            <a:r>
              <a:rPr lang="de-CH" sz="3000" dirty="0"/>
              <a:t> enthält drei zukünftige politische Ereignisse, </a:t>
            </a:r>
          </a:p>
          <a:p>
            <a:r>
              <a:rPr lang="de-CH" sz="3000" dirty="0"/>
              <a:t>die für das Volk Gottes von ausserordentlicher Bedeutung werden </a:t>
            </a:r>
          </a:p>
          <a:p>
            <a:r>
              <a:rPr lang="de-CH" sz="3000" dirty="0"/>
              <a:t>sollten. Ihre wirkliche Bedeutung zeigt der Prophet damit, dass </a:t>
            </a:r>
          </a:p>
          <a:p>
            <a:r>
              <a:rPr lang="de-CH" sz="3000" dirty="0"/>
              <a:t>er sie alle zum Kommen des Messias in Beziehung setzt. Das </a:t>
            </a:r>
          </a:p>
          <a:p>
            <a:r>
              <a:rPr lang="de-CH" sz="3000" dirty="0"/>
              <a:t>wiederum bedeutet, dass sie alle drei mit der Hoffnung Israels </a:t>
            </a:r>
          </a:p>
          <a:p>
            <a:r>
              <a:rPr lang="de-CH" sz="3000" dirty="0"/>
              <a:t>zusammenhängen.</a:t>
            </a:r>
          </a:p>
        </p:txBody>
      </p:sp>
    </p:spTree>
    <p:extLst>
      <p:ext uri="{BB962C8B-B14F-4D97-AF65-F5344CB8AC3E}">
        <p14:creationId xmlns:p14="http://schemas.microsoft.com/office/powerpoint/2010/main" val="14605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55542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Der abgelehnte Messias| Kp 9-11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2311651"/>
            <a:ext cx="8618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Das erste grosse politische Ereignis ist das Kommen </a:t>
            </a:r>
          </a:p>
          <a:p>
            <a:pPr lvl="0"/>
            <a:r>
              <a:rPr lang="de-CH" sz="3000" dirty="0"/>
              <a:t>Alexanders des Grossen und die Bewahrung der Stadt.</a:t>
            </a:r>
          </a:p>
        </p:txBody>
      </p:sp>
    </p:spTree>
    <p:extLst>
      <p:ext uri="{BB962C8B-B14F-4D97-AF65-F5344CB8AC3E}">
        <p14:creationId xmlns:p14="http://schemas.microsoft.com/office/powerpoint/2010/main" val="29149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55542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Der abgelehnte Messias| Kp 9-11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2017735"/>
            <a:ext cx="93421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Das zweite grosse politische Ereignis sind die für die Juden </a:t>
            </a:r>
          </a:p>
          <a:p>
            <a:pPr lvl="0"/>
            <a:r>
              <a:rPr lang="de-CH" sz="3000" dirty="0"/>
              <a:t>glücklich verlaufenen Makkabäerkriege.</a:t>
            </a:r>
          </a:p>
        </p:txBody>
      </p:sp>
    </p:spTree>
    <p:extLst>
      <p:ext uri="{BB962C8B-B14F-4D97-AF65-F5344CB8AC3E}">
        <p14:creationId xmlns:p14="http://schemas.microsoft.com/office/powerpoint/2010/main" val="178084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55542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Der abgelehnte Messias| Kp 9-11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408134"/>
            <a:ext cx="91495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Das dritte grosse politische Ereignis ist der Aufstieg Roms </a:t>
            </a:r>
          </a:p>
          <a:p>
            <a:pPr lvl="0"/>
            <a:r>
              <a:rPr lang="de-CH" sz="3000" dirty="0"/>
              <a:t>zur Weltherrschaft und damit auch zur Herrschaft über </a:t>
            </a:r>
          </a:p>
          <a:p>
            <a:pPr lvl="0"/>
            <a:r>
              <a:rPr lang="de-CH" sz="3000" dirty="0"/>
              <a:t>das Volk Gottes. </a:t>
            </a:r>
            <a:r>
              <a:rPr lang="de-CH" sz="3000" dirty="0">
                <a:sym typeface="Wingdings" panose="05000000000000000000" pitchFamily="2" charset="2"/>
              </a:rPr>
              <a:t> Pax Romana</a:t>
            </a:r>
            <a:endParaRPr lang="de-CH" sz="3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6078BF-4247-4680-877B-00CF8B39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14" y="2974304"/>
            <a:ext cx="8169844" cy="38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55542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Der abgelehnte Messias| Kp 9-11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408134"/>
            <a:ext cx="1054288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"Juble laut, Tochter Zion, jauchze, Tochter Jerusalem! Siehe, dein </a:t>
            </a:r>
          </a:p>
          <a:p>
            <a:r>
              <a:rPr lang="de-CH" sz="3000" dirty="0"/>
              <a:t>König kommt zu dir: Gerecht und siegreich ist er, demütig und auf </a:t>
            </a:r>
          </a:p>
          <a:p>
            <a:r>
              <a:rPr lang="de-CH" sz="3000" dirty="0"/>
              <a:t>einem Esel reitend, und zwar auf einem Fohlen, einem Jungen der </a:t>
            </a:r>
          </a:p>
          <a:p>
            <a:r>
              <a:rPr lang="de-CH" sz="3000" dirty="0"/>
              <a:t>Eselin. 10 Und ich rotte die Streitwagen aus Ephraim und die </a:t>
            </a:r>
          </a:p>
          <a:p>
            <a:r>
              <a:rPr lang="de-CH" sz="3000" dirty="0"/>
              <a:t>Pferde aus Jerusalem aus, und der Kriegsbogen wird ausgerottet. </a:t>
            </a:r>
          </a:p>
          <a:p>
            <a:r>
              <a:rPr lang="de-CH" sz="3000" dirty="0"/>
              <a:t>Und er verkündet Frieden den Nationen. Und seine Herrschaft </a:t>
            </a:r>
          </a:p>
          <a:p>
            <a:r>
              <a:rPr lang="de-CH" sz="3000" dirty="0"/>
              <a:t>⟨reicht⟩ von Meer zu Meer und vom Strom bis an die Enden </a:t>
            </a:r>
          </a:p>
          <a:p>
            <a:r>
              <a:rPr lang="de-CH" sz="3000" dirty="0"/>
              <a:t>der Erde." </a:t>
            </a:r>
            <a:r>
              <a:rPr lang="de-CH" sz="3000" b="1" dirty="0"/>
              <a:t>(9,9-10)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48249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55542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Der abgelehnte Messias| Kp 9-11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408134"/>
            <a:ext cx="107095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Und ich sagte zu ihnen: Wenn es recht ist in euren Augen, gebt </a:t>
            </a:r>
          </a:p>
          <a:p>
            <a:r>
              <a:rPr lang="de-DE" sz="3000" dirty="0"/>
              <a:t>mir meinen Lohn, wenn aber nicht, lasst es bleiben! Und sie wogen </a:t>
            </a:r>
          </a:p>
          <a:p>
            <a:r>
              <a:rPr lang="de-DE" sz="3000" dirty="0"/>
              <a:t>meinen Lohn ab: dreißig Silber⟨schekel⟩. 13 Da sprach der HERR </a:t>
            </a:r>
          </a:p>
          <a:p>
            <a:r>
              <a:rPr lang="de-DE" sz="3000" dirty="0"/>
              <a:t>zu mir: Wirf ihn dem Töpfer hin, den herrlichen Wert, den ich </a:t>
            </a:r>
          </a:p>
          <a:p>
            <a:r>
              <a:rPr lang="de-DE" sz="3000" dirty="0"/>
              <a:t>ihnen wert bin! Und ich nahm die dreißig Silber⟨schekel⟩ und </a:t>
            </a:r>
          </a:p>
          <a:p>
            <a:r>
              <a:rPr lang="de-DE" sz="3000" dirty="0"/>
              <a:t>warf sie in das Haus des HERRN dem Töpfer hin. </a:t>
            </a:r>
            <a:r>
              <a:rPr lang="de-CH" sz="3000" dirty="0"/>
              <a:t>" </a:t>
            </a:r>
            <a:r>
              <a:rPr lang="de-CH" sz="3000" b="1" dirty="0"/>
              <a:t>(11,12-13)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6831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411781" y="4855618"/>
            <a:ext cx="432996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Sacharja Teil 2</a:t>
            </a:r>
          </a:p>
        </p:txBody>
      </p:sp>
    </p:spTree>
    <p:extLst>
      <p:ext uri="{BB962C8B-B14F-4D97-AF65-F5344CB8AC3E}">
        <p14:creationId xmlns:p14="http://schemas.microsoft.com/office/powerpoint/2010/main" val="428864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24384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Sacharja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3995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14 | Verse: 211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5456E4-E809-4975-AA23-9DBA44632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9" y="2540549"/>
            <a:ext cx="5472491" cy="283676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238F55A-E351-445A-80D0-2ECD3159749C}"/>
              </a:ext>
            </a:extLst>
          </p:cNvPr>
          <p:cNvSpPr txBox="1"/>
          <p:nvPr/>
        </p:nvSpPr>
        <p:spPr>
          <a:xfrm>
            <a:off x="517493" y="5862952"/>
            <a:ext cx="9050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Der Herr erinnert sich und der Herr segnet zu Seiner Zeit.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C6E63C-CAF1-4FCC-8A43-30F1152B8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4" y="0"/>
            <a:ext cx="11176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8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C6E63C-CAF1-4FCC-8A43-30F1152B8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4" y="0"/>
            <a:ext cx="11176931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0B73C21-BE63-41E3-9623-EEC537FDD99B}"/>
              </a:ext>
            </a:extLst>
          </p:cNvPr>
          <p:cNvSpPr/>
          <p:nvPr/>
        </p:nvSpPr>
        <p:spPr>
          <a:xfrm>
            <a:off x="9334830" y="2500685"/>
            <a:ext cx="2262887" cy="151869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2674302-CA6C-4467-A5D2-94C40F22EE85}"/>
              </a:ext>
            </a:extLst>
          </p:cNvPr>
          <p:cNvSpPr/>
          <p:nvPr/>
        </p:nvSpPr>
        <p:spPr>
          <a:xfrm>
            <a:off x="507534" y="818984"/>
            <a:ext cx="5070306" cy="143918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0FF7D24-EEA9-48AD-B304-550DA5DDF3C4}"/>
              </a:ext>
            </a:extLst>
          </p:cNvPr>
          <p:cNvSpPr/>
          <p:nvPr/>
        </p:nvSpPr>
        <p:spPr>
          <a:xfrm>
            <a:off x="507534" y="2282025"/>
            <a:ext cx="4851645" cy="455211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CF27B45-751D-4211-A099-7E78BA2950E4}"/>
              </a:ext>
            </a:extLst>
          </p:cNvPr>
          <p:cNvSpPr/>
          <p:nvPr/>
        </p:nvSpPr>
        <p:spPr>
          <a:xfrm>
            <a:off x="5359179" y="5470497"/>
            <a:ext cx="4851645" cy="122185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1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61059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Fragen / Antworten über Fasten (7-8)</a:t>
            </a:r>
            <a:endParaRPr lang="de-CH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408134"/>
            <a:ext cx="952632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es geschah im vierten Jahr des Königs Darius: ⟨Da⟩ </a:t>
            </a:r>
          </a:p>
          <a:p>
            <a:r>
              <a:rPr lang="de-CH" sz="3000" dirty="0"/>
              <a:t>geschah das Wort des HERRN zu Sacharja am vierten ⟨Tag⟩ </a:t>
            </a:r>
          </a:p>
          <a:p>
            <a:r>
              <a:rPr lang="de-CH" sz="3000" dirty="0"/>
              <a:t>des neunten Monats, im ⟨Monat⟩ Kislew, 2 als ⟨nämlich⟩ </a:t>
            </a:r>
          </a:p>
          <a:p>
            <a:r>
              <a:rPr lang="de-CH" sz="3000" dirty="0"/>
              <a:t>Bethel ⟨den⟩ </a:t>
            </a:r>
            <a:r>
              <a:rPr lang="de-CH" sz="3000" dirty="0" err="1"/>
              <a:t>Sarezer</a:t>
            </a:r>
            <a:r>
              <a:rPr lang="de-CH" sz="3000" dirty="0"/>
              <a:t> und Regem-</a:t>
            </a:r>
            <a:r>
              <a:rPr lang="de-CH" sz="3000" dirty="0" err="1"/>
              <a:t>Melech</a:t>
            </a:r>
            <a:r>
              <a:rPr lang="de-CH" sz="3000" dirty="0"/>
              <a:t> und seine Männer </a:t>
            </a:r>
          </a:p>
          <a:p>
            <a:r>
              <a:rPr lang="de-CH" sz="3000" dirty="0"/>
              <a:t>sandte, um den HERRN anzuflehen 3 und um die Priester, </a:t>
            </a:r>
          </a:p>
          <a:p>
            <a:r>
              <a:rPr lang="de-CH" sz="3000" dirty="0"/>
              <a:t>die zum Hause des HERRN der Heerscharen ⟨gehörten⟩, </a:t>
            </a:r>
          </a:p>
          <a:p>
            <a:r>
              <a:rPr lang="de-CH" sz="3000" dirty="0"/>
              <a:t>und die Propheten zu fragen: Soll ich weinen im fünften </a:t>
            </a:r>
          </a:p>
          <a:p>
            <a:r>
              <a:rPr lang="de-CH" sz="3000" dirty="0"/>
              <a:t>Monat beim Fasten, wie ich es schon so viele Jahre getan </a:t>
            </a:r>
          </a:p>
          <a:p>
            <a:r>
              <a:rPr lang="de-CH" sz="3000" dirty="0"/>
              <a:t>habe?" </a:t>
            </a:r>
            <a:r>
              <a:rPr lang="de-CH" sz="3000" b="1" dirty="0"/>
              <a:t>(7,1-3)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58536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35497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Erste Antwort | </a:t>
            </a:r>
            <a:r>
              <a:rPr lang="de-DE" sz="3000" b="1" dirty="0"/>
              <a:t>7,4-7</a:t>
            </a:r>
            <a:endParaRPr lang="de-CH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408134"/>
            <a:ext cx="99431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Und das Wort des HERRN der Heerscharen geschah zu mir: </a:t>
            </a:r>
          </a:p>
          <a:p>
            <a:r>
              <a:rPr lang="de-DE" sz="3000" dirty="0"/>
              <a:t>5 Sprich zum ganzen Volk des Landes und zu den Priestern: </a:t>
            </a:r>
          </a:p>
          <a:p>
            <a:r>
              <a:rPr lang="de-DE" sz="3000" dirty="0"/>
              <a:t>Wenn ihr im fünften und im siebten ⟨Monat⟩ beim Wehklagen </a:t>
            </a:r>
          </a:p>
          <a:p>
            <a:r>
              <a:rPr lang="de-DE" sz="3000" dirty="0"/>
              <a:t>gefastet habt, und dies siebzig Jahre, habt ihr etwa mir </a:t>
            </a:r>
          </a:p>
          <a:p>
            <a:r>
              <a:rPr lang="de-DE" sz="3000" dirty="0"/>
              <a:t>gefastet? 6 Und wenn ihr esst und wenn ihr trinkt, seid ihr es </a:t>
            </a:r>
          </a:p>
          <a:p>
            <a:r>
              <a:rPr lang="de-DE" sz="3000" dirty="0"/>
              <a:t>nicht, die da essen, ⟨nicht⟩ ihr, die da trinken? </a:t>
            </a:r>
            <a:r>
              <a:rPr lang="de-CH" sz="3000" b="1" dirty="0"/>
              <a:t>(7,4-6)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46133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40261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Zweite Antwort | </a:t>
            </a:r>
            <a:r>
              <a:rPr lang="de-DE" sz="3000" b="1" dirty="0"/>
              <a:t>7,8-14</a:t>
            </a:r>
            <a:endParaRPr lang="de-CH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408134"/>
            <a:ext cx="91610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"Und das Wort des HERRN geschah zu Sacharja: 9 So </a:t>
            </a:r>
          </a:p>
          <a:p>
            <a:r>
              <a:rPr lang="de-DE" sz="3000" dirty="0"/>
              <a:t>spricht der HERR der Heerscharen: Fällt zuverlässigen </a:t>
            </a:r>
          </a:p>
          <a:p>
            <a:r>
              <a:rPr lang="de-DE" sz="3000" dirty="0"/>
              <a:t>Rechtsspruch und erweist Güte und Barmherzigkeit einer </a:t>
            </a:r>
          </a:p>
          <a:p>
            <a:r>
              <a:rPr lang="de-DE" sz="3000" dirty="0"/>
              <a:t>dem anderen! 10 Und bedrückt nicht die Witwe und die </a:t>
            </a:r>
          </a:p>
          <a:p>
            <a:r>
              <a:rPr lang="de-DE" sz="3000" dirty="0"/>
              <a:t>Waise, den Fremden und den Elenden! Und ersinnt nicht </a:t>
            </a:r>
          </a:p>
          <a:p>
            <a:r>
              <a:rPr lang="de-DE" sz="3000" dirty="0"/>
              <a:t>gegeneinander Unglück in euren Herzen!</a:t>
            </a:r>
            <a:r>
              <a:rPr lang="de-CH" sz="3000" dirty="0"/>
              <a:t>"</a:t>
            </a:r>
            <a:r>
              <a:rPr lang="de-DE" sz="3000" dirty="0"/>
              <a:t> </a:t>
            </a:r>
            <a:r>
              <a:rPr lang="de-CH" sz="3000" b="1" dirty="0"/>
              <a:t>(7,8-10)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81858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38780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Dritte Antwort | </a:t>
            </a:r>
            <a:r>
              <a:rPr lang="de-DE" sz="3000" b="1" dirty="0"/>
              <a:t>8,1-17</a:t>
            </a:r>
            <a:endParaRPr lang="de-CH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408134"/>
            <a:ext cx="1050191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Und es geschah das Wort des HERRN der Heerscharen: 2 So </a:t>
            </a:r>
          </a:p>
          <a:p>
            <a:r>
              <a:rPr lang="de-DE" sz="3000" dirty="0"/>
              <a:t>spricht der HERR der Heerscharen: Ich eifere für Zion mit großem </a:t>
            </a:r>
          </a:p>
          <a:p>
            <a:r>
              <a:rPr lang="de-DE" sz="3000" dirty="0"/>
              <a:t>Eifer, und mit großem Zorn eifere ich dafür. 3 So spricht der HERR: </a:t>
            </a:r>
          </a:p>
          <a:p>
            <a:r>
              <a:rPr lang="de-DE" sz="3000" dirty="0"/>
              <a:t>Ich kehre nach Zion zurück und wohne mitten in Jerusalem. Und </a:t>
            </a:r>
          </a:p>
          <a:p>
            <a:r>
              <a:rPr lang="de-DE" sz="3000" dirty="0"/>
              <a:t>Jerusalem wird »Stadt der Treue« genannt werden und der Berg </a:t>
            </a:r>
          </a:p>
          <a:p>
            <a:r>
              <a:rPr lang="de-DE" sz="3000" dirty="0"/>
              <a:t>des HERRN der Heerscharen »heiliger Berg«. 4 So spricht der </a:t>
            </a:r>
          </a:p>
          <a:p>
            <a:r>
              <a:rPr lang="de-DE" sz="3000" dirty="0"/>
              <a:t>HERR der Heerscharen: Es werden noch Greise und Greisinnen </a:t>
            </a:r>
          </a:p>
          <a:p>
            <a:r>
              <a:rPr lang="de-DE" sz="3000" dirty="0"/>
              <a:t>auf den Plätzen von Jerusalem sitzen, jeder seinen Stab </a:t>
            </a:r>
          </a:p>
          <a:p>
            <a:r>
              <a:rPr lang="de-DE" sz="3000" dirty="0"/>
              <a:t>in seiner Hand wegen der Fülle der Tage.</a:t>
            </a:r>
            <a:r>
              <a:rPr lang="de-CH" sz="3000" dirty="0"/>
              <a:t>"</a:t>
            </a:r>
            <a:r>
              <a:rPr lang="de-DE" sz="3000" dirty="0"/>
              <a:t> </a:t>
            </a:r>
            <a:r>
              <a:rPr lang="de-CH" sz="3000" b="1" dirty="0"/>
              <a:t>(8,1-4)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4507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4705" y="616984"/>
            <a:ext cx="4124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Vierte Antwort | </a:t>
            </a:r>
            <a:r>
              <a:rPr lang="de-DE" sz="3000" b="1" dirty="0"/>
              <a:t>8,18-23</a:t>
            </a:r>
            <a:endParaRPr lang="de-CH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E3366B-9990-42BD-A23B-80647446329D}"/>
              </a:ext>
            </a:extLst>
          </p:cNvPr>
          <p:cNvSpPr txBox="1"/>
          <p:nvPr/>
        </p:nvSpPr>
        <p:spPr>
          <a:xfrm>
            <a:off x="544705" y="1408134"/>
            <a:ext cx="985436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So spricht der HERR der Heerscharen: Das Fasten des vierten </a:t>
            </a:r>
          </a:p>
          <a:p>
            <a:r>
              <a:rPr lang="de-DE" sz="3000" dirty="0"/>
              <a:t>und das Fasten des fünften und das Fasten des siebten und </a:t>
            </a:r>
          </a:p>
          <a:p>
            <a:r>
              <a:rPr lang="de-DE" sz="3000" dirty="0"/>
              <a:t>das Fasten des zehnten ⟨Monats⟩ wird dem Haus Juda zum </a:t>
            </a:r>
          </a:p>
          <a:p>
            <a:r>
              <a:rPr lang="de-DE" sz="3000" dirty="0"/>
              <a:t>Jubel und zur Freude und zu fröhlichen Festzeiten werden. </a:t>
            </a:r>
          </a:p>
          <a:p>
            <a:r>
              <a:rPr lang="de-DE" sz="3000" dirty="0"/>
              <a:t>Doch die Wahrheit und den Frieden liebt!</a:t>
            </a:r>
            <a:r>
              <a:rPr lang="de-CH" sz="3000" dirty="0"/>
              <a:t>"</a:t>
            </a:r>
            <a:r>
              <a:rPr lang="de-DE" sz="3000" dirty="0"/>
              <a:t> </a:t>
            </a:r>
            <a:r>
              <a:rPr lang="de-CH" sz="3000" b="1" dirty="0"/>
              <a:t>(8,18-19)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38359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Breitbild</PresentationFormat>
  <Paragraphs>79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Trebuchet MS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162</cp:revision>
  <dcterms:created xsi:type="dcterms:W3CDTF">2018-05-19T05:14:58Z</dcterms:created>
  <dcterms:modified xsi:type="dcterms:W3CDTF">2021-12-03T09:53:26Z</dcterms:modified>
</cp:coreProperties>
</file>