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58" r:id="rId4"/>
    <p:sldId id="359" r:id="rId5"/>
    <p:sldId id="361" r:id="rId6"/>
    <p:sldId id="404" r:id="rId7"/>
    <p:sldId id="407" r:id="rId8"/>
    <p:sldId id="410" r:id="rId9"/>
    <p:sldId id="411" r:id="rId10"/>
    <p:sldId id="412" r:id="rId11"/>
    <p:sldId id="413" r:id="rId12"/>
    <p:sldId id="417" r:id="rId13"/>
    <p:sldId id="421" r:id="rId14"/>
    <p:sldId id="420" r:id="rId15"/>
    <p:sldId id="427" r:id="rId16"/>
    <p:sldId id="448" r:id="rId17"/>
    <p:sldId id="449" r:id="rId18"/>
    <p:sldId id="429" r:id="rId19"/>
    <p:sldId id="450" r:id="rId20"/>
    <p:sldId id="451" r:id="rId21"/>
    <p:sldId id="452" r:id="rId22"/>
    <p:sldId id="453" r:id="rId23"/>
    <p:sldId id="454" r:id="rId24"/>
    <p:sldId id="455" r:id="rId25"/>
    <p:sldId id="456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" y="70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15.05.2021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15.05.2021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34785" y="4982840"/>
            <a:ext cx="250344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Jakobus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422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Charakteristik des Briefes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6C5196-E757-478A-9F47-60E4B8358311}"/>
              </a:ext>
            </a:extLst>
          </p:cNvPr>
          <p:cNvSpPr txBox="1"/>
          <p:nvPr/>
        </p:nvSpPr>
        <p:spPr>
          <a:xfrm>
            <a:off x="525130" y="1279359"/>
            <a:ext cx="99923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Brief spricht sowohl von der „Synagoge“ (2,2) als auch von </a:t>
            </a:r>
          </a:p>
          <a:p>
            <a:r>
              <a:rPr lang="de-CH" sz="3000" dirty="0"/>
              <a:t>der „Gemeinde“ (5,14; = </a:t>
            </a:r>
            <a:r>
              <a:rPr lang="de-CH" sz="3000" dirty="0" err="1"/>
              <a:t>ekklesia</a:t>
            </a:r>
            <a:r>
              <a:rPr lang="de-CH" sz="3000" dirty="0"/>
              <a:t>).</a:t>
            </a:r>
          </a:p>
          <a:p>
            <a:r>
              <a:rPr lang="de-CH" sz="3000" dirty="0"/>
              <a:t> </a:t>
            </a:r>
          </a:p>
          <a:p>
            <a:r>
              <a:rPr lang="de-CH" sz="3000" dirty="0"/>
              <a:t>Die Trennung der Judenchristen von der Synagoge wurde erst </a:t>
            </a:r>
          </a:p>
          <a:p>
            <a:r>
              <a:rPr lang="de-CH" sz="3000" dirty="0"/>
              <a:t>im Jahr 62 n. Chr. durch </a:t>
            </a:r>
            <a:r>
              <a:rPr lang="de-CH" sz="3000" b="1" dirty="0"/>
              <a:t>Hebr 13,11-14</a:t>
            </a:r>
            <a:r>
              <a:rPr lang="de-CH" sz="3000" dirty="0"/>
              <a:t> gefordert.</a:t>
            </a:r>
          </a:p>
        </p:txBody>
      </p:sp>
    </p:spTree>
    <p:extLst>
      <p:ext uri="{BB962C8B-B14F-4D97-AF65-F5344CB8AC3E}">
        <p14:creationId xmlns:p14="http://schemas.microsoft.com/office/powerpoint/2010/main" val="5458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422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Charakteristik des Briefes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6C5196-E757-478A-9F47-60E4B8358311}"/>
              </a:ext>
            </a:extLst>
          </p:cNvPr>
          <p:cNvSpPr txBox="1"/>
          <p:nvPr/>
        </p:nvSpPr>
        <p:spPr>
          <a:xfrm>
            <a:off x="526455" y="1266171"/>
            <a:ext cx="10308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„Glaube“: 16x; „Werke“: 15x </a:t>
            </a:r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Gleichgewicht zwischen </a:t>
            </a:r>
          </a:p>
          <a:p>
            <a:r>
              <a:rPr lang="de-CH" sz="3000" dirty="0"/>
              <a:t>Bekenntnis und Wandel</a:t>
            </a:r>
          </a:p>
          <a:p>
            <a:r>
              <a:rPr lang="de-CH" sz="3000" dirty="0"/>
              <a:t> </a:t>
            </a:r>
          </a:p>
          <a:p>
            <a:r>
              <a:rPr lang="de-CH" sz="3000" dirty="0"/>
              <a:t>Der Jakobusbrief ist das einzige Buch an Weisheitsliteratur im NT.</a:t>
            </a:r>
          </a:p>
        </p:txBody>
      </p:sp>
    </p:spTree>
    <p:extLst>
      <p:ext uri="{BB962C8B-B14F-4D97-AF65-F5344CB8AC3E}">
        <p14:creationId xmlns:p14="http://schemas.microsoft.com/office/powerpoint/2010/main" val="33187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54555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Verfasser – Jakobus der Gerechte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6BFD34-C2D1-46C3-9DC8-674828A0A309}"/>
              </a:ext>
            </a:extLst>
          </p:cNvPr>
          <p:cNvSpPr txBox="1"/>
          <p:nvPr/>
        </p:nvSpPr>
        <p:spPr>
          <a:xfrm>
            <a:off x="526455" y="1283763"/>
            <a:ext cx="1025088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Jakob/Jakobus war ein beliebter jüdischer Name. Mehrere </a:t>
            </a:r>
          </a:p>
          <a:p>
            <a:r>
              <a:rPr lang="de-CH" sz="3000" dirty="0"/>
              <a:t>Menschen im NT hiessen so — darunter zwei der zwölf Apostel. </a:t>
            </a:r>
          </a:p>
          <a:p>
            <a:r>
              <a:rPr lang="de-CH" sz="3000" dirty="0"/>
              <a:t>Der Jakobus, von dem dieser Brief stammt, war der Halbbruder</a:t>
            </a:r>
          </a:p>
          <a:p>
            <a:r>
              <a:rPr lang="de-CH" sz="3000" dirty="0"/>
              <a:t>Jesu. Er hatte die gleiche Mutter, aber nicht den gleichen Vater. </a:t>
            </a:r>
          </a:p>
          <a:p>
            <a:r>
              <a:rPr lang="de-CH" sz="3000" dirty="0"/>
              <a:t>Josef war der biologische Vater von Jakobus, jedoch nur der Stief</a:t>
            </a:r>
          </a:p>
          <a:p>
            <a:pPr marL="457200" indent="-457200">
              <a:buFontTx/>
              <a:buChar char="-"/>
            </a:pPr>
            <a:r>
              <a:rPr lang="de-CH" sz="3000" dirty="0"/>
              <a:t>oder Pflegevater Jesu. Dieser Halbbruder wird in </a:t>
            </a:r>
            <a:r>
              <a:rPr lang="de-CH" sz="3000" b="1" dirty="0"/>
              <a:t>Mt 13,55</a:t>
            </a:r>
            <a:r>
              <a:rPr lang="de-CH" sz="3000" dirty="0"/>
              <a:t>, </a:t>
            </a:r>
          </a:p>
          <a:p>
            <a:r>
              <a:rPr lang="de-CH" sz="3000" dirty="0"/>
              <a:t>in </a:t>
            </a:r>
            <a:r>
              <a:rPr lang="de-CH" sz="3000" b="1" dirty="0"/>
              <a:t>Mk 6,3</a:t>
            </a:r>
            <a:r>
              <a:rPr lang="de-CH" sz="3000" dirty="0"/>
              <a:t> und </a:t>
            </a:r>
            <a:r>
              <a:rPr lang="de-CH" sz="3000" b="1" dirty="0"/>
              <a:t>Gal 1,19</a:t>
            </a:r>
            <a:r>
              <a:rPr lang="de-CH" sz="3000" dirty="0"/>
              <a:t> als Halbbruder Jesu erwähnt.</a:t>
            </a:r>
          </a:p>
        </p:txBody>
      </p:sp>
    </p:spTree>
    <p:extLst>
      <p:ext uri="{BB962C8B-B14F-4D97-AF65-F5344CB8AC3E}">
        <p14:creationId xmlns:p14="http://schemas.microsoft.com/office/powerpoint/2010/main" val="36219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54555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Verfasser – Jakobus der Gerechte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6BFD34-C2D1-46C3-9DC8-674828A0A309}"/>
              </a:ext>
            </a:extLst>
          </p:cNvPr>
          <p:cNvSpPr txBox="1"/>
          <p:nvPr/>
        </p:nvSpPr>
        <p:spPr>
          <a:xfrm>
            <a:off x="526455" y="1384871"/>
            <a:ext cx="943822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„… und da sie die Gnade erkannten, die mir gegeben war, </a:t>
            </a:r>
          </a:p>
          <a:p>
            <a:r>
              <a:rPr lang="de-CH" sz="3000" dirty="0"/>
              <a:t>gaben Jakobus</a:t>
            </a:r>
            <a:r>
              <a:rPr lang="de-CH" sz="3000" baseline="30000" dirty="0"/>
              <a:t>1</a:t>
            </a:r>
            <a:r>
              <a:rPr lang="de-CH" sz="3000" dirty="0"/>
              <a:t> und Kephas</a:t>
            </a:r>
            <a:r>
              <a:rPr lang="de-CH" sz="3000" baseline="30000" dirty="0"/>
              <a:t>2</a:t>
            </a:r>
            <a:r>
              <a:rPr lang="de-CH" sz="3000" dirty="0"/>
              <a:t> und Johannes</a:t>
            </a:r>
            <a:r>
              <a:rPr lang="de-CH" sz="3000" baseline="30000" dirty="0"/>
              <a:t>3</a:t>
            </a:r>
            <a:r>
              <a:rPr lang="de-CH" sz="3000" dirty="0"/>
              <a:t>, die als </a:t>
            </a:r>
            <a:r>
              <a:rPr lang="de-CH" sz="3000" u="sng" dirty="0"/>
              <a:t>Säulen</a:t>
            </a:r>
            <a:r>
              <a:rPr lang="de-CH" sz="3000" dirty="0"/>
              <a:t> </a:t>
            </a:r>
          </a:p>
          <a:p>
            <a:r>
              <a:rPr lang="de-CH" sz="3000" dirty="0"/>
              <a:t>angesehen werden, mir und Barnabas die rechte Hand und </a:t>
            </a:r>
          </a:p>
          <a:p>
            <a:r>
              <a:rPr lang="de-CH" sz="3000" dirty="0"/>
              <a:t>wurden mit uns eins, dass wir unter den Heiden, sie aber </a:t>
            </a:r>
          </a:p>
          <a:p>
            <a:r>
              <a:rPr lang="de-CH" sz="3000" dirty="0"/>
              <a:t>unter den Juden predigen sollten.“ </a:t>
            </a:r>
            <a:r>
              <a:rPr lang="de-CH" sz="3000" b="1" dirty="0"/>
              <a:t>(Gal 2,9)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5392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54555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Verfasser – Jakobus der Gerechte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6BFD34-C2D1-46C3-9DC8-674828A0A309}"/>
              </a:ext>
            </a:extLst>
          </p:cNvPr>
          <p:cNvSpPr txBox="1"/>
          <p:nvPr/>
        </p:nvSpPr>
        <p:spPr>
          <a:xfrm>
            <a:off x="526455" y="1384871"/>
            <a:ext cx="106784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Jakobus war ein aussergewöhnlicher Leiter.</a:t>
            </a:r>
            <a:r>
              <a:rPr lang="de-CH" sz="3000" dirty="0"/>
              <a:t> Er war der erste </a:t>
            </a:r>
          </a:p>
          <a:p>
            <a:r>
              <a:rPr lang="de-CH" sz="3000" dirty="0"/>
              <a:t>Leitende Pastor der Gemeinde in Jerusalem (erster Gemeindeleiter </a:t>
            </a:r>
          </a:p>
          <a:p>
            <a:r>
              <a:rPr lang="de-CH" sz="3000" dirty="0"/>
              <a:t>überhaupt). Während alle anderen Apostel sich mehr oder </a:t>
            </a:r>
          </a:p>
          <a:p>
            <a:r>
              <a:rPr lang="de-CH" sz="3000" dirty="0"/>
              <a:t>weniger zerstreuten blieb er in Jerusalem und er leitete die </a:t>
            </a:r>
          </a:p>
          <a:p>
            <a:r>
              <a:rPr lang="de-CH" sz="3000" dirty="0"/>
              <a:t>Jerusalemer Gemeinde über Jahrzehnte hinweg in turbulenten </a:t>
            </a:r>
          </a:p>
          <a:p>
            <a:r>
              <a:rPr lang="de-CH" sz="3000" dirty="0"/>
              <a:t>und schwierigen Zeiten mit grosser Weisheit und Autorität!</a:t>
            </a:r>
          </a:p>
        </p:txBody>
      </p:sp>
    </p:spTree>
    <p:extLst>
      <p:ext uri="{BB962C8B-B14F-4D97-AF65-F5344CB8AC3E}">
        <p14:creationId xmlns:p14="http://schemas.microsoft.com/office/powerpoint/2010/main" val="10780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5EBE6D2-E588-4B17-8087-87432894F8AA}"/>
              </a:ext>
            </a:extLst>
          </p:cNvPr>
          <p:cNvSpPr txBox="1"/>
          <p:nvPr/>
        </p:nvSpPr>
        <p:spPr>
          <a:xfrm>
            <a:off x="725748" y="833886"/>
            <a:ext cx="107405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Jakobus war etwa 64 Jahre alt geworden. Von </a:t>
            </a:r>
          </a:p>
          <a:p>
            <a:r>
              <a:rPr lang="de-CH" sz="3600" dirty="0"/>
              <a:t>Kindheit an hatte er in der Familie des Herrn gelebt, </a:t>
            </a:r>
          </a:p>
          <a:p>
            <a:r>
              <a:rPr lang="de-CH" sz="3600" dirty="0"/>
              <a:t>sich aber erst mit 32 Jahren nach der Auferstehung </a:t>
            </a:r>
          </a:p>
          <a:p>
            <a:r>
              <a:rPr lang="de-CH" sz="3600" dirty="0"/>
              <a:t>seines Bruders bekehrt. Doch die ganze zweite Hälfte </a:t>
            </a:r>
          </a:p>
          <a:p>
            <a:r>
              <a:rPr lang="de-CH" sz="3600" dirty="0"/>
              <a:t>seines Lebens diente er seinem Bruder, den er nicht </a:t>
            </a:r>
          </a:p>
          <a:p>
            <a:r>
              <a:rPr lang="de-CH" sz="3600" dirty="0"/>
              <a:t>mehr Bruder, sondern Herr nannte, mit völliger Hingabe.</a:t>
            </a:r>
          </a:p>
        </p:txBody>
      </p:sp>
    </p:spTree>
    <p:extLst>
      <p:ext uri="{BB962C8B-B14F-4D97-AF65-F5344CB8AC3E}">
        <p14:creationId xmlns:p14="http://schemas.microsoft.com/office/powerpoint/2010/main" val="10227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56BFD34-C2D1-46C3-9DC8-674828A0A309}"/>
              </a:ext>
            </a:extLst>
          </p:cNvPr>
          <p:cNvSpPr txBox="1"/>
          <p:nvPr/>
        </p:nvSpPr>
        <p:spPr>
          <a:xfrm>
            <a:off x="526455" y="1384871"/>
            <a:ext cx="94386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Haltet es für lauter Freude, meine Brüder, wenn ihr in </a:t>
            </a:r>
          </a:p>
          <a:p>
            <a:r>
              <a:rPr lang="de-DE" sz="3000" dirty="0"/>
              <a:t>mancherlei Versuchungen [Prüfungen] geratet, 3 indem ihr </a:t>
            </a:r>
          </a:p>
          <a:p>
            <a:r>
              <a:rPr lang="de-DE" sz="3000" dirty="0"/>
              <a:t>erkennt, dass die Bewährung [Erprobung] eures Glaubens </a:t>
            </a:r>
          </a:p>
          <a:p>
            <a:r>
              <a:rPr lang="de-DE" sz="3000" dirty="0"/>
              <a:t>Ausharren bewirkt. 4 Das Ausharren aber soll ein </a:t>
            </a:r>
          </a:p>
          <a:p>
            <a:r>
              <a:rPr lang="de-DE" sz="3000" dirty="0"/>
              <a:t>vollkommenes Werk haben, damit ihr vollkommen und </a:t>
            </a:r>
          </a:p>
          <a:p>
            <a:r>
              <a:rPr lang="de-DE" sz="3000" dirty="0"/>
              <a:t>vollendet seid und in nichts Mangel habt.</a:t>
            </a:r>
            <a:r>
              <a:rPr lang="de-CH" sz="3000" dirty="0"/>
              <a:t>"</a:t>
            </a:r>
            <a:r>
              <a:rPr lang="de-CH" sz="3000" b="1" dirty="0"/>
              <a:t> (1,2-4)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AB1EC2-A6B2-4608-BE3B-E5ED59BC8CD0}"/>
              </a:ext>
            </a:extLst>
          </p:cNvPr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3406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BAB1EC2-A6B2-4608-BE3B-E5ED59BC8CD0}"/>
              </a:ext>
            </a:extLst>
          </p:cNvPr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29EA5B-63A3-49A7-BA61-E01867A9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3" y="2703634"/>
            <a:ext cx="2797636" cy="37631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109AAD-10EF-4C8A-9D6D-990131540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43" y="1437542"/>
            <a:ext cx="2701786" cy="24090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94E906C-CCBD-4E44-AB84-5C60715A5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96" y="3275136"/>
            <a:ext cx="3084521" cy="35783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FE19B90-5213-44EE-AF7A-BDC24E8E2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0" y="285893"/>
            <a:ext cx="3987170" cy="39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82826D-5064-4F81-AB3E-277C197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918"/>
            <a:ext cx="12192000" cy="27784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E81251-2BC4-469B-8F85-65C824253893}"/>
              </a:ext>
            </a:extLst>
          </p:cNvPr>
          <p:cNvSpPr/>
          <p:nvPr/>
        </p:nvSpPr>
        <p:spPr>
          <a:xfrm>
            <a:off x="1820008" y="1679343"/>
            <a:ext cx="10371992" cy="294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7848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82826D-5064-4F81-AB3E-277C197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918"/>
            <a:ext cx="12192000" cy="27784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E81251-2BC4-469B-8F85-65C824253893}"/>
              </a:ext>
            </a:extLst>
          </p:cNvPr>
          <p:cNvSpPr/>
          <p:nvPr/>
        </p:nvSpPr>
        <p:spPr>
          <a:xfrm>
            <a:off x="3666392" y="1679343"/>
            <a:ext cx="8525608" cy="294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62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292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Jakobus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0805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5 | Verse: 108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82826D-5064-4F81-AB3E-277C197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918"/>
            <a:ext cx="12192000" cy="27784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E81251-2BC4-469B-8F85-65C824253893}"/>
              </a:ext>
            </a:extLst>
          </p:cNvPr>
          <p:cNvSpPr/>
          <p:nvPr/>
        </p:nvSpPr>
        <p:spPr>
          <a:xfrm>
            <a:off x="5512776" y="1679343"/>
            <a:ext cx="6679223" cy="294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856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82826D-5064-4F81-AB3E-277C197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918"/>
            <a:ext cx="12192000" cy="27784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E81251-2BC4-469B-8F85-65C824253893}"/>
              </a:ext>
            </a:extLst>
          </p:cNvPr>
          <p:cNvSpPr/>
          <p:nvPr/>
        </p:nvSpPr>
        <p:spPr>
          <a:xfrm>
            <a:off x="7174522" y="1679343"/>
            <a:ext cx="5013081" cy="294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0800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82826D-5064-4F81-AB3E-277C197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918"/>
            <a:ext cx="12192000" cy="27784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E81251-2BC4-469B-8F85-65C824253893}"/>
              </a:ext>
            </a:extLst>
          </p:cNvPr>
          <p:cNvSpPr/>
          <p:nvPr/>
        </p:nvSpPr>
        <p:spPr>
          <a:xfrm>
            <a:off x="8827478" y="1679343"/>
            <a:ext cx="3433395" cy="294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753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82826D-5064-4F81-AB3E-277C197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918"/>
            <a:ext cx="12192000" cy="27784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E81251-2BC4-469B-8F85-65C824253893}"/>
              </a:ext>
            </a:extLst>
          </p:cNvPr>
          <p:cNvSpPr/>
          <p:nvPr/>
        </p:nvSpPr>
        <p:spPr>
          <a:xfrm>
            <a:off x="10489223" y="1679343"/>
            <a:ext cx="1711568" cy="294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4840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82826D-5064-4F81-AB3E-277C197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918"/>
            <a:ext cx="12192000" cy="27784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5130" y="475445"/>
            <a:ext cx="645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Hauptthema – Erprobung des Glaubens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7860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34785" y="4982840"/>
            <a:ext cx="250344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Jakobus</a:t>
            </a:r>
          </a:p>
        </p:txBody>
      </p:sp>
    </p:spTree>
    <p:extLst>
      <p:ext uri="{BB962C8B-B14F-4D97-AF65-F5344CB8AC3E}">
        <p14:creationId xmlns:p14="http://schemas.microsoft.com/office/powerpoint/2010/main" val="70855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99151"/>
            <a:ext cx="95104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Jakobusbrief zeigt, dass sich der echte Glaube in </a:t>
            </a:r>
          </a:p>
          <a:p>
            <a:r>
              <a:rPr lang="de-CH" sz="3000" dirty="0"/>
              <a:t>konkreten Taten auswirkt. Ein Glaube, der nur ein </a:t>
            </a:r>
          </a:p>
          <a:p>
            <a:r>
              <a:rPr lang="de-CH" sz="3000" dirty="0"/>
              <a:t>Lippenbekenntnis ist, muss als tot bezeichnet werden. </a:t>
            </a:r>
          </a:p>
          <a:p>
            <a:r>
              <a:rPr lang="de-CH" sz="3000" dirty="0"/>
              <a:t>Dieser Brief zeigt sehr konkret, was in Gottes Augen gute </a:t>
            </a:r>
          </a:p>
          <a:p>
            <a:r>
              <a:rPr lang="de-CH" sz="3000" dirty="0"/>
              <a:t>Werke sind. Jakobus richtete diesen Brief an jüdische </a:t>
            </a:r>
          </a:p>
          <a:p>
            <a:r>
              <a:rPr lang="de-CH" sz="3000" dirty="0"/>
              <a:t>Christen in der Anfangszeit des Christentums. Diese Epoche </a:t>
            </a:r>
          </a:p>
          <a:p>
            <a:r>
              <a:rPr lang="de-CH" sz="3000" dirty="0"/>
              <a:t>war eine Übergangszeit, in der die Judenchristen noch </a:t>
            </a:r>
          </a:p>
          <a:p>
            <a:r>
              <a:rPr lang="de-CH" sz="3000" dirty="0"/>
              <a:t>allgemein nebeneinander sowohl die Synagoge als auch </a:t>
            </a:r>
          </a:p>
          <a:p>
            <a:r>
              <a:rPr lang="de-CH" sz="3000" dirty="0"/>
              <a:t>die christliche Gemeinde besuchten. (Roger Liebi)</a:t>
            </a:r>
          </a:p>
        </p:txBody>
      </p:sp>
    </p:spTree>
    <p:extLst>
      <p:ext uri="{BB962C8B-B14F-4D97-AF65-F5344CB8AC3E}">
        <p14:creationId xmlns:p14="http://schemas.microsoft.com/office/powerpoint/2010/main" val="25789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09506"/>
            <a:ext cx="5835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Verfasser – Empfänger – Gruss (1,1)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6C5196-E757-478A-9F47-60E4B8358311}"/>
              </a:ext>
            </a:extLst>
          </p:cNvPr>
          <p:cNvSpPr txBox="1"/>
          <p:nvPr/>
        </p:nvSpPr>
        <p:spPr>
          <a:xfrm>
            <a:off x="526455" y="1384871"/>
            <a:ext cx="9419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"Jakobus, Knecht Gottes und des Herrn Jesus Christus, </a:t>
            </a:r>
          </a:p>
          <a:p>
            <a:r>
              <a:rPr lang="de-CH" sz="3000" dirty="0"/>
              <a:t>grüsst die zwölf Stämme, die in der Zerstreuung sind!" (1,1)</a:t>
            </a:r>
          </a:p>
        </p:txBody>
      </p:sp>
    </p:spTree>
    <p:extLst>
      <p:ext uri="{BB962C8B-B14F-4D97-AF65-F5344CB8AC3E}">
        <p14:creationId xmlns:p14="http://schemas.microsoft.com/office/powerpoint/2010/main" val="23009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18742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Anlass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6C5196-E757-478A-9F47-60E4B8358311}"/>
              </a:ext>
            </a:extLst>
          </p:cNvPr>
          <p:cNvSpPr txBox="1"/>
          <p:nvPr/>
        </p:nvSpPr>
        <p:spPr>
          <a:xfrm>
            <a:off x="526455" y="1266171"/>
            <a:ext cx="112380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Die Hauptabsicht dieses Buches ist es, den Glauben jüdischer </a:t>
            </a:r>
          </a:p>
          <a:p>
            <a:r>
              <a:rPr lang="de-CH" sz="3000" dirty="0"/>
              <a:t>Christen angesichts von Verfolgung zu stärken. Jüdische Gläubige </a:t>
            </a:r>
          </a:p>
          <a:p>
            <a:r>
              <a:rPr lang="de-CH" sz="3000" dirty="0"/>
              <a:t>wurden von der wohlhabenden Klasse der Juden verfolgt; diese </a:t>
            </a:r>
          </a:p>
          <a:p>
            <a:r>
              <a:rPr lang="de-CH" sz="3000" dirty="0"/>
              <a:t>unterdrückte die Gläubigen und betrog sie. </a:t>
            </a:r>
          </a:p>
          <a:p>
            <a:r>
              <a:rPr lang="de-CH" sz="3000" dirty="0"/>
              <a:t>Der Brief ist in einem Ton der Dringlichkeit verfasst - mit einem Gespür </a:t>
            </a:r>
          </a:p>
          <a:p>
            <a:r>
              <a:rPr lang="de-CH" sz="3000" dirty="0"/>
              <a:t>für kommendes Gericht; er enthält die Warnung vor dem Gericht, </a:t>
            </a:r>
          </a:p>
          <a:p>
            <a:r>
              <a:rPr lang="de-CH" sz="3000" dirty="0"/>
              <a:t>das sehr bald kommen soll. Gemeint ist eben das Gericht im </a:t>
            </a:r>
          </a:p>
          <a:p>
            <a:r>
              <a:rPr lang="de-CH" sz="3000" dirty="0"/>
              <a:t>Jahre 70 n.Chr., um das es auch im Hebräerbrief geht.</a:t>
            </a:r>
          </a:p>
        </p:txBody>
      </p:sp>
    </p:spTree>
    <p:extLst>
      <p:ext uri="{BB962C8B-B14F-4D97-AF65-F5344CB8AC3E}">
        <p14:creationId xmlns:p14="http://schemas.microsoft.com/office/powerpoint/2010/main" val="12181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1766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Datierung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6C5196-E757-478A-9F47-60E4B8358311}"/>
              </a:ext>
            </a:extLst>
          </p:cNvPr>
          <p:cNvSpPr txBox="1"/>
          <p:nvPr/>
        </p:nvSpPr>
        <p:spPr>
          <a:xfrm>
            <a:off x="526455" y="1266171"/>
            <a:ext cx="1009013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Wir können davon ausgehen, dass der Jakobusbrief vor dem </a:t>
            </a:r>
          </a:p>
          <a:p>
            <a:r>
              <a:rPr lang="de-CH" sz="3000" dirty="0"/>
              <a:t>Apostelkonzil (49 n.Chr.) verfasst wurde. Vermutlich </a:t>
            </a:r>
          </a:p>
          <a:p>
            <a:r>
              <a:rPr lang="de-CH" sz="3000" dirty="0"/>
              <a:t>ca. 40-45 n.Chr.. Somit ist Jakobus bei weitem das früheste </a:t>
            </a:r>
          </a:p>
          <a:p>
            <a:r>
              <a:rPr lang="de-CH" sz="3000" dirty="0"/>
              <a:t>Dokument im NT, das wir besitzen. Galater, das nächstverfasste </a:t>
            </a:r>
          </a:p>
          <a:p>
            <a:r>
              <a:rPr lang="de-CH" sz="3000" dirty="0"/>
              <a:t>Buch, können wir auf ca. 49 n.Chr. datieren.</a:t>
            </a:r>
          </a:p>
        </p:txBody>
      </p:sp>
    </p:spTree>
    <p:extLst>
      <p:ext uri="{BB962C8B-B14F-4D97-AF65-F5344CB8AC3E}">
        <p14:creationId xmlns:p14="http://schemas.microsoft.com/office/powerpoint/2010/main" val="27043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422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Charakteristik des Briefes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6C5196-E757-478A-9F47-60E4B8358311}"/>
              </a:ext>
            </a:extLst>
          </p:cNvPr>
          <p:cNvSpPr txBox="1"/>
          <p:nvPr/>
        </p:nvSpPr>
        <p:spPr>
          <a:xfrm>
            <a:off x="526455" y="1266171"/>
            <a:ext cx="113604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Jakobus offenbart das Wesen der messianisch-jüdischen </a:t>
            </a:r>
          </a:p>
          <a:p>
            <a:r>
              <a:rPr lang="de-CH" sz="3000" dirty="0"/>
              <a:t>Bewegung im Frühstadium der Apostelgeschichte - vor den </a:t>
            </a:r>
          </a:p>
          <a:p>
            <a:r>
              <a:rPr lang="de-CH" sz="3000" dirty="0"/>
              <a:t>paulinischen Briefen.</a:t>
            </a:r>
          </a:p>
          <a:p>
            <a:r>
              <a:rPr lang="de-CH" sz="3000" dirty="0"/>
              <a:t> </a:t>
            </a:r>
          </a:p>
          <a:p>
            <a:r>
              <a:rPr lang="de-CH" sz="3000" dirty="0"/>
              <a:t>Es betont in erster Linie die praktische Theologie - das alltägliche Leben.</a:t>
            </a:r>
          </a:p>
        </p:txBody>
      </p:sp>
    </p:spTree>
    <p:extLst>
      <p:ext uri="{BB962C8B-B14F-4D97-AF65-F5344CB8AC3E}">
        <p14:creationId xmlns:p14="http://schemas.microsoft.com/office/powerpoint/2010/main" val="2717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422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Charakteristik des Briefes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6C5196-E757-478A-9F47-60E4B8358311}"/>
              </a:ext>
            </a:extLst>
          </p:cNvPr>
          <p:cNvSpPr txBox="1"/>
          <p:nvPr/>
        </p:nvSpPr>
        <p:spPr>
          <a:xfrm>
            <a:off x="526455" y="1266171"/>
            <a:ext cx="100648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Obwohl Jakobus ein „Bruder des Herrn“ war, legte er dieser </a:t>
            </a:r>
          </a:p>
          <a:p>
            <a:r>
              <a:rPr lang="de-CH" sz="3000" dirty="0"/>
              <a:t>Beziehung keine besondere Bedeutung bei </a:t>
            </a:r>
            <a:r>
              <a:rPr lang="de-CH" sz="3000" b="1" dirty="0"/>
              <a:t>(Lk 8,21)</a:t>
            </a:r>
            <a:r>
              <a:rPr lang="de-CH" sz="3000" dirty="0"/>
              <a:t> und nennt </a:t>
            </a:r>
          </a:p>
          <a:p>
            <a:r>
              <a:rPr lang="de-CH" sz="3000" dirty="0"/>
              <a:t>sich einfach „Sklave … des Herrn Jesus Christus“ </a:t>
            </a:r>
            <a:r>
              <a:rPr lang="de-CH" sz="3000" b="1" dirty="0"/>
              <a:t>(Jak 1,1).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9945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75445"/>
            <a:ext cx="422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Charakteristik des Briefes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6C5196-E757-478A-9F47-60E4B8358311}"/>
              </a:ext>
            </a:extLst>
          </p:cNvPr>
          <p:cNvSpPr txBox="1"/>
          <p:nvPr/>
        </p:nvSpPr>
        <p:spPr>
          <a:xfrm>
            <a:off x="526455" y="1266171"/>
            <a:ext cx="109810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Es bestehen zahlreiche direkte Beziehungen zur Bergpredigt </a:t>
            </a:r>
            <a:r>
              <a:rPr lang="de-CH" sz="3000" b="1" dirty="0"/>
              <a:t>(Mt 5-7)</a:t>
            </a:r>
            <a:r>
              <a:rPr lang="de-CH" sz="3000" dirty="0"/>
              <a:t>.</a:t>
            </a:r>
          </a:p>
          <a:p>
            <a:r>
              <a:rPr lang="de-CH" sz="2000" dirty="0"/>
              <a:t> </a:t>
            </a:r>
          </a:p>
          <a:p>
            <a:r>
              <a:rPr lang="de-CH" sz="3000" dirty="0"/>
              <a:t>Der Brief tendiert dazu, das imperativste Buch im NT zu sein. </a:t>
            </a:r>
          </a:p>
          <a:p>
            <a:r>
              <a:rPr lang="de-CH" sz="3000" dirty="0"/>
              <a:t>Es besteht zwar aus nur 108 Versen, enthält aber 54 Aussagen </a:t>
            </a:r>
          </a:p>
          <a:p>
            <a:r>
              <a:rPr lang="de-CH" sz="3000" dirty="0"/>
              <a:t>in Befehlsform. </a:t>
            </a:r>
          </a:p>
        </p:txBody>
      </p:sp>
    </p:spTree>
    <p:extLst>
      <p:ext uri="{BB962C8B-B14F-4D97-AF65-F5344CB8AC3E}">
        <p14:creationId xmlns:p14="http://schemas.microsoft.com/office/powerpoint/2010/main" val="45103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Breitbild</PresentationFormat>
  <Paragraphs>100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209</cp:revision>
  <dcterms:created xsi:type="dcterms:W3CDTF">2018-05-19T05:14:58Z</dcterms:created>
  <dcterms:modified xsi:type="dcterms:W3CDTF">2021-05-15T09:10:36Z</dcterms:modified>
</cp:coreProperties>
</file>