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58" r:id="rId4"/>
    <p:sldId id="359" r:id="rId5"/>
    <p:sldId id="361" r:id="rId6"/>
    <p:sldId id="363" r:id="rId7"/>
    <p:sldId id="364" r:id="rId8"/>
    <p:sldId id="366" r:id="rId9"/>
    <p:sldId id="373" r:id="rId10"/>
    <p:sldId id="374" r:id="rId11"/>
    <p:sldId id="365" r:id="rId12"/>
    <p:sldId id="375" r:id="rId13"/>
    <p:sldId id="367" r:id="rId14"/>
    <p:sldId id="369" r:id="rId15"/>
    <p:sldId id="371" r:id="rId16"/>
    <p:sldId id="372" r:id="rId17"/>
    <p:sldId id="368" r:id="rId18"/>
    <p:sldId id="36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3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31.10.2020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31.10.2020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31882" y="4932402"/>
            <a:ext cx="432823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Kolosser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DB45275-A996-4FA9-82FC-2F7B50DBB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0353" y="192018"/>
          <a:ext cx="8946858" cy="65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r:id="rId3" imgW="6303240" imgH="4623480" progId="">
                  <p:embed/>
                </p:oleObj>
              </mc:Choice>
              <mc:Fallback>
                <p:oleObj r:id="rId3" imgW="6303240" imgH="462348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DB45275-A996-4FA9-82FC-2F7B50DBB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0353" y="192018"/>
                        <a:ext cx="8946858" cy="656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86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49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Anlass und Zweck | Synkretismus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13647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Verse 8-10</a:t>
            </a:r>
            <a:r>
              <a:rPr lang="de-CH" sz="3000" dirty="0"/>
              <a:t> </a:t>
            </a:r>
            <a:r>
              <a:rPr lang="de-CH" sz="3000" dirty="0">
                <a:sym typeface="Wingdings" panose="05000000000000000000" pitchFamily="2" charset="2"/>
              </a:rPr>
              <a:t> 	</a:t>
            </a:r>
            <a:r>
              <a:rPr lang="de-CH" sz="3000" dirty="0"/>
              <a:t>Philosophie</a:t>
            </a:r>
          </a:p>
          <a:p>
            <a:r>
              <a:rPr lang="de-CH" sz="3000" dirty="0"/>
              <a:t> </a:t>
            </a:r>
          </a:p>
          <a:p>
            <a:r>
              <a:rPr lang="de-CH" sz="3000" b="1" dirty="0"/>
              <a:t>Verse 11-17</a:t>
            </a:r>
            <a:r>
              <a:rPr lang="de-CH" sz="3000" dirty="0"/>
              <a:t> </a:t>
            </a:r>
            <a:r>
              <a:rPr lang="de-CH" sz="3000" dirty="0">
                <a:sym typeface="Wingdings" panose="05000000000000000000" pitchFamily="2" charset="2"/>
              </a:rPr>
              <a:t> 	J</a:t>
            </a:r>
            <a:r>
              <a:rPr lang="de-CH" sz="3000" dirty="0"/>
              <a:t>üdische Gesetzlichkeit </a:t>
            </a:r>
          </a:p>
          <a:p>
            <a:r>
              <a:rPr lang="de-CH" sz="3000" dirty="0"/>
              <a:t>			(Beschneidung, jüdische Feste und Tage)</a:t>
            </a:r>
          </a:p>
          <a:p>
            <a:r>
              <a:rPr lang="de-CH" sz="3000" dirty="0"/>
              <a:t>  </a:t>
            </a:r>
          </a:p>
          <a:p>
            <a:r>
              <a:rPr lang="de-CH" sz="3000" b="1" dirty="0"/>
              <a:t>Verse 18+19</a:t>
            </a:r>
            <a:r>
              <a:rPr lang="de-CH" sz="3000" dirty="0"/>
              <a:t> </a:t>
            </a:r>
            <a:r>
              <a:rPr lang="de-CH" sz="3000" dirty="0">
                <a:sym typeface="Wingdings" panose="05000000000000000000" pitchFamily="2" charset="2"/>
              </a:rPr>
              <a:t> 	</a:t>
            </a:r>
            <a:r>
              <a:rPr lang="de-CH" sz="3000" dirty="0"/>
              <a:t>Mystizismus (Beschäftigen mit der unsichtbaren Welt)</a:t>
            </a:r>
          </a:p>
          <a:p>
            <a:r>
              <a:rPr lang="de-CH" sz="3000" dirty="0"/>
              <a:t> </a:t>
            </a:r>
          </a:p>
          <a:p>
            <a:r>
              <a:rPr lang="de-CH" sz="3000" b="1" dirty="0"/>
              <a:t>Verse 20-23</a:t>
            </a:r>
            <a:r>
              <a:rPr lang="de-CH" sz="3000" dirty="0"/>
              <a:t> </a:t>
            </a:r>
            <a:r>
              <a:rPr lang="de-CH" sz="3000" dirty="0">
                <a:sym typeface="Wingdings" panose="05000000000000000000" pitchFamily="2" charset="2"/>
              </a:rPr>
              <a:t> 	</a:t>
            </a:r>
            <a:r>
              <a:rPr lang="de-CH" sz="3000" dirty="0"/>
              <a:t>Askese</a:t>
            </a:r>
          </a:p>
        </p:txBody>
      </p:sp>
    </p:spTree>
    <p:extLst>
      <p:ext uri="{BB962C8B-B14F-4D97-AF65-F5344CB8AC3E}">
        <p14:creationId xmlns:p14="http://schemas.microsoft.com/office/powerpoint/2010/main" val="6810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49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Anlass und Zweck | Synkretismus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00936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Definition Synkretismus:</a:t>
            </a:r>
            <a:r>
              <a:rPr lang="de-CH" sz="3000" dirty="0"/>
              <a:t> </a:t>
            </a:r>
          </a:p>
          <a:p>
            <a:r>
              <a:rPr lang="de-CH" sz="3000" dirty="0"/>
              <a:t>Bedeutet allgemein die Vermischung verschiedener Religionen, </a:t>
            </a:r>
          </a:p>
          <a:p>
            <a:r>
              <a:rPr lang="de-CH" sz="3000" dirty="0"/>
              <a:t>Konfessionen oder philosophischer Anschauungen.</a:t>
            </a:r>
          </a:p>
        </p:txBody>
      </p:sp>
    </p:spTree>
    <p:extLst>
      <p:ext uri="{BB962C8B-B14F-4D97-AF65-F5344CB8AC3E}">
        <p14:creationId xmlns:p14="http://schemas.microsoft.com/office/powerpoint/2010/main" val="36983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49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Anlass und Zweck | Synkretismus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97795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Synkretismus (Vermischung) war seit Anfang der Gemeinde </a:t>
            </a:r>
          </a:p>
          <a:p>
            <a:r>
              <a:rPr lang="de-CH" sz="3000" dirty="0"/>
              <a:t>die Waffe Satans, die Wahrheit des Evangeliums zu </a:t>
            </a:r>
          </a:p>
          <a:p>
            <a:r>
              <a:rPr lang="de-CH" sz="3000" dirty="0"/>
              <a:t>verschleiern. Satans Bestreben ist es so viel wie möglich </a:t>
            </a:r>
          </a:p>
          <a:p>
            <a:r>
              <a:rPr lang="de-CH" sz="3000" dirty="0"/>
              <a:t>von Christus zu vernebeln und Unbiblisches in die Gemeinde, </a:t>
            </a:r>
          </a:p>
          <a:p>
            <a:r>
              <a:rPr lang="de-CH" sz="3000" dirty="0"/>
              <a:t>und in das Leben eines Christen hinein zu pflanzen. Das ist in </a:t>
            </a:r>
          </a:p>
          <a:p>
            <a:r>
              <a:rPr lang="de-CH" sz="3000" dirty="0"/>
              <a:t>der Gemeinde in Kolossä geschehen. Darum argumentierte </a:t>
            </a:r>
          </a:p>
          <a:p>
            <a:r>
              <a:rPr lang="de-CH" sz="3000" dirty="0"/>
              <a:t>Paulus mit der Fülle des Christus, dem Ebenbild des </a:t>
            </a:r>
          </a:p>
          <a:p>
            <a:r>
              <a:rPr lang="de-CH" sz="3000" dirty="0"/>
              <a:t>unsichtbaren Gottes. </a:t>
            </a:r>
          </a:p>
          <a:p>
            <a:r>
              <a:rPr lang="de-CH" sz="3000" dirty="0"/>
              <a:t>Die Botschaft des Paulus war klar: </a:t>
            </a:r>
            <a:r>
              <a:rPr lang="de-CH" sz="3000" b="1" dirty="0"/>
              <a:t>Christus genügt!</a:t>
            </a:r>
            <a:r>
              <a:rPr lang="de-CH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1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49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Anlass und Zweck | Synkretismus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99146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Es braucht keine menschlichen, religiösen und </a:t>
            </a:r>
          </a:p>
          <a:p>
            <a:r>
              <a:rPr lang="de-CH" sz="3000" dirty="0"/>
              <a:t>philosophischen Zusätze. Das Evangelium steht für </a:t>
            </a:r>
          </a:p>
          <a:p>
            <a:r>
              <a:rPr lang="de-CH" sz="3000" dirty="0"/>
              <a:t>sich alleine und darf und soll nicht vermischt werden! </a:t>
            </a:r>
          </a:p>
          <a:p>
            <a:r>
              <a:rPr lang="de-CH" sz="3000" dirty="0"/>
              <a:t>Die Gemeinde soll sich nicht täuschen lassen: </a:t>
            </a:r>
            <a:r>
              <a:rPr lang="de-CH" sz="3000" b="1" dirty="0"/>
              <a:t>Christus genügt!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2157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49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Anlass und Zweck | Synkretismus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25130" y="1451422"/>
            <a:ext cx="1034353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Die Gefahren heute mögen sich anders ausdrücken, die Absicht </a:t>
            </a:r>
          </a:p>
          <a:p>
            <a:r>
              <a:rPr lang="de-CH" sz="3000" dirty="0"/>
              <a:t>des Feindes aber bleibt gleich. Es geht immer gegen Christus, </a:t>
            </a:r>
          </a:p>
          <a:p>
            <a:r>
              <a:rPr lang="de-CH" sz="3000" dirty="0"/>
              <a:t>gegen sein Werk vom Kreuz und gegen sein Volk. Für uns mögen </a:t>
            </a:r>
          </a:p>
          <a:p>
            <a:r>
              <a:rPr lang="de-CH" sz="3000" dirty="0"/>
              <a:t>es heute nicht gnostische Lehren und jüdische Einflüsse sein, </a:t>
            </a:r>
          </a:p>
          <a:p>
            <a:r>
              <a:rPr lang="de-CH" sz="3000" dirty="0"/>
              <a:t>sondern Strömungen, die in einer christlichen Verpackung </a:t>
            </a:r>
          </a:p>
          <a:p>
            <a:r>
              <a:rPr lang="de-CH" sz="3000" dirty="0"/>
              <a:t>daherkommen und einen ungebührlichen Platz in der Gemeinde </a:t>
            </a:r>
          </a:p>
          <a:p>
            <a:r>
              <a:rPr lang="de-CH" sz="3000" dirty="0"/>
              <a:t>einnehmen (Feminismus, Geldliebe, "christliche Kalender-Tage", </a:t>
            </a:r>
          </a:p>
          <a:p>
            <a:r>
              <a:rPr lang="de-CH" sz="3000" dirty="0"/>
              <a:t>"falsche" Gnade, usw.). Der Teufel wird alles versuchen, damit er </a:t>
            </a:r>
          </a:p>
          <a:p>
            <a:r>
              <a:rPr lang="de-CH" sz="3000" dirty="0"/>
              <a:t>dem Herrn Jesus den Platz wegnimmt, der Ihm allein gehört. Der </a:t>
            </a:r>
          </a:p>
          <a:p>
            <a:r>
              <a:rPr lang="de-CH" sz="3000" dirty="0"/>
              <a:t>"Glaubensblick" auf den HERRN soll verschleiert werden, in dem </a:t>
            </a:r>
          </a:p>
          <a:p>
            <a:r>
              <a:rPr lang="de-CH" sz="3000" dirty="0"/>
              <a:t>andere Dinge in den Vordergrund kommen. </a:t>
            </a:r>
          </a:p>
        </p:txBody>
      </p:sp>
    </p:spTree>
    <p:extLst>
      <p:ext uri="{BB962C8B-B14F-4D97-AF65-F5344CB8AC3E}">
        <p14:creationId xmlns:p14="http://schemas.microsoft.com/office/powerpoint/2010/main" val="34343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491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Anlass und Zweck | Synkretismus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25130" y="1451422"/>
            <a:ext cx="98843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Ziel des Teufels ist es immer, Christus und Sein Wort </a:t>
            </a:r>
          </a:p>
          <a:p>
            <a:r>
              <a:rPr lang="de-CH" sz="3000" dirty="0"/>
              <a:t>so weit wie möglich zu minimieren oder auszulöschen. </a:t>
            </a:r>
          </a:p>
          <a:p>
            <a:r>
              <a:rPr lang="de-CH" sz="3000" dirty="0"/>
              <a:t>Das Wort von Paulus an die Korinther ist sehr aktuell: </a:t>
            </a:r>
          </a:p>
          <a:p>
            <a:r>
              <a:rPr lang="de-CH" sz="3000" dirty="0"/>
              <a:t> </a:t>
            </a:r>
          </a:p>
          <a:p>
            <a:r>
              <a:rPr lang="de-CH" sz="3000" dirty="0"/>
              <a:t>„Ich fürchte aber, es könnte womöglich, so wie die Schlange </a:t>
            </a:r>
          </a:p>
          <a:p>
            <a:r>
              <a:rPr lang="de-CH" sz="3000" dirty="0"/>
              <a:t>Eva verführte mit ihrer List, auch eure Gesinnung verdorben </a:t>
            </a:r>
          </a:p>
          <a:p>
            <a:r>
              <a:rPr lang="de-CH" sz="3000" dirty="0"/>
              <a:t>[und abgewandt] werden von der Einfalt gegenüber Christus.“ </a:t>
            </a:r>
          </a:p>
          <a:p>
            <a:r>
              <a:rPr lang="de-CH" sz="3000" b="1" dirty="0"/>
              <a:t>							(2Kor 11,3)</a:t>
            </a:r>
            <a:r>
              <a:rPr lang="de-CH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6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619504"/>
            <a:ext cx="49284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>
                <a:highlight>
                  <a:srgbClr val="FFFF00"/>
                </a:highlight>
              </a:rPr>
              <a:t>Christus genügt!!!</a:t>
            </a:r>
            <a:endParaRPr lang="de-CH" sz="50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799549"/>
            <a:ext cx="757547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"der Sohn seiner Liebe" (1,13)</a:t>
            </a:r>
          </a:p>
          <a:p>
            <a:r>
              <a:rPr lang="de-CH" sz="3000" dirty="0"/>
              <a:t>"das Ebenbild des unsichtbaren Gottes" (1,15)</a:t>
            </a:r>
          </a:p>
          <a:p>
            <a:r>
              <a:rPr lang="de-CH" sz="3000" dirty="0"/>
              <a:t>"der Erstgeborene aller Schöpfung" (1,15)</a:t>
            </a:r>
          </a:p>
          <a:p>
            <a:r>
              <a:rPr lang="de-CH" sz="3000" dirty="0"/>
              <a:t>"das Haupt des Leibes, der Gemeinde" (1,18)</a:t>
            </a:r>
          </a:p>
          <a:p>
            <a:r>
              <a:rPr lang="de-CH" sz="3000" dirty="0"/>
              <a:t>"der Erstgeborene aus den Toten" (1,18)</a:t>
            </a:r>
          </a:p>
          <a:p>
            <a:r>
              <a:rPr lang="de-CH" sz="3000" dirty="0"/>
              <a:t>"der Christus (Messias) Jesus, den Herrn; (2,6)</a:t>
            </a:r>
          </a:p>
          <a:p>
            <a:r>
              <a:rPr lang="de-CH" sz="3000" dirty="0"/>
              <a:t>"das Haupt jeder Herrschaft und Gewalt" (2,10)</a:t>
            </a:r>
          </a:p>
          <a:p>
            <a:r>
              <a:rPr lang="de-CH" sz="3000" dirty="0"/>
              <a:t>"Christus, unser Leben" (3,4)</a:t>
            </a:r>
          </a:p>
          <a:p>
            <a:r>
              <a:rPr lang="de-CH" sz="3000" dirty="0"/>
              <a:t>"Christus, dem Herrn" (3,24)</a:t>
            </a:r>
          </a:p>
        </p:txBody>
      </p:sp>
    </p:spTree>
    <p:extLst>
      <p:ext uri="{BB962C8B-B14F-4D97-AF65-F5344CB8AC3E}">
        <p14:creationId xmlns:p14="http://schemas.microsoft.com/office/powerpoint/2010/main" val="33172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31882" y="4932402"/>
            <a:ext cx="432823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Kolosser Teil 1</a:t>
            </a:r>
          </a:p>
        </p:txBody>
      </p:sp>
    </p:spTree>
    <p:extLst>
      <p:ext uri="{BB962C8B-B14F-4D97-AF65-F5344CB8AC3E}">
        <p14:creationId xmlns:p14="http://schemas.microsoft.com/office/powerpoint/2010/main" val="382885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4345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Kolosser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38593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4 | Verse: 95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3203" y="799151"/>
            <a:ext cx="110956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Kolosserbrief ist eine Antwort auf die Gefahr der Verführung </a:t>
            </a:r>
          </a:p>
          <a:p>
            <a:r>
              <a:rPr lang="de-CH" sz="3000" dirty="0"/>
              <a:t>durch eine mystische Irrlehre mit griechischen und jüdischen </a:t>
            </a:r>
          </a:p>
          <a:p>
            <a:r>
              <a:rPr lang="de-CH" sz="3000" dirty="0"/>
              <a:t>Elementen. Er zeigt die überragende Herrlichkeit der Person Jesu</a:t>
            </a:r>
          </a:p>
          <a:p>
            <a:r>
              <a:rPr lang="de-CH" sz="3000" dirty="0"/>
              <a:t>als wahrer Gott und wahrer Mensch auf. Wer den Sohn Gottes </a:t>
            </a:r>
          </a:p>
          <a:p>
            <a:r>
              <a:rPr lang="de-CH" sz="3000" dirty="0"/>
              <a:t>kennt und des Christen Stellung in ihm, darf deutlich feststellen, </a:t>
            </a:r>
          </a:p>
          <a:p>
            <a:r>
              <a:rPr lang="de-CH" sz="3000" dirty="0"/>
              <a:t>dass all die verführenden Angebote mystischer und judaisierender</a:t>
            </a:r>
          </a:p>
          <a:p>
            <a:r>
              <a:rPr lang="de-CH" sz="3000" dirty="0"/>
              <a:t>Bewegungen als völlig wertlos verblassen müssen, neben dem, </a:t>
            </a:r>
          </a:p>
          <a:p>
            <a:r>
              <a:rPr lang="de-CH" sz="3000" dirty="0"/>
              <a:t>was ein Gläubiger in Christus als reines Geschenk besitzt. (Roger Liebi)</a:t>
            </a:r>
          </a:p>
        </p:txBody>
      </p:sp>
    </p:spTree>
    <p:extLst>
      <p:ext uri="{BB962C8B-B14F-4D97-AF65-F5344CB8AC3E}">
        <p14:creationId xmlns:p14="http://schemas.microsoft.com/office/powerpoint/2010/main" val="25789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3791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Verfasser / Adressaten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02767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"Paulus, Apostel Jesu Christi durch den Willen Gottes, </a:t>
            </a:r>
          </a:p>
          <a:p>
            <a:r>
              <a:rPr lang="de-CH" sz="3000" dirty="0"/>
              <a:t>und der Bruder Timotheus 2 an die heiligen und treuen </a:t>
            </a:r>
          </a:p>
          <a:p>
            <a:r>
              <a:rPr lang="de-CH" sz="3000" dirty="0"/>
              <a:t>Brüder in Christus in Kolossä: Gnade sei mit euch und Friede </a:t>
            </a:r>
          </a:p>
          <a:p>
            <a:r>
              <a:rPr lang="de-CH" sz="3000" dirty="0"/>
              <a:t>von Gott, unserem Vater, und dem Herrn Jesus Christus!" </a:t>
            </a:r>
            <a:r>
              <a:rPr lang="de-CH" sz="3000" b="1" dirty="0"/>
              <a:t>(1,1+2)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3009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5CA23B-9326-49BF-A58A-25159EA19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" y="0"/>
            <a:ext cx="11035862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CDCFAEC-7C75-4609-9547-C1E1A0CDE245}"/>
              </a:ext>
            </a:extLst>
          </p:cNvPr>
          <p:cNvSpPr/>
          <p:nvPr/>
        </p:nvSpPr>
        <p:spPr>
          <a:xfrm>
            <a:off x="5124616" y="3391231"/>
            <a:ext cx="2504661" cy="1367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066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2107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Zeit und Ort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94320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Kolosserbrief ist ein sogenannter Gefangenschaftsbrief </a:t>
            </a:r>
          </a:p>
          <a:p>
            <a:r>
              <a:rPr lang="de-CH" sz="3000" b="1" dirty="0"/>
              <a:t>(1,1.23; 4,18)</a:t>
            </a:r>
            <a:r>
              <a:rPr lang="de-CH" sz="3000" dirty="0"/>
              <a:t>. Verfasst im Jahr 62n.Chr. in der ersten </a:t>
            </a:r>
          </a:p>
          <a:p>
            <a:r>
              <a:rPr lang="de-CH" sz="3000" dirty="0"/>
              <a:t>Gefangenschaft des Paulus in Rom.</a:t>
            </a:r>
          </a:p>
        </p:txBody>
      </p:sp>
    </p:spTree>
    <p:extLst>
      <p:ext uri="{BB962C8B-B14F-4D97-AF65-F5344CB8AC3E}">
        <p14:creationId xmlns:p14="http://schemas.microsoft.com/office/powerpoint/2010/main" val="1260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10229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Römer, Kolosser und Epheser im Vergleich </a:t>
            </a:r>
            <a:r>
              <a:rPr lang="de-CH" sz="3000" b="1" dirty="0">
                <a:sym typeface="Wingdings" panose="05000000000000000000" pitchFamily="2" charset="2"/>
              </a:rPr>
              <a:t></a:t>
            </a:r>
            <a:r>
              <a:rPr lang="de-CH" sz="3000" b="1" dirty="0"/>
              <a:t> Ratschluss Gottes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0832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DB45275-A996-4FA9-82FC-2F7B50DBB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96106"/>
              </p:ext>
            </p:extLst>
          </p:nvPr>
        </p:nvGraphicFramePr>
        <p:xfrm>
          <a:off x="1560353" y="192018"/>
          <a:ext cx="8946858" cy="65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3" imgW="6303240" imgH="4623480" progId="">
                  <p:embed/>
                </p:oleObj>
              </mc:Choice>
              <mc:Fallback>
                <p:oleObj r:id="rId3" imgW="6303240" imgH="4623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0353" y="192018"/>
                        <a:ext cx="8946858" cy="656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2C148E72-FAF7-439D-9848-6A45C81CCE97}"/>
              </a:ext>
            </a:extLst>
          </p:cNvPr>
          <p:cNvSpPr/>
          <p:nvPr/>
        </p:nvSpPr>
        <p:spPr>
          <a:xfrm>
            <a:off x="4531059" y="0"/>
            <a:ext cx="78019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082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DB45275-A996-4FA9-82FC-2F7B50DBB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0353" y="192018"/>
          <a:ext cx="8946858" cy="65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3" imgW="6303240" imgH="4623480" progId="">
                  <p:embed/>
                </p:oleObj>
              </mc:Choice>
              <mc:Fallback>
                <p:oleObj r:id="rId3" imgW="6303240" imgH="462348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DB45275-A996-4FA9-82FC-2F7B50DBB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0353" y="192018"/>
                        <a:ext cx="8946858" cy="656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2C148E72-FAF7-439D-9848-6A45C81CCE97}"/>
              </a:ext>
            </a:extLst>
          </p:cNvPr>
          <p:cNvSpPr/>
          <p:nvPr/>
        </p:nvSpPr>
        <p:spPr>
          <a:xfrm>
            <a:off x="7538113" y="0"/>
            <a:ext cx="47949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625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Breitbild</PresentationFormat>
  <Paragraphs>81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185</cp:revision>
  <dcterms:created xsi:type="dcterms:W3CDTF">2018-05-19T05:14:58Z</dcterms:created>
  <dcterms:modified xsi:type="dcterms:W3CDTF">2020-10-31T07:47:10Z</dcterms:modified>
</cp:coreProperties>
</file>