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663" r:id="rId3"/>
    <p:sldId id="668" r:id="rId4"/>
    <p:sldId id="666" r:id="rId5"/>
    <p:sldId id="665" r:id="rId6"/>
    <p:sldId id="664" r:id="rId7"/>
    <p:sldId id="669" r:id="rId8"/>
    <p:sldId id="670" r:id="rId9"/>
    <p:sldId id="671" r:id="rId10"/>
    <p:sldId id="672" r:id="rId11"/>
    <p:sldId id="685" r:id="rId12"/>
    <p:sldId id="673" r:id="rId13"/>
    <p:sldId id="675" r:id="rId14"/>
    <p:sldId id="676" r:id="rId15"/>
    <p:sldId id="677" r:id="rId16"/>
    <p:sldId id="684" r:id="rId17"/>
    <p:sldId id="683" r:id="rId18"/>
    <p:sldId id="654" r:id="rId19"/>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595959"/>
    <a:srgbClr val="000000"/>
    <a:srgbClr val="CCFFFF"/>
    <a:srgbClr val="FFFFFF"/>
    <a:srgbClr val="F7FEFF"/>
    <a:srgbClr val="A7230D"/>
    <a:srgbClr val="219EAB"/>
    <a:srgbClr val="B4865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8" d="100"/>
          <a:sy n="108" d="100"/>
        </p:scale>
        <p:origin x="114" y="180"/>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09.04.2022</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09.04.2022</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09.04.2022</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83979" y="4855618"/>
            <a:ext cx="5624040" cy="938719"/>
          </a:xfrm>
          <a:prstGeom prst="rect">
            <a:avLst/>
          </a:prstGeom>
          <a:noFill/>
        </p:spPr>
        <p:txBody>
          <a:bodyPr wrap="none" rtlCol="0">
            <a:spAutoFit/>
          </a:bodyPr>
          <a:lstStyle/>
          <a:p>
            <a:pPr algn="ctr"/>
            <a:r>
              <a:rPr lang="de-CH" sz="5500" b="1" dirty="0"/>
              <a:t>Offb Teil 11 | Kp. 4</a:t>
            </a:r>
          </a:p>
        </p:txBody>
      </p:sp>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Aus dem Thron| (4,5a)</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100" y="1409323"/>
            <a:ext cx="8835878" cy="954107"/>
          </a:xfrm>
          <a:prstGeom prst="rect">
            <a:avLst/>
          </a:prstGeom>
        </p:spPr>
        <p:txBody>
          <a:bodyPr wrap="square">
            <a:spAutoFit/>
          </a:bodyPr>
          <a:lstStyle/>
          <a:p>
            <a:r>
              <a:rPr lang="de-CH" sz="2800" dirty="0"/>
              <a:t>"Und aus dem Thron gehen hervor Blitze und Stimmen und Donner;" </a:t>
            </a:r>
            <a:r>
              <a:rPr lang="de-CH" sz="2800" b="1" dirty="0"/>
              <a:t>(4,5a)</a:t>
            </a:r>
            <a:endParaRPr lang="de-CH" sz="2800" dirty="0"/>
          </a:p>
        </p:txBody>
      </p:sp>
    </p:spTree>
    <p:extLst>
      <p:ext uri="{BB962C8B-B14F-4D97-AF65-F5344CB8AC3E}">
        <p14:creationId xmlns:p14="http://schemas.microsoft.com/office/powerpoint/2010/main" val="379647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tiftshütte. Die. Symbolik der Stiftshütte - PDF Kostenfreier Download">
            <a:extLst>
              <a:ext uri="{FF2B5EF4-FFF2-40B4-BE49-F238E27FC236}">
                <a16:creationId xmlns:a16="http://schemas.microsoft.com/office/drawing/2014/main" id="{B5A8C011-F075-4604-B25A-8A7F90E3F5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31"/>
          <a:stretch/>
        </p:blipFill>
        <p:spPr bwMode="auto">
          <a:xfrm flipH="1">
            <a:off x="4078188" y="1069676"/>
            <a:ext cx="7878314" cy="467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D00635CA-9864-42CF-8B87-9F663C963488}"/>
              </a:ext>
            </a:extLst>
          </p:cNvPr>
          <p:cNvSpPr txBox="1"/>
          <p:nvPr/>
        </p:nvSpPr>
        <p:spPr>
          <a:xfrm>
            <a:off x="563102" y="546456"/>
            <a:ext cx="7789589" cy="523220"/>
          </a:xfrm>
          <a:prstGeom prst="rect">
            <a:avLst/>
          </a:prstGeom>
          <a:noFill/>
        </p:spPr>
        <p:txBody>
          <a:bodyPr wrap="square" rtlCol="0">
            <a:spAutoFit/>
          </a:bodyPr>
          <a:lstStyle/>
          <a:p>
            <a:r>
              <a:rPr lang="de-CH" sz="2800" b="1" dirty="0"/>
              <a:t>Vor dem Thron| (4,5b-6a)</a:t>
            </a:r>
            <a:endParaRPr lang="de-CH" sz="2800" dirty="0"/>
          </a:p>
        </p:txBody>
      </p:sp>
      <p:sp>
        <p:nvSpPr>
          <p:cNvPr id="4" name="Rechteck 3">
            <a:extLst>
              <a:ext uri="{FF2B5EF4-FFF2-40B4-BE49-F238E27FC236}">
                <a16:creationId xmlns:a16="http://schemas.microsoft.com/office/drawing/2014/main" id="{420B000B-C7FB-4C76-BF1C-CD511C7031AD}"/>
              </a:ext>
            </a:extLst>
          </p:cNvPr>
          <p:cNvSpPr/>
          <p:nvPr/>
        </p:nvSpPr>
        <p:spPr>
          <a:xfrm>
            <a:off x="776164" y="3300266"/>
            <a:ext cx="5038710" cy="2677656"/>
          </a:xfrm>
          <a:prstGeom prst="rect">
            <a:avLst/>
          </a:prstGeom>
        </p:spPr>
        <p:txBody>
          <a:bodyPr wrap="square">
            <a:spAutoFit/>
          </a:bodyPr>
          <a:lstStyle/>
          <a:p>
            <a:r>
              <a:rPr lang="de-CH" sz="2800" dirty="0"/>
              <a:t>"und sieben Feuerfackeln brennen vor dem Thron, welche die sieben Geister Gottes sind." Und vor dem Thron ⟨war es⟩ wie ein gläsernes Meer, gleich Kristall; …" </a:t>
            </a:r>
            <a:r>
              <a:rPr lang="de-CH" sz="2800" b="1" dirty="0"/>
              <a:t>(4,5b-6a)</a:t>
            </a:r>
            <a:endParaRPr lang="de-CH" sz="2800" dirty="0"/>
          </a:p>
        </p:txBody>
      </p:sp>
    </p:spTree>
    <p:extLst>
      <p:ext uri="{BB962C8B-B14F-4D97-AF65-F5344CB8AC3E}">
        <p14:creationId xmlns:p14="http://schemas.microsoft.com/office/powerpoint/2010/main" val="377811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Inmitten und rings um den Thron| (4,6b-8)</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968994" cy="4401205"/>
          </a:xfrm>
          <a:prstGeom prst="rect">
            <a:avLst/>
          </a:prstGeom>
        </p:spPr>
        <p:txBody>
          <a:bodyPr wrap="square">
            <a:spAutoFit/>
          </a:bodyPr>
          <a:lstStyle/>
          <a:p>
            <a:r>
              <a:rPr lang="de-CH" sz="2800" dirty="0"/>
              <a:t>"… und inmitten des Thrones und rings um den Thron vier lebendige Wesen, voller Augen vorn und hinten.</a:t>
            </a:r>
          </a:p>
          <a:p>
            <a:r>
              <a:rPr lang="de-CH" sz="2800" dirty="0"/>
              <a:t>7 Und das erste lebendige Wesen ⟨war⟩ gleich einem Löwen und das zweite lebendige Wesen gleich einem jungen Stier, und das dritte lebendige Wesen hatte das Angesicht wie das eines Menschen, und das vierte lebendige Wesen ⟨war⟩ gleich einem fliegenden Adler. 8 Und die vier lebendigen Wesen hatten, eines wie das andere, je sechs Flügel und ⟨sind⟩ ringsum und inwendig voller Augen, und sie hören Tag und Nacht nicht auf zu sagen: Heilig, heilig, heilig, Herr, Gott, Allmächtiger, der war und der ist und der kommt!" </a:t>
            </a:r>
            <a:r>
              <a:rPr lang="de-CH" sz="2800" b="1" dirty="0"/>
              <a:t>(4,6b-8)</a:t>
            </a:r>
            <a:endParaRPr lang="de-CH" sz="2800" dirty="0"/>
          </a:p>
        </p:txBody>
      </p:sp>
    </p:spTree>
    <p:extLst>
      <p:ext uri="{BB962C8B-B14F-4D97-AF65-F5344CB8AC3E}">
        <p14:creationId xmlns:p14="http://schemas.microsoft.com/office/powerpoint/2010/main" val="299933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3108543"/>
          </a:xfrm>
          <a:prstGeom prst="rect">
            <a:avLst/>
          </a:prstGeom>
        </p:spPr>
        <p:txBody>
          <a:bodyPr wrap="square">
            <a:spAutoFit/>
          </a:bodyPr>
          <a:lstStyle/>
          <a:p>
            <a:r>
              <a:rPr lang="de-DE" sz="2800" dirty="0"/>
              <a:t>"Im Todesjahr des Königs Usija, da sah ich den Herrn sitzen auf hohem und erhabenem Thron, und die Säume ⟨seines Gewandes⟩ füllten den Tempel. 2 Serafim standen über ihm. Jeder von ihnen hatte sechs Flügel: Mit zweien bedeckte er sein Gesicht, mit zweien bedeckte er seine Füße, und mit zweien flog er. 3 Und einer rief dem andern zu und sprach: Heilig, heilig, heilig ist der HERR der Heerscharen! Die ganze Erde ist erfüllt mit seiner Herrlichkeit!" </a:t>
            </a:r>
            <a:r>
              <a:rPr lang="de-CH" sz="2800" b="1" dirty="0"/>
              <a:t>(Jes 6,1-3)</a:t>
            </a:r>
            <a:endParaRPr lang="de-CH" sz="2800" dirty="0"/>
          </a:p>
        </p:txBody>
      </p:sp>
      <p:sp>
        <p:nvSpPr>
          <p:cNvPr id="4" name="Textfeld 3">
            <a:extLst>
              <a:ext uri="{FF2B5EF4-FFF2-40B4-BE49-F238E27FC236}">
                <a16:creationId xmlns:a16="http://schemas.microsoft.com/office/drawing/2014/main" id="{BD6B554F-BEA7-47F9-BFA0-55A99BCC28E2}"/>
              </a:ext>
            </a:extLst>
          </p:cNvPr>
          <p:cNvSpPr txBox="1"/>
          <p:nvPr/>
        </p:nvSpPr>
        <p:spPr>
          <a:xfrm>
            <a:off x="563102" y="546456"/>
            <a:ext cx="7789589" cy="523220"/>
          </a:xfrm>
          <a:prstGeom prst="rect">
            <a:avLst/>
          </a:prstGeom>
          <a:noFill/>
        </p:spPr>
        <p:txBody>
          <a:bodyPr wrap="square" rtlCol="0">
            <a:spAutoFit/>
          </a:bodyPr>
          <a:lstStyle/>
          <a:p>
            <a:r>
              <a:rPr lang="de-CH" sz="2800" b="1" dirty="0"/>
              <a:t>Inmitten und rings um den Thron| (4,6b-8)</a:t>
            </a:r>
            <a:endParaRPr lang="de-CH" sz="2800" dirty="0"/>
          </a:p>
        </p:txBody>
      </p:sp>
    </p:spTree>
    <p:extLst>
      <p:ext uri="{BB962C8B-B14F-4D97-AF65-F5344CB8AC3E}">
        <p14:creationId xmlns:p14="http://schemas.microsoft.com/office/powerpoint/2010/main" val="422507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2246769"/>
          </a:xfrm>
          <a:prstGeom prst="rect">
            <a:avLst/>
          </a:prstGeom>
        </p:spPr>
        <p:txBody>
          <a:bodyPr wrap="square">
            <a:spAutoFit/>
          </a:bodyPr>
          <a:lstStyle/>
          <a:p>
            <a:r>
              <a:rPr lang="de-CH" sz="2800" dirty="0"/>
              <a:t>"</a:t>
            </a:r>
            <a:r>
              <a:rPr lang="de-DE" sz="2800" dirty="0"/>
              <a:t>Und ich sah, als das Lamm eines von den sieben Siegeln öffnete, und hörte eines von den vier lebendigen Wesen wie mit einer Donnerstimme sagen: Komm!</a:t>
            </a:r>
          </a:p>
          <a:p>
            <a:r>
              <a:rPr lang="de-DE" sz="2800" dirty="0"/>
              <a:t>3 Und als es das zweite Siegel öffnete, hörte ich das zweite lebendige Wesen sagen: Komm!</a:t>
            </a:r>
            <a:r>
              <a:rPr lang="de-CH" sz="2800" dirty="0"/>
              <a:t>" </a:t>
            </a:r>
            <a:r>
              <a:rPr lang="de-CH" sz="2800" b="1" dirty="0"/>
              <a:t>(6,1.3)</a:t>
            </a:r>
            <a:endParaRPr lang="de-CH" sz="2800" dirty="0"/>
          </a:p>
        </p:txBody>
      </p:sp>
      <p:pic>
        <p:nvPicPr>
          <p:cNvPr id="4" name="Picture 4" descr="Offenbarung 4 - Predigt Wilfred&quot;">
            <a:extLst>
              <a:ext uri="{FF2B5EF4-FFF2-40B4-BE49-F238E27FC236}">
                <a16:creationId xmlns:a16="http://schemas.microsoft.com/office/drawing/2014/main" id="{558FC1D1-13FB-4A9B-84EE-CDDF7BB69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046" y="3861787"/>
            <a:ext cx="7111372" cy="235347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D2C4E5D9-F3E8-474D-93DB-EF4305D65C4E}"/>
              </a:ext>
            </a:extLst>
          </p:cNvPr>
          <p:cNvSpPr txBox="1"/>
          <p:nvPr/>
        </p:nvSpPr>
        <p:spPr>
          <a:xfrm>
            <a:off x="563102" y="546456"/>
            <a:ext cx="7789589" cy="523220"/>
          </a:xfrm>
          <a:prstGeom prst="rect">
            <a:avLst/>
          </a:prstGeom>
          <a:noFill/>
        </p:spPr>
        <p:txBody>
          <a:bodyPr wrap="square" rtlCol="0">
            <a:spAutoFit/>
          </a:bodyPr>
          <a:lstStyle/>
          <a:p>
            <a:r>
              <a:rPr lang="de-CH" sz="2800" b="1" dirty="0"/>
              <a:t>Inmitten und rings um den Thron| (4,6b-8)</a:t>
            </a:r>
            <a:endParaRPr lang="de-CH" sz="2800" dirty="0"/>
          </a:p>
        </p:txBody>
      </p:sp>
    </p:spTree>
    <p:extLst>
      <p:ext uri="{BB962C8B-B14F-4D97-AF65-F5344CB8AC3E}">
        <p14:creationId xmlns:p14="http://schemas.microsoft.com/office/powerpoint/2010/main" val="200515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Lobpreis im Himmel| (4,9-11)</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102" y="1069676"/>
            <a:ext cx="7892409" cy="5693866"/>
          </a:xfrm>
          <a:prstGeom prst="rect">
            <a:avLst/>
          </a:prstGeom>
        </p:spPr>
        <p:txBody>
          <a:bodyPr wrap="square">
            <a:spAutoFit/>
          </a:bodyPr>
          <a:lstStyle/>
          <a:p>
            <a:r>
              <a:rPr lang="de-CH" sz="2800" dirty="0"/>
              <a:t>"Und wenn die lebendigen Wesen Herrlichkeit und Ehre und Danksagung geben werden dem, der auf dem Thron sitzt, der da lebt von Ewigkeit zu Ewigkeit,</a:t>
            </a:r>
          </a:p>
          <a:p>
            <a:r>
              <a:rPr lang="de-CH" sz="2800" dirty="0"/>
              <a:t>10 so werden die vierundzwanzig Ältesten niederfallen vor dem, der auf dem Thron sitzt, und den anbeten, der von Ewigkeit zu Ewigkeit lebt, und werden ihre Siegeskränze niederwerfen vor dem Thron und sagen:</a:t>
            </a:r>
          </a:p>
          <a:p>
            <a:r>
              <a:rPr lang="de-CH" sz="2800" dirty="0"/>
              <a:t>11 Du bist würdig, unser Herr und Gott, die Herrlichkeit und die Ehre und die Macht zu nehmen, denn du hast alle Dinge erschaffen, und deines Willens wegen waren sie und sind sie erschaffen worden." </a:t>
            </a:r>
            <a:r>
              <a:rPr lang="de-CH" sz="2800" b="1" dirty="0"/>
              <a:t>(4,9-11)</a:t>
            </a:r>
            <a:endParaRPr lang="de-CH" sz="2800" dirty="0"/>
          </a:p>
        </p:txBody>
      </p:sp>
      <p:pic>
        <p:nvPicPr>
          <p:cNvPr id="4" name="Picture 2" descr="Die Offenbarung des Johannes – 11. Teil – CGG Online">
            <a:extLst>
              <a:ext uri="{FF2B5EF4-FFF2-40B4-BE49-F238E27FC236}">
                <a16:creationId xmlns:a16="http://schemas.microsoft.com/office/drawing/2014/main" id="{7AF55CDF-22B1-4EBE-BDE5-0F4E75559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052" y="2713005"/>
            <a:ext cx="4303059" cy="3214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8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EE92F1-D5B4-471B-B7AB-610D25E9C44E}"/>
              </a:ext>
            </a:extLst>
          </p:cNvPr>
          <p:cNvSpPr/>
          <p:nvPr/>
        </p:nvSpPr>
        <p:spPr>
          <a:xfrm>
            <a:off x="545346" y="785591"/>
            <a:ext cx="9317745" cy="1815882"/>
          </a:xfrm>
          <a:prstGeom prst="rect">
            <a:avLst/>
          </a:prstGeom>
        </p:spPr>
        <p:txBody>
          <a:bodyPr wrap="square">
            <a:spAutoFit/>
          </a:bodyPr>
          <a:lstStyle/>
          <a:p>
            <a:r>
              <a:rPr lang="de-CH" sz="2800" dirty="0"/>
              <a:t>Alle Dinge sind nach Gottes Willen und für Gottes Willen erschaffen. Darum ist es recht, dass Gott den Menschen richtet, der sich Gottes Willen widersetzt und sich weigert, ihm die Ehre zu geben, die ihm als Schöpfer zusteht.</a:t>
            </a:r>
            <a:endParaRPr lang="de-CH" sz="4000" dirty="0"/>
          </a:p>
        </p:txBody>
      </p:sp>
      <p:sp>
        <p:nvSpPr>
          <p:cNvPr id="3" name="Rechteck 2">
            <a:extLst>
              <a:ext uri="{FF2B5EF4-FFF2-40B4-BE49-F238E27FC236}">
                <a16:creationId xmlns:a16="http://schemas.microsoft.com/office/drawing/2014/main" id="{5B828AAF-F5C3-4605-92C7-600BD9CC5E74}"/>
              </a:ext>
            </a:extLst>
          </p:cNvPr>
          <p:cNvSpPr/>
          <p:nvPr/>
        </p:nvSpPr>
        <p:spPr>
          <a:xfrm>
            <a:off x="545345" y="3032360"/>
            <a:ext cx="9007027" cy="2677656"/>
          </a:xfrm>
          <a:prstGeom prst="rect">
            <a:avLst/>
          </a:prstGeom>
        </p:spPr>
        <p:txBody>
          <a:bodyPr wrap="square">
            <a:spAutoFit/>
          </a:bodyPr>
          <a:lstStyle/>
          <a:p>
            <a:r>
              <a:rPr lang="de-CH" sz="2800" dirty="0"/>
              <a:t>"Darum hat Gott sie dahingegeben in den Begierden ihrer Herzen in ⟨die⟩ Unreinheit, ihre Leiber untereinander zu schänden, 25 sie, welche die Wahrheit Gottes in die Lüge verwandelt und dem Geschöpf Verehrung und Dienst dargebracht haben statt dem Schöpfer, der gepriesen ist in Ewigkeit. Amen." </a:t>
            </a:r>
            <a:r>
              <a:rPr lang="de-CH" sz="2800" b="1" dirty="0"/>
              <a:t>(Röm 1,24-25)</a:t>
            </a:r>
            <a:endParaRPr lang="de-CH" sz="2800" dirty="0"/>
          </a:p>
        </p:txBody>
      </p:sp>
    </p:spTree>
    <p:extLst>
      <p:ext uri="{BB962C8B-B14F-4D97-AF65-F5344CB8AC3E}">
        <p14:creationId xmlns:p14="http://schemas.microsoft.com/office/powerpoint/2010/main" val="420168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AB6D3FC-399D-405D-87E0-BAF63B0FF1B2}"/>
              </a:ext>
            </a:extLst>
          </p:cNvPr>
          <p:cNvPicPr>
            <a:picLocks noChangeAspect="1"/>
          </p:cNvPicPr>
          <p:nvPr/>
        </p:nvPicPr>
        <p:blipFill rotWithShape="1">
          <a:blip r:embed="rId2"/>
          <a:srcRect r="4384" b="1765"/>
          <a:stretch/>
        </p:blipFill>
        <p:spPr>
          <a:xfrm rot="20633561">
            <a:off x="3033368" y="4167574"/>
            <a:ext cx="1666831" cy="2295611"/>
          </a:xfrm>
          <a:prstGeom prst="rect">
            <a:avLst/>
          </a:prstGeom>
        </p:spPr>
      </p:pic>
      <p:sp>
        <p:nvSpPr>
          <p:cNvPr id="7" name="Pfeil: nach rechts 6">
            <a:extLst>
              <a:ext uri="{FF2B5EF4-FFF2-40B4-BE49-F238E27FC236}">
                <a16:creationId xmlns:a16="http://schemas.microsoft.com/office/drawing/2014/main" id="{A349116A-A968-48C3-AA65-D6ACF9CA0A6F}"/>
              </a:ext>
            </a:extLst>
          </p:cNvPr>
          <p:cNvSpPr/>
          <p:nvPr/>
        </p:nvSpPr>
        <p:spPr>
          <a:xfrm rot="16200000">
            <a:off x="1276951" y="3826642"/>
            <a:ext cx="2192057" cy="790113"/>
          </a:xfrm>
          <a:prstGeom prst="rightArrow">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6386" name="Picture 2" descr="Endzeit Sind wir in der letzten Zeit? Was lehrt die Bibel über die Zeichen  der Zeit und den zukünftigen Weltdiktator? - PDF Free Download">
            <a:extLst>
              <a:ext uri="{FF2B5EF4-FFF2-40B4-BE49-F238E27FC236}">
                <a16:creationId xmlns:a16="http://schemas.microsoft.com/office/drawing/2014/main" id="{DCEFBEB4-1A64-4C89-B8CA-FE2131EB8D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97" b="27299"/>
          <a:stretch/>
        </p:blipFill>
        <p:spPr bwMode="auto">
          <a:xfrm>
            <a:off x="1458057" y="157918"/>
            <a:ext cx="9275885" cy="3590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Jesus kommt zurück auf einem weißen Pferd Giclée-Druck | Etsy">
            <a:extLst>
              <a:ext uri="{FF2B5EF4-FFF2-40B4-BE49-F238E27FC236}">
                <a16:creationId xmlns:a16="http://schemas.microsoft.com/office/drawing/2014/main" id="{29309B65-94F8-4795-B6DD-7C5B1BC0F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7705" y="3695065"/>
            <a:ext cx="2711087" cy="3162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1EF4998F-7C72-4D6D-BBC0-6C3A158B9EF7}"/>
              </a:ext>
            </a:extLst>
          </p:cNvPr>
          <p:cNvCxnSpPr/>
          <p:nvPr/>
        </p:nvCxnSpPr>
        <p:spPr>
          <a:xfrm>
            <a:off x="729762" y="3748615"/>
            <a:ext cx="10709030" cy="0"/>
          </a:xfrm>
          <a:prstGeom prst="line">
            <a:avLst/>
          </a:prstGeom>
          <a:ln w="76200">
            <a:solidFill>
              <a:schemeClr val="accent1">
                <a:lumMod val="75000"/>
              </a:schemeClr>
            </a:solidFill>
            <a:prstDash val="lgDashDotDot"/>
          </a:ln>
        </p:spPr>
        <p:style>
          <a:lnRef idx="1">
            <a:schemeClr val="dk1"/>
          </a:lnRef>
          <a:fillRef idx="0">
            <a:schemeClr val="dk1"/>
          </a:fillRef>
          <a:effectRef idx="0">
            <a:schemeClr val="dk1"/>
          </a:effectRef>
          <a:fontRef idx="minor">
            <a:schemeClr val="tx1"/>
          </a:fontRef>
        </p:style>
      </p:cxnSp>
      <p:pic>
        <p:nvPicPr>
          <p:cNvPr id="13" name="Picture 2" descr="Die Offenbarung (Bibelkurs, Teil 24/24). - ppt video online herunterladen">
            <a:extLst>
              <a:ext uri="{FF2B5EF4-FFF2-40B4-BE49-F238E27FC236}">
                <a16:creationId xmlns:a16="http://schemas.microsoft.com/office/drawing/2014/main" id="{FD02044C-A249-4932-8F2B-402A3523A6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392" t="24627" r="24337" b="46667"/>
          <a:stretch/>
        </p:blipFill>
        <p:spPr bwMode="auto">
          <a:xfrm rot="883237">
            <a:off x="4737353" y="4067682"/>
            <a:ext cx="2852121" cy="263863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mit Pfeil 5">
            <a:extLst>
              <a:ext uri="{FF2B5EF4-FFF2-40B4-BE49-F238E27FC236}">
                <a16:creationId xmlns:a16="http://schemas.microsoft.com/office/drawing/2014/main" id="{4FF464F9-7B87-41F9-B074-45D4228C89EE}"/>
              </a:ext>
            </a:extLst>
          </p:cNvPr>
          <p:cNvCxnSpPr>
            <a:cxnSpLocks/>
          </p:cNvCxnSpPr>
          <p:nvPr/>
        </p:nvCxnSpPr>
        <p:spPr>
          <a:xfrm flipV="1">
            <a:off x="2627359" y="5405647"/>
            <a:ext cx="5874802" cy="8792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22B1A5F2-735D-4C15-AB07-112E5A1F1D7F}"/>
              </a:ext>
            </a:extLst>
          </p:cNvPr>
          <p:cNvSpPr/>
          <p:nvPr/>
        </p:nvSpPr>
        <p:spPr>
          <a:xfrm>
            <a:off x="4597475" y="4926388"/>
            <a:ext cx="1934569" cy="523220"/>
          </a:xfrm>
          <a:prstGeom prst="rect">
            <a:avLst/>
          </a:prstGeom>
        </p:spPr>
        <p:txBody>
          <a:bodyPr wrap="none">
            <a:spAutoFit/>
          </a:bodyPr>
          <a:lstStyle/>
          <a:p>
            <a:r>
              <a:rPr lang="de-CH" sz="2800" b="1" dirty="0"/>
              <a:t>Trübsalszeit</a:t>
            </a:r>
          </a:p>
        </p:txBody>
      </p:sp>
      <p:sp>
        <p:nvSpPr>
          <p:cNvPr id="3" name="Ellipse 2">
            <a:extLst>
              <a:ext uri="{FF2B5EF4-FFF2-40B4-BE49-F238E27FC236}">
                <a16:creationId xmlns:a16="http://schemas.microsoft.com/office/drawing/2014/main" id="{25A850E1-0150-4CD5-9656-494566148603}"/>
              </a:ext>
            </a:extLst>
          </p:cNvPr>
          <p:cNvSpPr/>
          <p:nvPr/>
        </p:nvSpPr>
        <p:spPr>
          <a:xfrm>
            <a:off x="2627359" y="4048535"/>
            <a:ext cx="5874802" cy="2823884"/>
          </a:xfrm>
          <a:prstGeom prst="ellipse">
            <a:avLst/>
          </a:prstGeom>
          <a:solidFill>
            <a:srgbClr val="3B3838">
              <a:alpha val="41176"/>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62592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244A0EF8-5EDD-4F1A-B99B-8AD71119FE44}"/>
              </a:ext>
            </a:extLst>
          </p:cNvPr>
          <p:cNvSpPr txBox="1"/>
          <p:nvPr/>
        </p:nvSpPr>
        <p:spPr>
          <a:xfrm>
            <a:off x="3283978" y="4855618"/>
            <a:ext cx="5624040" cy="938719"/>
          </a:xfrm>
          <a:prstGeom prst="rect">
            <a:avLst/>
          </a:prstGeom>
          <a:noFill/>
        </p:spPr>
        <p:txBody>
          <a:bodyPr wrap="none" rtlCol="0">
            <a:spAutoFit/>
          </a:bodyPr>
          <a:lstStyle/>
          <a:p>
            <a:pPr algn="ctr"/>
            <a:r>
              <a:rPr lang="de-CH" sz="5500" b="1" dirty="0"/>
              <a:t>Offb Teil 11 | Kp. 4</a:t>
            </a:r>
          </a:p>
        </p:txBody>
      </p:sp>
    </p:spTree>
    <p:extLst>
      <p:ext uri="{BB962C8B-B14F-4D97-AF65-F5344CB8AC3E}">
        <p14:creationId xmlns:p14="http://schemas.microsoft.com/office/powerpoint/2010/main" val="920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Der Thron Gottes | Kp. 4</a:t>
            </a:r>
            <a:endParaRPr lang="de-CH" sz="2800" dirty="0"/>
          </a:p>
        </p:txBody>
      </p:sp>
      <p:sp>
        <p:nvSpPr>
          <p:cNvPr id="3" name="Rechteck 2">
            <a:extLst>
              <a:ext uri="{FF2B5EF4-FFF2-40B4-BE49-F238E27FC236}">
                <a16:creationId xmlns:a16="http://schemas.microsoft.com/office/drawing/2014/main" id="{6EA3E863-2C50-4AE9-84AB-61312D6EC2DB}"/>
              </a:ext>
            </a:extLst>
          </p:cNvPr>
          <p:cNvSpPr/>
          <p:nvPr/>
        </p:nvSpPr>
        <p:spPr>
          <a:xfrm>
            <a:off x="563100" y="2703077"/>
            <a:ext cx="6873395" cy="2677656"/>
          </a:xfrm>
          <a:prstGeom prst="rect">
            <a:avLst/>
          </a:prstGeom>
        </p:spPr>
        <p:txBody>
          <a:bodyPr wrap="square">
            <a:spAutoFit/>
          </a:bodyPr>
          <a:lstStyle/>
          <a:p>
            <a:r>
              <a:rPr lang="de-CH" sz="2800" dirty="0"/>
              <a:t>"Nach diesem sah ich: Und siehe, eine Tür, geöffnet im Himmel, und die erste Stimme, die ich gehört hatte wie die einer Posaune, die mit mir redete, sprach: Komm hier herauf! Und ich werde dir zeigen, was nach diesem geschehen muss." </a:t>
            </a:r>
            <a:r>
              <a:rPr lang="de-CH" sz="2800" b="1" dirty="0"/>
              <a:t>(4,1)</a:t>
            </a:r>
            <a:endParaRPr lang="de-CH" sz="2800" dirty="0"/>
          </a:p>
        </p:txBody>
      </p:sp>
      <p:pic>
        <p:nvPicPr>
          <p:cNvPr id="1026" name="Picture 2" descr="Die Offenbarung des Johannes – 11. Teil – CGG Online">
            <a:extLst>
              <a:ext uri="{FF2B5EF4-FFF2-40B4-BE49-F238E27FC236}">
                <a16:creationId xmlns:a16="http://schemas.microsoft.com/office/drawing/2014/main" id="{2FCA857C-881B-40B9-9D68-57CE89AB6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111" y="671803"/>
            <a:ext cx="3834040" cy="51598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2CEE92F1-D5B4-471B-B7AB-610D25E9C44E}"/>
              </a:ext>
            </a:extLst>
          </p:cNvPr>
          <p:cNvSpPr/>
          <p:nvPr/>
        </p:nvSpPr>
        <p:spPr>
          <a:xfrm>
            <a:off x="563099" y="1409323"/>
            <a:ext cx="6873395" cy="954107"/>
          </a:xfrm>
          <a:prstGeom prst="rect">
            <a:avLst/>
          </a:prstGeom>
        </p:spPr>
        <p:txBody>
          <a:bodyPr wrap="square">
            <a:spAutoFit/>
          </a:bodyPr>
          <a:lstStyle/>
          <a:p>
            <a:r>
              <a:rPr lang="de-CH" sz="2800" dirty="0"/>
              <a:t>"Schreibe, was du gesehen hast, und was ist, und was nach diesem geschehen soll:" </a:t>
            </a:r>
            <a:r>
              <a:rPr lang="de-CH" sz="2800" b="1" dirty="0"/>
              <a:t>(1,19)</a:t>
            </a:r>
            <a:endParaRPr lang="de-CH" sz="2800" dirty="0"/>
          </a:p>
        </p:txBody>
      </p:sp>
    </p:spTree>
    <p:extLst>
      <p:ext uri="{BB962C8B-B14F-4D97-AF65-F5344CB8AC3E}">
        <p14:creationId xmlns:p14="http://schemas.microsoft.com/office/powerpoint/2010/main" val="7245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circle(in)">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Der Thron Gottes | (4,1-3)</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954107"/>
          </a:xfrm>
          <a:prstGeom prst="rect">
            <a:avLst/>
          </a:prstGeom>
        </p:spPr>
        <p:txBody>
          <a:bodyPr wrap="square">
            <a:spAutoFit/>
          </a:bodyPr>
          <a:lstStyle/>
          <a:p>
            <a:r>
              <a:rPr lang="de-CH" sz="2800" dirty="0"/>
              <a:t>"Sogleich war ich im Geist: Und siehe, ein Thron stand im Himmel, und auf dem Thron saß einer." </a:t>
            </a:r>
            <a:r>
              <a:rPr lang="de-CH" sz="2800" b="1" dirty="0"/>
              <a:t>(4,2)</a:t>
            </a:r>
            <a:endParaRPr lang="de-CH" sz="2800" dirty="0"/>
          </a:p>
        </p:txBody>
      </p:sp>
    </p:spTree>
    <p:extLst>
      <p:ext uri="{BB962C8B-B14F-4D97-AF65-F5344CB8AC3E}">
        <p14:creationId xmlns:p14="http://schemas.microsoft.com/office/powerpoint/2010/main" val="242280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ssenswertes über Diamanten bei Juwelier Fridrich in München">
            <a:extLst>
              <a:ext uri="{FF2B5EF4-FFF2-40B4-BE49-F238E27FC236}">
                <a16:creationId xmlns:a16="http://schemas.microsoft.com/office/drawing/2014/main" id="{7B31D8EA-CD6D-4479-AE3D-60C24B86F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24" y="3564852"/>
            <a:ext cx="2399634" cy="22638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Der Thron Gottes | (4,1-3)</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7497825" cy="1815882"/>
          </a:xfrm>
          <a:prstGeom prst="rect">
            <a:avLst/>
          </a:prstGeom>
        </p:spPr>
        <p:txBody>
          <a:bodyPr wrap="square">
            <a:spAutoFit/>
          </a:bodyPr>
          <a:lstStyle/>
          <a:p>
            <a:r>
              <a:rPr lang="de-CH" sz="2800" dirty="0"/>
              <a:t>"3 Und der da saß, ⟨war⟩ von Ansehen gleich einem Jaspisstein und einem Sarder, und ein Regenbogen ⟨war⟩ rings um den Thron, von Ansehen gleich einem Smaragd." </a:t>
            </a:r>
            <a:r>
              <a:rPr lang="de-CH" sz="2800" b="1" dirty="0"/>
              <a:t>(4,3)</a:t>
            </a:r>
            <a:endParaRPr lang="de-CH" sz="2800" dirty="0"/>
          </a:p>
        </p:txBody>
      </p:sp>
      <p:pic>
        <p:nvPicPr>
          <p:cNvPr id="2052" name="Picture 4" descr="Sarder Trommelstein - Packungsgröße - Steingröße: big : Amazon.de: Drogerie  &amp; Körperpflege">
            <a:extLst>
              <a:ext uri="{FF2B5EF4-FFF2-40B4-BE49-F238E27FC236}">
                <a16:creationId xmlns:a16="http://schemas.microsoft.com/office/drawing/2014/main" id="{2CB0D548-2A30-4AF4-8E70-DB95F25BC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782" y="4986082"/>
            <a:ext cx="1567469" cy="11560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Edler grüner Smaragd grüner Smaragd 3,95 ct, Egl-zertifizierter  Smaragdstein grün oval geschliffen : Amazon.de: Schmuck">
            <a:extLst>
              <a:ext uri="{FF2B5EF4-FFF2-40B4-BE49-F238E27FC236}">
                <a16:creationId xmlns:a16="http://schemas.microsoft.com/office/drawing/2014/main" id="{8EAA0D80-8EE8-436A-BB43-D3A1985B2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070" y="3564852"/>
            <a:ext cx="1429859" cy="15887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ie Stiftshütte: Das Heilige :: Der Hohepriester (Cohen Hagadol)">
            <a:extLst>
              <a:ext uri="{FF2B5EF4-FFF2-40B4-BE49-F238E27FC236}">
                <a16:creationId xmlns:a16="http://schemas.microsoft.com/office/drawing/2014/main" id="{6B8522F0-C250-4262-B704-205C2EB8E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951" y="752719"/>
            <a:ext cx="4169119" cy="55588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Um den Thron | (4,4)</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1384995"/>
          </a:xfrm>
          <a:prstGeom prst="rect">
            <a:avLst/>
          </a:prstGeom>
        </p:spPr>
        <p:txBody>
          <a:bodyPr wrap="square">
            <a:spAutoFit/>
          </a:bodyPr>
          <a:lstStyle/>
          <a:p>
            <a:r>
              <a:rPr lang="de-CH" sz="2800" dirty="0"/>
              <a:t>"Und rings um den Thron ⟨sah ich⟩ vierundzwanzig Throne, und auf den Thronen saßen vierundzwanzig Älteste, bekleidet mit weißen Kleidern, und auf ihren Häuptern goldene Siegeskränze." </a:t>
            </a:r>
            <a:r>
              <a:rPr lang="de-CH" sz="2800" b="1" dirty="0"/>
              <a:t>(4,4)</a:t>
            </a:r>
            <a:endParaRPr lang="de-CH" sz="2800" dirty="0"/>
          </a:p>
        </p:txBody>
      </p:sp>
      <p:pic>
        <p:nvPicPr>
          <p:cNvPr id="4100" name="Picture 4" descr="Zeugen Jehovas und ihre Lehre von den 144.000">
            <a:extLst>
              <a:ext uri="{FF2B5EF4-FFF2-40B4-BE49-F238E27FC236}">
                <a16:creationId xmlns:a16="http://schemas.microsoft.com/office/drawing/2014/main" id="{9921EAEF-E456-4EC4-A926-D0E4E8F1D2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 b="11694"/>
          <a:stretch/>
        </p:blipFill>
        <p:spPr bwMode="auto">
          <a:xfrm>
            <a:off x="1169867" y="3349101"/>
            <a:ext cx="7566263" cy="2733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4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Gemeinde nach der Entrückung</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2677656"/>
          </a:xfrm>
          <a:prstGeom prst="rect">
            <a:avLst/>
          </a:prstGeom>
        </p:spPr>
        <p:txBody>
          <a:bodyPr wrap="square">
            <a:spAutoFit/>
          </a:bodyPr>
          <a:lstStyle/>
          <a:p>
            <a:r>
              <a:rPr lang="de-CH" sz="2800" dirty="0"/>
              <a:t>"Und David teilte sie, zusammen mit Zadok von den Söhnen Eleasars und mit Achimelech von den Söhnen Itamars, entsprechend ihren Ämtern in ihre Dienste ein. 4 Es fand sich aber, dass die Söhne Eleasars an Familienhäuptern zahlreicher waren als die Söhne Itamars. Daher teilte man sie so ein, dass 16 Familienhäupter auf die Söhne Eleasars und 8 auf die Söhne Itamars kamen." </a:t>
            </a:r>
            <a:r>
              <a:rPr lang="de-CH" sz="2800" b="1" dirty="0"/>
              <a:t>(1Chro 24,3-4) </a:t>
            </a:r>
            <a:endParaRPr lang="de-CH" sz="4000" dirty="0"/>
          </a:p>
        </p:txBody>
      </p:sp>
    </p:spTree>
    <p:extLst>
      <p:ext uri="{BB962C8B-B14F-4D97-AF65-F5344CB8AC3E}">
        <p14:creationId xmlns:p14="http://schemas.microsoft.com/office/powerpoint/2010/main" val="259618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Gemeinde nach der Entrückung</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791619" y="1445242"/>
            <a:ext cx="10334397" cy="523220"/>
          </a:xfrm>
          <a:prstGeom prst="rect">
            <a:avLst/>
          </a:prstGeom>
        </p:spPr>
        <p:txBody>
          <a:bodyPr wrap="square">
            <a:spAutoFit/>
          </a:bodyPr>
          <a:lstStyle/>
          <a:p>
            <a:r>
              <a:rPr lang="de-CH" sz="2800" dirty="0">
                <a:sym typeface="Wingdings" panose="05000000000000000000" pitchFamily="2" charset="2"/>
              </a:rPr>
              <a:t> </a:t>
            </a:r>
            <a:r>
              <a:rPr lang="de-CH" sz="2800" b="1" dirty="0"/>
              <a:t>Ihre Stellung | Throne</a:t>
            </a:r>
            <a:endParaRPr lang="de-CH" sz="4000" b="1" dirty="0"/>
          </a:p>
        </p:txBody>
      </p:sp>
      <p:sp>
        <p:nvSpPr>
          <p:cNvPr id="3" name="Rechteck 2">
            <a:extLst>
              <a:ext uri="{FF2B5EF4-FFF2-40B4-BE49-F238E27FC236}">
                <a16:creationId xmlns:a16="http://schemas.microsoft.com/office/drawing/2014/main" id="{49D8970D-CE94-43C9-8AA0-5EC4C7CC742D}"/>
              </a:ext>
            </a:extLst>
          </p:cNvPr>
          <p:cNvSpPr/>
          <p:nvPr/>
        </p:nvSpPr>
        <p:spPr>
          <a:xfrm>
            <a:off x="791619" y="2046499"/>
            <a:ext cx="10791441" cy="138499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"Wer überwindet, dem werde ich geben, mit mir auf meinem Thron zu sitzen, wie auch ich überwunden und mich mit meinem Vater auf seinen Thron gesetzt habe." </a:t>
            </a:r>
            <a:r>
              <a:rPr lang="de-CH" sz="2800" b="1" dirty="0">
                <a:latin typeface="Calibri" panose="020F0502020204030204" pitchFamily="34" charset="0"/>
                <a:ea typeface="Calibri" panose="020F0502020204030204" pitchFamily="34" charset="0"/>
                <a:cs typeface="Times New Roman" panose="02020603050405020304" pitchFamily="18" charset="0"/>
              </a:rPr>
              <a:t>(3,21)</a:t>
            </a:r>
            <a:r>
              <a:rPr lang="de-CH" sz="2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hteck 5">
            <a:extLst>
              <a:ext uri="{FF2B5EF4-FFF2-40B4-BE49-F238E27FC236}">
                <a16:creationId xmlns:a16="http://schemas.microsoft.com/office/drawing/2014/main" id="{8139B168-0828-44AB-9178-93E513E1B647}"/>
              </a:ext>
            </a:extLst>
          </p:cNvPr>
          <p:cNvSpPr/>
          <p:nvPr/>
        </p:nvSpPr>
        <p:spPr>
          <a:xfrm>
            <a:off x="791619" y="3677575"/>
            <a:ext cx="10334397" cy="523220"/>
          </a:xfrm>
          <a:prstGeom prst="rect">
            <a:avLst/>
          </a:prstGeom>
        </p:spPr>
        <p:txBody>
          <a:bodyPr wrap="square">
            <a:spAutoFit/>
          </a:bodyPr>
          <a:lstStyle/>
          <a:p>
            <a:r>
              <a:rPr lang="de-CH" sz="2800" dirty="0">
                <a:sym typeface="Wingdings" panose="05000000000000000000" pitchFamily="2" charset="2"/>
              </a:rPr>
              <a:t> </a:t>
            </a:r>
            <a:r>
              <a:rPr lang="de-CH" sz="2800" b="1" dirty="0"/>
              <a:t>Ihr Zeugnis | Lobpreis</a:t>
            </a:r>
            <a:endParaRPr lang="de-CH" sz="4000" b="1" dirty="0"/>
          </a:p>
        </p:txBody>
      </p:sp>
      <p:sp>
        <p:nvSpPr>
          <p:cNvPr id="7" name="Rechteck 6">
            <a:extLst>
              <a:ext uri="{FF2B5EF4-FFF2-40B4-BE49-F238E27FC236}">
                <a16:creationId xmlns:a16="http://schemas.microsoft.com/office/drawing/2014/main" id="{80356B3B-CF32-43D4-80E5-79D6710FCC89}"/>
              </a:ext>
            </a:extLst>
          </p:cNvPr>
          <p:cNvSpPr/>
          <p:nvPr/>
        </p:nvSpPr>
        <p:spPr>
          <a:xfrm>
            <a:off x="791619" y="4446876"/>
            <a:ext cx="10791441" cy="954107"/>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CH" sz="2800" dirty="0"/>
              <a:t>so werden die vierundzwanzig Ältesten niederfallen vor dem, der auf dem Thron sitzt, und den anbeten, …</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(4,10)</a:t>
            </a:r>
            <a:r>
              <a:rPr lang="de-CH" sz="28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7343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Gemeinde nach der Entrückung</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791619" y="1445242"/>
            <a:ext cx="10334397" cy="523220"/>
          </a:xfrm>
          <a:prstGeom prst="rect">
            <a:avLst/>
          </a:prstGeom>
        </p:spPr>
        <p:txBody>
          <a:bodyPr wrap="square">
            <a:spAutoFit/>
          </a:bodyPr>
          <a:lstStyle/>
          <a:p>
            <a:r>
              <a:rPr lang="de-CH" sz="2800" dirty="0">
                <a:sym typeface="Wingdings" panose="05000000000000000000" pitchFamily="2" charset="2"/>
              </a:rPr>
              <a:t> </a:t>
            </a:r>
            <a:r>
              <a:rPr lang="de-CH" sz="2800" b="1" dirty="0"/>
              <a:t>Ihre Weisheit</a:t>
            </a:r>
            <a:endParaRPr lang="de-CH" sz="4000" b="1" dirty="0"/>
          </a:p>
        </p:txBody>
      </p:sp>
      <p:sp>
        <p:nvSpPr>
          <p:cNvPr id="3" name="Rechteck 2">
            <a:extLst>
              <a:ext uri="{FF2B5EF4-FFF2-40B4-BE49-F238E27FC236}">
                <a16:creationId xmlns:a16="http://schemas.microsoft.com/office/drawing/2014/main" id="{49D8970D-CE94-43C9-8AA0-5EC4C7CC742D}"/>
              </a:ext>
            </a:extLst>
          </p:cNvPr>
          <p:cNvSpPr/>
          <p:nvPr/>
        </p:nvSpPr>
        <p:spPr>
          <a:xfrm>
            <a:off x="791619" y="2046499"/>
            <a:ext cx="10791441" cy="1815882"/>
          </a:xfrm>
          <a:prstGeom prst="rect">
            <a:avLst/>
          </a:prstGeom>
        </p:spPr>
        <p:txBody>
          <a:bodyPr wrap="square">
            <a:spAutoFit/>
          </a:bodyPr>
          <a:lstStyle/>
          <a:p>
            <a:pPr>
              <a:spcAft>
                <a:spcPts val="0"/>
              </a:spcAft>
            </a:pPr>
            <a:r>
              <a:rPr lang="de-DE" sz="2800" dirty="0">
                <a:latin typeface="Calibri" panose="020F0502020204030204" pitchFamily="34" charset="0"/>
                <a:ea typeface="Calibri" panose="020F0502020204030204" pitchFamily="34" charset="0"/>
                <a:cs typeface="Times New Roman" panose="02020603050405020304" pitchFamily="18" charset="0"/>
              </a:rPr>
              <a:t>"Und einer von den Ältesten begann und sprach zu mir: Diese, die mit weißen Gewändern bekleidet sind – wer sind sie, und woher sind sie gekommen?14 Und ich sprach zu ihm: Mein Herr, du weißt es. Und er sprach zu mir: Diese sind es, …" (</a:t>
            </a:r>
            <a:r>
              <a:rPr lang="de-DE" sz="2800" b="1" dirty="0">
                <a:latin typeface="Calibri" panose="020F0502020204030204" pitchFamily="34" charset="0"/>
                <a:ea typeface="Calibri" panose="020F0502020204030204" pitchFamily="34" charset="0"/>
                <a:cs typeface="Times New Roman" panose="02020603050405020304" pitchFamily="18" charset="0"/>
              </a:rPr>
              <a:t>7,13)</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a:extLst>
              <a:ext uri="{FF2B5EF4-FFF2-40B4-BE49-F238E27FC236}">
                <a16:creationId xmlns:a16="http://schemas.microsoft.com/office/drawing/2014/main" id="{8139B168-0828-44AB-9178-93E513E1B647}"/>
              </a:ext>
            </a:extLst>
          </p:cNvPr>
          <p:cNvSpPr/>
          <p:nvPr/>
        </p:nvSpPr>
        <p:spPr>
          <a:xfrm>
            <a:off x="791618" y="3940418"/>
            <a:ext cx="10334397" cy="523220"/>
          </a:xfrm>
          <a:prstGeom prst="rect">
            <a:avLst/>
          </a:prstGeom>
        </p:spPr>
        <p:txBody>
          <a:bodyPr wrap="square">
            <a:spAutoFit/>
          </a:bodyPr>
          <a:lstStyle/>
          <a:p>
            <a:r>
              <a:rPr lang="de-CH" sz="2800" dirty="0">
                <a:sym typeface="Wingdings" panose="05000000000000000000" pitchFamily="2" charset="2"/>
              </a:rPr>
              <a:t> </a:t>
            </a:r>
            <a:r>
              <a:rPr lang="de-CH" sz="2800" b="1" dirty="0"/>
              <a:t>Weisse Kleider</a:t>
            </a:r>
            <a:endParaRPr lang="de-CH" sz="4000" b="1" dirty="0"/>
          </a:p>
        </p:txBody>
      </p:sp>
      <p:sp>
        <p:nvSpPr>
          <p:cNvPr id="7" name="Rechteck 6">
            <a:extLst>
              <a:ext uri="{FF2B5EF4-FFF2-40B4-BE49-F238E27FC236}">
                <a16:creationId xmlns:a16="http://schemas.microsoft.com/office/drawing/2014/main" id="{80356B3B-CF32-43D4-80E5-79D6710FCC89}"/>
              </a:ext>
            </a:extLst>
          </p:cNvPr>
          <p:cNvSpPr/>
          <p:nvPr/>
        </p:nvSpPr>
        <p:spPr>
          <a:xfrm>
            <a:off x="791618" y="4541675"/>
            <a:ext cx="10791441" cy="523220"/>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DE" sz="2800" dirty="0"/>
              <a:t>rate ich dir, …; und weiße Kleider, damit du bekleidet wirst</a:t>
            </a:r>
            <a:r>
              <a:rPr lang="de-CH" sz="2800" dirty="0"/>
              <a:t>…</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(3,18)</a:t>
            </a:r>
            <a:r>
              <a:rPr lang="de-CH" sz="2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hteck 3">
            <a:extLst>
              <a:ext uri="{FF2B5EF4-FFF2-40B4-BE49-F238E27FC236}">
                <a16:creationId xmlns:a16="http://schemas.microsoft.com/office/drawing/2014/main" id="{53ECFD93-6A00-4D14-AE02-E7D7E8A5864B}"/>
              </a:ext>
            </a:extLst>
          </p:cNvPr>
          <p:cNvSpPr/>
          <p:nvPr/>
        </p:nvSpPr>
        <p:spPr>
          <a:xfrm>
            <a:off x="791617" y="5142932"/>
            <a:ext cx="10048018" cy="1384995"/>
          </a:xfrm>
          <a:prstGeom prst="rect">
            <a:avLst/>
          </a:prstGeom>
        </p:spPr>
        <p:txBody>
          <a:bodyPr wrap="square">
            <a:spAutoFit/>
          </a:bodyPr>
          <a:lstStyle/>
          <a:p>
            <a:r>
              <a:rPr lang="de-CH" sz="2800" dirty="0"/>
              <a:t>"Und ihr wurde gegeben, dass sie sich kleidete in feine Leinwand, glänzend, rein; denn die feine Leinwand sind die gerechten Taten der Heiligen." </a:t>
            </a:r>
            <a:r>
              <a:rPr lang="de-CH" sz="2800" b="1" dirty="0"/>
              <a:t>(19,8)</a:t>
            </a:r>
            <a:endParaRPr lang="de-CH" sz="2800" dirty="0"/>
          </a:p>
        </p:txBody>
      </p:sp>
    </p:spTree>
    <p:extLst>
      <p:ext uri="{BB962C8B-B14F-4D97-AF65-F5344CB8AC3E}">
        <p14:creationId xmlns:p14="http://schemas.microsoft.com/office/powerpoint/2010/main" val="349803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Gemeinde nach der Entrückung</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791619" y="1445242"/>
            <a:ext cx="10334397" cy="523220"/>
          </a:xfrm>
          <a:prstGeom prst="rect">
            <a:avLst/>
          </a:prstGeom>
        </p:spPr>
        <p:txBody>
          <a:bodyPr wrap="square">
            <a:spAutoFit/>
          </a:bodyPr>
          <a:lstStyle/>
          <a:p>
            <a:r>
              <a:rPr lang="de-CH" sz="2800" dirty="0">
                <a:sym typeface="Wingdings" panose="05000000000000000000" pitchFamily="2" charset="2"/>
              </a:rPr>
              <a:t> </a:t>
            </a:r>
            <a:r>
              <a:rPr lang="de-CH" sz="2800" b="1" dirty="0"/>
              <a:t>Siegeskränze</a:t>
            </a:r>
            <a:endParaRPr lang="de-CH" sz="4000" b="1" dirty="0"/>
          </a:p>
        </p:txBody>
      </p:sp>
      <p:sp>
        <p:nvSpPr>
          <p:cNvPr id="3" name="Rechteck 2">
            <a:extLst>
              <a:ext uri="{FF2B5EF4-FFF2-40B4-BE49-F238E27FC236}">
                <a16:creationId xmlns:a16="http://schemas.microsoft.com/office/drawing/2014/main" id="{49D8970D-CE94-43C9-8AA0-5EC4C7CC742D}"/>
              </a:ext>
            </a:extLst>
          </p:cNvPr>
          <p:cNvSpPr/>
          <p:nvPr/>
        </p:nvSpPr>
        <p:spPr>
          <a:xfrm>
            <a:off x="791619" y="2046499"/>
            <a:ext cx="10791441" cy="954107"/>
          </a:xfrm>
          <a:prstGeom prst="rect">
            <a:avLst/>
          </a:prstGeom>
        </p:spPr>
        <p:txBody>
          <a:bodyPr wrap="square">
            <a:spAutoFit/>
          </a:bodyPr>
          <a:lstStyle/>
          <a:p>
            <a:pPr>
              <a:spcAft>
                <a:spcPts val="0"/>
              </a:spcAft>
            </a:pPr>
            <a:r>
              <a:rPr lang="de-DE" sz="2800" dirty="0">
                <a:latin typeface="Calibri" panose="020F0502020204030204" pitchFamily="34" charset="0"/>
                <a:ea typeface="Calibri" panose="020F0502020204030204" pitchFamily="34" charset="0"/>
                <a:cs typeface="Times New Roman" panose="02020603050405020304" pitchFamily="18" charset="0"/>
              </a:rPr>
              <a:t>"Sei treu bis zum Tod! Und ich werde dir den Siegeskranz des Lebens geben." (</a:t>
            </a:r>
            <a:r>
              <a:rPr lang="de-DE" sz="2800" b="1" dirty="0">
                <a:latin typeface="Calibri" panose="020F0502020204030204" pitchFamily="34" charset="0"/>
                <a:ea typeface="Calibri" panose="020F0502020204030204" pitchFamily="34" charset="0"/>
                <a:cs typeface="Times New Roman" panose="02020603050405020304" pitchFamily="18" charset="0"/>
              </a:rPr>
              <a:t>2,10)</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9120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Breitbild</PresentationFormat>
  <Paragraphs>46</Paragraphs>
  <Slides>18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Calibri Light</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Offenbarung</dc:title>
  <dc:creator>Matthias Germann</dc:creator>
  <cp:keywords>Bibel, Neues Testament, Offenbarung</cp:keywords>
  <cp:lastModifiedBy>Mätthu</cp:lastModifiedBy>
  <cp:revision>373</cp:revision>
  <dcterms:created xsi:type="dcterms:W3CDTF">2021-02-04T12:45:11Z</dcterms:created>
  <dcterms:modified xsi:type="dcterms:W3CDTF">2022-04-09T10:03:41Z</dcterms:modified>
</cp:coreProperties>
</file>