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1" r:id="rId2"/>
    <p:sldId id="259" r:id="rId3"/>
    <p:sldId id="569" r:id="rId4"/>
    <p:sldId id="636" r:id="rId5"/>
    <p:sldId id="650" r:id="rId6"/>
    <p:sldId id="644" r:id="rId7"/>
    <p:sldId id="645" r:id="rId8"/>
    <p:sldId id="647" r:id="rId9"/>
    <p:sldId id="649" r:id="rId10"/>
    <p:sldId id="648" r:id="rId11"/>
    <p:sldId id="646" r:id="rId12"/>
    <p:sldId id="623" r:id="rId13"/>
    <p:sldId id="622" r:id="rId14"/>
    <p:sldId id="624" r:id="rId15"/>
    <p:sldId id="625" r:id="rId16"/>
    <p:sldId id="626" r:id="rId17"/>
    <p:sldId id="627" r:id="rId18"/>
    <p:sldId id="628" r:id="rId19"/>
    <p:sldId id="629" r:id="rId20"/>
    <p:sldId id="630" r:id="rId21"/>
    <p:sldId id="631" r:id="rId22"/>
    <p:sldId id="632" r:id="rId23"/>
    <p:sldId id="633" r:id="rId24"/>
    <p:sldId id="635" r:id="rId25"/>
    <p:sldId id="652" r:id="rId26"/>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a:srgbClr val="548235"/>
    <a:srgbClr val="C5E0B4"/>
    <a:srgbClr val="996600"/>
    <a:srgbClr val="000000"/>
    <a:srgbClr val="CC0066"/>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9" d="100"/>
          <a:sy n="109" d="100"/>
        </p:scale>
        <p:origin x="612" y="132"/>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01.01.2022</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01.01.2022</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01.01.2022</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6" name="Textfeld 5">
            <a:extLst>
              <a:ext uri="{FF2B5EF4-FFF2-40B4-BE49-F238E27FC236}">
                <a16:creationId xmlns:a16="http://schemas.microsoft.com/office/drawing/2014/main" id="{EE4D47CD-DDF8-47C4-AAF4-84C23F5A2AFB}"/>
              </a:ext>
            </a:extLst>
          </p:cNvPr>
          <p:cNvSpPr txBox="1"/>
          <p:nvPr/>
        </p:nvSpPr>
        <p:spPr>
          <a:xfrm>
            <a:off x="2587202" y="4855618"/>
            <a:ext cx="7017627" cy="938719"/>
          </a:xfrm>
          <a:prstGeom prst="rect">
            <a:avLst/>
          </a:prstGeom>
          <a:noFill/>
        </p:spPr>
        <p:txBody>
          <a:bodyPr wrap="none" rtlCol="0">
            <a:spAutoFit/>
          </a:bodyPr>
          <a:lstStyle/>
          <a:p>
            <a:pPr algn="ctr"/>
            <a:r>
              <a:rPr lang="de-CH" sz="5500" b="1" dirty="0"/>
              <a:t>Offb Teil 1 | Einführung</a:t>
            </a:r>
          </a:p>
        </p:txBody>
      </p:sp>
    </p:spTree>
    <p:extLst>
      <p:ext uri="{BB962C8B-B14F-4D97-AF65-F5344CB8AC3E}">
        <p14:creationId xmlns:p14="http://schemas.microsoft.com/office/powerpoint/2010/main" val="299833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3388113" cy="523220"/>
          </a:xfrm>
          <a:prstGeom prst="rect">
            <a:avLst/>
          </a:prstGeom>
          <a:noFill/>
        </p:spPr>
        <p:txBody>
          <a:bodyPr wrap="square" rtlCol="0">
            <a:spAutoFit/>
          </a:bodyPr>
          <a:lstStyle/>
          <a:p>
            <a:r>
              <a:rPr lang="de-CH" sz="2800" b="1" dirty="0"/>
              <a:t>Das Lamm Gottes </a:t>
            </a:r>
          </a:p>
        </p:txBody>
      </p:sp>
      <p:sp>
        <p:nvSpPr>
          <p:cNvPr id="2" name="Rechteck 1">
            <a:extLst>
              <a:ext uri="{FF2B5EF4-FFF2-40B4-BE49-F238E27FC236}">
                <a16:creationId xmlns:a16="http://schemas.microsoft.com/office/drawing/2014/main" id="{993A65A3-D60C-4353-89FC-81A6AF955546}"/>
              </a:ext>
            </a:extLst>
          </p:cNvPr>
          <p:cNvSpPr/>
          <p:nvPr/>
        </p:nvSpPr>
        <p:spPr>
          <a:xfrm>
            <a:off x="483780" y="1190332"/>
            <a:ext cx="3583032"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Blut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6" name="Rechteck 5">
            <a:extLst>
              <a:ext uri="{FF2B5EF4-FFF2-40B4-BE49-F238E27FC236}">
                <a16:creationId xmlns:a16="http://schemas.microsoft.com/office/drawing/2014/main" id="{DE082D23-680B-4528-8C99-3D9F23D73853}"/>
              </a:ext>
            </a:extLst>
          </p:cNvPr>
          <p:cNvSpPr/>
          <p:nvPr/>
        </p:nvSpPr>
        <p:spPr>
          <a:xfrm>
            <a:off x="483780" y="1814542"/>
            <a:ext cx="474521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Lebensbuch</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3" name="Rechteck 2">
            <a:extLst>
              <a:ext uri="{FF2B5EF4-FFF2-40B4-BE49-F238E27FC236}">
                <a16:creationId xmlns:a16="http://schemas.microsoft.com/office/drawing/2014/main" id="{2523BEDF-76A0-4160-9396-0CD11ED88830}"/>
              </a:ext>
            </a:extLst>
          </p:cNvPr>
          <p:cNvSpPr/>
          <p:nvPr/>
        </p:nvSpPr>
        <p:spPr>
          <a:xfrm>
            <a:off x="483780" y="2438752"/>
            <a:ext cx="405393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Apostel</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7" name="Rechteck 6">
            <a:extLst>
              <a:ext uri="{FF2B5EF4-FFF2-40B4-BE49-F238E27FC236}">
                <a16:creationId xmlns:a16="http://schemas.microsoft.com/office/drawing/2014/main" id="{E5043579-9E63-4874-8E02-FC2DDB06CBE5}"/>
              </a:ext>
            </a:extLst>
          </p:cNvPr>
          <p:cNvSpPr/>
          <p:nvPr/>
        </p:nvSpPr>
        <p:spPr>
          <a:xfrm>
            <a:off x="483779" y="3080720"/>
            <a:ext cx="3740255"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Braut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9" name="Rechteck 8">
            <a:extLst>
              <a:ext uri="{FF2B5EF4-FFF2-40B4-BE49-F238E27FC236}">
                <a16:creationId xmlns:a16="http://schemas.microsoft.com/office/drawing/2014/main" id="{ADEB8A38-13F8-4713-80D4-1CC230C0C294}"/>
              </a:ext>
            </a:extLst>
          </p:cNvPr>
          <p:cNvSpPr/>
          <p:nvPr/>
        </p:nvSpPr>
        <p:spPr>
          <a:xfrm>
            <a:off x="483779" y="3704930"/>
            <a:ext cx="4214359"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Hochzeit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11" name="Rechteck 10">
            <a:extLst>
              <a:ext uri="{FF2B5EF4-FFF2-40B4-BE49-F238E27FC236}">
                <a16:creationId xmlns:a16="http://schemas.microsoft.com/office/drawing/2014/main" id="{4D35CCC5-CB17-4589-A6B5-E60B92A46D40}"/>
              </a:ext>
            </a:extLst>
          </p:cNvPr>
          <p:cNvSpPr/>
          <p:nvPr/>
        </p:nvSpPr>
        <p:spPr>
          <a:xfrm>
            <a:off x="483779" y="4331521"/>
            <a:ext cx="384477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Der </a:t>
            </a:r>
            <a:r>
              <a:rPr lang="de-CH" sz="2800" b="1" dirty="0">
                <a:latin typeface="Calibri" panose="020F0502020204030204" pitchFamily="34" charset="0"/>
                <a:ea typeface="Calibri" panose="020F0502020204030204" pitchFamily="34" charset="0"/>
                <a:cs typeface="Times New Roman" panose="02020603050405020304" pitchFamily="18" charset="0"/>
              </a:rPr>
              <a:t>Thron</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12" name="Rechteck 11">
            <a:extLst>
              <a:ext uri="{FF2B5EF4-FFF2-40B4-BE49-F238E27FC236}">
                <a16:creationId xmlns:a16="http://schemas.microsoft.com/office/drawing/2014/main" id="{A35AB233-7D96-4144-ACA4-82CCA520F3EF}"/>
              </a:ext>
            </a:extLst>
          </p:cNvPr>
          <p:cNvSpPr/>
          <p:nvPr/>
        </p:nvSpPr>
        <p:spPr>
          <a:xfrm>
            <a:off x="483779" y="4975170"/>
            <a:ext cx="9121615"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"Und keinerlei Fluch wird mehr sein; und der </a:t>
            </a:r>
            <a:r>
              <a:rPr lang="de-CH" sz="2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Thron Gottes und des Lammes</a:t>
            </a:r>
            <a:r>
              <a:rPr lang="de-CH" sz="2800" dirty="0">
                <a:latin typeface="Calibri" panose="020F0502020204030204" pitchFamily="34" charset="0"/>
                <a:ea typeface="Calibri" panose="020F0502020204030204" pitchFamily="34" charset="0"/>
                <a:cs typeface="Times New Roman" panose="02020603050405020304" pitchFamily="18" charset="0"/>
              </a:rPr>
              <a:t> wird in ihr sein; und seine Knechte werden ihm dienen," </a:t>
            </a:r>
            <a:r>
              <a:rPr lang="de-CH" sz="2800" b="1" dirty="0">
                <a:latin typeface="Calibri" panose="020F0502020204030204" pitchFamily="34" charset="0"/>
                <a:ea typeface="Calibri" panose="020F0502020204030204" pitchFamily="34" charset="0"/>
                <a:cs typeface="Times New Roman" panose="02020603050405020304" pitchFamily="18" charset="0"/>
              </a:rPr>
              <a:t>(22,3)</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181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3388113" cy="523220"/>
          </a:xfrm>
          <a:prstGeom prst="rect">
            <a:avLst/>
          </a:prstGeom>
          <a:noFill/>
        </p:spPr>
        <p:txBody>
          <a:bodyPr wrap="square" rtlCol="0">
            <a:spAutoFit/>
          </a:bodyPr>
          <a:lstStyle/>
          <a:p>
            <a:r>
              <a:rPr lang="de-CH" sz="2800" b="1" dirty="0"/>
              <a:t>Das Lamm Gottes </a:t>
            </a:r>
          </a:p>
        </p:txBody>
      </p:sp>
      <p:sp>
        <p:nvSpPr>
          <p:cNvPr id="2" name="Rechteck 1">
            <a:extLst>
              <a:ext uri="{FF2B5EF4-FFF2-40B4-BE49-F238E27FC236}">
                <a16:creationId xmlns:a16="http://schemas.microsoft.com/office/drawing/2014/main" id="{993A65A3-D60C-4353-89FC-81A6AF955546}"/>
              </a:ext>
            </a:extLst>
          </p:cNvPr>
          <p:cNvSpPr/>
          <p:nvPr/>
        </p:nvSpPr>
        <p:spPr>
          <a:xfrm>
            <a:off x="483780" y="1190332"/>
            <a:ext cx="3583032"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Blut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6" name="Rechteck 5">
            <a:extLst>
              <a:ext uri="{FF2B5EF4-FFF2-40B4-BE49-F238E27FC236}">
                <a16:creationId xmlns:a16="http://schemas.microsoft.com/office/drawing/2014/main" id="{DE082D23-680B-4528-8C99-3D9F23D73853}"/>
              </a:ext>
            </a:extLst>
          </p:cNvPr>
          <p:cNvSpPr/>
          <p:nvPr/>
        </p:nvSpPr>
        <p:spPr>
          <a:xfrm>
            <a:off x="483780" y="1814542"/>
            <a:ext cx="474521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Lebensbuch</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3" name="Rechteck 2">
            <a:extLst>
              <a:ext uri="{FF2B5EF4-FFF2-40B4-BE49-F238E27FC236}">
                <a16:creationId xmlns:a16="http://schemas.microsoft.com/office/drawing/2014/main" id="{2523BEDF-76A0-4160-9396-0CD11ED88830}"/>
              </a:ext>
            </a:extLst>
          </p:cNvPr>
          <p:cNvSpPr/>
          <p:nvPr/>
        </p:nvSpPr>
        <p:spPr>
          <a:xfrm>
            <a:off x="483780" y="2438752"/>
            <a:ext cx="405393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Apostel</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7" name="Rechteck 6">
            <a:extLst>
              <a:ext uri="{FF2B5EF4-FFF2-40B4-BE49-F238E27FC236}">
                <a16:creationId xmlns:a16="http://schemas.microsoft.com/office/drawing/2014/main" id="{E5043579-9E63-4874-8E02-FC2DDB06CBE5}"/>
              </a:ext>
            </a:extLst>
          </p:cNvPr>
          <p:cNvSpPr/>
          <p:nvPr/>
        </p:nvSpPr>
        <p:spPr>
          <a:xfrm>
            <a:off x="483779" y="3080720"/>
            <a:ext cx="3740255"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Braut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9" name="Rechteck 8">
            <a:extLst>
              <a:ext uri="{FF2B5EF4-FFF2-40B4-BE49-F238E27FC236}">
                <a16:creationId xmlns:a16="http://schemas.microsoft.com/office/drawing/2014/main" id="{ADEB8A38-13F8-4713-80D4-1CC230C0C294}"/>
              </a:ext>
            </a:extLst>
          </p:cNvPr>
          <p:cNvSpPr/>
          <p:nvPr/>
        </p:nvSpPr>
        <p:spPr>
          <a:xfrm>
            <a:off x="483779" y="3704930"/>
            <a:ext cx="4214359"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Hochzeit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11" name="Rechteck 10">
            <a:extLst>
              <a:ext uri="{FF2B5EF4-FFF2-40B4-BE49-F238E27FC236}">
                <a16:creationId xmlns:a16="http://schemas.microsoft.com/office/drawing/2014/main" id="{4D35CCC5-CB17-4589-A6B5-E60B92A46D40}"/>
              </a:ext>
            </a:extLst>
          </p:cNvPr>
          <p:cNvSpPr/>
          <p:nvPr/>
        </p:nvSpPr>
        <p:spPr>
          <a:xfrm>
            <a:off x="483779" y="4331521"/>
            <a:ext cx="384477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Der </a:t>
            </a:r>
            <a:r>
              <a:rPr lang="de-CH" sz="2800" b="1" dirty="0">
                <a:latin typeface="Calibri" panose="020F0502020204030204" pitchFamily="34" charset="0"/>
                <a:ea typeface="Calibri" panose="020F0502020204030204" pitchFamily="34" charset="0"/>
                <a:cs typeface="Times New Roman" panose="02020603050405020304" pitchFamily="18" charset="0"/>
              </a:rPr>
              <a:t>Thron</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13" name="Rechteck 12">
            <a:extLst>
              <a:ext uri="{FF2B5EF4-FFF2-40B4-BE49-F238E27FC236}">
                <a16:creationId xmlns:a16="http://schemas.microsoft.com/office/drawing/2014/main" id="{266EB5F2-BF22-40AC-95FE-992A04BA4419}"/>
              </a:ext>
            </a:extLst>
          </p:cNvPr>
          <p:cNvSpPr/>
          <p:nvPr/>
        </p:nvSpPr>
        <p:spPr>
          <a:xfrm>
            <a:off x="483778" y="4971108"/>
            <a:ext cx="3645806"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Der </a:t>
            </a:r>
            <a:r>
              <a:rPr lang="de-CH" sz="2800" b="1" dirty="0">
                <a:latin typeface="Calibri" panose="020F0502020204030204" pitchFamily="34" charset="0"/>
                <a:ea typeface="Calibri" panose="020F0502020204030204" pitchFamily="34" charset="0"/>
                <a:cs typeface="Times New Roman" panose="02020603050405020304" pitchFamily="18" charset="0"/>
              </a:rPr>
              <a:t>Zorn</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14" name="Rechteck 13">
            <a:extLst>
              <a:ext uri="{FF2B5EF4-FFF2-40B4-BE49-F238E27FC236}">
                <a16:creationId xmlns:a16="http://schemas.microsoft.com/office/drawing/2014/main" id="{85BD8C95-AB8F-4057-A3CE-D06768921689}"/>
              </a:ext>
            </a:extLst>
          </p:cNvPr>
          <p:cNvSpPr/>
          <p:nvPr/>
        </p:nvSpPr>
        <p:spPr>
          <a:xfrm>
            <a:off x="483778" y="5494328"/>
            <a:ext cx="8735723"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"und sie sagen zu den Bergen und zu den Felsen: Fallt auf uns und verbergt uns vor dem Angesicht dessen, der auf dem Thron sitzt, und vor dem </a:t>
            </a:r>
            <a:r>
              <a:rPr lang="de-CH" sz="2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Zorn des Lammes</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(6,16)</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72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1357976" cy="523220"/>
          </a:xfrm>
          <a:prstGeom prst="rect">
            <a:avLst/>
          </a:prstGeom>
          <a:noFill/>
        </p:spPr>
        <p:txBody>
          <a:bodyPr wrap="square" rtlCol="0">
            <a:spAutoFit/>
          </a:bodyPr>
          <a:lstStyle/>
          <a:p>
            <a:r>
              <a:rPr lang="de-CH" sz="2800" b="1" dirty="0"/>
              <a:t>Zweck </a:t>
            </a:r>
          </a:p>
        </p:txBody>
      </p:sp>
      <p:sp>
        <p:nvSpPr>
          <p:cNvPr id="6" name="Textfeld 5">
            <a:extLst>
              <a:ext uri="{FF2B5EF4-FFF2-40B4-BE49-F238E27FC236}">
                <a16:creationId xmlns:a16="http://schemas.microsoft.com/office/drawing/2014/main" id="{2F636543-03D3-4897-8E00-7A3ED2BBBF4E}"/>
              </a:ext>
            </a:extLst>
          </p:cNvPr>
          <p:cNvSpPr txBox="1"/>
          <p:nvPr/>
        </p:nvSpPr>
        <p:spPr>
          <a:xfrm>
            <a:off x="563103" y="1069676"/>
            <a:ext cx="11231818" cy="2677656"/>
          </a:xfrm>
          <a:prstGeom prst="rect">
            <a:avLst/>
          </a:prstGeom>
          <a:noFill/>
        </p:spPr>
        <p:txBody>
          <a:bodyPr wrap="square" rtlCol="0">
            <a:spAutoFit/>
          </a:bodyPr>
          <a:lstStyle/>
          <a:p>
            <a:pPr marL="457200" indent="-457200">
              <a:buFontTx/>
              <a:buChar char="-"/>
            </a:pPr>
            <a:r>
              <a:rPr lang="de-DE" sz="2800" dirty="0">
                <a:sym typeface="Wingdings" panose="05000000000000000000" pitchFamily="2" charset="2"/>
              </a:rPr>
              <a:t>Die Herrlichkeit des Herrn Jesus Christus</a:t>
            </a:r>
          </a:p>
          <a:p>
            <a:pPr marL="457200" indent="-457200">
              <a:buFontTx/>
              <a:buChar char="-"/>
            </a:pPr>
            <a:r>
              <a:rPr lang="de-DE" sz="2800" dirty="0">
                <a:sym typeface="Wingdings" panose="05000000000000000000" pitchFamily="2" charset="2"/>
              </a:rPr>
              <a:t>Eine Ermutigung für die leidenden Gläubigen</a:t>
            </a:r>
          </a:p>
          <a:p>
            <a:pPr marL="914400" lvl="1" indent="-457200">
              <a:buFontTx/>
              <a:buChar char="-"/>
            </a:pPr>
            <a:r>
              <a:rPr lang="de-CH" sz="2800" dirty="0"/>
              <a:t>Jesus ist Sieger</a:t>
            </a:r>
          </a:p>
          <a:p>
            <a:pPr marL="914400" lvl="1" indent="-457200">
              <a:buFontTx/>
              <a:buChar char="-"/>
            </a:pPr>
            <a:r>
              <a:rPr lang="de-CH" sz="2800" dirty="0"/>
              <a:t>Jesus ist unsere Hoffnung</a:t>
            </a:r>
          </a:p>
          <a:p>
            <a:pPr marL="914400" lvl="1" indent="-457200">
              <a:buFontTx/>
              <a:buChar char="-"/>
            </a:pPr>
            <a:r>
              <a:rPr lang="de-CH" sz="2800" dirty="0"/>
              <a:t>Jesus ist Richter und König</a:t>
            </a:r>
            <a:endParaRPr lang="de-DE" sz="2800" dirty="0">
              <a:sym typeface="Wingdings" panose="05000000000000000000" pitchFamily="2" charset="2"/>
            </a:endParaRPr>
          </a:p>
          <a:p>
            <a:pPr marL="457200" indent="-457200">
              <a:buFontTx/>
              <a:buChar char="-"/>
            </a:pPr>
            <a:r>
              <a:rPr lang="de-DE" sz="2800" dirty="0">
                <a:sym typeface="Wingdings" panose="05000000000000000000" pitchFamily="2" charset="2"/>
              </a:rPr>
              <a:t>Eine Warnung für die Gläubigen</a:t>
            </a:r>
            <a:endParaRPr lang="de-CH" sz="2800" dirty="0"/>
          </a:p>
        </p:txBody>
      </p:sp>
      <p:sp>
        <p:nvSpPr>
          <p:cNvPr id="2" name="Rechteck 1">
            <a:extLst>
              <a:ext uri="{FF2B5EF4-FFF2-40B4-BE49-F238E27FC236}">
                <a16:creationId xmlns:a16="http://schemas.microsoft.com/office/drawing/2014/main" id="{3077704A-9C02-4D94-9D40-FF0CA0B18539}"/>
              </a:ext>
            </a:extLst>
          </p:cNvPr>
          <p:cNvSpPr/>
          <p:nvPr/>
        </p:nvSpPr>
        <p:spPr>
          <a:xfrm>
            <a:off x="563103" y="3842192"/>
            <a:ext cx="11231818" cy="2246769"/>
          </a:xfrm>
          <a:prstGeom prst="rect">
            <a:avLst/>
          </a:prstGeom>
        </p:spPr>
        <p:txBody>
          <a:bodyPr wrap="square">
            <a:spAutoFit/>
          </a:bodyPr>
          <a:lstStyle/>
          <a:p>
            <a:pPr marL="342900" lvl="0" indent="-342900">
              <a:spcAft>
                <a:spcPts val="0"/>
              </a:spcAft>
              <a:buFont typeface="Wingdings" panose="05000000000000000000" pitchFamily="2"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 Auch für uns Gläubige ist das Buch der Offb eine Mahnung und Warnung, in der Verfolgung auszuharren und nicht von Gott abzuweichen (nicht abdriften wie es im Hebräerbrief steht). Wir sollen uns nicht der Welt anpassen, nur um keine Verfolgung, Schmach oder Lieblosigkeit zu erleiden oder zu erdulden.</a:t>
            </a:r>
          </a:p>
        </p:txBody>
      </p:sp>
    </p:spTree>
    <p:extLst>
      <p:ext uri="{BB962C8B-B14F-4D97-AF65-F5344CB8AC3E}">
        <p14:creationId xmlns:p14="http://schemas.microsoft.com/office/powerpoint/2010/main" val="399140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Zeichen des Endes">
            <a:extLst>
              <a:ext uri="{FF2B5EF4-FFF2-40B4-BE49-F238E27FC236}">
                <a16:creationId xmlns:a16="http://schemas.microsoft.com/office/drawing/2014/main" id="{3F9CA98C-6D0C-4A5D-A08E-C7F64CCA66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16093" y="2146298"/>
            <a:ext cx="4938887" cy="2822603"/>
          </a:xfrm>
          <a:prstGeom prst="rect">
            <a:avLst/>
          </a:prstGeom>
          <a:ln>
            <a:noFill/>
          </a:ln>
          <a:effectLst>
            <a:softEdge rad="112500"/>
          </a:effectLst>
        </p:spPr>
      </p:pic>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1357976" cy="523220"/>
          </a:xfrm>
          <a:prstGeom prst="rect">
            <a:avLst/>
          </a:prstGeom>
          <a:noFill/>
        </p:spPr>
        <p:txBody>
          <a:bodyPr wrap="square" rtlCol="0">
            <a:spAutoFit/>
          </a:bodyPr>
          <a:lstStyle/>
          <a:p>
            <a:r>
              <a:rPr lang="de-CH" sz="2800" b="1" dirty="0"/>
              <a:t>Titel</a:t>
            </a:r>
          </a:p>
        </p:txBody>
      </p:sp>
      <p:sp>
        <p:nvSpPr>
          <p:cNvPr id="8" name="Textfeld 7">
            <a:extLst>
              <a:ext uri="{FF2B5EF4-FFF2-40B4-BE49-F238E27FC236}">
                <a16:creationId xmlns:a16="http://schemas.microsoft.com/office/drawing/2014/main" id="{321DC817-B0B6-4742-9BE2-F038ED435A12}"/>
              </a:ext>
            </a:extLst>
          </p:cNvPr>
          <p:cNvSpPr txBox="1"/>
          <p:nvPr/>
        </p:nvSpPr>
        <p:spPr>
          <a:xfrm>
            <a:off x="480091" y="1069676"/>
            <a:ext cx="11231818" cy="523220"/>
          </a:xfrm>
          <a:prstGeom prst="rect">
            <a:avLst/>
          </a:prstGeom>
          <a:noFill/>
        </p:spPr>
        <p:txBody>
          <a:bodyPr wrap="square" rtlCol="0">
            <a:spAutoFit/>
          </a:bodyPr>
          <a:lstStyle/>
          <a:p>
            <a:r>
              <a:rPr lang="de-CH" sz="2800" dirty="0"/>
              <a:t>"Offenbarung Jesu Christi, die Gott ihm gab, …" </a:t>
            </a:r>
            <a:endParaRPr lang="de-CH" sz="4000" dirty="0"/>
          </a:p>
        </p:txBody>
      </p:sp>
      <p:sp>
        <p:nvSpPr>
          <p:cNvPr id="2" name="Rechteck 1">
            <a:extLst>
              <a:ext uri="{FF2B5EF4-FFF2-40B4-BE49-F238E27FC236}">
                <a16:creationId xmlns:a16="http://schemas.microsoft.com/office/drawing/2014/main" id="{3077704A-9C02-4D94-9D40-FF0CA0B18539}"/>
              </a:ext>
            </a:extLst>
          </p:cNvPr>
          <p:cNvSpPr/>
          <p:nvPr/>
        </p:nvSpPr>
        <p:spPr>
          <a:xfrm>
            <a:off x="480090" y="3678478"/>
            <a:ext cx="9972593" cy="3108543"/>
          </a:xfrm>
          <a:prstGeom prst="rect">
            <a:avLst/>
          </a:prstGeom>
        </p:spPr>
        <p:txBody>
          <a:bodyPr wrap="square">
            <a:spAutoFit/>
          </a:bodyPr>
          <a:lstStyle/>
          <a:p>
            <a:r>
              <a:rPr lang="de-CH" sz="2800" dirty="0"/>
              <a:t>Die Offb Jesu Christi ist ein Buch mit </a:t>
            </a:r>
          </a:p>
          <a:p>
            <a:r>
              <a:rPr lang="de-CH" sz="2800" dirty="0"/>
              <a:t>sieben Siegeln. </a:t>
            </a:r>
            <a:r>
              <a:rPr lang="de-CH" sz="2800" b="1" u="sng" dirty="0"/>
              <a:t>Aber</a:t>
            </a:r>
            <a:r>
              <a:rPr lang="de-CH" sz="2800" dirty="0"/>
              <a:t> anders als viele Menschen </a:t>
            </a:r>
          </a:p>
          <a:p>
            <a:r>
              <a:rPr lang="de-CH" sz="2800" dirty="0"/>
              <a:t>meinen und behaupten, ist es trotz den Siegeln </a:t>
            </a:r>
            <a:r>
              <a:rPr lang="de-CH" sz="2800" b="1" dirty="0"/>
              <a:t>nicht</a:t>
            </a:r>
            <a:r>
              <a:rPr lang="de-CH" sz="2800" dirty="0"/>
              <a:t> ein verschlossenes Buch, welches nicht geöffnet werden kann. Nein im Gegenteil, Jesus Christus selbst, </a:t>
            </a:r>
            <a:r>
              <a:rPr lang="de-CH" sz="2800" b="1" dirty="0"/>
              <a:t>ER</a:t>
            </a:r>
            <a:r>
              <a:rPr lang="de-CH" sz="2800" dirty="0"/>
              <a:t> ist würdig, (das geschlachtete Lamm) </a:t>
            </a:r>
            <a:r>
              <a:rPr lang="de-CH" sz="2800" b="1" dirty="0"/>
              <a:t>ER</a:t>
            </a:r>
            <a:r>
              <a:rPr lang="de-CH" sz="2800" dirty="0"/>
              <a:t> wird die Siegel öffnen. Die Siegel dieses Buches werden aufgetan, </a:t>
            </a:r>
            <a:r>
              <a:rPr lang="de-CH" sz="2800" b="1" dirty="0"/>
              <a:t>AMEN</a:t>
            </a:r>
            <a:r>
              <a:rPr lang="de-CH" sz="2800" dirty="0"/>
              <a:t>! </a:t>
            </a:r>
          </a:p>
        </p:txBody>
      </p:sp>
      <p:sp>
        <p:nvSpPr>
          <p:cNvPr id="3" name="Rechteck 2">
            <a:extLst>
              <a:ext uri="{FF2B5EF4-FFF2-40B4-BE49-F238E27FC236}">
                <a16:creationId xmlns:a16="http://schemas.microsoft.com/office/drawing/2014/main" id="{A49666A5-27C5-437E-9F39-8A09976DA9A2}"/>
              </a:ext>
            </a:extLst>
          </p:cNvPr>
          <p:cNvSpPr/>
          <p:nvPr/>
        </p:nvSpPr>
        <p:spPr>
          <a:xfrm>
            <a:off x="480090" y="1727746"/>
            <a:ext cx="10433987" cy="1815882"/>
          </a:xfrm>
          <a:prstGeom prst="rect">
            <a:avLst/>
          </a:prstGeom>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Das Wort Offb heisst einfach "enthüllen". Es kommt vom griechischen Wort Apokalypsis (</a:t>
            </a:r>
            <a:r>
              <a:rPr lang="de-CH" sz="2800" i="1" dirty="0">
                <a:latin typeface="Calibri" panose="020F0502020204030204" pitchFamily="34" charset="0"/>
                <a:ea typeface="Calibri" panose="020F0502020204030204" pitchFamily="34" charset="0"/>
                <a:cs typeface="Times New Roman" panose="02020603050405020304" pitchFamily="18" charset="0"/>
              </a:rPr>
              <a:t>von dem, was zugedeckt ist, wegnehmen</a:t>
            </a:r>
            <a:r>
              <a:rPr lang="de-CH" sz="2800" dirty="0">
                <a:latin typeface="Calibri" panose="020F0502020204030204" pitchFamily="34" charset="0"/>
                <a:ea typeface="Calibri" panose="020F0502020204030204" pitchFamily="34" charset="0"/>
                <a:cs typeface="Times New Roman" panose="02020603050405020304" pitchFamily="18" charset="0"/>
              </a:rPr>
              <a:t>), welches in unserer Zeit mit dem Wort "Apokalypse" eine negative und katastrophale Assoziation hat. </a:t>
            </a:r>
            <a:endParaRPr lang="de-CH" sz="2800" dirty="0"/>
          </a:p>
        </p:txBody>
      </p:sp>
    </p:spTree>
    <p:extLst>
      <p:ext uri="{BB962C8B-B14F-4D97-AF65-F5344CB8AC3E}">
        <p14:creationId xmlns:p14="http://schemas.microsoft.com/office/powerpoint/2010/main" val="182495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2054262" cy="523220"/>
          </a:xfrm>
          <a:prstGeom prst="rect">
            <a:avLst/>
          </a:prstGeom>
          <a:noFill/>
        </p:spPr>
        <p:txBody>
          <a:bodyPr wrap="square" rtlCol="0">
            <a:spAutoFit/>
          </a:bodyPr>
          <a:lstStyle/>
          <a:p>
            <a:r>
              <a:rPr lang="de-CH" sz="2800" b="1" dirty="0"/>
              <a:t>Verfasser</a:t>
            </a:r>
          </a:p>
        </p:txBody>
      </p:sp>
      <p:sp>
        <p:nvSpPr>
          <p:cNvPr id="6" name="Textfeld 5">
            <a:extLst>
              <a:ext uri="{FF2B5EF4-FFF2-40B4-BE49-F238E27FC236}">
                <a16:creationId xmlns:a16="http://schemas.microsoft.com/office/drawing/2014/main" id="{2F636543-03D3-4897-8E00-7A3ED2BBBF4E}"/>
              </a:ext>
            </a:extLst>
          </p:cNvPr>
          <p:cNvSpPr txBox="1"/>
          <p:nvPr/>
        </p:nvSpPr>
        <p:spPr>
          <a:xfrm>
            <a:off x="563103" y="1069676"/>
            <a:ext cx="8891290" cy="3108543"/>
          </a:xfrm>
          <a:prstGeom prst="rect">
            <a:avLst/>
          </a:prstGeom>
          <a:noFill/>
        </p:spPr>
        <p:txBody>
          <a:bodyPr wrap="square" rtlCol="0">
            <a:spAutoFit/>
          </a:bodyPr>
          <a:lstStyle/>
          <a:p>
            <a:r>
              <a:rPr lang="de-CH" sz="2800" dirty="0"/>
              <a:t>Der Apostel Johannes selbst hat die Offb geschrieben (1,1.4.9; 22,8). </a:t>
            </a:r>
          </a:p>
          <a:p>
            <a:endParaRPr lang="de-CH" sz="2800" dirty="0"/>
          </a:p>
          <a:p>
            <a:r>
              <a:rPr lang="de-CH" sz="2800" dirty="0"/>
              <a:t>"Johannes den sieben Gemeinden, die in Asien sind: Gnade euch und Friede von dem, der ist und der war und der kommt, und von den sieben Geistern, die vor seinem Thron sind," </a:t>
            </a:r>
            <a:r>
              <a:rPr lang="de-CH" sz="2800" b="1" dirty="0"/>
              <a:t>(Off 1,4)</a:t>
            </a:r>
            <a:endParaRPr lang="de-CH" sz="2800" dirty="0"/>
          </a:p>
        </p:txBody>
      </p:sp>
    </p:spTree>
    <p:extLst>
      <p:ext uri="{BB962C8B-B14F-4D97-AF65-F5344CB8AC3E}">
        <p14:creationId xmlns:p14="http://schemas.microsoft.com/office/powerpoint/2010/main" val="338657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ABFFFDBF-5A99-4C12-A740-22988716B828}"/>
              </a:ext>
            </a:extLst>
          </p:cNvPr>
          <p:cNvGrpSpPr/>
          <p:nvPr/>
        </p:nvGrpSpPr>
        <p:grpSpPr>
          <a:xfrm>
            <a:off x="228112" y="3088932"/>
            <a:ext cx="5120542" cy="3769121"/>
            <a:chOff x="228112" y="3088932"/>
            <a:chExt cx="5120542" cy="3769121"/>
          </a:xfrm>
        </p:grpSpPr>
        <p:sp>
          <p:nvSpPr>
            <p:cNvPr id="2" name="Rechteck 1">
              <a:extLst>
                <a:ext uri="{FF2B5EF4-FFF2-40B4-BE49-F238E27FC236}">
                  <a16:creationId xmlns:a16="http://schemas.microsoft.com/office/drawing/2014/main" id="{33DBFE20-D549-4105-AE79-94BE8F0137A7}"/>
                </a:ext>
              </a:extLst>
            </p:cNvPr>
            <p:cNvSpPr/>
            <p:nvPr/>
          </p:nvSpPr>
          <p:spPr>
            <a:xfrm>
              <a:off x="228112" y="6488721"/>
              <a:ext cx="5047273" cy="369332"/>
            </a:xfrm>
            <a:prstGeom prst="rect">
              <a:avLst/>
            </a:prstGeom>
          </p:spPr>
          <p:txBody>
            <a:bodyPr wrap="square">
              <a:spAutoFit/>
            </a:bodyPr>
            <a:lstStyle/>
            <a:p>
              <a:r>
                <a:rPr lang="de-CH" sz="600" dirty="0"/>
                <a:t>https://www.google.ch/url?sa=i&amp;url=https%3A%2F%2Fjohannesgemeinschaft.at%2Fexerzitien-auf-patmos%2F&amp;psig=AOvVaw1Nv5RIVhE_3SrDo2kduHpb&amp;ust=1640424313739000&amp;source=images&amp;cd=vfe&amp;ved=0CAsQjRxqFwoTCJjk_MGVifUCFQAAAAAdAAAAABAO</a:t>
              </a:r>
            </a:p>
          </p:txBody>
        </p:sp>
        <p:pic>
          <p:nvPicPr>
            <p:cNvPr id="1026" name="Picture 2" descr="Exerzitien auf Patmos - St. Johannesgemeinschaft">
              <a:extLst>
                <a:ext uri="{FF2B5EF4-FFF2-40B4-BE49-F238E27FC236}">
                  <a16:creationId xmlns:a16="http://schemas.microsoft.com/office/drawing/2014/main" id="{26B0B121-B7B4-48AF-93DA-948316356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04" y="3088932"/>
              <a:ext cx="5111750" cy="3429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a:extLst>
              <a:ext uri="{FF2B5EF4-FFF2-40B4-BE49-F238E27FC236}">
                <a16:creationId xmlns:a16="http://schemas.microsoft.com/office/drawing/2014/main" id="{A20BDB45-2F3A-46F3-B062-93DAF2F13D7A}"/>
              </a:ext>
            </a:extLst>
          </p:cNvPr>
          <p:cNvSpPr txBox="1"/>
          <p:nvPr/>
        </p:nvSpPr>
        <p:spPr>
          <a:xfrm>
            <a:off x="310610" y="2987550"/>
            <a:ext cx="4145979" cy="1384995"/>
          </a:xfrm>
          <a:prstGeom prst="rect">
            <a:avLst/>
          </a:prstGeom>
          <a:noFill/>
        </p:spPr>
        <p:txBody>
          <a:bodyPr wrap="square" rtlCol="0">
            <a:spAutoFit/>
          </a:bodyPr>
          <a:lstStyle/>
          <a:p>
            <a:r>
              <a:rPr lang="de-CH" sz="2800" b="1" dirty="0"/>
              <a:t>Insel Patmos</a:t>
            </a:r>
          </a:p>
          <a:p>
            <a:pPr marL="457200" indent="-457200">
              <a:buFontTx/>
              <a:buChar char="-"/>
            </a:pPr>
            <a:r>
              <a:rPr lang="de-DE" sz="2800" dirty="0"/>
              <a:t>35 km2</a:t>
            </a:r>
          </a:p>
          <a:p>
            <a:pPr marL="457200" indent="-457200">
              <a:buFontTx/>
              <a:buChar char="-"/>
            </a:pPr>
            <a:r>
              <a:rPr lang="de-CH" sz="2800" dirty="0"/>
              <a:t>römische Strafkolonie </a:t>
            </a:r>
            <a:endParaRPr lang="de-DE" sz="2800" dirty="0"/>
          </a:p>
        </p:txBody>
      </p:sp>
      <p:grpSp>
        <p:nvGrpSpPr>
          <p:cNvPr id="7" name="Gruppieren 6">
            <a:extLst>
              <a:ext uri="{FF2B5EF4-FFF2-40B4-BE49-F238E27FC236}">
                <a16:creationId xmlns:a16="http://schemas.microsoft.com/office/drawing/2014/main" id="{68DE672C-DC51-48CC-9F07-99F63EE421DA}"/>
              </a:ext>
            </a:extLst>
          </p:cNvPr>
          <p:cNvGrpSpPr/>
          <p:nvPr/>
        </p:nvGrpSpPr>
        <p:grpSpPr>
          <a:xfrm>
            <a:off x="6954471" y="256365"/>
            <a:ext cx="4334606" cy="3474028"/>
            <a:chOff x="6892925" y="211337"/>
            <a:chExt cx="4334606" cy="3474028"/>
          </a:xfrm>
        </p:grpSpPr>
        <p:sp>
          <p:nvSpPr>
            <p:cNvPr id="3" name="Rechteck 2">
              <a:extLst>
                <a:ext uri="{FF2B5EF4-FFF2-40B4-BE49-F238E27FC236}">
                  <a16:creationId xmlns:a16="http://schemas.microsoft.com/office/drawing/2014/main" id="{C5CBA199-9DFB-45AA-8EFF-0B636641AE8C}"/>
                </a:ext>
              </a:extLst>
            </p:cNvPr>
            <p:cNvSpPr/>
            <p:nvPr/>
          </p:nvSpPr>
          <p:spPr>
            <a:xfrm>
              <a:off x="6901716" y="3316033"/>
              <a:ext cx="4325815" cy="369332"/>
            </a:xfrm>
            <a:prstGeom prst="rect">
              <a:avLst/>
            </a:prstGeom>
          </p:spPr>
          <p:txBody>
            <a:bodyPr wrap="square">
              <a:spAutoFit/>
            </a:bodyPr>
            <a:lstStyle/>
            <a:p>
              <a:r>
                <a:rPr lang="de-CH" sz="600" dirty="0"/>
                <a:t>https://www.google.ch/url?sa=i&amp;url=https%3A%2F%2Fdocplayer.org%2F83248505-Die-7-sendschreiben-gemeinden.html&amp;psig=AOvVaw1Nv5RIVhE_3SrDo2kduHpb&amp;ust=1640424313739000&amp;source=images&amp;cd=vfe&amp;ved=0CAsQjRxqFwoTCJjk_MGVifUCFQAAAAAdAAAAABAf</a:t>
              </a:r>
            </a:p>
          </p:txBody>
        </p:sp>
        <p:pic>
          <p:nvPicPr>
            <p:cNvPr id="1028" name="Picture 4" descr="Die 7 Sendschreiben-Gemeinden - PDF Kostenfreier Download">
              <a:extLst>
                <a:ext uri="{FF2B5EF4-FFF2-40B4-BE49-F238E27FC236}">
                  <a16:creationId xmlns:a16="http://schemas.microsoft.com/office/drawing/2014/main" id="{E0C74A7A-B682-4A24-94B8-9463BDE38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5" y="211337"/>
              <a:ext cx="4325814" cy="324436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hteck 4">
            <a:extLst>
              <a:ext uri="{FF2B5EF4-FFF2-40B4-BE49-F238E27FC236}">
                <a16:creationId xmlns:a16="http://schemas.microsoft.com/office/drawing/2014/main" id="{19F8B3F4-C765-47F3-AE97-D84C2F0B6448}"/>
              </a:ext>
            </a:extLst>
          </p:cNvPr>
          <p:cNvSpPr/>
          <p:nvPr/>
        </p:nvSpPr>
        <p:spPr>
          <a:xfrm>
            <a:off x="201491" y="400027"/>
            <a:ext cx="6682642" cy="2308324"/>
          </a:xfrm>
          <a:prstGeom prst="rect">
            <a:avLst/>
          </a:prstGeom>
        </p:spPr>
        <p:txBody>
          <a:bodyPr wrap="square">
            <a:spAutoFit/>
          </a:bodyPr>
          <a:lstStyle/>
          <a:p>
            <a:r>
              <a:rPr lang="de-DE" sz="2400" b="1" dirty="0">
                <a:solidFill>
                  <a:srgbClr val="202124"/>
                </a:solidFill>
              </a:rPr>
              <a:t>Domitian</a:t>
            </a:r>
            <a:r>
              <a:rPr lang="de-DE" sz="2400" dirty="0">
                <a:solidFill>
                  <a:srgbClr val="202124"/>
                </a:solidFill>
              </a:rPr>
              <a:t> (* 24. Oktober 51 in Rom; † 18. September 96 ebenda) war vom 14. September 81 bis zu seinem Tod römischer </a:t>
            </a:r>
            <a:r>
              <a:rPr lang="de-DE" sz="2400" b="1" dirty="0">
                <a:solidFill>
                  <a:srgbClr val="202124"/>
                </a:solidFill>
              </a:rPr>
              <a:t>Kaiser</a:t>
            </a:r>
            <a:r>
              <a:rPr lang="de-DE" sz="2400" dirty="0">
                <a:solidFill>
                  <a:srgbClr val="202124"/>
                </a:solidFill>
              </a:rPr>
              <a:t>. Als Nachfolger seines Bruders Titus war er der dritte und letzte Herrscher aus dem Geschlecht der flavischen Dynastie (Vespasian, Titus und Domitian).</a:t>
            </a:r>
            <a:endParaRPr lang="de-CH" sz="2400" dirty="0"/>
          </a:p>
        </p:txBody>
      </p:sp>
      <p:grpSp>
        <p:nvGrpSpPr>
          <p:cNvPr id="9" name="Gruppieren 8">
            <a:extLst>
              <a:ext uri="{FF2B5EF4-FFF2-40B4-BE49-F238E27FC236}">
                <a16:creationId xmlns:a16="http://schemas.microsoft.com/office/drawing/2014/main" id="{22454BB3-7BA9-4197-931F-95AE52A19EA7}"/>
              </a:ext>
            </a:extLst>
          </p:cNvPr>
          <p:cNvGrpSpPr/>
          <p:nvPr/>
        </p:nvGrpSpPr>
        <p:grpSpPr>
          <a:xfrm>
            <a:off x="6392008" y="3921195"/>
            <a:ext cx="2707603" cy="2824742"/>
            <a:chOff x="5859349" y="3747920"/>
            <a:chExt cx="2568926" cy="2710053"/>
          </a:xfrm>
        </p:grpSpPr>
        <p:sp>
          <p:nvSpPr>
            <p:cNvPr id="6" name="Rechteck 5">
              <a:extLst>
                <a:ext uri="{FF2B5EF4-FFF2-40B4-BE49-F238E27FC236}">
                  <a16:creationId xmlns:a16="http://schemas.microsoft.com/office/drawing/2014/main" id="{3B36928B-DD1F-425F-8D3C-A32FBD9CC099}"/>
                </a:ext>
              </a:extLst>
            </p:cNvPr>
            <p:cNvSpPr/>
            <p:nvPr/>
          </p:nvSpPr>
          <p:spPr>
            <a:xfrm>
              <a:off x="5859349" y="5811642"/>
              <a:ext cx="2432165" cy="646331"/>
            </a:xfrm>
            <a:prstGeom prst="rect">
              <a:avLst/>
            </a:prstGeom>
          </p:spPr>
          <p:txBody>
            <a:bodyPr wrap="square">
              <a:spAutoFit/>
            </a:bodyPr>
            <a:lstStyle/>
            <a:p>
              <a:r>
                <a:rPr lang="de-CH" sz="600" dirty="0"/>
                <a:t>https://www.google.ch/url?sa=i&amp;url=https%3A%2F%2Fwww.welt.de%2Fgeschichte%2Fkalenderblatt%2Farticle167882602%2FLeibwaechter-ermordet-Kaiser-Domitian.html&amp;psig=AOvVaw3GuoMvHgm8rNMFWRxWeJrp&amp;ust=1640873155341000&amp;source=images&amp;cd=vfe&amp;ved=0CAsQjRxqFwoTCNipjv6WifUCFQAAAAAdAAAAABAF</a:t>
              </a:r>
            </a:p>
          </p:txBody>
        </p:sp>
        <p:pic>
          <p:nvPicPr>
            <p:cNvPr id="1030" name="Picture 6" descr="Flavier-Dynastie: Leibwächter ermordet Kaiser Domitian - WELT">
              <a:extLst>
                <a:ext uri="{FF2B5EF4-FFF2-40B4-BE49-F238E27FC236}">
                  <a16:creationId xmlns:a16="http://schemas.microsoft.com/office/drawing/2014/main" id="{5ED233B0-5FF7-4829-87C3-45A19C0CF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349" y="3747920"/>
              <a:ext cx="2568926" cy="251137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Bogen 9">
            <a:extLst>
              <a:ext uri="{FF2B5EF4-FFF2-40B4-BE49-F238E27FC236}">
                <a16:creationId xmlns:a16="http://schemas.microsoft.com/office/drawing/2014/main" id="{3CEE69A3-7D20-49CF-94A1-31D7CBED471E}"/>
              </a:ext>
            </a:extLst>
          </p:cNvPr>
          <p:cNvSpPr/>
          <p:nvPr/>
        </p:nvSpPr>
        <p:spPr>
          <a:xfrm rot="6655665">
            <a:off x="8680528" y="1036148"/>
            <a:ext cx="1101845" cy="483083"/>
          </a:xfrm>
          <a:prstGeom prst="arc">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dirty="0">
              <a:ln w="57150">
                <a:solidFill>
                  <a:schemeClr val="tx1"/>
                </a:solidFill>
              </a:ln>
              <a:noFill/>
            </a:endParaRPr>
          </a:p>
        </p:txBody>
      </p:sp>
    </p:spTree>
    <p:extLst>
      <p:ext uri="{BB962C8B-B14F-4D97-AF65-F5344CB8AC3E}">
        <p14:creationId xmlns:p14="http://schemas.microsoft.com/office/powerpoint/2010/main" val="356175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3582769" cy="523220"/>
          </a:xfrm>
          <a:prstGeom prst="rect">
            <a:avLst/>
          </a:prstGeom>
          <a:noFill/>
        </p:spPr>
        <p:txBody>
          <a:bodyPr wrap="square" rtlCol="0">
            <a:spAutoFit/>
          </a:bodyPr>
          <a:lstStyle/>
          <a:p>
            <a:r>
              <a:rPr lang="de-CH" sz="2800" b="1" dirty="0"/>
              <a:t>Abfassungszeit</a:t>
            </a:r>
          </a:p>
        </p:txBody>
      </p:sp>
      <p:sp>
        <p:nvSpPr>
          <p:cNvPr id="6" name="Textfeld 5">
            <a:extLst>
              <a:ext uri="{FF2B5EF4-FFF2-40B4-BE49-F238E27FC236}">
                <a16:creationId xmlns:a16="http://schemas.microsoft.com/office/drawing/2014/main" id="{2F636543-03D3-4897-8E00-7A3ED2BBBF4E}"/>
              </a:ext>
            </a:extLst>
          </p:cNvPr>
          <p:cNvSpPr txBox="1"/>
          <p:nvPr/>
        </p:nvSpPr>
        <p:spPr>
          <a:xfrm>
            <a:off x="563103" y="1069676"/>
            <a:ext cx="8891290" cy="523220"/>
          </a:xfrm>
          <a:prstGeom prst="rect">
            <a:avLst/>
          </a:prstGeom>
          <a:noFill/>
        </p:spPr>
        <p:txBody>
          <a:bodyPr wrap="square" rtlCol="0">
            <a:spAutoFit/>
          </a:bodyPr>
          <a:lstStyle/>
          <a:p>
            <a:r>
              <a:rPr lang="de-CH" sz="2800" dirty="0"/>
              <a:t>Wir können die Datierung auf das Jahr 95 n.Chr. festlegen.</a:t>
            </a:r>
          </a:p>
        </p:txBody>
      </p:sp>
      <p:sp>
        <p:nvSpPr>
          <p:cNvPr id="4" name="Textfeld 3">
            <a:extLst>
              <a:ext uri="{FF2B5EF4-FFF2-40B4-BE49-F238E27FC236}">
                <a16:creationId xmlns:a16="http://schemas.microsoft.com/office/drawing/2014/main" id="{82849FEF-7E71-4E5C-A298-2018F59C09F1}"/>
              </a:ext>
            </a:extLst>
          </p:cNvPr>
          <p:cNvSpPr txBox="1"/>
          <p:nvPr/>
        </p:nvSpPr>
        <p:spPr>
          <a:xfrm>
            <a:off x="563102" y="2116116"/>
            <a:ext cx="2054262" cy="523220"/>
          </a:xfrm>
          <a:prstGeom prst="rect">
            <a:avLst/>
          </a:prstGeom>
          <a:noFill/>
        </p:spPr>
        <p:txBody>
          <a:bodyPr wrap="square" rtlCol="0">
            <a:spAutoFit/>
          </a:bodyPr>
          <a:lstStyle/>
          <a:p>
            <a:r>
              <a:rPr lang="de-CH" sz="2800" b="1" dirty="0"/>
              <a:t>Empfänger</a:t>
            </a:r>
          </a:p>
        </p:txBody>
      </p:sp>
      <p:sp>
        <p:nvSpPr>
          <p:cNvPr id="2" name="Rechteck 1">
            <a:extLst>
              <a:ext uri="{FF2B5EF4-FFF2-40B4-BE49-F238E27FC236}">
                <a16:creationId xmlns:a16="http://schemas.microsoft.com/office/drawing/2014/main" id="{215AA9D5-290F-4A3B-AC01-72E4BD388D67}"/>
              </a:ext>
            </a:extLst>
          </p:cNvPr>
          <p:cNvSpPr/>
          <p:nvPr/>
        </p:nvSpPr>
        <p:spPr>
          <a:xfrm>
            <a:off x="563102" y="2826598"/>
            <a:ext cx="9166824" cy="993926"/>
          </a:xfrm>
          <a:prstGeom prst="rect">
            <a:avLst/>
          </a:prstGeom>
        </p:spPr>
        <p:txBody>
          <a:bodyPr wrap="square">
            <a:spAutoFit/>
          </a:bodyPr>
          <a:lstStyle/>
          <a:p>
            <a:pPr>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"Offenbarung Jesu Christi, die Gott ihm gab, um seinen </a:t>
            </a:r>
            <a:r>
              <a:rPr lang="de-CH" sz="2800" i="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Knechten</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zu zeigen, was bald geschehen muss; …"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(1,1a)</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6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3289806" cy="523220"/>
          </a:xfrm>
          <a:prstGeom prst="rect">
            <a:avLst/>
          </a:prstGeom>
          <a:noFill/>
        </p:spPr>
        <p:txBody>
          <a:bodyPr wrap="square" rtlCol="0">
            <a:spAutoFit/>
          </a:bodyPr>
          <a:lstStyle/>
          <a:p>
            <a:r>
              <a:rPr lang="de-CH" sz="2800" b="1" dirty="0"/>
              <a:t>Besonderheiten</a:t>
            </a:r>
          </a:p>
        </p:txBody>
      </p:sp>
      <p:sp>
        <p:nvSpPr>
          <p:cNvPr id="6" name="Textfeld 5">
            <a:extLst>
              <a:ext uri="{FF2B5EF4-FFF2-40B4-BE49-F238E27FC236}">
                <a16:creationId xmlns:a16="http://schemas.microsoft.com/office/drawing/2014/main" id="{2F636543-03D3-4897-8E00-7A3ED2BBBF4E}"/>
              </a:ext>
            </a:extLst>
          </p:cNvPr>
          <p:cNvSpPr txBox="1"/>
          <p:nvPr/>
        </p:nvSpPr>
        <p:spPr>
          <a:xfrm>
            <a:off x="651878" y="1331286"/>
            <a:ext cx="8891290" cy="523220"/>
          </a:xfrm>
          <a:prstGeom prst="rect">
            <a:avLst/>
          </a:prstGeom>
          <a:noFill/>
        </p:spPr>
        <p:txBody>
          <a:bodyPr wrap="square" rtlCol="0">
            <a:spAutoFit/>
          </a:bodyPr>
          <a:lstStyle/>
          <a:p>
            <a:pPr marL="457200" indent="-457200">
              <a:buFont typeface="Arial" panose="020B0604020202020204" pitchFamily="34" charset="0"/>
              <a:buChar char="•"/>
            </a:pPr>
            <a:r>
              <a:rPr lang="de-CH" sz="2800" b="1" dirty="0"/>
              <a:t>Symbolik und Zeichen</a:t>
            </a:r>
          </a:p>
        </p:txBody>
      </p:sp>
      <p:sp>
        <p:nvSpPr>
          <p:cNvPr id="2" name="Rechteck 1">
            <a:extLst>
              <a:ext uri="{FF2B5EF4-FFF2-40B4-BE49-F238E27FC236}">
                <a16:creationId xmlns:a16="http://schemas.microsoft.com/office/drawing/2014/main" id="{AEBAF8A2-BBF8-49D4-B837-DB5BE6F197BA}"/>
              </a:ext>
            </a:extLst>
          </p:cNvPr>
          <p:cNvSpPr/>
          <p:nvPr/>
        </p:nvSpPr>
        <p:spPr>
          <a:xfrm>
            <a:off x="651878" y="2116116"/>
            <a:ext cx="10720415" cy="3539430"/>
          </a:xfrm>
          <a:prstGeom prst="rect">
            <a:avLst/>
          </a:prstGeom>
        </p:spPr>
        <p:txBody>
          <a:bodyPr wrap="square">
            <a:spAutoFit/>
          </a:bodyPr>
          <a:lstStyle/>
          <a:p>
            <a:r>
              <a:rPr lang="de-CH" sz="2800" dirty="0"/>
              <a:t>Das Buch der Offb ist voll von Symbolen und Zeichen. Darum ist es wichtig, dass wir uns kurz damit auseinandersetzten. Wir erkennen in der Offb vier Arten von Symbolen. (Entnommen aus W. J. Ouweneel </a:t>
            </a:r>
            <a:r>
              <a:rPr lang="de-CH" sz="2800" i="1" dirty="0"/>
              <a:t>Die Offenbarung Jesu Christi)</a:t>
            </a:r>
            <a:endParaRPr lang="de-CH" sz="2800" dirty="0"/>
          </a:p>
          <a:p>
            <a:pPr lvl="0"/>
            <a:r>
              <a:rPr lang="de-CH" sz="2800" dirty="0"/>
              <a:t>- Symbole, die direkt im Buch erklärt werden</a:t>
            </a:r>
          </a:p>
          <a:p>
            <a:pPr lvl="0"/>
            <a:r>
              <a:rPr lang="de-CH" sz="2800" dirty="0"/>
              <a:t>- Symbole, die aus dem Zusammenhang des Buches erklärt werden</a:t>
            </a:r>
          </a:p>
          <a:p>
            <a:pPr lvl="0"/>
            <a:r>
              <a:rPr lang="de-CH" sz="2800" dirty="0"/>
              <a:t>- Symbole, die vom AT erklärt werden</a:t>
            </a:r>
          </a:p>
          <a:p>
            <a:pPr lvl="0"/>
            <a:r>
              <a:rPr lang="de-CH" sz="2800" dirty="0"/>
              <a:t>- Symbole, die durch ausserbiblische Quellen erklärt werden</a:t>
            </a:r>
          </a:p>
        </p:txBody>
      </p:sp>
    </p:spTree>
    <p:extLst>
      <p:ext uri="{BB962C8B-B14F-4D97-AF65-F5344CB8AC3E}">
        <p14:creationId xmlns:p14="http://schemas.microsoft.com/office/powerpoint/2010/main" val="18240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485936F-9DAF-4DC6-AD25-391CC90AC01F}"/>
              </a:ext>
            </a:extLst>
          </p:cNvPr>
          <p:cNvSpPr/>
          <p:nvPr/>
        </p:nvSpPr>
        <p:spPr>
          <a:xfrm>
            <a:off x="700917" y="687565"/>
            <a:ext cx="6672339" cy="523220"/>
          </a:xfrm>
          <a:prstGeom prst="rect">
            <a:avLst/>
          </a:prstGeom>
        </p:spPr>
        <p:txBody>
          <a:bodyPr wrap="none">
            <a:spAutoFit/>
          </a:bodyPr>
          <a:lstStyle/>
          <a:p>
            <a:pPr lvl="0"/>
            <a:r>
              <a:rPr lang="de-CH" sz="2800"/>
              <a:t>- Symbole, die direkt im Buch erklärt werden</a:t>
            </a:r>
            <a:endParaRPr lang="de-CH" sz="2800" dirty="0"/>
          </a:p>
        </p:txBody>
      </p:sp>
      <p:sp>
        <p:nvSpPr>
          <p:cNvPr id="3" name="Rechteck 2">
            <a:extLst>
              <a:ext uri="{FF2B5EF4-FFF2-40B4-BE49-F238E27FC236}">
                <a16:creationId xmlns:a16="http://schemas.microsoft.com/office/drawing/2014/main" id="{974B1F16-8D6E-4D4C-882C-0D680DD402E7}"/>
              </a:ext>
            </a:extLst>
          </p:cNvPr>
          <p:cNvSpPr/>
          <p:nvPr/>
        </p:nvSpPr>
        <p:spPr>
          <a:xfrm>
            <a:off x="700915" y="1269423"/>
            <a:ext cx="10623575" cy="1815882"/>
          </a:xfrm>
          <a:prstGeom prst="rect">
            <a:avLst/>
          </a:prstGeom>
        </p:spPr>
        <p:txBody>
          <a:bodyPr wrap="square">
            <a:spAutoFit/>
          </a:bodyPr>
          <a:lstStyle/>
          <a:p>
            <a:r>
              <a:rPr lang="de-CH" sz="2800" dirty="0"/>
              <a:t>"⟨Was⟩ das Geheimnis der sieben Sterne, die du auf meiner Rechten gesehen hast, und die sieben goldenen Leuchter ⟨betrifft⟩: Die sieben Sterne sind Engel der sieben Gemeinden, und die sieben Leuchter sind sieben Gemeinden." </a:t>
            </a:r>
            <a:r>
              <a:rPr lang="de-CH" sz="2800" b="1" dirty="0"/>
              <a:t>(1,20)</a:t>
            </a:r>
            <a:endParaRPr lang="de-CH" sz="2800" dirty="0"/>
          </a:p>
        </p:txBody>
      </p:sp>
      <p:sp>
        <p:nvSpPr>
          <p:cNvPr id="4" name="Rechteck 3">
            <a:extLst>
              <a:ext uri="{FF2B5EF4-FFF2-40B4-BE49-F238E27FC236}">
                <a16:creationId xmlns:a16="http://schemas.microsoft.com/office/drawing/2014/main" id="{4B97DE60-AE33-424D-918E-ECA1B5AB6A07}"/>
              </a:ext>
            </a:extLst>
          </p:cNvPr>
          <p:cNvSpPr/>
          <p:nvPr/>
        </p:nvSpPr>
        <p:spPr>
          <a:xfrm>
            <a:off x="700915" y="3429000"/>
            <a:ext cx="9931915" cy="523220"/>
          </a:xfrm>
          <a:prstGeom prst="rect">
            <a:avLst/>
          </a:prstGeom>
        </p:spPr>
        <p:txBody>
          <a:bodyPr wrap="square">
            <a:spAutoFit/>
          </a:bodyPr>
          <a:lstStyle/>
          <a:p>
            <a:pPr lvl="0"/>
            <a:r>
              <a:rPr lang="de-CH" sz="2800" dirty="0"/>
              <a:t>- Symbole, die aus dem Zusammenhang des Buches erklärt werden</a:t>
            </a:r>
          </a:p>
        </p:txBody>
      </p:sp>
      <p:sp>
        <p:nvSpPr>
          <p:cNvPr id="5" name="Rechteck 4">
            <a:extLst>
              <a:ext uri="{FF2B5EF4-FFF2-40B4-BE49-F238E27FC236}">
                <a16:creationId xmlns:a16="http://schemas.microsoft.com/office/drawing/2014/main" id="{B647EF94-6745-4CDB-BBDE-F6E10AD8310E}"/>
              </a:ext>
            </a:extLst>
          </p:cNvPr>
          <p:cNvSpPr/>
          <p:nvPr/>
        </p:nvSpPr>
        <p:spPr>
          <a:xfrm>
            <a:off x="700915" y="4013486"/>
            <a:ext cx="10218619" cy="2246769"/>
          </a:xfrm>
          <a:prstGeom prst="rect">
            <a:avLst/>
          </a:prstGeom>
        </p:spPr>
        <p:txBody>
          <a:bodyPr wrap="square">
            <a:spAutoFit/>
          </a:bodyPr>
          <a:lstStyle/>
          <a:p>
            <a:r>
              <a:rPr lang="de-CH" sz="2800" dirty="0"/>
              <a:t>"Und den Hof, der außerhalb des Tempels ist, lass aus und miss ihn nicht! Denn er ist den Nationen gegeben worden, und sie werden die heilige Stadt zertreten 42 Monate. 3 Und ich werde meinen zwei Zeugen ⟨Vollmacht⟩ geben, und sie werden 1 260 Tage weissagen, mit Sacktuch bekleidet." </a:t>
            </a:r>
            <a:r>
              <a:rPr lang="de-CH" sz="2800" b="1" dirty="0"/>
              <a:t>(11,2-3)</a:t>
            </a:r>
            <a:endParaRPr lang="de-CH" sz="2800" dirty="0"/>
          </a:p>
        </p:txBody>
      </p:sp>
    </p:spTree>
    <p:extLst>
      <p:ext uri="{BB962C8B-B14F-4D97-AF65-F5344CB8AC3E}">
        <p14:creationId xmlns:p14="http://schemas.microsoft.com/office/powerpoint/2010/main" val="15794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485936F-9DAF-4DC6-AD25-391CC90AC01F}"/>
              </a:ext>
            </a:extLst>
          </p:cNvPr>
          <p:cNvSpPr/>
          <p:nvPr/>
        </p:nvSpPr>
        <p:spPr>
          <a:xfrm>
            <a:off x="700917" y="687565"/>
            <a:ext cx="5634299" cy="523220"/>
          </a:xfrm>
          <a:prstGeom prst="rect">
            <a:avLst/>
          </a:prstGeom>
        </p:spPr>
        <p:txBody>
          <a:bodyPr wrap="none">
            <a:spAutoFit/>
          </a:bodyPr>
          <a:lstStyle/>
          <a:p>
            <a:pPr lvl="0"/>
            <a:r>
              <a:rPr lang="de-CH" sz="2800" dirty="0"/>
              <a:t>- Symbole, die vom AT erklärt werden</a:t>
            </a:r>
          </a:p>
        </p:txBody>
      </p:sp>
      <p:sp>
        <p:nvSpPr>
          <p:cNvPr id="3" name="Rechteck 2">
            <a:extLst>
              <a:ext uri="{FF2B5EF4-FFF2-40B4-BE49-F238E27FC236}">
                <a16:creationId xmlns:a16="http://schemas.microsoft.com/office/drawing/2014/main" id="{974B1F16-8D6E-4D4C-882C-0D680DD402E7}"/>
              </a:ext>
            </a:extLst>
          </p:cNvPr>
          <p:cNvSpPr/>
          <p:nvPr/>
        </p:nvSpPr>
        <p:spPr>
          <a:xfrm>
            <a:off x="700915" y="1193132"/>
            <a:ext cx="10623575" cy="1815882"/>
          </a:xfrm>
          <a:prstGeom prst="rect">
            <a:avLst/>
          </a:prstGeom>
        </p:spPr>
        <p:txBody>
          <a:bodyPr wrap="square">
            <a:spAutoFit/>
          </a:bodyPr>
          <a:lstStyle/>
          <a:p>
            <a:r>
              <a:rPr lang="de-CH" sz="2800" dirty="0"/>
              <a:t>"</a:t>
            </a:r>
            <a:r>
              <a:rPr lang="de-DE" sz="2800" dirty="0"/>
              <a:t>In der Mitte ihrer Straße und des Stromes, diesseits und jenseits, ⟨war der⟩ Baum des Lebens, der zwölfmal⟩ Früchte trägt und jeden Monat seine Frucht gibt; und die Blätter des Baumes ⟨sind⟩ zur Heilung der Nationen.</a:t>
            </a:r>
            <a:r>
              <a:rPr lang="de-CH" sz="2800" dirty="0"/>
              <a:t>" </a:t>
            </a:r>
            <a:r>
              <a:rPr lang="de-CH" sz="2800" b="1" dirty="0"/>
              <a:t>(22,2)</a:t>
            </a:r>
            <a:endParaRPr lang="de-CH" sz="2800" dirty="0"/>
          </a:p>
        </p:txBody>
      </p:sp>
      <p:sp>
        <p:nvSpPr>
          <p:cNvPr id="4" name="Rechteck 3">
            <a:extLst>
              <a:ext uri="{FF2B5EF4-FFF2-40B4-BE49-F238E27FC236}">
                <a16:creationId xmlns:a16="http://schemas.microsoft.com/office/drawing/2014/main" id="{4B97DE60-AE33-424D-918E-ECA1B5AB6A07}"/>
              </a:ext>
            </a:extLst>
          </p:cNvPr>
          <p:cNvSpPr/>
          <p:nvPr/>
        </p:nvSpPr>
        <p:spPr>
          <a:xfrm>
            <a:off x="700915" y="3124838"/>
            <a:ext cx="9931915" cy="523220"/>
          </a:xfrm>
          <a:prstGeom prst="rect">
            <a:avLst/>
          </a:prstGeom>
        </p:spPr>
        <p:txBody>
          <a:bodyPr wrap="square">
            <a:spAutoFit/>
          </a:bodyPr>
          <a:lstStyle/>
          <a:p>
            <a:pPr lvl="0"/>
            <a:r>
              <a:rPr lang="de-CH" sz="2800" dirty="0"/>
              <a:t>- Symbole, die durch ausserbiblische Quellen erklärt werden</a:t>
            </a:r>
          </a:p>
        </p:txBody>
      </p:sp>
      <p:sp>
        <p:nvSpPr>
          <p:cNvPr id="5" name="Rechteck 4">
            <a:extLst>
              <a:ext uri="{FF2B5EF4-FFF2-40B4-BE49-F238E27FC236}">
                <a16:creationId xmlns:a16="http://schemas.microsoft.com/office/drawing/2014/main" id="{B647EF94-6745-4CDB-BBDE-F6E10AD8310E}"/>
              </a:ext>
            </a:extLst>
          </p:cNvPr>
          <p:cNvSpPr/>
          <p:nvPr/>
        </p:nvSpPr>
        <p:spPr>
          <a:xfrm>
            <a:off x="700915" y="3693890"/>
            <a:ext cx="11292817" cy="3108543"/>
          </a:xfrm>
          <a:prstGeom prst="rect">
            <a:avLst/>
          </a:prstGeom>
        </p:spPr>
        <p:txBody>
          <a:bodyPr wrap="square">
            <a:spAutoFit/>
          </a:bodyPr>
          <a:lstStyle/>
          <a:p>
            <a:r>
              <a:rPr lang="de-CH" sz="2800" dirty="0"/>
              <a:t>Die "Augensalbe" (3,18)</a:t>
            </a:r>
          </a:p>
          <a:p>
            <a:r>
              <a:rPr lang="de-CH" sz="2800" dirty="0"/>
              <a:t>Es wird erst dann deutlich, wenn man weiß, dass Laodicea wegen seines Augenpuders (Salbe) für entzündete Augen berühmt war. Es wurde in Tablettenform hergestellt und exportiert. Diese wurden gemahlen und auf die Augen aufgetragen. Diese Erklärung macht den Kontrast deutlich: Die Menschen in Laodizea rühmten sich wegen ihrer Augensalbe, ohne zu begreifen, dass sie selbst (geistliche) „Augensalbe“ nötig hatten.</a:t>
            </a:r>
            <a:endParaRPr lang="de-CH" sz="4000" dirty="0"/>
          </a:p>
        </p:txBody>
      </p:sp>
    </p:spTree>
    <p:extLst>
      <p:ext uri="{BB962C8B-B14F-4D97-AF65-F5344CB8AC3E}">
        <p14:creationId xmlns:p14="http://schemas.microsoft.com/office/powerpoint/2010/main" val="7647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3563732" cy="861774"/>
          </a:xfrm>
          <a:prstGeom prst="rect">
            <a:avLst/>
          </a:prstGeom>
          <a:noFill/>
        </p:spPr>
        <p:txBody>
          <a:bodyPr wrap="none" rtlCol="0">
            <a:spAutoFit/>
          </a:bodyPr>
          <a:lstStyle/>
          <a:p>
            <a:r>
              <a:rPr lang="de-CH" sz="5000" b="1" dirty="0"/>
              <a:t>Offenbarung</a:t>
            </a:r>
            <a:endParaRPr lang="de-CH" sz="5000" dirty="0">
              <a:latin typeface="Trebuchet MS" panose="020B0603020202020204" pitchFamily="34" charset="0"/>
            </a:endParaRPr>
          </a:p>
        </p:txBody>
      </p:sp>
      <p:sp>
        <p:nvSpPr>
          <p:cNvPr id="4" name="Textfeld 3"/>
          <p:cNvSpPr txBox="1"/>
          <p:nvPr/>
        </p:nvSpPr>
        <p:spPr>
          <a:xfrm>
            <a:off x="553480" y="1549904"/>
            <a:ext cx="4399538" cy="615553"/>
          </a:xfrm>
          <a:prstGeom prst="rect">
            <a:avLst/>
          </a:prstGeom>
          <a:noFill/>
        </p:spPr>
        <p:txBody>
          <a:bodyPr wrap="none" rtlCol="0">
            <a:spAutoFit/>
          </a:bodyPr>
          <a:lstStyle/>
          <a:p>
            <a:pPr lvl="0"/>
            <a:r>
              <a:rPr lang="de-CH" sz="3400" dirty="0"/>
              <a:t>Kapitel: 22 | Verse:  405</a:t>
            </a:r>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3289806" cy="523220"/>
          </a:xfrm>
          <a:prstGeom prst="rect">
            <a:avLst/>
          </a:prstGeom>
          <a:noFill/>
        </p:spPr>
        <p:txBody>
          <a:bodyPr wrap="square" rtlCol="0">
            <a:spAutoFit/>
          </a:bodyPr>
          <a:lstStyle/>
          <a:p>
            <a:r>
              <a:rPr lang="de-CH" sz="2800" b="1" dirty="0"/>
              <a:t>Besonderheiten</a:t>
            </a:r>
          </a:p>
        </p:txBody>
      </p:sp>
      <p:sp>
        <p:nvSpPr>
          <p:cNvPr id="6" name="Textfeld 5">
            <a:extLst>
              <a:ext uri="{FF2B5EF4-FFF2-40B4-BE49-F238E27FC236}">
                <a16:creationId xmlns:a16="http://schemas.microsoft.com/office/drawing/2014/main" id="{2F636543-03D3-4897-8E00-7A3ED2BBBF4E}"/>
              </a:ext>
            </a:extLst>
          </p:cNvPr>
          <p:cNvSpPr txBox="1"/>
          <p:nvPr/>
        </p:nvSpPr>
        <p:spPr>
          <a:xfrm>
            <a:off x="651878" y="1331286"/>
            <a:ext cx="8891290" cy="954107"/>
          </a:xfrm>
          <a:prstGeom prst="rect">
            <a:avLst/>
          </a:prstGeom>
          <a:noFill/>
        </p:spPr>
        <p:txBody>
          <a:bodyPr wrap="square" rtlCol="0">
            <a:spAutoFit/>
          </a:bodyPr>
          <a:lstStyle/>
          <a:p>
            <a:pPr marL="457200" indent="-457200">
              <a:buFont typeface="Arial" panose="020B0604020202020204" pitchFamily="34" charset="0"/>
              <a:buChar char="•"/>
            </a:pPr>
            <a:r>
              <a:rPr lang="de-CH" sz="2800" b="1" dirty="0"/>
              <a:t>Symbolik und Zeichen</a:t>
            </a:r>
          </a:p>
          <a:p>
            <a:pPr marL="457200" indent="-457200">
              <a:buFont typeface="Arial" panose="020B0604020202020204" pitchFamily="34" charset="0"/>
              <a:buChar char="•"/>
            </a:pPr>
            <a:r>
              <a:rPr lang="de-DE" sz="2800" b="1" dirty="0"/>
              <a:t>Zahlen</a:t>
            </a:r>
            <a:endParaRPr lang="de-CH" sz="2800" b="1" dirty="0"/>
          </a:p>
        </p:txBody>
      </p:sp>
      <p:sp>
        <p:nvSpPr>
          <p:cNvPr id="2" name="Rechteck 1">
            <a:extLst>
              <a:ext uri="{FF2B5EF4-FFF2-40B4-BE49-F238E27FC236}">
                <a16:creationId xmlns:a16="http://schemas.microsoft.com/office/drawing/2014/main" id="{AEBAF8A2-BBF8-49D4-B837-DB5BE6F197BA}"/>
              </a:ext>
            </a:extLst>
          </p:cNvPr>
          <p:cNvSpPr/>
          <p:nvPr/>
        </p:nvSpPr>
        <p:spPr>
          <a:xfrm>
            <a:off x="563103" y="2285393"/>
            <a:ext cx="10116734" cy="2677656"/>
          </a:xfrm>
          <a:prstGeom prst="rect">
            <a:avLst/>
          </a:prstGeom>
        </p:spPr>
        <p:txBody>
          <a:bodyPr wrap="square">
            <a:spAutoFit/>
          </a:bodyPr>
          <a:lstStyle/>
          <a:p>
            <a:r>
              <a:rPr lang="de-CH" sz="2800" dirty="0"/>
              <a:t>Die Zahl 7 finden wir in der Offb immer wieder. (7 Gemeinden; 7 Siegel; 7 Posaunen; 7 Zornschalen; 7 Seligpreisungen; 7 Entfaltungen des Wesen und Werkes des Lammes; 7 Einschübe; 7 Geister Gottes; 7 Leuchter; 7 Sterne; 7 Hörner; 7 Augen; 7 Engel; 7 Donner; 7 Köpfe; 7 Berge; 7 Könige; 7 Diademe; 7 Plagen). Sie bezeichnet die Vollzahl, Vollkommenheit oder Fülle. Es ist die Zahl Gottes. </a:t>
            </a:r>
          </a:p>
        </p:txBody>
      </p:sp>
    </p:spTree>
    <p:extLst>
      <p:ext uri="{BB962C8B-B14F-4D97-AF65-F5344CB8AC3E}">
        <p14:creationId xmlns:p14="http://schemas.microsoft.com/office/powerpoint/2010/main" val="3188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3289806" cy="523220"/>
          </a:xfrm>
          <a:prstGeom prst="rect">
            <a:avLst/>
          </a:prstGeom>
          <a:noFill/>
        </p:spPr>
        <p:txBody>
          <a:bodyPr wrap="square" rtlCol="0">
            <a:spAutoFit/>
          </a:bodyPr>
          <a:lstStyle/>
          <a:p>
            <a:r>
              <a:rPr lang="de-CH" sz="2800" b="1" dirty="0"/>
              <a:t>Besonderheiten</a:t>
            </a:r>
          </a:p>
        </p:txBody>
      </p:sp>
      <p:sp>
        <p:nvSpPr>
          <p:cNvPr id="6" name="Textfeld 5">
            <a:extLst>
              <a:ext uri="{FF2B5EF4-FFF2-40B4-BE49-F238E27FC236}">
                <a16:creationId xmlns:a16="http://schemas.microsoft.com/office/drawing/2014/main" id="{2F636543-03D3-4897-8E00-7A3ED2BBBF4E}"/>
              </a:ext>
            </a:extLst>
          </p:cNvPr>
          <p:cNvSpPr txBox="1"/>
          <p:nvPr/>
        </p:nvSpPr>
        <p:spPr>
          <a:xfrm>
            <a:off x="651878" y="1331286"/>
            <a:ext cx="8891290" cy="1384995"/>
          </a:xfrm>
          <a:prstGeom prst="rect">
            <a:avLst/>
          </a:prstGeom>
          <a:noFill/>
        </p:spPr>
        <p:txBody>
          <a:bodyPr wrap="square" rtlCol="0">
            <a:spAutoFit/>
          </a:bodyPr>
          <a:lstStyle/>
          <a:p>
            <a:pPr marL="457200" indent="-457200">
              <a:buFont typeface="Arial" panose="020B0604020202020204" pitchFamily="34" charset="0"/>
              <a:buChar char="•"/>
            </a:pPr>
            <a:r>
              <a:rPr lang="de-CH" sz="2800" b="1" dirty="0"/>
              <a:t>Symbolik und Zeichen</a:t>
            </a:r>
          </a:p>
          <a:p>
            <a:pPr marL="457200" indent="-457200">
              <a:buFont typeface="Arial" panose="020B0604020202020204" pitchFamily="34" charset="0"/>
              <a:buChar char="•"/>
            </a:pPr>
            <a:r>
              <a:rPr lang="de-DE" sz="2800" b="1" dirty="0"/>
              <a:t>Zahlen</a:t>
            </a:r>
          </a:p>
          <a:p>
            <a:pPr marL="457200" indent="-457200">
              <a:buFont typeface="Arial" panose="020B0604020202020204" pitchFamily="34" charset="0"/>
              <a:buChar char="•"/>
            </a:pPr>
            <a:r>
              <a:rPr lang="de-DE" sz="2800" b="1" dirty="0"/>
              <a:t>Vergleiche</a:t>
            </a:r>
            <a:endParaRPr lang="de-CH" sz="2800" b="1" dirty="0"/>
          </a:p>
        </p:txBody>
      </p:sp>
      <p:sp>
        <p:nvSpPr>
          <p:cNvPr id="2" name="Rechteck 1">
            <a:extLst>
              <a:ext uri="{FF2B5EF4-FFF2-40B4-BE49-F238E27FC236}">
                <a16:creationId xmlns:a16="http://schemas.microsoft.com/office/drawing/2014/main" id="{AEBAF8A2-BBF8-49D4-B837-DB5BE6F197BA}"/>
              </a:ext>
            </a:extLst>
          </p:cNvPr>
          <p:cNvSpPr/>
          <p:nvPr/>
        </p:nvSpPr>
        <p:spPr>
          <a:xfrm>
            <a:off x="563103" y="2716281"/>
            <a:ext cx="10116734" cy="2677656"/>
          </a:xfrm>
          <a:prstGeom prst="rect">
            <a:avLst/>
          </a:prstGeom>
        </p:spPr>
        <p:txBody>
          <a:bodyPr wrap="square">
            <a:spAutoFit/>
          </a:bodyPr>
          <a:lstStyle/>
          <a:p>
            <a:r>
              <a:rPr lang="de-CH" sz="2800" dirty="0"/>
              <a:t>Johannes werden viele Dinge gezeigt, welche für ihn eine Herausforderung waren um dies aufzuschreiben. Aus diesem Grund zieht er viele Vergleiche heran. Die Ausdrücke </a:t>
            </a:r>
            <a:r>
              <a:rPr lang="de-CH" sz="2800" i="1" dirty="0"/>
              <a:t>"gleich einem" </a:t>
            </a:r>
            <a:r>
              <a:rPr lang="de-CH" sz="2800" dirty="0"/>
              <a:t>(11x 1,13; 4,3.7; 11,1; 13,2.11; 14,14; 21,11) und </a:t>
            </a:r>
            <a:r>
              <a:rPr lang="de-CH" sz="2800" i="1" dirty="0"/>
              <a:t>"wie"</a:t>
            </a:r>
            <a:r>
              <a:rPr lang="de-CH" sz="2800" dirty="0"/>
              <a:t> (70x z.B. 1,10.14.15.16.17; 9,7.8.9. usw.) zeigen auf, dass Johannes etwas beschreiben will. </a:t>
            </a:r>
          </a:p>
        </p:txBody>
      </p:sp>
      <p:sp>
        <p:nvSpPr>
          <p:cNvPr id="3" name="Rechteck 2">
            <a:extLst>
              <a:ext uri="{FF2B5EF4-FFF2-40B4-BE49-F238E27FC236}">
                <a16:creationId xmlns:a16="http://schemas.microsoft.com/office/drawing/2014/main" id="{320849CC-A12D-4928-A62C-3097867F34E3}"/>
              </a:ext>
            </a:extLst>
          </p:cNvPr>
          <p:cNvSpPr/>
          <p:nvPr/>
        </p:nvSpPr>
        <p:spPr>
          <a:xfrm>
            <a:off x="563103" y="5393937"/>
            <a:ext cx="11031134" cy="1454950"/>
          </a:xfrm>
          <a:prstGeom prst="rect">
            <a:avLst/>
          </a:prstGeom>
        </p:spPr>
        <p:txBody>
          <a:bodyPr wrap="square">
            <a:spAutoFit/>
          </a:bodyPr>
          <a:lstStyle/>
          <a:p>
            <a:pPr>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ich sah ein anderes Tier aus der Erde aufsteigen; und es hatte zwei Hörner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gleich einem</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Lamm, und es redete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wie</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ein Drache."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(13,11)</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6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4665845" cy="523220"/>
          </a:xfrm>
          <a:prstGeom prst="rect">
            <a:avLst/>
          </a:prstGeom>
          <a:noFill/>
        </p:spPr>
        <p:txBody>
          <a:bodyPr wrap="square" rtlCol="0">
            <a:spAutoFit/>
          </a:bodyPr>
          <a:lstStyle/>
          <a:p>
            <a:r>
              <a:rPr lang="de-CH" sz="2800" b="1" dirty="0"/>
              <a:t>Übersicht der Offenbarung</a:t>
            </a:r>
          </a:p>
        </p:txBody>
      </p:sp>
      <p:sp>
        <p:nvSpPr>
          <p:cNvPr id="3" name="Rechteck 2">
            <a:extLst>
              <a:ext uri="{FF2B5EF4-FFF2-40B4-BE49-F238E27FC236}">
                <a16:creationId xmlns:a16="http://schemas.microsoft.com/office/drawing/2014/main" id="{CDB7A518-B3B2-4539-A62F-4B3674F8C604}"/>
              </a:ext>
            </a:extLst>
          </p:cNvPr>
          <p:cNvSpPr/>
          <p:nvPr/>
        </p:nvSpPr>
        <p:spPr>
          <a:xfrm>
            <a:off x="563101" y="1368984"/>
            <a:ext cx="10702661" cy="2286588"/>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Die Offb selbst, gibt uns den Schlüssel um eine Einteilung des Buches vorzunehmen. </a:t>
            </a:r>
          </a:p>
          <a:p>
            <a:pPr>
              <a:spcAft>
                <a:spcPts val="0"/>
              </a:spcAft>
            </a:pP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"Schreibe nun,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was du gesehen hast</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und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was ist</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und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was nach diesem geschehen wird!</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(1,19)</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elle 3">
            <a:extLst>
              <a:ext uri="{FF2B5EF4-FFF2-40B4-BE49-F238E27FC236}">
                <a16:creationId xmlns:a16="http://schemas.microsoft.com/office/drawing/2014/main" id="{EE08BDA7-21BC-49A2-9A5F-DF4191CA4204}"/>
              </a:ext>
            </a:extLst>
          </p:cNvPr>
          <p:cNvGraphicFramePr>
            <a:graphicFrameLocks noGrp="1"/>
          </p:cNvGraphicFramePr>
          <p:nvPr>
            <p:extLst>
              <p:ext uri="{D42A27DB-BD31-4B8C-83A1-F6EECF244321}">
                <p14:modId xmlns:p14="http://schemas.microsoft.com/office/powerpoint/2010/main" val="70537355"/>
              </p:ext>
            </p:extLst>
          </p:nvPr>
        </p:nvGraphicFramePr>
        <p:xfrm>
          <a:off x="563101" y="3866171"/>
          <a:ext cx="11040013" cy="2667787"/>
        </p:xfrm>
        <a:graphic>
          <a:graphicData uri="http://schemas.openxmlformats.org/drawingml/2006/table">
            <a:tbl>
              <a:tblPr firstRow="1" firstCol="1" bandRow="1"/>
              <a:tblGrid>
                <a:gridCol w="2090592">
                  <a:extLst>
                    <a:ext uri="{9D8B030D-6E8A-4147-A177-3AD203B41FA5}">
                      <a16:colId xmlns:a16="http://schemas.microsoft.com/office/drawing/2014/main" val="99114735"/>
                    </a:ext>
                  </a:extLst>
                </a:gridCol>
                <a:gridCol w="2094815">
                  <a:extLst>
                    <a:ext uri="{9D8B030D-6E8A-4147-A177-3AD203B41FA5}">
                      <a16:colId xmlns:a16="http://schemas.microsoft.com/office/drawing/2014/main" val="3819058728"/>
                    </a:ext>
                  </a:extLst>
                </a:gridCol>
                <a:gridCol w="2245802">
                  <a:extLst>
                    <a:ext uri="{9D8B030D-6E8A-4147-A177-3AD203B41FA5}">
                      <a16:colId xmlns:a16="http://schemas.microsoft.com/office/drawing/2014/main" val="2131725471"/>
                    </a:ext>
                  </a:extLst>
                </a:gridCol>
                <a:gridCol w="2399957">
                  <a:extLst>
                    <a:ext uri="{9D8B030D-6E8A-4147-A177-3AD203B41FA5}">
                      <a16:colId xmlns:a16="http://schemas.microsoft.com/office/drawing/2014/main" val="3742156050"/>
                    </a:ext>
                  </a:extLst>
                </a:gridCol>
                <a:gridCol w="2208847">
                  <a:extLst>
                    <a:ext uri="{9D8B030D-6E8A-4147-A177-3AD203B41FA5}">
                      <a16:colId xmlns:a16="http://schemas.microsoft.com/office/drawing/2014/main" val="2274923419"/>
                    </a:ext>
                  </a:extLst>
                </a:gridCol>
              </a:tblGrid>
              <a:tr h="381112">
                <a:tc>
                  <a:txBody>
                    <a:bodyPr/>
                    <a:lstStyle/>
                    <a:p>
                      <a:pPr algn="ctr">
                        <a:spcAft>
                          <a:spcPts val="0"/>
                        </a:spcAft>
                      </a:pPr>
                      <a:r>
                        <a:rPr lang="de-CH" sz="2000" dirty="0">
                          <a:effectLst/>
                          <a:latin typeface="+mn-lt"/>
                          <a:ea typeface="Calibri" panose="020F0502020204030204" pitchFamily="34" charset="0"/>
                          <a:cs typeface="Times New Roman" panose="02020603050405020304" pitchFamily="18" charset="0"/>
                        </a:rPr>
                        <a:t>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a:effectLst/>
                          <a:latin typeface="+mn-lt"/>
                          <a:ea typeface="Calibri" panose="020F0502020204030204" pitchFamily="34" charset="0"/>
                          <a:cs typeface="Times New Roman" panose="02020603050405020304" pitchFamily="18" charset="0"/>
                        </a:rPr>
                        <a:t>1,9-20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a:effectLst/>
                          <a:latin typeface="+mn-lt"/>
                          <a:ea typeface="Calibri" panose="020F0502020204030204" pitchFamily="34" charset="0"/>
                          <a:cs typeface="Times New Roman" panose="02020603050405020304" pitchFamily="18" charset="0"/>
                        </a:rPr>
                        <a:t>2,1 – 3,22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a:effectLst/>
                          <a:latin typeface="+mn-lt"/>
                          <a:ea typeface="Calibri" panose="020F0502020204030204" pitchFamily="34" charset="0"/>
                          <a:cs typeface="Times New Roman" panose="02020603050405020304" pitchFamily="18" charset="0"/>
                        </a:rPr>
                        <a:t>4,1 – 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a:effectLst/>
                          <a:latin typeface="+mn-lt"/>
                          <a:ea typeface="Calibri" panose="020F0502020204030204" pitchFamily="34" charset="0"/>
                          <a:cs typeface="Times New Roman" panose="02020603050405020304" pitchFamily="18" charset="0"/>
                        </a:rPr>
                        <a:t>22,6-21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424484"/>
                  </a:ext>
                </a:extLst>
              </a:tr>
              <a:tr h="762225">
                <a:tc>
                  <a:txBody>
                    <a:bodyPr/>
                    <a:lstStyle/>
                    <a:p>
                      <a:pPr algn="ctr">
                        <a:spcAft>
                          <a:spcPts val="0"/>
                        </a:spcAft>
                      </a:pPr>
                      <a:r>
                        <a:rPr lang="de-CH" sz="2000" dirty="0">
                          <a:effectLst/>
                          <a:latin typeface="+mn-lt"/>
                          <a:ea typeface="Calibri" panose="020F0502020204030204" pitchFamily="34" charset="0"/>
                          <a:cs typeface="Times New Roman" panose="02020603050405020304" pitchFamily="18" charset="0"/>
                        </a:rPr>
                        <a:t>Einleitung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dirty="0">
                          <a:effectLst/>
                          <a:latin typeface="+mn-lt"/>
                          <a:ea typeface="Calibri" panose="020F0502020204030204" pitchFamily="34" charset="0"/>
                          <a:cs typeface="Times New Roman" panose="02020603050405020304" pitchFamily="18" charset="0"/>
                        </a:rPr>
                        <a:t>"Was du gesehen hast"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dirty="0">
                          <a:effectLst/>
                          <a:latin typeface="+mn-lt"/>
                          <a:ea typeface="Calibri" panose="020F0502020204030204" pitchFamily="34" charset="0"/>
                          <a:cs typeface="Times New Roman" panose="02020603050405020304" pitchFamily="18" charset="0"/>
                        </a:rPr>
                        <a:t>"was 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dirty="0">
                          <a:effectLst/>
                          <a:latin typeface="+mn-lt"/>
                          <a:ea typeface="Calibri" panose="020F0502020204030204" pitchFamily="34" charset="0"/>
                          <a:cs typeface="Times New Roman" panose="02020603050405020304" pitchFamily="18" charset="0"/>
                        </a:rPr>
                        <a:t>"was nach diesem geschehen wird!"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a:effectLst/>
                          <a:latin typeface="+mn-lt"/>
                          <a:ea typeface="Calibri" panose="020F0502020204030204" pitchFamily="34" charset="0"/>
                          <a:cs typeface="Times New Roman" panose="02020603050405020304" pitchFamily="18" charset="0"/>
                        </a:rPr>
                        <a:t>Schlusswort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884595"/>
                  </a:ext>
                </a:extLst>
              </a:tr>
              <a:tr h="1524450">
                <a:tc>
                  <a:txBody>
                    <a:bodyPr/>
                    <a:lstStyle/>
                    <a:p>
                      <a:pPr algn="ctr">
                        <a:spcAft>
                          <a:spcPts val="0"/>
                        </a:spcAft>
                      </a:pPr>
                      <a:r>
                        <a:rPr lang="de-CH" sz="2000">
                          <a:effectLst/>
                          <a:latin typeface="+mn-lt"/>
                          <a:ea typeface="Calibri" panose="020F0502020204030204" pitchFamily="34" charset="0"/>
                          <a:cs typeface="Times New Roman" panose="02020603050405020304" pitchFamily="18" charset="0"/>
                        </a:rPr>
                        <a:t>Geber, Empfänger, Ziel und Verheissung der Offb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dirty="0">
                          <a:effectLst/>
                          <a:latin typeface="+mn-lt"/>
                          <a:ea typeface="Calibri" panose="020F0502020204030204" pitchFamily="34" charset="0"/>
                          <a:cs typeface="Times New Roman" panose="02020603050405020304" pitchFamily="18" charset="0"/>
                        </a:rPr>
                        <a:t>Die Erscheinung des Menschensohnes in seiner Herrlichkeit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dirty="0">
                          <a:effectLst/>
                          <a:latin typeface="+mn-lt"/>
                          <a:ea typeface="Calibri" panose="020F0502020204030204" pitchFamily="34" charset="0"/>
                          <a:cs typeface="Times New Roman" panose="02020603050405020304" pitchFamily="18" charset="0"/>
                        </a:rPr>
                        <a:t>Die Sendschreiben an die sieben Gemeinden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dirty="0">
                          <a:effectLst/>
                          <a:latin typeface="+mn-lt"/>
                          <a:ea typeface="Calibri" panose="020F0502020204030204" pitchFamily="34" charset="0"/>
                          <a:cs typeface="Times New Roman" panose="02020603050405020304" pitchFamily="18" charset="0"/>
                        </a:rPr>
                        <a:t>Von der Entrückung der Gemeinde, die Trübsalszeit bis zum Offenbarwerden des Königs der Könige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000" dirty="0">
                          <a:effectLst/>
                          <a:latin typeface="+mn-lt"/>
                          <a:ea typeface="Calibri" panose="020F0502020204030204" pitchFamily="34" charset="0"/>
                          <a:cs typeface="Times New Roman" panose="02020603050405020304" pitchFamily="18" charset="0"/>
                        </a:rPr>
                        <a:t>Geber, Empfänger, Ziel und Verheissung und Warnung der Offb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307225"/>
                  </a:ext>
                </a:extLst>
              </a:tr>
            </a:tbl>
          </a:graphicData>
        </a:graphic>
      </p:graphicFrame>
    </p:spTree>
    <p:extLst>
      <p:ext uri="{BB962C8B-B14F-4D97-AF65-F5344CB8AC3E}">
        <p14:creationId xmlns:p14="http://schemas.microsoft.com/office/powerpoint/2010/main" val="268858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060700B-5EE8-4664-BAEE-A17D176DA261}"/>
              </a:ext>
            </a:extLst>
          </p:cNvPr>
          <p:cNvPicPr>
            <a:picLocks noChangeAspect="1"/>
          </p:cNvPicPr>
          <p:nvPr/>
        </p:nvPicPr>
        <p:blipFill>
          <a:blip r:embed="rId2"/>
          <a:stretch>
            <a:fillRect/>
          </a:stretch>
        </p:blipFill>
        <p:spPr>
          <a:xfrm>
            <a:off x="2935472" y="29584"/>
            <a:ext cx="4631720" cy="6747734"/>
          </a:xfrm>
          <a:prstGeom prst="rect">
            <a:avLst/>
          </a:prstGeom>
        </p:spPr>
      </p:pic>
      <p:cxnSp>
        <p:nvCxnSpPr>
          <p:cNvPr id="4" name="Gerade Verbindung mit Pfeil 3">
            <a:extLst>
              <a:ext uri="{FF2B5EF4-FFF2-40B4-BE49-F238E27FC236}">
                <a16:creationId xmlns:a16="http://schemas.microsoft.com/office/drawing/2014/main" id="{0C03CF7A-0153-4C2A-9B30-50F00816F064}"/>
              </a:ext>
            </a:extLst>
          </p:cNvPr>
          <p:cNvCxnSpPr/>
          <p:nvPr/>
        </p:nvCxnSpPr>
        <p:spPr>
          <a:xfrm flipH="1">
            <a:off x="7395096" y="1093594"/>
            <a:ext cx="503853" cy="4478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C6F94F54-041A-469A-9ACD-99C9F107BF87}"/>
              </a:ext>
            </a:extLst>
          </p:cNvPr>
          <p:cNvCxnSpPr/>
          <p:nvPr/>
        </p:nvCxnSpPr>
        <p:spPr>
          <a:xfrm flipH="1">
            <a:off x="7395096" y="2048128"/>
            <a:ext cx="503853" cy="4478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B6C06E92-0E63-4BBF-B121-F38E1CB3231C}"/>
              </a:ext>
            </a:extLst>
          </p:cNvPr>
          <p:cNvCxnSpPr/>
          <p:nvPr/>
        </p:nvCxnSpPr>
        <p:spPr>
          <a:xfrm flipH="1">
            <a:off x="7419205" y="2577337"/>
            <a:ext cx="503853" cy="4478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4C8B160E-F3A2-45C0-A3E5-67FEBA6598DD}"/>
              </a:ext>
            </a:extLst>
          </p:cNvPr>
          <p:cNvCxnSpPr/>
          <p:nvPr/>
        </p:nvCxnSpPr>
        <p:spPr>
          <a:xfrm flipH="1">
            <a:off x="7395096" y="3473073"/>
            <a:ext cx="503853" cy="4478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ABAE85F3-B31C-4695-9393-E7AA65F89F6A}"/>
              </a:ext>
            </a:extLst>
          </p:cNvPr>
          <p:cNvCxnSpPr/>
          <p:nvPr/>
        </p:nvCxnSpPr>
        <p:spPr>
          <a:xfrm flipH="1">
            <a:off x="7419205" y="3914608"/>
            <a:ext cx="503853" cy="4478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B6BD19FE-6835-48BA-8112-343F61F54FAE}"/>
              </a:ext>
            </a:extLst>
          </p:cNvPr>
          <p:cNvCxnSpPr/>
          <p:nvPr/>
        </p:nvCxnSpPr>
        <p:spPr>
          <a:xfrm flipH="1">
            <a:off x="7419206" y="4810345"/>
            <a:ext cx="503853" cy="4478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DE993077-A68F-4E81-885B-7DA13149ED15}"/>
              </a:ext>
            </a:extLst>
          </p:cNvPr>
          <p:cNvCxnSpPr/>
          <p:nvPr/>
        </p:nvCxnSpPr>
        <p:spPr>
          <a:xfrm flipH="1">
            <a:off x="7395096" y="5258213"/>
            <a:ext cx="503853" cy="4478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hteck: abgerundete Ecken 10">
            <a:extLst>
              <a:ext uri="{FF2B5EF4-FFF2-40B4-BE49-F238E27FC236}">
                <a16:creationId xmlns:a16="http://schemas.microsoft.com/office/drawing/2014/main" id="{52C9DEF2-D5B7-4AF8-9FBE-B9D7D6C64181}"/>
              </a:ext>
            </a:extLst>
          </p:cNvPr>
          <p:cNvSpPr/>
          <p:nvPr/>
        </p:nvSpPr>
        <p:spPr>
          <a:xfrm>
            <a:off x="4243231" y="1495324"/>
            <a:ext cx="2622300" cy="209724"/>
          </a:xfrm>
          <a:prstGeom prst="roundRect">
            <a:avLst/>
          </a:prstGeom>
          <a:solidFill>
            <a:srgbClr val="FF0000">
              <a:alpha val="3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abgerundete Ecken 11">
            <a:extLst>
              <a:ext uri="{FF2B5EF4-FFF2-40B4-BE49-F238E27FC236}">
                <a16:creationId xmlns:a16="http://schemas.microsoft.com/office/drawing/2014/main" id="{FFE5A4AA-5241-45CE-A0C9-911E4BB111B4}"/>
              </a:ext>
            </a:extLst>
          </p:cNvPr>
          <p:cNvSpPr/>
          <p:nvPr/>
        </p:nvSpPr>
        <p:spPr>
          <a:xfrm>
            <a:off x="4243230" y="2961064"/>
            <a:ext cx="2820107" cy="209724"/>
          </a:xfrm>
          <a:prstGeom prst="roundRect">
            <a:avLst/>
          </a:prstGeom>
          <a:solidFill>
            <a:srgbClr val="FF0000">
              <a:alpha val="3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abgerundete Ecken 12">
            <a:extLst>
              <a:ext uri="{FF2B5EF4-FFF2-40B4-BE49-F238E27FC236}">
                <a16:creationId xmlns:a16="http://schemas.microsoft.com/office/drawing/2014/main" id="{6ECAE514-9807-4AE2-AA47-04CBD10325C9}"/>
              </a:ext>
            </a:extLst>
          </p:cNvPr>
          <p:cNvSpPr/>
          <p:nvPr/>
        </p:nvSpPr>
        <p:spPr>
          <a:xfrm>
            <a:off x="4243231" y="4321942"/>
            <a:ext cx="1973011" cy="209724"/>
          </a:xfrm>
          <a:prstGeom prst="roundRect">
            <a:avLst/>
          </a:prstGeom>
          <a:solidFill>
            <a:srgbClr val="FF0000">
              <a:alpha val="3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abgerundete Ecken 13">
            <a:extLst>
              <a:ext uri="{FF2B5EF4-FFF2-40B4-BE49-F238E27FC236}">
                <a16:creationId xmlns:a16="http://schemas.microsoft.com/office/drawing/2014/main" id="{5123ADBA-242E-491C-9B1E-9F3D6ABF3060}"/>
              </a:ext>
            </a:extLst>
          </p:cNvPr>
          <p:cNvSpPr/>
          <p:nvPr/>
        </p:nvSpPr>
        <p:spPr>
          <a:xfrm>
            <a:off x="4264826" y="5706082"/>
            <a:ext cx="2119196" cy="209724"/>
          </a:xfrm>
          <a:prstGeom prst="roundRect">
            <a:avLst/>
          </a:prstGeom>
          <a:solidFill>
            <a:srgbClr val="FF0000">
              <a:alpha val="3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abgerundete Ecken 14">
            <a:extLst>
              <a:ext uri="{FF2B5EF4-FFF2-40B4-BE49-F238E27FC236}">
                <a16:creationId xmlns:a16="http://schemas.microsoft.com/office/drawing/2014/main" id="{358189F6-5691-488B-B283-AF6D32558524}"/>
              </a:ext>
            </a:extLst>
          </p:cNvPr>
          <p:cNvSpPr/>
          <p:nvPr/>
        </p:nvSpPr>
        <p:spPr>
          <a:xfrm>
            <a:off x="4264826" y="2403718"/>
            <a:ext cx="2337310" cy="234892"/>
          </a:xfrm>
          <a:prstGeom prst="roundRect">
            <a:avLst/>
          </a:prstGeom>
          <a:solidFill>
            <a:srgbClr val="548235">
              <a:alpha val="34902"/>
            </a:srgbClr>
          </a:solidFill>
          <a:ln>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abgerundete Ecken 15">
            <a:extLst>
              <a:ext uri="{FF2B5EF4-FFF2-40B4-BE49-F238E27FC236}">
                <a16:creationId xmlns:a16="http://schemas.microsoft.com/office/drawing/2014/main" id="{52A533DC-D760-4677-9B4C-668ED82F69F1}"/>
              </a:ext>
            </a:extLst>
          </p:cNvPr>
          <p:cNvSpPr/>
          <p:nvPr/>
        </p:nvSpPr>
        <p:spPr>
          <a:xfrm>
            <a:off x="4227106" y="3877848"/>
            <a:ext cx="2622300" cy="234892"/>
          </a:xfrm>
          <a:prstGeom prst="roundRect">
            <a:avLst/>
          </a:prstGeom>
          <a:solidFill>
            <a:srgbClr val="548235">
              <a:alpha val="34902"/>
            </a:srgbClr>
          </a:solidFill>
          <a:ln>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abgerundete Ecken 16">
            <a:extLst>
              <a:ext uri="{FF2B5EF4-FFF2-40B4-BE49-F238E27FC236}">
                <a16:creationId xmlns:a16="http://schemas.microsoft.com/office/drawing/2014/main" id="{8BC86C03-197A-4A59-B8C7-7EFF83B73A8B}"/>
              </a:ext>
            </a:extLst>
          </p:cNvPr>
          <p:cNvSpPr/>
          <p:nvPr/>
        </p:nvSpPr>
        <p:spPr>
          <a:xfrm>
            <a:off x="4227105" y="5201748"/>
            <a:ext cx="2812123" cy="234892"/>
          </a:xfrm>
          <a:prstGeom prst="roundRect">
            <a:avLst/>
          </a:prstGeom>
          <a:solidFill>
            <a:srgbClr val="548235">
              <a:alpha val="34902"/>
            </a:srgbClr>
          </a:solidFill>
          <a:ln>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2950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B412CC-C0F0-4E58-889B-C7A51675EDB8}"/>
              </a:ext>
            </a:extLst>
          </p:cNvPr>
          <p:cNvPicPr>
            <a:picLocks noChangeAspect="1"/>
          </p:cNvPicPr>
          <p:nvPr/>
        </p:nvPicPr>
        <p:blipFill>
          <a:blip r:embed="rId2"/>
          <a:stretch>
            <a:fillRect/>
          </a:stretch>
        </p:blipFill>
        <p:spPr>
          <a:xfrm>
            <a:off x="2952944" y="76006"/>
            <a:ext cx="5131103" cy="6716680"/>
          </a:xfrm>
          <a:prstGeom prst="rect">
            <a:avLst/>
          </a:prstGeom>
        </p:spPr>
      </p:pic>
    </p:spTree>
    <p:extLst>
      <p:ext uri="{BB962C8B-B14F-4D97-AF65-F5344CB8AC3E}">
        <p14:creationId xmlns:p14="http://schemas.microsoft.com/office/powerpoint/2010/main" val="282097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6" name="Textfeld 5">
            <a:extLst>
              <a:ext uri="{FF2B5EF4-FFF2-40B4-BE49-F238E27FC236}">
                <a16:creationId xmlns:a16="http://schemas.microsoft.com/office/drawing/2014/main" id="{EE4D47CD-DDF8-47C4-AAF4-84C23F5A2AFB}"/>
              </a:ext>
            </a:extLst>
          </p:cNvPr>
          <p:cNvSpPr txBox="1"/>
          <p:nvPr/>
        </p:nvSpPr>
        <p:spPr>
          <a:xfrm>
            <a:off x="2587202" y="4855618"/>
            <a:ext cx="7017627" cy="938719"/>
          </a:xfrm>
          <a:prstGeom prst="rect">
            <a:avLst/>
          </a:prstGeom>
          <a:noFill/>
        </p:spPr>
        <p:txBody>
          <a:bodyPr wrap="none" rtlCol="0">
            <a:spAutoFit/>
          </a:bodyPr>
          <a:lstStyle/>
          <a:p>
            <a:pPr algn="ctr"/>
            <a:r>
              <a:rPr lang="de-CH" sz="5500" b="1" dirty="0"/>
              <a:t>Offb Teil 1 | Einführung</a:t>
            </a:r>
          </a:p>
        </p:txBody>
      </p:sp>
    </p:spTree>
    <p:extLst>
      <p:ext uri="{BB962C8B-B14F-4D97-AF65-F5344CB8AC3E}">
        <p14:creationId xmlns:p14="http://schemas.microsoft.com/office/powerpoint/2010/main" val="125229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546456"/>
            <a:ext cx="1357976" cy="523220"/>
          </a:xfrm>
          <a:prstGeom prst="rect">
            <a:avLst/>
          </a:prstGeom>
          <a:noFill/>
        </p:spPr>
        <p:txBody>
          <a:bodyPr wrap="square" rtlCol="0">
            <a:spAutoFit/>
          </a:bodyPr>
          <a:lstStyle/>
          <a:p>
            <a:r>
              <a:rPr lang="de-CH" sz="2800" b="1" dirty="0"/>
              <a:t>Thema </a:t>
            </a:r>
          </a:p>
        </p:txBody>
      </p:sp>
      <p:sp>
        <p:nvSpPr>
          <p:cNvPr id="8" name="Textfeld 7">
            <a:extLst>
              <a:ext uri="{FF2B5EF4-FFF2-40B4-BE49-F238E27FC236}">
                <a16:creationId xmlns:a16="http://schemas.microsoft.com/office/drawing/2014/main" id="{321DC817-B0B6-4742-9BE2-F038ED435A12}"/>
              </a:ext>
            </a:extLst>
          </p:cNvPr>
          <p:cNvSpPr txBox="1"/>
          <p:nvPr/>
        </p:nvSpPr>
        <p:spPr>
          <a:xfrm>
            <a:off x="480091" y="1069676"/>
            <a:ext cx="11231818" cy="954107"/>
          </a:xfrm>
          <a:prstGeom prst="rect">
            <a:avLst/>
          </a:prstGeom>
          <a:noFill/>
        </p:spPr>
        <p:txBody>
          <a:bodyPr wrap="square" rtlCol="0">
            <a:spAutoFit/>
          </a:bodyPr>
          <a:lstStyle/>
          <a:p>
            <a:r>
              <a:rPr lang="de-CH" sz="2800" dirty="0"/>
              <a:t>Die Erfüllung des Heilsplanes Gottes und der Wiederkunft von Jesus Christus als Richter und König der Welt.</a:t>
            </a:r>
          </a:p>
        </p:txBody>
      </p:sp>
      <p:sp>
        <p:nvSpPr>
          <p:cNvPr id="3" name="Rechteck 2">
            <a:extLst>
              <a:ext uri="{FF2B5EF4-FFF2-40B4-BE49-F238E27FC236}">
                <a16:creationId xmlns:a16="http://schemas.microsoft.com/office/drawing/2014/main" id="{7FC5EFBE-5342-49B8-B3CB-930F08221556}"/>
              </a:ext>
            </a:extLst>
          </p:cNvPr>
          <p:cNvSpPr/>
          <p:nvPr/>
        </p:nvSpPr>
        <p:spPr>
          <a:xfrm>
            <a:off x="480090" y="2118697"/>
            <a:ext cx="9100137" cy="1815882"/>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Gott hat uns sein Wort, die BIBEL gegeben. Es ist eines der grössten Geschenke, das uns Gott gegeben hat. Im ersten Buch der Bibel erfahren wir Dinge über unsere </a:t>
            </a:r>
            <a:r>
              <a:rPr lang="de-CH" sz="2800" i="1" dirty="0">
                <a:latin typeface="Calibri" panose="020F0502020204030204" pitchFamily="34" charset="0"/>
                <a:ea typeface="Calibri" panose="020F0502020204030204" pitchFamily="34" charset="0"/>
                <a:cs typeface="Times New Roman" panose="02020603050405020304" pitchFamily="18" charset="0"/>
              </a:rPr>
              <a:t>Herkunft</a:t>
            </a:r>
            <a:r>
              <a:rPr lang="de-CH" sz="2800" dirty="0">
                <a:latin typeface="Calibri" panose="020F0502020204030204" pitchFamily="34" charset="0"/>
                <a:ea typeface="Calibri" panose="020F0502020204030204" pitchFamily="34" charset="0"/>
                <a:cs typeface="Times New Roman" panose="02020603050405020304" pitchFamily="18" charset="0"/>
              </a:rPr>
              <a:t> und im letzten Buch über unsere </a:t>
            </a:r>
            <a:r>
              <a:rPr lang="de-CH" sz="2800" i="1" dirty="0">
                <a:latin typeface="Calibri" panose="020F0502020204030204" pitchFamily="34" charset="0"/>
                <a:ea typeface="Calibri" panose="020F0502020204030204" pitchFamily="34" charset="0"/>
                <a:cs typeface="Times New Roman" panose="02020603050405020304" pitchFamily="18" charset="0"/>
              </a:rPr>
              <a:t>Zukunft</a:t>
            </a:r>
            <a:r>
              <a:rPr lang="de-CH" sz="2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hteck 6">
            <a:extLst>
              <a:ext uri="{FF2B5EF4-FFF2-40B4-BE49-F238E27FC236}">
                <a16:creationId xmlns:a16="http://schemas.microsoft.com/office/drawing/2014/main" id="{ECE91190-B206-4715-A792-313C6244407D}"/>
              </a:ext>
            </a:extLst>
          </p:cNvPr>
          <p:cNvSpPr/>
          <p:nvPr/>
        </p:nvSpPr>
        <p:spPr>
          <a:xfrm>
            <a:off x="480090" y="4029493"/>
            <a:ext cx="9259528" cy="2346861"/>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Der Apostel Petrus schreibt:</a:t>
            </a:r>
          </a:p>
          <a:p>
            <a:pPr>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so besitzen wir das prophetische Wort </a:t>
            </a:r>
            <a:r>
              <a:rPr lang="de-CH" sz="2800" spc="75"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umso</a:t>
            </a:r>
            <a:r>
              <a:rPr lang="de-CH" sz="2800" spc="75"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fester, und ihr tut gut, darauf zu achten als auf eine Lampe, die an einem dunklen Ort leuchtet, bis der Tag anbricht und der Morgenstern in euren Herzen aufgeht,"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(2Petr 1,19)</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1" y="2808531"/>
            <a:ext cx="3388113" cy="523220"/>
          </a:xfrm>
          <a:prstGeom prst="rect">
            <a:avLst/>
          </a:prstGeom>
          <a:noFill/>
        </p:spPr>
        <p:txBody>
          <a:bodyPr wrap="square" rtlCol="0">
            <a:spAutoFit/>
          </a:bodyPr>
          <a:lstStyle/>
          <a:p>
            <a:r>
              <a:rPr lang="de-CH" sz="2800" b="1" dirty="0"/>
              <a:t>Das Lamm Gottes </a:t>
            </a:r>
          </a:p>
        </p:txBody>
      </p:sp>
      <p:sp>
        <p:nvSpPr>
          <p:cNvPr id="2" name="Rechteck 1">
            <a:extLst>
              <a:ext uri="{FF2B5EF4-FFF2-40B4-BE49-F238E27FC236}">
                <a16:creationId xmlns:a16="http://schemas.microsoft.com/office/drawing/2014/main" id="{0141A21A-7FB6-46E0-BBEE-458B6FADDB56}"/>
              </a:ext>
            </a:extLst>
          </p:cNvPr>
          <p:cNvSpPr/>
          <p:nvPr/>
        </p:nvSpPr>
        <p:spPr>
          <a:xfrm>
            <a:off x="563101" y="1184107"/>
            <a:ext cx="9939915"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Was ist das Zentrum der Prophetie? Es ist nicht Israel als ein Volk oder irgendein Ereignis, sondern es geht um Jesus Christus. Es geht um das Lamm Gottes welches das Zentrum der Offb ist. </a:t>
            </a:r>
          </a:p>
        </p:txBody>
      </p:sp>
      <p:sp>
        <p:nvSpPr>
          <p:cNvPr id="3" name="Rechteck 2">
            <a:extLst>
              <a:ext uri="{FF2B5EF4-FFF2-40B4-BE49-F238E27FC236}">
                <a16:creationId xmlns:a16="http://schemas.microsoft.com/office/drawing/2014/main" id="{1B6D855A-1C22-4570-B94D-F2F4D3DD82DF}"/>
              </a:ext>
            </a:extLst>
          </p:cNvPr>
          <p:cNvSpPr/>
          <p:nvPr/>
        </p:nvSpPr>
        <p:spPr>
          <a:xfrm>
            <a:off x="563101" y="3571180"/>
            <a:ext cx="10258697" cy="2246769"/>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Das Wort Lamm verwendet Johannes in der Offb 28-mal (4x7). Dieses Wort Lamm bedeutet: ein Junges Schaf, ein Milchlamm oder es kann auch mit der deutschen Verkleinerungsform Lämmlein ausgelegt werden. Das Lamm zeigt uns den Sohn Gottes in seinem Werk am Kreuz von Golgatha. </a:t>
            </a:r>
          </a:p>
        </p:txBody>
      </p:sp>
    </p:spTree>
    <p:extLst>
      <p:ext uri="{BB962C8B-B14F-4D97-AF65-F5344CB8AC3E}">
        <p14:creationId xmlns:p14="http://schemas.microsoft.com/office/powerpoint/2010/main" val="150267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3388113" cy="523220"/>
          </a:xfrm>
          <a:prstGeom prst="rect">
            <a:avLst/>
          </a:prstGeom>
          <a:noFill/>
        </p:spPr>
        <p:txBody>
          <a:bodyPr wrap="square" rtlCol="0">
            <a:spAutoFit/>
          </a:bodyPr>
          <a:lstStyle/>
          <a:p>
            <a:r>
              <a:rPr lang="de-CH" sz="2800" b="1" dirty="0"/>
              <a:t>Das Lamm Gottes </a:t>
            </a:r>
          </a:p>
        </p:txBody>
      </p:sp>
      <p:sp>
        <p:nvSpPr>
          <p:cNvPr id="2" name="Rechteck 1">
            <a:extLst>
              <a:ext uri="{FF2B5EF4-FFF2-40B4-BE49-F238E27FC236}">
                <a16:creationId xmlns:a16="http://schemas.microsoft.com/office/drawing/2014/main" id="{993A65A3-D60C-4353-89FC-81A6AF955546}"/>
              </a:ext>
            </a:extLst>
          </p:cNvPr>
          <p:cNvSpPr/>
          <p:nvPr/>
        </p:nvSpPr>
        <p:spPr>
          <a:xfrm>
            <a:off x="483780" y="1190332"/>
            <a:ext cx="3583032"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Blut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4" name="Rechteck 3">
            <a:extLst>
              <a:ext uri="{FF2B5EF4-FFF2-40B4-BE49-F238E27FC236}">
                <a16:creationId xmlns:a16="http://schemas.microsoft.com/office/drawing/2014/main" id="{C0F477FC-A679-4B54-B2AF-EA05D6D21373}"/>
              </a:ext>
            </a:extLst>
          </p:cNvPr>
          <p:cNvSpPr/>
          <p:nvPr/>
        </p:nvSpPr>
        <p:spPr>
          <a:xfrm>
            <a:off x="483780" y="1949737"/>
            <a:ext cx="9335907" cy="1815882"/>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"Und ich sprach zu ihm: Mein Herr, du weißt es. Und er sprach zu mir: Diese sind es, die aus der großen Bedrängnis kommen, und sie haben ihre Gewänder gewaschen und sie weiß gemacht im </a:t>
            </a:r>
            <a:r>
              <a:rPr lang="de-CH" sz="2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Blut des Lammes</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(7,14)</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8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3388113" cy="523220"/>
          </a:xfrm>
          <a:prstGeom prst="rect">
            <a:avLst/>
          </a:prstGeom>
          <a:noFill/>
        </p:spPr>
        <p:txBody>
          <a:bodyPr wrap="square" rtlCol="0">
            <a:spAutoFit/>
          </a:bodyPr>
          <a:lstStyle/>
          <a:p>
            <a:r>
              <a:rPr lang="de-CH" sz="2800" b="1" dirty="0"/>
              <a:t>Das Lamm Gottes </a:t>
            </a:r>
          </a:p>
        </p:txBody>
      </p:sp>
      <p:sp>
        <p:nvSpPr>
          <p:cNvPr id="2" name="Rechteck 1">
            <a:extLst>
              <a:ext uri="{FF2B5EF4-FFF2-40B4-BE49-F238E27FC236}">
                <a16:creationId xmlns:a16="http://schemas.microsoft.com/office/drawing/2014/main" id="{993A65A3-D60C-4353-89FC-81A6AF955546}"/>
              </a:ext>
            </a:extLst>
          </p:cNvPr>
          <p:cNvSpPr/>
          <p:nvPr/>
        </p:nvSpPr>
        <p:spPr>
          <a:xfrm>
            <a:off x="483780" y="1190332"/>
            <a:ext cx="3583032"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Blut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6" name="Rechteck 5">
            <a:extLst>
              <a:ext uri="{FF2B5EF4-FFF2-40B4-BE49-F238E27FC236}">
                <a16:creationId xmlns:a16="http://schemas.microsoft.com/office/drawing/2014/main" id="{DE082D23-680B-4528-8C99-3D9F23D73853}"/>
              </a:ext>
            </a:extLst>
          </p:cNvPr>
          <p:cNvSpPr/>
          <p:nvPr/>
        </p:nvSpPr>
        <p:spPr>
          <a:xfrm>
            <a:off x="483780" y="1814542"/>
            <a:ext cx="474521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Lebensbuch</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7" name="Rechteck 6">
            <a:extLst>
              <a:ext uri="{FF2B5EF4-FFF2-40B4-BE49-F238E27FC236}">
                <a16:creationId xmlns:a16="http://schemas.microsoft.com/office/drawing/2014/main" id="{4B007A21-412E-481D-AA71-4229184D74A5}"/>
              </a:ext>
            </a:extLst>
          </p:cNvPr>
          <p:cNvSpPr/>
          <p:nvPr/>
        </p:nvSpPr>
        <p:spPr>
          <a:xfrm>
            <a:off x="483780" y="2648553"/>
            <a:ext cx="9574620"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"Und alles Unreine wird nicht in sie hineinkommen, noch </a:t>
            </a:r>
            <a:r>
              <a:rPr lang="de-CH" sz="2800" dirty="0">
                <a:latin typeface="Cambria Math" panose="02040503050406030204" pitchFamily="18" charset="0"/>
                <a:ea typeface="Calibri" panose="020F0502020204030204" pitchFamily="34" charset="0"/>
                <a:cs typeface="Cambria Math" panose="02040503050406030204" pitchFamily="18" charset="0"/>
              </a:rPr>
              <a:t>⟨</a:t>
            </a:r>
            <a:r>
              <a:rPr lang="de-CH" sz="2800" dirty="0">
                <a:latin typeface="Calibri" panose="020F0502020204030204" pitchFamily="34" charset="0"/>
                <a:ea typeface="Calibri" panose="020F0502020204030204" pitchFamily="34" charset="0"/>
                <a:cs typeface="Times New Roman" panose="02020603050405020304" pitchFamily="18" charset="0"/>
              </a:rPr>
              <a:t>derjenige</a:t>
            </a:r>
            <a:r>
              <a:rPr lang="de-CH" sz="2800" dirty="0">
                <a:latin typeface="Cambria Math" panose="02040503050406030204" pitchFamily="18" charset="0"/>
                <a:ea typeface="Calibri" panose="020F0502020204030204" pitchFamily="34" charset="0"/>
                <a:cs typeface="Cambria Math" panose="02040503050406030204" pitchFamily="18" charset="0"/>
              </a:rPr>
              <a:t>⟩</a:t>
            </a:r>
            <a:r>
              <a:rPr lang="de-CH" sz="2800" dirty="0">
                <a:latin typeface="Calibri" panose="020F0502020204030204" pitchFamily="34" charset="0"/>
                <a:ea typeface="Calibri" panose="020F0502020204030204" pitchFamily="34" charset="0"/>
                <a:cs typeface="Times New Roman" panose="02020603050405020304" pitchFamily="18" charset="0"/>
              </a:rPr>
              <a:t>, der Gräuel und Lüge tut, sondern nur die, welche geschrieben sind im </a:t>
            </a:r>
            <a:r>
              <a:rPr lang="de-CH" sz="2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Buch des Lebens des Lammes</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(21,27)</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4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3388113" cy="523220"/>
          </a:xfrm>
          <a:prstGeom prst="rect">
            <a:avLst/>
          </a:prstGeom>
          <a:noFill/>
        </p:spPr>
        <p:txBody>
          <a:bodyPr wrap="square" rtlCol="0">
            <a:spAutoFit/>
          </a:bodyPr>
          <a:lstStyle/>
          <a:p>
            <a:r>
              <a:rPr lang="de-CH" sz="2800" b="1" dirty="0"/>
              <a:t>Das Lamm Gottes </a:t>
            </a:r>
          </a:p>
        </p:txBody>
      </p:sp>
      <p:sp>
        <p:nvSpPr>
          <p:cNvPr id="2" name="Rechteck 1">
            <a:extLst>
              <a:ext uri="{FF2B5EF4-FFF2-40B4-BE49-F238E27FC236}">
                <a16:creationId xmlns:a16="http://schemas.microsoft.com/office/drawing/2014/main" id="{993A65A3-D60C-4353-89FC-81A6AF955546}"/>
              </a:ext>
            </a:extLst>
          </p:cNvPr>
          <p:cNvSpPr/>
          <p:nvPr/>
        </p:nvSpPr>
        <p:spPr>
          <a:xfrm>
            <a:off x="483780" y="1190332"/>
            <a:ext cx="3583032"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Blut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6" name="Rechteck 5">
            <a:extLst>
              <a:ext uri="{FF2B5EF4-FFF2-40B4-BE49-F238E27FC236}">
                <a16:creationId xmlns:a16="http://schemas.microsoft.com/office/drawing/2014/main" id="{DE082D23-680B-4528-8C99-3D9F23D73853}"/>
              </a:ext>
            </a:extLst>
          </p:cNvPr>
          <p:cNvSpPr/>
          <p:nvPr/>
        </p:nvSpPr>
        <p:spPr>
          <a:xfrm>
            <a:off x="483780" y="1814542"/>
            <a:ext cx="474521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Lebensbuch</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3" name="Rechteck 2">
            <a:extLst>
              <a:ext uri="{FF2B5EF4-FFF2-40B4-BE49-F238E27FC236}">
                <a16:creationId xmlns:a16="http://schemas.microsoft.com/office/drawing/2014/main" id="{2523BEDF-76A0-4160-9396-0CD11ED88830}"/>
              </a:ext>
            </a:extLst>
          </p:cNvPr>
          <p:cNvSpPr/>
          <p:nvPr/>
        </p:nvSpPr>
        <p:spPr>
          <a:xfrm>
            <a:off x="483780" y="2438752"/>
            <a:ext cx="405393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Apostel</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4" name="Rechteck 3">
            <a:extLst>
              <a:ext uri="{FF2B5EF4-FFF2-40B4-BE49-F238E27FC236}">
                <a16:creationId xmlns:a16="http://schemas.microsoft.com/office/drawing/2014/main" id="{658ADEF8-BEDF-4E01-BCE2-20556FCF62D5}"/>
              </a:ext>
            </a:extLst>
          </p:cNvPr>
          <p:cNvSpPr/>
          <p:nvPr/>
        </p:nvSpPr>
        <p:spPr>
          <a:xfrm>
            <a:off x="483780" y="3270859"/>
            <a:ext cx="9666899" cy="954107"/>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"Und die Mauer der Stadt hatte zwölf Grundsteine und auf ihnen zwölf Namen der </a:t>
            </a:r>
            <a:r>
              <a:rPr lang="de-CH" sz="2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zwölf Apostel des Lammes</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(21,14)</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38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3388113" cy="523220"/>
          </a:xfrm>
          <a:prstGeom prst="rect">
            <a:avLst/>
          </a:prstGeom>
          <a:noFill/>
        </p:spPr>
        <p:txBody>
          <a:bodyPr wrap="square" rtlCol="0">
            <a:spAutoFit/>
          </a:bodyPr>
          <a:lstStyle/>
          <a:p>
            <a:r>
              <a:rPr lang="de-CH" sz="2800" b="1" dirty="0"/>
              <a:t>Das Lamm Gottes </a:t>
            </a:r>
          </a:p>
        </p:txBody>
      </p:sp>
      <p:sp>
        <p:nvSpPr>
          <p:cNvPr id="2" name="Rechteck 1">
            <a:extLst>
              <a:ext uri="{FF2B5EF4-FFF2-40B4-BE49-F238E27FC236}">
                <a16:creationId xmlns:a16="http://schemas.microsoft.com/office/drawing/2014/main" id="{993A65A3-D60C-4353-89FC-81A6AF955546}"/>
              </a:ext>
            </a:extLst>
          </p:cNvPr>
          <p:cNvSpPr/>
          <p:nvPr/>
        </p:nvSpPr>
        <p:spPr>
          <a:xfrm>
            <a:off x="483780" y="1190332"/>
            <a:ext cx="3583032"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Blut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6" name="Rechteck 5">
            <a:extLst>
              <a:ext uri="{FF2B5EF4-FFF2-40B4-BE49-F238E27FC236}">
                <a16:creationId xmlns:a16="http://schemas.microsoft.com/office/drawing/2014/main" id="{DE082D23-680B-4528-8C99-3D9F23D73853}"/>
              </a:ext>
            </a:extLst>
          </p:cNvPr>
          <p:cNvSpPr/>
          <p:nvPr/>
        </p:nvSpPr>
        <p:spPr>
          <a:xfrm>
            <a:off x="483780" y="1814542"/>
            <a:ext cx="474521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Lebensbuch</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3" name="Rechteck 2">
            <a:extLst>
              <a:ext uri="{FF2B5EF4-FFF2-40B4-BE49-F238E27FC236}">
                <a16:creationId xmlns:a16="http://schemas.microsoft.com/office/drawing/2014/main" id="{2523BEDF-76A0-4160-9396-0CD11ED88830}"/>
              </a:ext>
            </a:extLst>
          </p:cNvPr>
          <p:cNvSpPr/>
          <p:nvPr/>
        </p:nvSpPr>
        <p:spPr>
          <a:xfrm>
            <a:off x="483780" y="2438752"/>
            <a:ext cx="405393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Apostel</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7" name="Rechteck 6">
            <a:extLst>
              <a:ext uri="{FF2B5EF4-FFF2-40B4-BE49-F238E27FC236}">
                <a16:creationId xmlns:a16="http://schemas.microsoft.com/office/drawing/2014/main" id="{E5043579-9E63-4874-8E02-FC2DDB06CBE5}"/>
              </a:ext>
            </a:extLst>
          </p:cNvPr>
          <p:cNvSpPr/>
          <p:nvPr/>
        </p:nvSpPr>
        <p:spPr>
          <a:xfrm>
            <a:off x="483779" y="3080720"/>
            <a:ext cx="3740255"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Braut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8" name="Rechteck 7">
            <a:extLst>
              <a:ext uri="{FF2B5EF4-FFF2-40B4-BE49-F238E27FC236}">
                <a16:creationId xmlns:a16="http://schemas.microsoft.com/office/drawing/2014/main" id="{07917F23-9F73-409C-841B-BF862AD29D50}"/>
              </a:ext>
            </a:extLst>
          </p:cNvPr>
          <p:cNvSpPr/>
          <p:nvPr/>
        </p:nvSpPr>
        <p:spPr>
          <a:xfrm>
            <a:off x="483779" y="3896029"/>
            <a:ext cx="9910181" cy="1815882"/>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"Und es kam einer von den sieben Engeln, welche die sieben Schalen hatten, voll der sieben letzten Plagen, und redete mit mir und sprach: Komm her! Ich will dir die </a:t>
            </a:r>
            <a:r>
              <a:rPr lang="de-CH" sz="2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Braut, die Frau des Lammes</a:t>
            </a:r>
            <a:r>
              <a:rPr lang="de-CH" sz="2800" dirty="0">
                <a:latin typeface="Calibri" panose="020F0502020204030204" pitchFamily="34" charset="0"/>
                <a:ea typeface="Calibri" panose="020F0502020204030204" pitchFamily="34" charset="0"/>
                <a:cs typeface="Times New Roman" panose="02020603050405020304" pitchFamily="18" charset="0"/>
              </a:rPr>
              <a:t>, zeigen." </a:t>
            </a:r>
            <a:r>
              <a:rPr lang="de-CH" sz="2800" b="1" dirty="0">
                <a:latin typeface="Calibri" panose="020F0502020204030204" pitchFamily="34" charset="0"/>
                <a:ea typeface="Calibri" panose="020F0502020204030204" pitchFamily="34" charset="0"/>
                <a:cs typeface="Times New Roman" panose="02020603050405020304" pitchFamily="18" charset="0"/>
              </a:rPr>
              <a:t>(21,9)</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88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3388113" cy="523220"/>
          </a:xfrm>
          <a:prstGeom prst="rect">
            <a:avLst/>
          </a:prstGeom>
          <a:noFill/>
        </p:spPr>
        <p:txBody>
          <a:bodyPr wrap="square" rtlCol="0">
            <a:spAutoFit/>
          </a:bodyPr>
          <a:lstStyle/>
          <a:p>
            <a:r>
              <a:rPr lang="de-CH" sz="2800" b="1" dirty="0"/>
              <a:t>Das Lamm Gottes </a:t>
            </a:r>
          </a:p>
        </p:txBody>
      </p:sp>
      <p:sp>
        <p:nvSpPr>
          <p:cNvPr id="2" name="Rechteck 1">
            <a:extLst>
              <a:ext uri="{FF2B5EF4-FFF2-40B4-BE49-F238E27FC236}">
                <a16:creationId xmlns:a16="http://schemas.microsoft.com/office/drawing/2014/main" id="{993A65A3-D60C-4353-89FC-81A6AF955546}"/>
              </a:ext>
            </a:extLst>
          </p:cNvPr>
          <p:cNvSpPr/>
          <p:nvPr/>
        </p:nvSpPr>
        <p:spPr>
          <a:xfrm>
            <a:off x="483780" y="1190332"/>
            <a:ext cx="3583032"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Blut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6" name="Rechteck 5">
            <a:extLst>
              <a:ext uri="{FF2B5EF4-FFF2-40B4-BE49-F238E27FC236}">
                <a16:creationId xmlns:a16="http://schemas.microsoft.com/office/drawing/2014/main" id="{DE082D23-680B-4528-8C99-3D9F23D73853}"/>
              </a:ext>
            </a:extLst>
          </p:cNvPr>
          <p:cNvSpPr/>
          <p:nvPr/>
        </p:nvSpPr>
        <p:spPr>
          <a:xfrm>
            <a:off x="483780" y="1814542"/>
            <a:ext cx="474521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Das </a:t>
            </a:r>
            <a:r>
              <a:rPr lang="de-CH" sz="2800" b="1" dirty="0">
                <a:latin typeface="Calibri" panose="020F0502020204030204" pitchFamily="34" charset="0"/>
                <a:ea typeface="Calibri" panose="020F0502020204030204" pitchFamily="34" charset="0"/>
                <a:cs typeface="Times New Roman" panose="02020603050405020304" pitchFamily="18" charset="0"/>
              </a:rPr>
              <a:t>Lebensbuch</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3" name="Rechteck 2">
            <a:extLst>
              <a:ext uri="{FF2B5EF4-FFF2-40B4-BE49-F238E27FC236}">
                <a16:creationId xmlns:a16="http://schemas.microsoft.com/office/drawing/2014/main" id="{2523BEDF-76A0-4160-9396-0CD11ED88830}"/>
              </a:ext>
            </a:extLst>
          </p:cNvPr>
          <p:cNvSpPr/>
          <p:nvPr/>
        </p:nvSpPr>
        <p:spPr>
          <a:xfrm>
            <a:off x="483780" y="2438752"/>
            <a:ext cx="4053930"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Apostel</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7" name="Rechteck 6">
            <a:extLst>
              <a:ext uri="{FF2B5EF4-FFF2-40B4-BE49-F238E27FC236}">
                <a16:creationId xmlns:a16="http://schemas.microsoft.com/office/drawing/2014/main" id="{E5043579-9E63-4874-8E02-FC2DDB06CBE5}"/>
              </a:ext>
            </a:extLst>
          </p:cNvPr>
          <p:cNvSpPr/>
          <p:nvPr/>
        </p:nvSpPr>
        <p:spPr>
          <a:xfrm>
            <a:off x="483779" y="3080720"/>
            <a:ext cx="3740255"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Braut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9" name="Rechteck 8">
            <a:extLst>
              <a:ext uri="{FF2B5EF4-FFF2-40B4-BE49-F238E27FC236}">
                <a16:creationId xmlns:a16="http://schemas.microsoft.com/office/drawing/2014/main" id="{ADEB8A38-13F8-4713-80D4-1CC230C0C294}"/>
              </a:ext>
            </a:extLst>
          </p:cNvPr>
          <p:cNvSpPr/>
          <p:nvPr/>
        </p:nvSpPr>
        <p:spPr>
          <a:xfrm>
            <a:off x="483779" y="3704930"/>
            <a:ext cx="4214359" cy="523220"/>
          </a:xfrm>
          <a:prstGeom prst="rect">
            <a:avLst/>
          </a:prstGeom>
        </p:spPr>
        <p:txBody>
          <a:bodyPr wrap="none">
            <a:spAutoFit/>
          </a:bodyPr>
          <a:lstStyle/>
          <a:p>
            <a:pPr marL="285750" indent="-285750">
              <a:spcAft>
                <a:spcPts val="0"/>
              </a:spcAft>
              <a:buFont typeface="Arial" panose="020B060402020202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Hochzeit</a:t>
            </a:r>
            <a:r>
              <a:rPr lang="de-CH" sz="2800" dirty="0">
                <a:latin typeface="Calibri" panose="020F0502020204030204" pitchFamily="34" charset="0"/>
                <a:ea typeface="Calibri" panose="020F0502020204030204" pitchFamily="34" charset="0"/>
                <a:cs typeface="Times New Roman" panose="02020603050405020304" pitchFamily="18" charset="0"/>
              </a:rPr>
              <a:t> des Lammes</a:t>
            </a:r>
          </a:p>
        </p:txBody>
      </p:sp>
      <p:sp>
        <p:nvSpPr>
          <p:cNvPr id="4" name="Rechteck 3">
            <a:extLst>
              <a:ext uri="{FF2B5EF4-FFF2-40B4-BE49-F238E27FC236}">
                <a16:creationId xmlns:a16="http://schemas.microsoft.com/office/drawing/2014/main" id="{8EBE2190-7094-4245-A9B3-A12BC02602BB}"/>
              </a:ext>
            </a:extLst>
          </p:cNvPr>
          <p:cNvSpPr/>
          <p:nvPr/>
        </p:nvSpPr>
        <p:spPr>
          <a:xfrm>
            <a:off x="483779" y="4437096"/>
            <a:ext cx="9079671"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"Lasst uns fröhlich sein und jubeln und ihm die Ehre geben; denn die </a:t>
            </a:r>
            <a:r>
              <a:rPr lang="de-CH" sz="2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Hochzeit des Lammes</a:t>
            </a:r>
            <a:r>
              <a:rPr lang="de-CH" sz="2800" dirty="0">
                <a:latin typeface="Calibri" panose="020F0502020204030204" pitchFamily="34" charset="0"/>
                <a:ea typeface="Calibri" panose="020F0502020204030204" pitchFamily="34" charset="0"/>
                <a:cs typeface="Times New Roman" panose="02020603050405020304" pitchFamily="18" charset="0"/>
              </a:rPr>
              <a:t> ist gekommen, und seine Frau hat sich bereitgemacht." </a:t>
            </a:r>
            <a:r>
              <a:rPr lang="de-CH" sz="2800" b="1" dirty="0">
                <a:latin typeface="Calibri" panose="020F0502020204030204" pitchFamily="34" charset="0"/>
                <a:ea typeface="Calibri" panose="020F0502020204030204" pitchFamily="34" charset="0"/>
                <a:cs typeface="Times New Roman" panose="02020603050405020304" pitchFamily="18" charset="0"/>
              </a:rPr>
              <a:t>(19,7)</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6041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1824</Words>
  <Application>Microsoft Office PowerPoint</Application>
  <PresentationFormat>Breitbild</PresentationFormat>
  <Paragraphs>128</Paragraphs>
  <Slides>25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Arial</vt:lpstr>
      <vt:lpstr>Calibri</vt:lpstr>
      <vt:lpstr>Calibri Light</vt:lpstr>
      <vt:lpstr>Cambria Math</vt:lpstr>
      <vt:lpstr>Times New Roman</vt:lpstr>
      <vt:lpstr>Trebuchet MS</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Offenbarung</dc:title>
  <dc:creator>Matthias Germann</dc:creator>
  <cp:keywords>Bibel, Neues Testament</cp:keywords>
  <cp:lastModifiedBy>Mätthu</cp:lastModifiedBy>
  <cp:revision>277</cp:revision>
  <dcterms:created xsi:type="dcterms:W3CDTF">2021-02-04T12:45:11Z</dcterms:created>
  <dcterms:modified xsi:type="dcterms:W3CDTF">2022-01-01T09:56:24Z</dcterms:modified>
</cp:coreProperties>
</file>