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51" r:id="rId2"/>
    <p:sldId id="730" r:id="rId3"/>
    <p:sldId id="340" r:id="rId4"/>
    <p:sldId id="735" r:id="rId5"/>
    <p:sldId id="737" r:id="rId6"/>
    <p:sldId id="738" r:id="rId7"/>
    <p:sldId id="736" r:id="rId8"/>
    <p:sldId id="739" r:id="rId9"/>
    <p:sldId id="741" r:id="rId10"/>
    <p:sldId id="740" r:id="rId11"/>
    <p:sldId id="742" r:id="rId12"/>
    <p:sldId id="259" r:id="rId13"/>
    <p:sldId id="748" r:id="rId14"/>
    <p:sldId id="260" r:id="rId15"/>
    <p:sldId id="744" r:id="rId16"/>
    <p:sldId id="745" r:id="rId17"/>
    <p:sldId id="746" r:id="rId18"/>
    <p:sldId id="747" r:id="rId19"/>
    <p:sldId id="732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291" y="7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F089-39DA-47E3-A74C-E64C6DBBD5AE}" type="datetimeFigureOut">
              <a:rPr lang="de-CH" smtClean="0"/>
              <a:t>28.05.2023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541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DF089-39DA-47E3-A74C-E64C6DBBD5AE}" type="datetimeFigureOut">
              <a:rPr lang="de-CH" smtClean="0"/>
              <a:t>28.05.2023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45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5AE6D8E-66A5-F10A-55BA-43A5EA754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37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8BB9B07-CE3B-D8F0-DC57-51A72737A368}"/>
              </a:ext>
            </a:extLst>
          </p:cNvPr>
          <p:cNvSpPr txBox="1"/>
          <p:nvPr/>
        </p:nvSpPr>
        <p:spPr>
          <a:xfrm>
            <a:off x="643956" y="779101"/>
            <a:ext cx="100300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/>
              <a:t>Garizim (Segen) – Ebal (Fluch) </a:t>
            </a:r>
            <a:r>
              <a:rPr lang="de-DE" sz="3000" b="1" dirty="0">
                <a:sym typeface="Wingdings" panose="05000000000000000000" pitchFamily="2" charset="2"/>
              </a:rPr>
              <a:t></a:t>
            </a:r>
            <a:r>
              <a:rPr lang="de-DE" sz="3000" b="1" dirty="0"/>
              <a:t> ausgewogene Verkündigung </a:t>
            </a:r>
            <a:endParaRPr lang="de-CH" sz="30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1C27CA-E3B5-DF1D-5F3E-449C01CCA8F2}"/>
              </a:ext>
            </a:extLst>
          </p:cNvPr>
          <p:cNvSpPr txBox="1"/>
          <p:nvPr/>
        </p:nvSpPr>
        <p:spPr>
          <a:xfrm>
            <a:off x="643956" y="1539703"/>
            <a:ext cx="1006474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"Und Abram durchzog das Land bis zur Stätte von Sichem, </a:t>
            </a:r>
          </a:p>
          <a:p>
            <a:r>
              <a:rPr lang="de-CH" sz="3000" dirty="0"/>
              <a:t>bis zur Terebinthe More. Damals waren die Kanaaniter im Land.</a:t>
            </a:r>
          </a:p>
          <a:p>
            <a:r>
              <a:rPr lang="de-CH" sz="3000" dirty="0"/>
              <a:t>Und der HERR erschien dem Abram und sprach: Deinen </a:t>
            </a:r>
          </a:p>
          <a:p>
            <a:r>
              <a:rPr lang="de-CH" sz="3000" dirty="0"/>
              <a:t>Nachkommen will ich dieses Land geben. Und er baute dort </a:t>
            </a:r>
          </a:p>
          <a:p>
            <a:r>
              <a:rPr lang="de-CH" sz="3000" dirty="0"/>
              <a:t>dem HERRN, der ihm erschienen war, einen Altar." </a:t>
            </a:r>
            <a:r>
              <a:rPr lang="de-CH" sz="3000" b="1" dirty="0"/>
              <a:t>(Gen 12,6-7)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24434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8BB9B07-CE3B-D8F0-DC57-51A72737A368}"/>
              </a:ext>
            </a:extLst>
          </p:cNvPr>
          <p:cNvSpPr txBox="1"/>
          <p:nvPr/>
        </p:nvSpPr>
        <p:spPr>
          <a:xfrm>
            <a:off x="643956" y="779101"/>
            <a:ext cx="100300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/>
              <a:t>Garizim (Segen) – Ebal (Fluch) </a:t>
            </a:r>
            <a:r>
              <a:rPr lang="de-DE" sz="3000" b="1" dirty="0">
                <a:sym typeface="Wingdings" panose="05000000000000000000" pitchFamily="2" charset="2"/>
              </a:rPr>
              <a:t></a:t>
            </a:r>
            <a:r>
              <a:rPr lang="de-DE" sz="3000" b="1" dirty="0"/>
              <a:t> ausgewogene Verkündigung </a:t>
            </a:r>
            <a:endParaRPr lang="de-CH" sz="30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1C27CA-E3B5-DF1D-5F3E-449C01CCA8F2}"/>
              </a:ext>
            </a:extLst>
          </p:cNvPr>
          <p:cNvSpPr txBox="1"/>
          <p:nvPr/>
        </p:nvSpPr>
        <p:spPr>
          <a:xfrm>
            <a:off x="643956" y="1539703"/>
            <a:ext cx="10531024" cy="4478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470 Jahre nach der Berufung Abrahams, </a:t>
            </a:r>
          </a:p>
          <a:p>
            <a:r>
              <a:rPr lang="de-CH" sz="3000" dirty="0"/>
              <a:t>erteilt Mose den Israeliten folgenden Auftrag:</a:t>
            </a:r>
          </a:p>
          <a:p>
            <a:endParaRPr lang="de-CH" sz="1500" dirty="0"/>
          </a:p>
          <a:p>
            <a:r>
              <a:rPr lang="de-CH" sz="3000" dirty="0"/>
              <a:t>"Und es soll geschehen, wenn der HERR, dein Gott, dich in das </a:t>
            </a:r>
          </a:p>
          <a:p>
            <a:r>
              <a:rPr lang="de-CH" sz="3000" dirty="0"/>
              <a:t>Land bringt, in das du kommst, um es in Besitz zu nehmen, dann </a:t>
            </a:r>
          </a:p>
          <a:p>
            <a:r>
              <a:rPr lang="de-CH" sz="3000" dirty="0"/>
              <a:t>sollst du den </a:t>
            </a:r>
            <a:r>
              <a:rPr lang="de-CH" sz="3000" b="1" dirty="0"/>
              <a:t>Segen auf dem Berg Garizim</a:t>
            </a:r>
            <a:r>
              <a:rPr lang="de-CH" sz="3000" dirty="0"/>
              <a:t> erteilen und den </a:t>
            </a:r>
          </a:p>
          <a:p>
            <a:r>
              <a:rPr lang="de-CH" sz="3000" b="1" dirty="0"/>
              <a:t>Fluch auf dem Berg Ebal</a:t>
            </a:r>
            <a:r>
              <a:rPr lang="de-CH" sz="3000" dirty="0"/>
              <a:t>. </a:t>
            </a:r>
            <a:r>
              <a:rPr lang="de-DE" sz="3000" dirty="0"/>
              <a:t>Sind sie nicht jenseits des Jordan, </a:t>
            </a:r>
          </a:p>
          <a:p>
            <a:r>
              <a:rPr lang="de-DE" sz="3000" dirty="0"/>
              <a:t>hinter dem Weg gegen Sonnenuntergang, im Land der Kanaaniter, </a:t>
            </a:r>
          </a:p>
          <a:p>
            <a:r>
              <a:rPr lang="de-DE" sz="3000" dirty="0"/>
              <a:t>die in der Ebene wohnen, Gilgal gegenüber, bei den </a:t>
            </a:r>
          </a:p>
          <a:p>
            <a:r>
              <a:rPr lang="de-DE" sz="3000" dirty="0"/>
              <a:t>Terebinthen More?</a:t>
            </a:r>
            <a:r>
              <a:rPr lang="de-CH" sz="3000" dirty="0"/>
              <a:t>" </a:t>
            </a:r>
            <a:r>
              <a:rPr lang="de-CH" sz="3000" b="1" dirty="0"/>
              <a:t>(Dt 11,29-30)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27568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87" y="-566402"/>
            <a:ext cx="6855747" cy="784983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7981DEC-0C7B-9C89-AAE1-32627C0535BD}"/>
              </a:ext>
            </a:extLst>
          </p:cNvPr>
          <p:cNvSpPr/>
          <p:nvPr/>
        </p:nvSpPr>
        <p:spPr>
          <a:xfrm>
            <a:off x="6618410" y="3207156"/>
            <a:ext cx="966173" cy="8957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30EADE6-1ECD-E076-665A-D034BF3C9BBF}"/>
              </a:ext>
            </a:extLst>
          </p:cNvPr>
          <p:cNvSpPr/>
          <p:nvPr/>
        </p:nvSpPr>
        <p:spPr>
          <a:xfrm>
            <a:off x="5247665" y="1629792"/>
            <a:ext cx="1370745" cy="13611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118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E2996FD-B31B-837A-51B8-47B42308F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6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1" y="115294"/>
            <a:ext cx="12207242" cy="662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88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8BB9B07-CE3B-D8F0-DC57-51A72737A368}"/>
              </a:ext>
            </a:extLst>
          </p:cNvPr>
          <p:cNvSpPr txBox="1"/>
          <p:nvPr/>
        </p:nvSpPr>
        <p:spPr>
          <a:xfrm>
            <a:off x="643956" y="779101"/>
            <a:ext cx="100300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/>
              <a:t>Garizim (Segen) – Ebal (Fluch) </a:t>
            </a:r>
            <a:r>
              <a:rPr lang="de-DE" sz="3000" b="1" dirty="0">
                <a:sym typeface="Wingdings" panose="05000000000000000000" pitchFamily="2" charset="2"/>
              </a:rPr>
              <a:t></a:t>
            </a:r>
            <a:r>
              <a:rPr lang="de-DE" sz="3000" b="1" dirty="0"/>
              <a:t> ausgewogene Verkündigung </a:t>
            </a:r>
            <a:endParaRPr lang="de-CH" sz="30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1C27CA-E3B5-DF1D-5F3E-449C01CCA8F2}"/>
              </a:ext>
            </a:extLst>
          </p:cNvPr>
          <p:cNvSpPr txBox="1"/>
          <p:nvPr/>
        </p:nvSpPr>
        <p:spPr>
          <a:xfrm>
            <a:off x="643956" y="1539703"/>
            <a:ext cx="7009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Nur die Menschen können wirklich wählen, </a:t>
            </a:r>
          </a:p>
          <a:p>
            <a:r>
              <a:rPr lang="de-CH" sz="3000" dirty="0"/>
              <a:t>wenn sie wissen, was man wählen kann!</a:t>
            </a:r>
          </a:p>
        </p:txBody>
      </p:sp>
    </p:spTree>
    <p:extLst>
      <p:ext uri="{BB962C8B-B14F-4D97-AF65-F5344CB8AC3E}">
        <p14:creationId xmlns:p14="http://schemas.microsoft.com/office/powerpoint/2010/main" val="282262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8BB9B07-CE3B-D8F0-DC57-51A72737A368}"/>
              </a:ext>
            </a:extLst>
          </p:cNvPr>
          <p:cNvSpPr txBox="1"/>
          <p:nvPr/>
        </p:nvSpPr>
        <p:spPr>
          <a:xfrm>
            <a:off x="643956" y="779101"/>
            <a:ext cx="100300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/>
              <a:t>Garizim (Segen) – Ebal (Fluch) </a:t>
            </a:r>
            <a:r>
              <a:rPr lang="de-DE" sz="3000" b="1" dirty="0">
                <a:sym typeface="Wingdings" panose="05000000000000000000" pitchFamily="2" charset="2"/>
              </a:rPr>
              <a:t></a:t>
            </a:r>
            <a:r>
              <a:rPr lang="de-DE" sz="3000" b="1" dirty="0"/>
              <a:t> ausgewogene Verkündigung </a:t>
            </a:r>
            <a:endParaRPr lang="de-CH" sz="30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1C27CA-E3B5-DF1D-5F3E-449C01CCA8F2}"/>
              </a:ext>
            </a:extLst>
          </p:cNvPr>
          <p:cNvSpPr txBox="1"/>
          <p:nvPr/>
        </p:nvSpPr>
        <p:spPr>
          <a:xfrm>
            <a:off x="643956" y="1539703"/>
            <a:ext cx="112206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"Und Mose und die Ältesten von Israel befahlen dem Volk: </a:t>
            </a:r>
            <a:r>
              <a:rPr lang="de-CH" sz="2800" u="sng" dirty="0"/>
              <a:t>Bewahrt das</a:t>
            </a:r>
            <a:r>
              <a:rPr lang="de-CH" sz="2800" dirty="0"/>
              <a:t> </a:t>
            </a:r>
          </a:p>
          <a:p>
            <a:r>
              <a:rPr lang="de-CH" sz="2800" u="sng" dirty="0"/>
              <a:t>ganze Gebot, das ich euch heute befehle! </a:t>
            </a:r>
            <a:r>
              <a:rPr lang="de-CH" sz="2800" dirty="0"/>
              <a:t>2 Und es soll geschehen, an dem </a:t>
            </a:r>
          </a:p>
          <a:p>
            <a:r>
              <a:rPr lang="de-CH" sz="2800" dirty="0"/>
              <a:t>Tag, an dem ihr über den Jordan in das Land hinüberzieht, das der HERR, </a:t>
            </a:r>
          </a:p>
          <a:p>
            <a:r>
              <a:rPr lang="de-CH" sz="2800" dirty="0"/>
              <a:t>dein Gott, dir gibt, sollst du dir große Steine aufrichten und sie mit Kalk </a:t>
            </a:r>
          </a:p>
          <a:p>
            <a:r>
              <a:rPr lang="de-CH" sz="2800" dirty="0"/>
              <a:t>bestreichen. 3 Und du sollst alle Worte </a:t>
            </a:r>
            <a:r>
              <a:rPr lang="de-CH" sz="2800" u="sng" dirty="0"/>
              <a:t>dieses Gesetzes</a:t>
            </a:r>
            <a:r>
              <a:rPr lang="de-CH" sz="2800" dirty="0"/>
              <a:t> auf sie schreiben, </a:t>
            </a:r>
          </a:p>
          <a:p>
            <a:r>
              <a:rPr lang="de-CH" sz="2800" dirty="0"/>
              <a:t>wenn du hinübergezogen bist, damit du in das Land kommst, das der HERR, </a:t>
            </a:r>
          </a:p>
          <a:p>
            <a:r>
              <a:rPr lang="de-CH" sz="2800" dirty="0"/>
              <a:t>dein Gott, dir gibt, ein Land, das von Milch und Honig überfließt, wie der </a:t>
            </a:r>
          </a:p>
          <a:p>
            <a:r>
              <a:rPr lang="de-CH" sz="2800" dirty="0"/>
              <a:t>HERR, der Gott deiner Väter, zu dir geredet hat. …</a:t>
            </a:r>
          </a:p>
        </p:txBody>
      </p:sp>
    </p:spTree>
    <p:extLst>
      <p:ext uri="{BB962C8B-B14F-4D97-AF65-F5344CB8AC3E}">
        <p14:creationId xmlns:p14="http://schemas.microsoft.com/office/powerpoint/2010/main" val="203528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8BB9B07-CE3B-D8F0-DC57-51A72737A368}"/>
              </a:ext>
            </a:extLst>
          </p:cNvPr>
          <p:cNvSpPr txBox="1"/>
          <p:nvPr/>
        </p:nvSpPr>
        <p:spPr>
          <a:xfrm>
            <a:off x="643956" y="779101"/>
            <a:ext cx="100300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/>
              <a:t>Garizim (Segen) – Ebal (Fluch) </a:t>
            </a:r>
            <a:r>
              <a:rPr lang="de-DE" sz="3000" b="1" dirty="0">
                <a:sym typeface="Wingdings" panose="05000000000000000000" pitchFamily="2" charset="2"/>
              </a:rPr>
              <a:t></a:t>
            </a:r>
            <a:r>
              <a:rPr lang="de-DE" sz="3000" b="1" dirty="0"/>
              <a:t> ausgewogene Verkündigung </a:t>
            </a:r>
            <a:endParaRPr lang="de-CH" sz="30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1C27CA-E3B5-DF1D-5F3E-449C01CCA8F2}"/>
              </a:ext>
            </a:extLst>
          </p:cNvPr>
          <p:cNvSpPr txBox="1"/>
          <p:nvPr/>
        </p:nvSpPr>
        <p:spPr>
          <a:xfrm>
            <a:off x="643956" y="1539703"/>
            <a:ext cx="1078243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dirty="0"/>
              <a:t>"… Und es soll geschehen, wenn ihr über den Jordan gezogen seid, sollt </a:t>
            </a:r>
          </a:p>
          <a:p>
            <a:r>
              <a:rPr lang="de-CH" sz="2800" dirty="0"/>
              <a:t>ihr diese Steine, über die ich euch heute Befehl gebe, </a:t>
            </a:r>
            <a:r>
              <a:rPr lang="de-CH" sz="2800" b="1" dirty="0"/>
              <a:t>auf dem Berg Ebal </a:t>
            </a:r>
          </a:p>
          <a:p>
            <a:r>
              <a:rPr lang="de-CH" sz="2800" dirty="0"/>
              <a:t>aufrichten, und du sollst sie mit Kalk bestreichen. 5 Und dort sollst du </a:t>
            </a:r>
          </a:p>
          <a:p>
            <a:r>
              <a:rPr lang="de-CH" sz="2800" dirty="0"/>
              <a:t>dem HERRN, deinem Gott, einen Altar bauen, einen Altar aus Steinen. </a:t>
            </a:r>
          </a:p>
          <a:p>
            <a:r>
              <a:rPr lang="de-CH" sz="2800" dirty="0"/>
              <a:t>Du sollst kein Eisen über ihnen schwingen; 6 aus unbehauenen Steinen </a:t>
            </a:r>
          </a:p>
          <a:p>
            <a:r>
              <a:rPr lang="de-CH" sz="2800" dirty="0"/>
              <a:t>sollst du den Altar des HERRN, deines Gottes, bauen. Und du sollst dem </a:t>
            </a:r>
          </a:p>
          <a:p>
            <a:r>
              <a:rPr lang="de-CH" sz="2800" dirty="0"/>
              <a:t>HERRN, deinem Gott, Brandopfer darauf opfern, 7 und du sollst </a:t>
            </a:r>
          </a:p>
          <a:p>
            <a:r>
              <a:rPr lang="de-CH" sz="2800" dirty="0"/>
              <a:t>Heilsopfer opfern und dort essen </a:t>
            </a:r>
            <a:r>
              <a:rPr lang="de-CH" sz="2800" u="sng" dirty="0"/>
              <a:t>und dich vor dem HERRN,</a:t>
            </a:r>
          </a:p>
          <a:p>
            <a:r>
              <a:rPr lang="de-CH" sz="2800" u="sng" dirty="0"/>
              <a:t>deinem Gott, freuen.</a:t>
            </a:r>
            <a:r>
              <a:rPr lang="de-CH" sz="2800" dirty="0"/>
              <a:t> </a:t>
            </a:r>
            <a:r>
              <a:rPr lang="de-DE" sz="2800" b="1"/>
              <a:t>(27,1-7)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105768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8BB9B07-CE3B-D8F0-DC57-51A72737A368}"/>
              </a:ext>
            </a:extLst>
          </p:cNvPr>
          <p:cNvSpPr txBox="1"/>
          <p:nvPr/>
        </p:nvSpPr>
        <p:spPr>
          <a:xfrm>
            <a:off x="643956" y="779101"/>
            <a:ext cx="100300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/>
              <a:t>Garizim (Segen) – Ebal (Fluch) </a:t>
            </a:r>
            <a:r>
              <a:rPr lang="de-DE" sz="3000" b="1" dirty="0">
                <a:sym typeface="Wingdings" panose="05000000000000000000" pitchFamily="2" charset="2"/>
              </a:rPr>
              <a:t></a:t>
            </a:r>
            <a:r>
              <a:rPr lang="de-DE" sz="3000" b="1" dirty="0"/>
              <a:t> ausgewogene Verkündigung </a:t>
            </a:r>
            <a:endParaRPr lang="de-CH" sz="30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1C27CA-E3B5-DF1D-5F3E-449C01CCA8F2}"/>
              </a:ext>
            </a:extLst>
          </p:cNvPr>
          <p:cNvSpPr txBox="1"/>
          <p:nvPr/>
        </p:nvSpPr>
        <p:spPr>
          <a:xfrm>
            <a:off x="643956" y="1539703"/>
            <a:ext cx="95387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"Alle Schrift ist von Gott eingegeben und nützlich zur Lehre, </a:t>
            </a:r>
          </a:p>
          <a:p>
            <a:r>
              <a:rPr lang="de-CH" sz="3000" dirty="0"/>
              <a:t>zur Überführung, zur Zurechtweisung, zur Unterweisung in </a:t>
            </a:r>
          </a:p>
          <a:p>
            <a:r>
              <a:rPr lang="de-CH" sz="3000" dirty="0"/>
              <a:t>der Gerechtigkeit, 17 damit der Mensch Gottes richtig ist, </a:t>
            </a:r>
          </a:p>
          <a:p>
            <a:r>
              <a:rPr lang="de-CH" sz="3000" dirty="0"/>
              <a:t>für jedes gute Werk ausgerüstet." </a:t>
            </a:r>
            <a:r>
              <a:rPr lang="de-CH" sz="3000" b="1" dirty="0"/>
              <a:t>(2Tim 3,16-17)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44678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5AE6D8E-66A5-F10A-55BA-43A5EA754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80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8BB9B07-CE3B-D8F0-DC57-51A72737A368}"/>
              </a:ext>
            </a:extLst>
          </p:cNvPr>
          <p:cNvSpPr txBox="1"/>
          <p:nvPr/>
        </p:nvSpPr>
        <p:spPr>
          <a:xfrm>
            <a:off x="643956" y="779101"/>
            <a:ext cx="78416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Gottesbewusstsein und nicht Selbstbewusstsein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1C27CA-E3B5-DF1D-5F3E-449C01CCA8F2}"/>
              </a:ext>
            </a:extLst>
          </p:cNvPr>
          <p:cNvSpPr txBox="1"/>
          <p:nvPr/>
        </p:nvSpPr>
        <p:spPr>
          <a:xfrm>
            <a:off x="643956" y="1539703"/>
            <a:ext cx="9140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"Gott widersteht den Hochmütigen, den Demütigen aber </a:t>
            </a:r>
          </a:p>
          <a:p>
            <a:r>
              <a:rPr lang="de-CH" sz="3000" dirty="0"/>
              <a:t>gibt er Gnade." </a:t>
            </a:r>
            <a:r>
              <a:rPr lang="de-CH" sz="3000" b="1" dirty="0"/>
              <a:t>(Jak 4,6b)</a:t>
            </a:r>
            <a:endParaRPr lang="de-CH" sz="3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26EB9CF-592D-A439-DA16-8F5FF85E0B9A}"/>
              </a:ext>
            </a:extLst>
          </p:cNvPr>
          <p:cNvSpPr txBox="1"/>
          <p:nvPr/>
        </p:nvSpPr>
        <p:spPr>
          <a:xfrm>
            <a:off x="643956" y="2921168"/>
            <a:ext cx="96471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</a:t>
            </a:r>
            <a:r>
              <a:rPr lang="de-DE" sz="3000" dirty="0"/>
              <a:t>Elf Tage sind es vom Horeb, auf dem Weg zum Gebirge Seïr, </a:t>
            </a:r>
          </a:p>
          <a:p>
            <a:r>
              <a:rPr lang="de-DE" sz="3000" dirty="0"/>
              <a:t>bis Kadesch-Barnea.</a:t>
            </a:r>
            <a:r>
              <a:rPr lang="de-CH" sz="3000" dirty="0"/>
              <a:t>" </a:t>
            </a:r>
            <a:r>
              <a:rPr lang="de-CH" sz="3000" b="1" dirty="0"/>
              <a:t>(1,2)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227567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3575050" y="0"/>
            <a:ext cx="504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817344"/>
              </p:ext>
            </p:extLst>
          </p:nvPr>
        </p:nvGraphicFramePr>
        <p:xfrm>
          <a:off x="1841500" y="-1154113"/>
          <a:ext cx="8096250" cy="844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1136400" imgH="32456880" progId="Photoshop.Image.55">
                  <p:embed/>
                </p:oleObj>
              </mc:Choice>
              <mc:Fallback>
                <p:oleObj name="Image" r:id="rId2" imgW="31136400" imgH="32456880" progId="Photoshop.Image.55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41500" y="-1154113"/>
                        <a:ext cx="8096250" cy="8440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llipse 1">
            <a:extLst>
              <a:ext uri="{FF2B5EF4-FFF2-40B4-BE49-F238E27FC236}">
                <a16:creationId xmlns:a16="http://schemas.microsoft.com/office/drawing/2014/main" id="{5F8E0BE0-0BD9-CBC0-66A5-F11F5C420864}"/>
              </a:ext>
            </a:extLst>
          </p:cNvPr>
          <p:cNvSpPr/>
          <p:nvPr/>
        </p:nvSpPr>
        <p:spPr>
          <a:xfrm>
            <a:off x="7166469" y="5306972"/>
            <a:ext cx="798761" cy="7987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0F717F5-7B3D-B899-F21B-6F5AFD1318E6}"/>
              </a:ext>
            </a:extLst>
          </p:cNvPr>
          <p:cNvSpPr/>
          <p:nvPr/>
        </p:nvSpPr>
        <p:spPr>
          <a:xfrm>
            <a:off x="5665103" y="1641500"/>
            <a:ext cx="827155" cy="8271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B83744C6-E102-7B1D-E99C-A4BCCFC1417A}"/>
              </a:ext>
            </a:extLst>
          </p:cNvPr>
          <p:cNvSpPr/>
          <p:nvPr/>
        </p:nvSpPr>
        <p:spPr>
          <a:xfrm>
            <a:off x="6031684" y="1967218"/>
            <a:ext cx="1566965" cy="3812797"/>
          </a:xfrm>
          <a:custGeom>
            <a:avLst/>
            <a:gdLst>
              <a:gd name="connsiteX0" fmla="*/ 1530991 w 1566965"/>
              <a:gd name="connsiteY0" fmla="*/ 3812797 h 3812797"/>
              <a:gd name="connsiteX1" fmla="*/ 1564547 w 1566965"/>
              <a:gd name="connsiteY1" fmla="*/ 3129094 h 3812797"/>
              <a:gd name="connsiteX2" fmla="*/ 1472268 w 1566965"/>
              <a:gd name="connsiteY2" fmla="*/ 2504114 h 3812797"/>
              <a:gd name="connsiteX3" fmla="*/ 998290 w 1566965"/>
              <a:gd name="connsiteY3" fmla="*/ 1832995 h 3812797"/>
              <a:gd name="connsiteX4" fmla="*/ 503340 w 1566965"/>
              <a:gd name="connsiteY4" fmla="*/ 1015068 h 3812797"/>
              <a:gd name="connsiteX5" fmla="*/ 0 w 1566965"/>
              <a:gd name="connsiteY5" fmla="*/ 0 h 3812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6965" h="3812797">
                <a:moveTo>
                  <a:pt x="1530991" y="3812797"/>
                </a:moveTo>
                <a:cubicBezTo>
                  <a:pt x="1552662" y="3580002"/>
                  <a:pt x="1574334" y="3347208"/>
                  <a:pt x="1564547" y="3129094"/>
                </a:cubicBezTo>
                <a:cubicBezTo>
                  <a:pt x="1554760" y="2910980"/>
                  <a:pt x="1566644" y="2720130"/>
                  <a:pt x="1472268" y="2504114"/>
                </a:cubicBezTo>
                <a:cubicBezTo>
                  <a:pt x="1377892" y="2288098"/>
                  <a:pt x="1159778" y="2081169"/>
                  <a:pt x="998290" y="1832995"/>
                </a:cubicBezTo>
                <a:cubicBezTo>
                  <a:pt x="836802" y="1584821"/>
                  <a:pt x="669722" y="1320567"/>
                  <a:pt x="503340" y="1015068"/>
                </a:cubicBezTo>
                <a:cubicBezTo>
                  <a:pt x="336958" y="709569"/>
                  <a:pt x="168479" y="354784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18F31EC-5FF2-4E15-49B5-46D05B3885B3}"/>
              </a:ext>
            </a:extLst>
          </p:cNvPr>
          <p:cNvSpPr/>
          <p:nvPr/>
        </p:nvSpPr>
        <p:spPr>
          <a:xfrm>
            <a:off x="1827551" y="999986"/>
            <a:ext cx="967232" cy="9672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709A64B7-8348-506A-D0DB-B853AE082B48}"/>
              </a:ext>
            </a:extLst>
          </p:cNvPr>
          <p:cNvSpPr/>
          <p:nvPr/>
        </p:nvSpPr>
        <p:spPr>
          <a:xfrm>
            <a:off x="2311167" y="1468073"/>
            <a:ext cx="5184396" cy="4286775"/>
          </a:xfrm>
          <a:custGeom>
            <a:avLst/>
            <a:gdLst>
              <a:gd name="connsiteX0" fmla="*/ 0 w 5184396"/>
              <a:gd name="connsiteY0" fmla="*/ 0 h 4286775"/>
              <a:gd name="connsiteX1" fmla="*/ 1044429 w 5184396"/>
              <a:gd name="connsiteY1" fmla="*/ 637564 h 4286775"/>
              <a:gd name="connsiteX2" fmla="*/ 1912690 w 5184396"/>
              <a:gd name="connsiteY2" fmla="*/ 1254155 h 4286775"/>
              <a:gd name="connsiteX3" fmla="*/ 2931952 w 5184396"/>
              <a:gd name="connsiteY3" fmla="*/ 2294389 h 4286775"/>
              <a:gd name="connsiteX4" fmla="*/ 4081244 w 5184396"/>
              <a:gd name="connsiteY4" fmla="*/ 3510793 h 4286775"/>
              <a:gd name="connsiteX5" fmla="*/ 4605556 w 5184396"/>
              <a:gd name="connsiteY5" fmla="*/ 3707934 h 4286775"/>
              <a:gd name="connsiteX6" fmla="*/ 5184396 w 5184396"/>
              <a:gd name="connsiteY6" fmla="*/ 4286775 h 428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4396" h="4286775">
                <a:moveTo>
                  <a:pt x="0" y="0"/>
                </a:moveTo>
                <a:cubicBezTo>
                  <a:pt x="362823" y="214269"/>
                  <a:pt x="725647" y="428538"/>
                  <a:pt x="1044429" y="637564"/>
                </a:cubicBezTo>
                <a:cubicBezTo>
                  <a:pt x="1363211" y="846590"/>
                  <a:pt x="1598103" y="978018"/>
                  <a:pt x="1912690" y="1254155"/>
                </a:cubicBezTo>
                <a:cubicBezTo>
                  <a:pt x="2227277" y="1530293"/>
                  <a:pt x="2570526" y="1918283"/>
                  <a:pt x="2931952" y="2294389"/>
                </a:cubicBezTo>
                <a:cubicBezTo>
                  <a:pt x="3293378" y="2670495"/>
                  <a:pt x="3802310" y="3275202"/>
                  <a:pt x="4081244" y="3510793"/>
                </a:cubicBezTo>
                <a:cubicBezTo>
                  <a:pt x="4360178" y="3746384"/>
                  <a:pt x="4421697" y="3578604"/>
                  <a:pt x="4605556" y="3707934"/>
                </a:cubicBezTo>
                <a:cubicBezTo>
                  <a:pt x="4789415" y="3837264"/>
                  <a:pt x="4986905" y="4062019"/>
                  <a:pt x="5184396" y="4286775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221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8BB9B07-CE3B-D8F0-DC57-51A72737A368}"/>
              </a:ext>
            </a:extLst>
          </p:cNvPr>
          <p:cNvSpPr txBox="1"/>
          <p:nvPr/>
        </p:nvSpPr>
        <p:spPr>
          <a:xfrm>
            <a:off x="643956" y="779101"/>
            <a:ext cx="78416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Gottesbewusstsein und nicht Selbstbewusstsein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1C27CA-E3B5-DF1D-5F3E-449C01CCA8F2}"/>
              </a:ext>
            </a:extLst>
          </p:cNvPr>
          <p:cNvSpPr txBox="1"/>
          <p:nvPr/>
        </p:nvSpPr>
        <p:spPr>
          <a:xfrm>
            <a:off x="643956" y="1539703"/>
            <a:ext cx="11249811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Treffend schrieb Paulus an die ach so geisterfüllten Christen in Korinth: </a:t>
            </a:r>
          </a:p>
          <a:p>
            <a:endParaRPr lang="de-DE" sz="1500" dirty="0"/>
          </a:p>
          <a:p>
            <a:r>
              <a:rPr lang="de-DE" sz="3000" dirty="0"/>
              <a:t>"Alles dies aber widerfuhr jenen (Auszugsgeneration) als Vorbild </a:t>
            </a:r>
          </a:p>
          <a:p>
            <a:r>
              <a:rPr lang="de-DE" sz="3000" dirty="0"/>
              <a:t>und ist geschrieben worden zur Ermahnung </a:t>
            </a:r>
            <a:r>
              <a:rPr lang="de-DE" sz="3000" u="sng" dirty="0"/>
              <a:t>für uns</a:t>
            </a:r>
            <a:r>
              <a:rPr lang="de-DE" sz="3000" dirty="0"/>
              <a:t>, über die </a:t>
            </a:r>
          </a:p>
          <a:p>
            <a:r>
              <a:rPr lang="de-DE" sz="3000" dirty="0"/>
              <a:t>das Ende der Zeitalter gekommen ist. 12 Daher, wer zu stehen </a:t>
            </a:r>
          </a:p>
          <a:p>
            <a:r>
              <a:rPr lang="de-DE" sz="3000" dirty="0"/>
              <a:t>meint, sehe zu, dass er nicht falle." </a:t>
            </a:r>
            <a:r>
              <a:rPr lang="de-DE" sz="3000" b="1" dirty="0"/>
              <a:t>(1Kor 10,11-12)</a:t>
            </a:r>
            <a:r>
              <a:rPr lang="de-DE" sz="3000" dirty="0"/>
              <a:t> 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77432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8BB9B07-CE3B-D8F0-DC57-51A72737A368}"/>
              </a:ext>
            </a:extLst>
          </p:cNvPr>
          <p:cNvSpPr txBox="1"/>
          <p:nvPr/>
        </p:nvSpPr>
        <p:spPr>
          <a:xfrm>
            <a:off x="643956" y="779101"/>
            <a:ext cx="78416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Gottesbewusstsein und nicht Selbstbewusstsein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1C27CA-E3B5-DF1D-5F3E-449C01CCA8F2}"/>
              </a:ext>
            </a:extLst>
          </p:cNvPr>
          <p:cNvSpPr txBox="1"/>
          <p:nvPr/>
        </p:nvSpPr>
        <p:spPr>
          <a:xfrm>
            <a:off x="643956" y="1539703"/>
            <a:ext cx="973292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"Darüber haben wir viel zu sagen, und es lässt sich schwer </a:t>
            </a:r>
          </a:p>
          <a:p>
            <a:r>
              <a:rPr lang="de-DE" sz="3000" dirty="0"/>
              <a:t>darlegen, weil ihr im Hören träge geworden seid. 12 Denn </a:t>
            </a:r>
          </a:p>
          <a:p>
            <a:r>
              <a:rPr lang="de-DE" sz="3000" dirty="0"/>
              <a:t>während ihr der Zeit nach Lehrer sein solltet, habt ihr wieder </a:t>
            </a:r>
          </a:p>
          <a:p>
            <a:r>
              <a:rPr lang="de-DE" sz="3000" dirty="0"/>
              <a:t>nötig, dass man euch lehrt, was die Anfangsgründe der </a:t>
            </a:r>
          </a:p>
          <a:p>
            <a:r>
              <a:rPr lang="de-DE" sz="3000" dirty="0"/>
              <a:t>Aussprüche Gottes sind; und ihr seid solche geworden, </a:t>
            </a:r>
          </a:p>
          <a:p>
            <a:r>
              <a:rPr lang="de-DE" sz="3000" dirty="0"/>
              <a:t>die Milch nötig haben und nicht feste Speise." </a:t>
            </a:r>
            <a:r>
              <a:rPr lang="de-DE" sz="3000" b="1" dirty="0"/>
              <a:t>(Hebr 5,11-12)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238266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8BB9B07-CE3B-D8F0-DC57-51A72737A368}"/>
              </a:ext>
            </a:extLst>
          </p:cNvPr>
          <p:cNvSpPr txBox="1"/>
          <p:nvPr/>
        </p:nvSpPr>
        <p:spPr>
          <a:xfrm>
            <a:off x="643956" y="779101"/>
            <a:ext cx="78416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Gottesbewusstsein und nicht Selbstbewusstsein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1C27CA-E3B5-DF1D-5F3E-449C01CCA8F2}"/>
              </a:ext>
            </a:extLst>
          </p:cNvPr>
          <p:cNvSpPr txBox="1"/>
          <p:nvPr/>
        </p:nvSpPr>
        <p:spPr>
          <a:xfrm>
            <a:off x="643956" y="1544441"/>
            <a:ext cx="78311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Biblische Verkündigung wirkt Gottesbewusstsein </a:t>
            </a:r>
          </a:p>
          <a:p>
            <a:r>
              <a:rPr lang="de-CH" sz="3000" dirty="0"/>
              <a:t>im Leben eines Gläubigen!</a:t>
            </a:r>
          </a:p>
        </p:txBody>
      </p:sp>
    </p:spTree>
    <p:extLst>
      <p:ext uri="{BB962C8B-B14F-4D97-AF65-F5344CB8AC3E}">
        <p14:creationId xmlns:p14="http://schemas.microsoft.com/office/powerpoint/2010/main" val="368759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8BB9B07-CE3B-D8F0-DC57-51A72737A368}"/>
              </a:ext>
            </a:extLst>
          </p:cNvPr>
          <p:cNvSpPr txBox="1"/>
          <p:nvPr/>
        </p:nvSpPr>
        <p:spPr>
          <a:xfrm>
            <a:off x="643956" y="779101"/>
            <a:ext cx="53594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Rede, was der Herr geboten hat!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1C27CA-E3B5-DF1D-5F3E-449C01CCA8F2}"/>
              </a:ext>
            </a:extLst>
          </p:cNvPr>
          <p:cNvSpPr txBox="1"/>
          <p:nvPr/>
        </p:nvSpPr>
        <p:spPr>
          <a:xfrm>
            <a:off x="643956" y="1539703"/>
            <a:ext cx="10233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"Und es geschah im vierzigsten Jahr, im elften Monat, </a:t>
            </a:r>
          </a:p>
          <a:p>
            <a:r>
              <a:rPr lang="de-CH" sz="3000" dirty="0"/>
              <a:t>am Ersten des Monats, da redete Mose zu den Söhnen </a:t>
            </a:r>
          </a:p>
          <a:p>
            <a:r>
              <a:rPr lang="de-CH" sz="3000" dirty="0"/>
              <a:t>Israel nach allem, was ihm der HERR für sie geboten hatte." </a:t>
            </a:r>
            <a:r>
              <a:rPr lang="de-CH" sz="3000" b="1" dirty="0"/>
              <a:t>(1,3)</a:t>
            </a:r>
            <a:endParaRPr lang="de-CH" sz="3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46777ED-2E4C-DAFB-95B8-B28F29E57E5C}"/>
              </a:ext>
            </a:extLst>
          </p:cNvPr>
          <p:cNvSpPr txBox="1"/>
          <p:nvPr/>
        </p:nvSpPr>
        <p:spPr>
          <a:xfrm>
            <a:off x="643956" y="3511900"/>
            <a:ext cx="99926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"Ihr sollt nichts hinzufügen zu dem Wort, das ich euch gebiete, </a:t>
            </a:r>
          </a:p>
          <a:p>
            <a:r>
              <a:rPr lang="de-DE" sz="3000" dirty="0"/>
              <a:t>und sollt nichts davon wegnehmen, damit ihr die Gebote </a:t>
            </a:r>
          </a:p>
          <a:p>
            <a:r>
              <a:rPr lang="de-DE" sz="3000" dirty="0"/>
              <a:t>des HERRN, eures Gottes, haltet, die ich euch gebiete!" </a:t>
            </a:r>
            <a:r>
              <a:rPr lang="de-DE" sz="3000" b="1" dirty="0"/>
              <a:t>(4,2)</a:t>
            </a:r>
            <a:r>
              <a:rPr lang="de-DE" sz="3000" dirty="0"/>
              <a:t> 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253489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8BB9B07-CE3B-D8F0-DC57-51A72737A368}"/>
              </a:ext>
            </a:extLst>
          </p:cNvPr>
          <p:cNvSpPr txBox="1"/>
          <p:nvPr/>
        </p:nvSpPr>
        <p:spPr>
          <a:xfrm>
            <a:off x="643956" y="779101"/>
            <a:ext cx="53594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Rede, was der Herr geboten hat!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1C27CA-E3B5-DF1D-5F3E-449C01CCA8F2}"/>
              </a:ext>
            </a:extLst>
          </p:cNvPr>
          <p:cNvSpPr txBox="1"/>
          <p:nvPr/>
        </p:nvSpPr>
        <p:spPr>
          <a:xfrm>
            <a:off x="643956" y="1539703"/>
            <a:ext cx="932441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Nur das lebendige Wort Gottes bringt den Gläubigen in </a:t>
            </a:r>
          </a:p>
          <a:p>
            <a:r>
              <a:rPr lang="de-CH" sz="3000" dirty="0"/>
              <a:t>eine lebendige Beziehung mit dem Herrn. Dies ist der so </a:t>
            </a:r>
          </a:p>
          <a:p>
            <a:r>
              <a:rPr lang="de-CH" sz="3000" dirty="0"/>
              <a:t>wichtige, zeitlose und unabdingbare Grundsatz eines </a:t>
            </a:r>
          </a:p>
          <a:p>
            <a:r>
              <a:rPr lang="de-CH" sz="3000" dirty="0"/>
              <a:t>jeden Verkündigers und Hörers des Wortes Gottes. </a:t>
            </a:r>
          </a:p>
          <a:p>
            <a:r>
              <a:rPr lang="de-CH" sz="3000" dirty="0"/>
              <a:t>Nur in Gottes Wort ist Leben, göttliche Kraft und Autorität!</a:t>
            </a:r>
          </a:p>
        </p:txBody>
      </p:sp>
    </p:spTree>
    <p:extLst>
      <p:ext uri="{BB962C8B-B14F-4D97-AF65-F5344CB8AC3E}">
        <p14:creationId xmlns:p14="http://schemas.microsoft.com/office/powerpoint/2010/main" val="90501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F8BB9B07-CE3B-D8F0-DC57-51A72737A368}"/>
              </a:ext>
            </a:extLst>
          </p:cNvPr>
          <p:cNvSpPr txBox="1"/>
          <p:nvPr/>
        </p:nvSpPr>
        <p:spPr>
          <a:xfrm>
            <a:off x="643956" y="779101"/>
            <a:ext cx="53594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Rede, was der Herr geboten hat!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1C27CA-E3B5-DF1D-5F3E-449C01CCA8F2}"/>
              </a:ext>
            </a:extLst>
          </p:cNvPr>
          <p:cNvSpPr txBox="1"/>
          <p:nvPr/>
        </p:nvSpPr>
        <p:spPr>
          <a:xfrm>
            <a:off x="643956" y="1539703"/>
            <a:ext cx="87636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"Halte fest das Vorbild [Muster] der gesunden Worte, </a:t>
            </a:r>
          </a:p>
          <a:p>
            <a:r>
              <a:rPr lang="de-CH" sz="3000" dirty="0"/>
              <a:t>die du von mir gehört hast, in Glauben und Liebe, </a:t>
            </a:r>
          </a:p>
          <a:p>
            <a:r>
              <a:rPr lang="de-CH" sz="3000" dirty="0"/>
              <a:t>die in Christus Jesus ⟨sind⟩!" </a:t>
            </a:r>
            <a:r>
              <a:rPr lang="de-CH" sz="3000" b="1" dirty="0"/>
              <a:t>(2Tim 1,13)</a:t>
            </a:r>
            <a:r>
              <a:rPr lang="de-CH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516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917</Words>
  <Application>Microsoft Office PowerPoint</Application>
  <PresentationFormat>Breitbild</PresentationFormat>
  <Paragraphs>83</Paragraphs>
  <Slides>19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Image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Genesis</dc:title>
  <dc:creator>Reinhard</dc:creator>
  <cp:keywords>Bibel</cp:keywords>
  <cp:lastModifiedBy>Reinhard Briggeler</cp:lastModifiedBy>
  <cp:revision>235</cp:revision>
  <dcterms:created xsi:type="dcterms:W3CDTF">2018-05-19T05:14:58Z</dcterms:created>
  <dcterms:modified xsi:type="dcterms:W3CDTF">2023-05-28T05:58:59Z</dcterms:modified>
</cp:coreProperties>
</file>