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738" r:id="rId3"/>
    <p:sldId id="749" r:id="rId4"/>
    <p:sldId id="750" r:id="rId5"/>
    <p:sldId id="736" r:id="rId6"/>
    <p:sldId id="739" r:id="rId7"/>
    <p:sldId id="751" r:id="rId8"/>
    <p:sldId id="753" r:id="rId9"/>
    <p:sldId id="754" r:id="rId10"/>
    <p:sldId id="755" r:id="rId11"/>
    <p:sldId id="756" r:id="rId12"/>
    <p:sldId id="757" r:id="rId13"/>
    <p:sldId id="758" r:id="rId14"/>
    <p:sldId id="752" r:id="rId15"/>
    <p:sldId id="759" r:id="rId16"/>
    <p:sldId id="760" r:id="rId17"/>
    <p:sldId id="761" r:id="rId18"/>
    <p:sldId id="762" r:id="rId19"/>
    <p:sldId id="763" r:id="rId20"/>
    <p:sldId id="764" r:id="rId21"/>
    <p:sldId id="765" r:id="rId22"/>
    <p:sldId id="766" r:id="rId23"/>
    <p:sldId id="767" r:id="rId24"/>
    <p:sldId id="732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3" y="27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04.06.2023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04.06.2023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985B51D-CF5A-4B51-596D-7FCF6D1B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401609"/>
            <a:ext cx="6460102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 und Gehorsam | das Schma Israel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552293"/>
            <a:ext cx="1041644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Als Israel am Sinai war, sprach Gott: </a:t>
            </a:r>
          </a:p>
          <a:p>
            <a:r>
              <a:rPr lang="de-CH" sz="3000" i="1" dirty="0"/>
              <a:t>"Und nun, wenn ihr willig auf meine Stimme hören (schma) und </a:t>
            </a:r>
          </a:p>
          <a:p>
            <a:r>
              <a:rPr lang="de-CH" sz="3000" i="1" dirty="0"/>
              <a:t>meinen Bund halten werdet, dann sollt ihr aus allen Völkern </a:t>
            </a:r>
          </a:p>
          <a:p>
            <a:r>
              <a:rPr lang="de-CH" sz="3000" i="1" dirty="0"/>
              <a:t>mein Eigentum sein; denn mir gehört die ganze Erde."</a:t>
            </a:r>
            <a:r>
              <a:rPr lang="de-CH" sz="3000" dirty="0"/>
              <a:t> (Ex 19,5)</a:t>
            </a:r>
          </a:p>
          <a:p>
            <a:r>
              <a:rPr lang="de-CH" sz="3000" dirty="0"/>
              <a:t> </a:t>
            </a:r>
          </a:p>
          <a:p>
            <a:r>
              <a:rPr lang="de-CH" sz="3000" dirty="0"/>
              <a:t>Hier können wir erkennen, dass aus Gottes Perspektive „hören“ </a:t>
            </a:r>
          </a:p>
          <a:p>
            <a:r>
              <a:rPr lang="de-CH" sz="3000" dirty="0"/>
              <a:t>im Grunde das Gleiche bedeutet wie „den (Liebes-) Bund halten“. </a:t>
            </a:r>
          </a:p>
        </p:txBody>
      </p:sp>
    </p:spTree>
    <p:extLst>
      <p:ext uri="{BB962C8B-B14F-4D97-AF65-F5344CB8AC3E}">
        <p14:creationId xmlns:p14="http://schemas.microsoft.com/office/powerpoint/2010/main" val="8045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401609"/>
            <a:ext cx="6460102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 und Gehorsam | das Schma Israel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552293"/>
            <a:ext cx="1130758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… der zweite Teil des jüdischen Glaubensbekenntnis beschreibt </a:t>
            </a:r>
          </a:p>
          <a:p>
            <a:r>
              <a:rPr lang="de-DE" sz="3000" dirty="0"/>
              <a:t>das Fundament des Gehorsams, nämlich die </a:t>
            </a:r>
            <a:r>
              <a:rPr lang="de-DE" sz="3000" b="1" dirty="0"/>
              <a:t>Gottesliebe</a:t>
            </a:r>
            <a:r>
              <a:rPr lang="de-DE" sz="3000" dirty="0"/>
              <a:t>:</a:t>
            </a:r>
          </a:p>
          <a:p>
            <a:r>
              <a:rPr lang="de-DE" sz="1500" dirty="0"/>
              <a:t> </a:t>
            </a:r>
          </a:p>
          <a:p>
            <a:r>
              <a:rPr lang="de-DE" sz="3000" i="1" dirty="0"/>
              <a:t>"Und du sollst den HERRN, deinen Gott, lieben mit deinem ganzen </a:t>
            </a:r>
          </a:p>
          <a:p>
            <a:r>
              <a:rPr lang="de-DE" sz="3000" i="1" dirty="0"/>
              <a:t>Herzen und mit deiner ganzen Seele und mit deiner ganzen Kraft."</a:t>
            </a:r>
            <a:r>
              <a:rPr lang="de-DE" sz="3000" dirty="0"/>
              <a:t> </a:t>
            </a:r>
            <a:r>
              <a:rPr lang="de-DE" sz="3000" b="1" dirty="0"/>
              <a:t>(6,5)</a:t>
            </a:r>
            <a:r>
              <a:rPr lang="de-DE" sz="3000" dirty="0"/>
              <a:t>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10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401609"/>
            <a:ext cx="6460102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 und Gehorsam | das Schma Israel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552293"/>
            <a:ext cx="99872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Das "Schma Israel" zeugt von der göttlichen </a:t>
            </a:r>
            <a:r>
              <a:rPr lang="de-DE" sz="3000" b="1" dirty="0"/>
              <a:t>Erwählung </a:t>
            </a:r>
          </a:p>
          <a:p>
            <a:r>
              <a:rPr lang="de-DE" sz="3000" dirty="0"/>
              <a:t>des Volkes Israel. Im AT gilt diese Erwählung ausschliesslich für </a:t>
            </a:r>
          </a:p>
          <a:p>
            <a:r>
              <a:rPr lang="de-DE" sz="3000" dirty="0"/>
              <a:t>das jüdische Volk. Aus eben diesem Volk, wird der Retter-Gott </a:t>
            </a:r>
          </a:p>
          <a:p>
            <a:r>
              <a:rPr lang="de-DE" sz="3000" dirty="0"/>
              <a:t>Jesus Christus hervorkommen, und mit Ihm kommt die </a:t>
            </a:r>
          </a:p>
          <a:p>
            <a:r>
              <a:rPr lang="de-DE" sz="3000" dirty="0"/>
              <a:t>Erwählung der Gemeinde (Ekklesia).</a:t>
            </a:r>
          </a:p>
          <a:p>
            <a:endParaRPr lang="de-DE" sz="3000" dirty="0"/>
          </a:p>
          <a:p>
            <a:r>
              <a:rPr lang="de-DE" sz="3000" dirty="0"/>
              <a:t>Sieben Mal lesen wir in den Sendschreiben:</a:t>
            </a:r>
          </a:p>
          <a:p>
            <a:r>
              <a:rPr lang="de-DE" sz="3000" i="1" dirty="0"/>
              <a:t>"Wer ein Ohr hat, höre, was der Geist den Gemeinden sagt!"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2675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401609"/>
            <a:ext cx="6460102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 und Gehorsam | das Schma Israel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552293"/>
            <a:ext cx="108606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"Er aber sprach zu ihm: »</a:t>
            </a:r>
            <a:r>
              <a:rPr lang="de-CH" sz="3000" b="1" dirty="0"/>
              <a:t>Du sollst </a:t>
            </a:r>
            <a:r>
              <a:rPr lang="de-CH" sz="3000" dirty="0"/>
              <a:t>den Herrn, deinen Gott, </a:t>
            </a:r>
          </a:p>
          <a:p>
            <a:r>
              <a:rPr lang="de-CH" sz="3000" dirty="0"/>
              <a:t>lieben mit deinem ganzen Herzen und mit deiner ganzen Seele </a:t>
            </a:r>
          </a:p>
          <a:p>
            <a:r>
              <a:rPr lang="de-CH" sz="3000" dirty="0"/>
              <a:t>und mit deinem ganzen Verstand.« 38 Dies ist das große </a:t>
            </a:r>
          </a:p>
          <a:p>
            <a:r>
              <a:rPr lang="de-CH" sz="3000" dirty="0"/>
              <a:t>und erste Gebot. 39 Das zweite aber ist ihm gleich: »</a:t>
            </a:r>
            <a:r>
              <a:rPr lang="de-CH" sz="3000" b="1" dirty="0"/>
              <a:t>Du sollst </a:t>
            </a:r>
          </a:p>
          <a:p>
            <a:r>
              <a:rPr lang="de-CH" sz="3000" dirty="0"/>
              <a:t>deinen Nächsten lieben wie dich selbst.« 40 An diesen zwei </a:t>
            </a:r>
          </a:p>
          <a:p>
            <a:r>
              <a:rPr lang="de-CH" sz="3000" dirty="0"/>
              <a:t>Geboten hängt das ganze Gesetz und die Propheten." </a:t>
            </a:r>
            <a:r>
              <a:rPr lang="de-CH" sz="3000" b="1" dirty="0"/>
              <a:t>(Mt 22,37-40)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558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1104298"/>
            <a:ext cx="3275256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Schma Ekklesia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864900"/>
            <a:ext cx="1094350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Höre</a:t>
            </a:r>
            <a:r>
              <a:rPr lang="de-CH" sz="3000" dirty="0"/>
              <a:t>, was der Geist den Gemeinden sagt! </a:t>
            </a:r>
          </a:p>
          <a:p>
            <a:r>
              <a:rPr lang="de-CH" sz="3000" dirty="0"/>
              <a:t>»</a:t>
            </a:r>
            <a:r>
              <a:rPr lang="de-CH" sz="3000" b="1" dirty="0"/>
              <a:t>Du sollst</a:t>
            </a:r>
            <a:r>
              <a:rPr lang="de-CH" sz="3000" dirty="0"/>
              <a:t> den Herrn, deinen Gott, lieben mit deinem ganzen Herzen </a:t>
            </a:r>
          </a:p>
          <a:p>
            <a:r>
              <a:rPr lang="de-CH" sz="3000" dirty="0"/>
              <a:t>und mit deiner ganzen Seele und mit deinem ganzen Verstand.</a:t>
            </a:r>
          </a:p>
          <a:p>
            <a:r>
              <a:rPr lang="de-CH" sz="3000" dirty="0"/>
              <a:t>«Dies ist das große und erste Gebot. Das zweite aber ist ihm gleich: </a:t>
            </a:r>
          </a:p>
          <a:p>
            <a:r>
              <a:rPr lang="de-CH" sz="3000" dirty="0"/>
              <a:t>»</a:t>
            </a:r>
            <a:r>
              <a:rPr lang="de-CH" sz="3000" b="1" dirty="0"/>
              <a:t>Du sollst</a:t>
            </a:r>
            <a:r>
              <a:rPr lang="de-CH" sz="3000" dirty="0"/>
              <a:t> deinen Nächsten lieben wie dich selbst.«</a:t>
            </a:r>
          </a:p>
        </p:txBody>
      </p:sp>
    </p:spTree>
    <p:extLst>
      <p:ext uri="{BB962C8B-B14F-4D97-AF65-F5344CB8AC3E}">
        <p14:creationId xmlns:p14="http://schemas.microsoft.com/office/powerpoint/2010/main" val="8728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973670"/>
            <a:ext cx="904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Mose – vom Selbstbewusstsein zum Gottesbewusstsein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734272"/>
            <a:ext cx="10136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"Als er aber am Tag darauf wieder hinausging, siehe, da rauften </a:t>
            </a:r>
          </a:p>
          <a:p>
            <a:r>
              <a:rPr lang="de-CH" sz="3000" dirty="0"/>
              <a:t>sich zwei hebräische Männer, und er sagte zu dem Schuldigen: </a:t>
            </a:r>
          </a:p>
          <a:p>
            <a:r>
              <a:rPr lang="de-CH" sz="3000" u="sng" dirty="0"/>
              <a:t>Warum schlägst du deinen Nächsten?</a:t>
            </a:r>
            <a:r>
              <a:rPr lang="de-CH" sz="3000" dirty="0"/>
              <a:t>" </a:t>
            </a:r>
            <a:r>
              <a:rPr lang="de-CH" sz="3000" b="1" dirty="0"/>
              <a:t>(Ex 2,13)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347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973670"/>
            <a:ext cx="904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Mose – vom Selbstbewusstsein zum Gottesbewusstsein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734272"/>
            <a:ext cx="952542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"Glücklich bist du, Israel! Wer ist wie du, ein Volk, </a:t>
            </a:r>
            <a:r>
              <a:rPr lang="de-CH" sz="3000" u="sng" dirty="0"/>
              <a:t>gerettet </a:t>
            </a:r>
          </a:p>
          <a:p>
            <a:r>
              <a:rPr lang="de-CH" sz="3000" u="sng" dirty="0"/>
              <a:t>durch den HERRN</a:t>
            </a:r>
            <a:r>
              <a:rPr lang="de-CH" sz="3000" dirty="0"/>
              <a:t>, ⟨der⟩ der Schild deiner Hilfe und der das </a:t>
            </a:r>
          </a:p>
          <a:p>
            <a:r>
              <a:rPr lang="de-CH" sz="3000" dirty="0"/>
              <a:t>Schwert deiner Hoheit ist? Schmeicheln werden dir deine </a:t>
            </a:r>
          </a:p>
          <a:p>
            <a:r>
              <a:rPr lang="de-CH" sz="3000" dirty="0"/>
              <a:t>Feinde, du aber, du wirst einherschreiten über ihre Höhen." </a:t>
            </a:r>
          </a:p>
          <a:p>
            <a:r>
              <a:rPr lang="de-CH" sz="3000" b="1" dirty="0"/>
              <a:t>								(Dt 33,29)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877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973670"/>
            <a:ext cx="919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Fazit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734272"/>
            <a:ext cx="101988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i="1" dirty="0"/>
              <a:t>Da redete Mose zu den Söhnen Israel nach allem, was ihm der </a:t>
            </a:r>
          </a:p>
          <a:p>
            <a:pPr lvl="0"/>
            <a:r>
              <a:rPr lang="de-CH" sz="3000" i="1" dirty="0"/>
              <a:t>HERR für sie geboten hatte."</a:t>
            </a:r>
            <a:r>
              <a:rPr lang="de-CH" sz="3000" dirty="0"/>
              <a:t> Verkündiger und Hörer des Wortes </a:t>
            </a:r>
          </a:p>
          <a:p>
            <a:pPr lvl="0"/>
            <a:r>
              <a:rPr lang="de-CH" sz="3000" dirty="0"/>
              <a:t>sind gleichermassen aufgefordert es mit dem Wort Gottes </a:t>
            </a:r>
          </a:p>
          <a:p>
            <a:pPr lvl="0"/>
            <a:r>
              <a:rPr lang="de-CH" sz="3000" dirty="0"/>
              <a:t>genau zu nehmen (Vgl. 2Tim 1,13), denn nur das lebendige </a:t>
            </a:r>
          </a:p>
          <a:p>
            <a:pPr lvl="0"/>
            <a:r>
              <a:rPr lang="de-CH" sz="3000" dirty="0"/>
              <a:t>Wort Gottes bringt den Gläubigen in eine lebendige Beziehung </a:t>
            </a:r>
          </a:p>
          <a:p>
            <a:pPr lvl="0"/>
            <a:r>
              <a:rPr lang="de-CH" sz="3000" dirty="0"/>
              <a:t>mit dem Herrn und nur in Gottes Wort ist Leben. </a:t>
            </a:r>
          </a:p>
        </p:txBody>
      </p:sp>
    </p:spTree>
    <p:extLst>
      <p:ext uri="{BB962C8B-B14F-4D97-AF65-F5344CB8AC3E}">
        <p14:creationId xmlns:p14="http://schemas.microsoft.com/office/powerpoint/2010/main" val="16205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973670"/>
            <a:ext cx="919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Fazit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734272"/>
            <a:ext cx="99079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Es ist primäre Verantwortung der Eltern, Kinder Gottes Wort </a:t>
            </a:r>
          </a:p>
          <a:p>
            <a:pPr lvl="0"/>
            <a:r>
              <a:rPr lang="de-CH" sz="3000" dirty="0"/>
              <a:t>zu lehren (Vgl. 4,10).</a:t>
            </a:r>
            <a:r>
              <a:rPr lang="de-CH" sz="3000" b="1" dirty="0"/>
              <a:t> Doch wichtig</a:t>
            </a:r>
            <a:r>
              <a:rPr lang="de-CH" sz="3000" dirty="0"/>
              <a:t>: Die Lehre hingegen ist von </a:t>
            </a:r>
          </a:p>
          <a:p>
            <a:pPr lvl="0"/>
            <a:r>
              <a:rPr lang="de-CH" sz="3000" dirty="0"/>
              <a:t>der Gemeinde vorgegeben.</a:t>
            </a:r>
          </a:p>
        </p:txBody>
      </p:sp>
    </p:spTree>
    <p:extLst>
      <p:ext uri="{BB962C8B-B14F-4D97-AF65-F5344CB8AC3E}">
        <p14:creationId xmlns:p14="http://schemas.microsoft.com/office/powerpoint/2010/main" val="29989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973670"/>
            <a:ext cx="919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Fazit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734272"/>
            <a:ext cx="10330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Die Botschaft des Dt lautet, auf Gott zu hören, ihm zu gehorchen </a:t>
            </a:r>
          </a:p>
          <a:p>
            <a:pPr lvl="0"/>
            <a:r>
              <a:rPr lang="de-CH" sz="3000" dirty="0"/>
              <a:t>und ihn mit ganzem Herzen, ganzer Seele und ganzer Kraft zu </a:t>
            </a:r>
          </a:p>
          <a:p>
            <a:pPr lvl="0"/>
            <a:r>
              <a:rPr lang="de-CH" sz="3000" dirty="0"/>
              <a:t>lieben. Jesus lehrte, dass dies das grösste Gebot ist. Überall, </a:t>
            </a:r>
          </a:p>
          <a:p>
            <a:pPr lvl="0"/>
            <a:r>
              <a:rPr lang="de-CH" sz="3000" dirty="0"/>
              <a:t>wo wir hingehen, sollten wir versuchen, Gott und unseren </a:t>
            </a:r>
          </a:p>
          <a:p>
            <a:pPr lvl="0"/>
            <a:r>
              <a:rPr lang="de-CH" sz="3000" dirty="0"/>
              <a:t>Nächsten zu lieben. Diese Haltung sollte unseren Gottesdienst, </a:t>
            </a:r>
          </a:p>
          <a:p>
            <a:pPr lvl="0"/>
            <a:r>
              <a:rPr lang="de-CH" sz="3000" dirty="0"/>
              <a:t>unser Gebet, unser Bibellesen und unsere Beziehungen </a:t>
            </a:r>
          </a:p>
          <a:p>
            <a:pPr lvl="0"/>
            <a:r>
              <a:rPr lang="de-CH" sz="3000" dirty="0"/>
              <a:t>durchdringen. Wenn wir das tun, dürfen wir Licht und Salz sein </a:t>
            </a:r>
          </a:p>
          <a:p>
            <a:pPr lvl="0"/>
            <a:r>
              <a:rPr lang="de-CH" sz="3000" dirty="0"/>
              <a:t>für unseren Herrn Jesus in einer dunklen und dem Untergang </a:t>
            </a:r>
          </a:p>
          <a:p>
            <a:pPr lvl="0"/>
            <a:r>
              <a:rPr lang="de-CH" sz="3000" dirty="0"/>
              <a:t>geweihten Schöpfung.</a:t>
            </a:r>
          </a:p>
        </p:txBody>
      </p:sp>
    </p:spTree>
    <p:extLst>
      <p:ext uri="{BB962C8B-B14F-4D97-AF65-F5344CB8AC3E}">
        <p14:creationId xmlns:p14="http://schemas.microsoft.com/office/powerpoint/2010/main" val="29233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86D29C-0AA3-0364-A830-497FD72FC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184557"/>
            <a:ext cx="9152737" cy="635228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652C095-7F27-D3EC-04BF-BAC860E5133E}"/>
              </a:ext>
            </a:extLst>
          </p:cNvPr>
          <p:cNvSpPr/>
          <p:nvPr/>
        </p:nvSpPr>
        <p:spPr>
          <a:xfrm>
            <a:off x="197141" y="2449585"/>
            <a:ext cx="9677049" cy="4316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7593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973670"/>
            <a:ext cx="919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Fazit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734272"/>
            <a:ext cx="1039047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Wie wichtig ist es, Gesetz und Gesetzlichkeit richtig zu verstehen. </a:t>
            </a:r>
          </a:p>
          <a:p>
            <a:pPr lvl="0"/>
            <a:r>
              <a:rPr lang="de-CH" sz="3000" dirty="0"/>
              <a:t>Noch nie war es die Absicht, bzw. der Wille Gottes, dass durch </a:t>
            </a:r>
          </a:p>
          <a:p>
            <a:pPr lvl="0"/>
            <a:r>
              <a:rPr lang="de-CH" sz="3000" dirty="0"/>
              <a:t>das Einhalten eines Regelkataloges eine Gottesbeziehung </a:t>
            </a:r>
          </a:p>
          <a:p>
            <a:pPr lvl="0"/>
            <a:r>
              <a:rPr lang="de-CH" sz="3000" dirty="0"/>
              <a:t>bestehen soll. Seit jeher geht es um eine Liebesbeziehung zu </a:t>
            </a:r>
          </a:p>
          <a:p>
            <a:pPr lvl="0"/>
            <a:r>
              <a:rPr lang="de-CH" sz="3000" dirty="0"/>
              <a:t>dem Einen Schöpfer Gott!</a:t>
            </a:r>
          </a:p>
        </p:txBody>
      </p:sp>
    </p:spTree>
    <p:extLst>
      <p:ext uri="{BB962C8B-B14F-4D97-AF65-F5344CB8AC3E}">
        <p14:creationId xmlns:p14="http://schemas.microsoft.com/office/powerpoint/2010/main" val="38514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973670"/>
            <a:ext cx="919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Fazit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734272"/>
            <a:ext cx="97490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Wir dürfen in Gottesfurcht und Demut bildlich zwischen dem </a:t>
            </a:r>
          </a:p>
          <a:p>
            <a:pPr lvl="0"/>
            <a:r>
              <a:rPr lang="de-CH" sz="3000" dirty="0"/>
              <a:t>Berg Garizim und dem Berg Ebal stehen und den ganzen </a:t>
            </a:r>
          </a:p>
          <a:p>
            <a:pPr lvl="0"/>
            <a:r>
              <a:rPr lang="de-CH" sz="3000" dirty="0"/>
              <a:t>Ratschluss Gottes hören. Segen für den Gehorsam der sich in </a:t>
            </a:r>
          </a:p>
          <a:p>
            <a:pPr lvl="0"/>
            <a:r>
              <a:rPr lang="de-CH" sz="3000" dirty="0"/>
              <a:t>Glaubenswerken ausdrückt und Warnung vor Ungehorsam, </a:t>
            </a:r>
          </a:p>
          <a:p>
            <a:pPr lvl="0"/>
            <a:r>
              <a:rPr lang="de-CH" sz="3000" dirty="0"/>
              <a:t>welche wir ehrfürchtig zur Kenntnis nehmen, da wir wissen, </a:t>
            </a:r>
          </a:p>
          <a:p>
            <a:pPr lvl="0"/>
            <a:r>
              <a:rPr lang="de-CH" sz="3000" dirty="0"/>
              <a:t>dass wir dazu neigen, uns vom Herrn abzuwenden.</a:t>
            </a:r>
          </a:p>
        </p:txBody>
      </p:sp>
    </p:spTree>
    <p:extLst>
      <p:ext uri="{BB962C8B-B14F-4D97-AF65-F5344CB8AC3E}">
        <p14:creationId xmlns:p14="http://schemas.microsoft.com/office/powerpoint/2010/main" val="183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973670"/>
            <a:ext cx="919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Fazit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734272"/>
            <a:ext cx="1056462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Das Dt hilft uns, Jesus zu verherrlichen, da es uns ein klareres Bild </a:t>
            </a:r>
          </a:p>
          <a:p>
            <a:pPr lvl="0"/>
            <a:r>
              <a:rPr lang="de-CH" sz="3000" dirty="0"/>
              <a:t>davon vermittelt, was es bedeutet, das Gesetz zu erfüllen – </a:t>
            </a:r>
          </a:p>
          <a:p>
            <a:pPr lvl="0"/>
            <a:r>
              <a:rPr lang="de-CH" sz="3000" dirty="0"/>
              <a:t>es bedeutet, vollkommen zuzuhören und zu gehorchen und </a:t>
            </a:r>
          </a:p>
          <a:p>
            <a:pPr lvl="0"/>
            <a:r>
              <a:rPr lang="de-CH" sz="3000" dirty="0"/>
              <a:t>vollkommen zu lieben. Und wenn wir fallen, so tröstet uns Gottes </a:t>
            </a:r>
          </a:p>
          <a:p>
            <a:pPr lvl="0"/>
            <a:r>
              <a:rPr lang="de-CH" sz="3000" dirty="0"/>
              <a:t>Wort: </a:t>
            </a:r>
            <a:r>
              <a:rPr lang="de-CH" sz="3000" i="1" dirty="0"/>
              <a:t>"Wenn wir unsere Sünden bekennen, ist er treu und gerecht, </a:t>
            </a:r>
          </a:p>
          <a:p>
            <a:pPr lvl="0"/>
            <a:r>
              <a:rPr lang="de-CH" sz="3000" i="1" dirty="0"/>
              <a:t>dass er uns die Sünden vergibt und uns reinigt von jeder </a:t>
            </a:r>
          </a:p>
          <a:p>
            <a:pPr lvl="0"/>
            <a:r>
              <a:rPr lang="de-CH" sz="3000" i="1" dirty="0"/>
              <a:t>Ungerechtigkeit."</a:t>
            </a:r>
            <a:r>
              <a:rPr lang="de-CH" sz="3000" dirty="0"/>
              <a:t> (1Joh 1,9)</a:t>
            </a:r>
          </a:p>
        </p:txBody>
      </p:sp>
    </p:spTree>
    <p:extLst>
      <p:ext uri="{BB962C8B-B14F-4D97-AF65-F5344CB8AC3E}">
        <p14:creationId xmlns:p14="http://schemas.microsoft.com/office/powerpoint/2010/main" val="23923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316025"/>
            <a:ext cx="919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Fazit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076627"/>
            <a:ext cx="993246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Das Dt lehrt uns, um als Gläubiger "glücklich" (selig) zu sein, </a:t>
            </a:r>
          </a:p>
          <a:p>
            <a:pPr lvl="0"/>
            <a:r>
              <a:rPr lang="de-CH" sz="3000" dirty="0"/>
              <a:t>bzw. glücklich zu bleiben, unser Gehorsam gegenüber Gottes </a:t>
            </a:r>
          </a:p>
          <a:p>
            <a:pPr lvl="0"/>
            <a:r>
              <a:rPr lang="de-CH" sz="3000" dirty="0"/>
              <a:t>Wort unerlässlich ist. In Genesis haben wir gelesen, wie der </a:t>
            </a:r>
          </a:p>
          <a:p>
            <a:pPr lvl="0"/>
            <a:r>
              <a:rPr lang="de-CH" sz="3000" dirty="0"/>
              <a:t>Fluch (Tod) angefangen hat durch Adam und Eva als sie von </a:t>
            </a:r>
          </a:p>
          <a:p>
            <a:pPr lvl="0"/>
            <a:r>
              <a:rPr lang="de-CH" sz="3000" dirty="0"/>
              <a:t>der Frucht des Baumes gegessen haben, von dem Gott gesagt </a:t>
            </a:r>
          </a:p>
          <a:p>
            <a:pPr lvl="0"/>
            <a:r>
              <a:rPr lang="de-CH" sz="3000" dirty="0"/>
              <a:t>hatte, dass sie nicht essen dürfen. Durch den Ungehorsam der </a:t>
            </a:r>
          </a:p>
          <a:p>
            <a:pPr lvl="0"/>
            <a:r>
              <a:rPr lang="de-CH" sz="3000" dirty="0"/>
              <a:t>ersten Menschen kamen Sünde und Fluch in die Welt, durch </a:t>
            </a:r>
          </a:p>
          <a:p>
            <a:pPr lvl="0"/>
            <a:r>
              <a:rPr lang="de-CH" sz="3000" dirty="0"/>
              <a:t>den Gehorsam des Herrn Jesus Christus kommt Vergebung </a:t>
            </a:r>
          </a:p>
          <a:p>
            <a:pPr lvl="0"/>
            <a:r>
              <a:rPr lang="de-CH" sz="3000" dirty="0"/>
              <a:t>und Segen. Der Gehorsam des Einen, des Gott-Menschen </a:t>
            </a:r>
          </a:p>
          <a:p>
            <a:pPr lvl="0"/>
            <a:r>
              <a:rPr lang="de-CH" sz="3000" dirty="0"/>
              <a:t>Christus Jesus, ist die Grundlage unserer Erlösung!</a:t>
            </a:r>
          </a:p>
        </p:txBody>
      </p:sp>
    </p:spTree>
    <p:extLst>
      <p:ext uri="{BB962C8B-B14F-4D97-AF65-F5344CB8AC3E}">
        <p14:creationId xmlns:p14="http://schemas.microsoft.com/office/powerpoint/2010/main" val="6299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CE91D61-7888-5FBE-3240-5016D03C4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86D29C-0AA3-0364-A830-497FD72FC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184557"/>
            <a:ext cx="9152737" cy="635228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652C095-7F27-D3EC-04BF-BAC860E5133E}"/>
              </a:ext>
            </a:extLst>
          </p:cNvPr>
          <p:cNvSpPr/>
          <p:nvPr/>
        </p:nvSpPr>
        <p:spPr>
          <a:xfrm>
            <a:off x="197141" y="4764947"/>
            <a:ext cx="9677049" cy="200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826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86D29C-0AA3-0364-A830-497FD72FC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184557"/>
            <a:ext cx="9152737" cy="63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1862833" y="2274838"/>
            <a:ext cx="82985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dirty="0"/>
              <a:t>Eine Hinwendung zu Jesus Christus ist </a:t>
            </a:r>
          </a:p>
          <a:p>
            <a:pPr algn="ctr"/>
            <a:r>
              <a:rPr lang="de-CH" sz="3600" dirty="0"/>
              <a:t>gleichzusetzen mit der Bereitschaft, </a:t>
            </a:r>
          </a:p>
          <a:p>
            <a:pPr algn="ctr"/>
            <a:r>
              <a:rPr lang="de-CH" sz="3600" dirty="0"/>
              <a:t>eine Ehebeziehung einzugehen!</a:t>
            </a:r>
          </a:p>
          <a:p>
            <a:pPr algn="ctr"/>
            <a:r>
              <a:rPr lang="de-CH" sz="3600" dirty="0"/>
              <a:t>Jesus zu lieben ist </a:t>
            </a:r>
            <a:r>
              <a:rPr lang="de-CH" sz="3600" b="1" dirty="0"/>
              <a:t>keine</a:t>
            </a:r>
            <a:r>
              <a:rPr lang="de-CH" sz="3600" dirty="0"/>
              <a:t> Sonntags-Aktivität!</a:t>
            </a:r>
          </a:p>
        </p:txBody>
      </p:sp>
    </p:spTree>
    <p:extLst>
      <p:ext uri="{BB962C8B-B14F-4D97-AF65-F5344CB8AC3E}">
        <p14:creationId xmlns:p14="http://schemas.microsoft.com/office/powerpoint/2010/main" val="25348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162211"/>
            <a:ext cx="1082065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"Höre, Israel: Der HERR ist unser Gott, der HERR allein [Ist als </a:t>
            </a:r>
          </a:p>
          <a:p>
            <a:r>
              <a:rPr lang="de-CH" sz="3000" dirty="0"/>
              <a:t>Einziger der HERR]! 5 Und du sollst den HERRN, deinen Gott, </a:t>
            </a:r>
          </a:p>
          <a:p>
            <a:r>
              <a:rPr lang="de-CH" sz="3000" dirty="0"/>
              <a:t>lieben mit deinem ganzen Herzen und mit deiner ganzen Seele </a:t>
            </a:r>
          </a:p>
          <a:p>
            <a:r>
              <a:rPr lang="de-CH" sz="3000" dirty="0"/>
              <a:t>und mit deiner ganzen Kraft. 6 Und diese Worte, die ich dir heute </a:t>
            </a:r>
          </a:p>
          <a:p>
            <a:r>
              <a:rPr lang="de-CH" sz="3000" dirty="0"/>
              <a:t>gebiete, sollen in deinem Herzen sein. 7 Und du sollst sie deinen </a:t>
            </a:r>
          </a:p>
          <a:p>
            <a:r>
              <a:rPr lang="de-CH" sz="3000" dirty="0"/>
              <a:t>Kindern einschärfen, und du sollst davon reden, wenn du in deinem </a:t>
            </a:r>
          </a:p>
          <a:p>
            <a:r>
              <a:rPr lang="de-CH" sz="3000" dirty="0"/>
              <a:t>Hause sitzt und wenn du auf dem Weg gehst, wenn du dich </a:t>
            </a:r>
          </a:p>
          <a:p>
            <a:r>
              <a:rPr lang="de-CH" sz="3000" dirty="0"/>
              <a:t>hinlegst und wenn du aufstehst. 8 Und du sollst sie als Zeichen auf </a:t>
            </a:r>
          </a:p>
          <a:p>
            <a:r>
              <a:rPr lang="de-CH" sz="3000" dirty="0"/>
              <a:t>deine Hand binden, und sie sollen als Merkzeichen zwischen deinen </a:t>
            </a:r>
          </a:p>
          <a:p>
            <a:r>
              <a:rPr lang="de-CH" sz="3000" dirty="0"/>
              <a:t>Augen sein, 9 und du sollst sie auf die Pfosten deines Hauses und </a:t>
            </a:r>
          </a:p>
          <a:p>
            <a:r>
              <a:rPr lang="de-CH" sz="3000" dirty="0"/>
              <a:t>an deine Tore schreiben." </a:t>
            </a:r>
            <a:r>
              <a:rPr lang="de-CH" sz="3000" b="1" dirty="0"/>
              <a:t>(6,4-9)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2A1CA5-4E00-7994-0A21-056185A90F63}"/>
              </a:ext>
            </a:extLst>
          </p:cNvPr>
          <p:cNvSpPr txBox="1"/>
          <p:nvPr/>
        </p:nvSpPr>
        <p:spPr>
          <a:xfrm>
            <a:off x="643955" y="463500"/>
            <a:ext cx="7351413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 und Gehorsam | das Schma Israel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401609"/>
            <a:ext cx="6460102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 und Gehorsam | das Schma Israel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B6BAF3-8199-2B9E-1E2C-2A3607073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" y="1348609"/>
            <a:ext cx="4328719" cy="53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401609"/>
            <a:ext cx="6460102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 und Gehorsam | das Schma Israel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552293"/>
            <a:ext cx="91866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Anders als "unsere" Glaubensbekenntnisse, ist dieses </a:t>
            </a:r>
          </a:p>
          <a:p>
            <a:r>
              <a:rPr lang="de-CH" sz="3000" dirty="0"/>
              <a:t>jüdische Glaubensbekenntnis ein eigentliches </a:t>
            </a:r>
            <a:r>
              <a:rPr lang="de-CH" sz="3000" b="1" dirty="0"/>
              <a:t>Gebot</a:t>
            </a:r>
            <a:r>
              <a:rPr lang="de-CH" sz="3000" dirty="0"/>
              <a:t>, </a:t>
            </a:r>
          </a:p>
          <a:p>
            <a:r>
              <a:rPr lang="de-CH" sz="3000" dirty="0"/>
              <a:t>nämlich zu hören, zu lieben und zu lehren! Es ist ein </a:t>
            </a:r>
          </a:p>
          <a:p>
            <a:r>
              <a:rPr lang="de-CH" sz="3000" dirty="0"/>
              <a:t>Aufruf an die Gläubigen, die Worte des Gottes Israels </a:t>
            </a:r>
          </a:p>
          <a:p>
            <a:r>
              <a:rPr lang="de-CH" sz="3000" dirty="0"/>
              <a:t>zu Herzen nehmen und sie von Generation zu Generation </a:t>
            </a:r>
          </a:p>
          <a:p>
            <a:r>
              <a:rPr lang="de-CH" sz="3000" dirty="0"/>
              <a:t>den Kindern einzuschärfen. </a:t>
            </a:r>
          </a:p>
        </p:txBody>
      </p:sp>
    </p:spTree>
    <p:extLst>
      <p:ext uri="{BB962C8B-B14F-4D97-AF65-F5344CB8AC3E}">
        <p14:creationId xmlns:p14="http://schemas.microsoft.com/office/powerpoint/2010/main" val="40988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43956" y="401609"/>
            <a:ext cx="6460102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 und Gehorsam | das Schma Israel</a:t>
            </a:r>
            <a:endParaRPr lang="de-CH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1C27CA-E3B5-DF1D-5F3E-449C01CCA8F2}"/>
              </a:ext>
            </a:extLst>
          </p:cNvPr>
          <p:cNvSpPr txBox="1"/>
          <p:nvPr/>
        </p:nvSpPr>
        <p:spPr>
          <a:xfrm>
            <a:off x="643956" y="1552293"/>
            <a:ext cx="1029499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Das Wort "Schma" von Gott an Menschen gerichtet, ist </a:t>
            </a:r>
          </a:p>
          <a:p>
            <a:r>
              <a:rPr lang="de-CH" sz="3000" dirty="0"/>
              <a:t>unmissverständlich als Gebot zu verstehen, nämlich </a:t>
            </a:r>
          </a:p>
          <a:p>
            <a:r>
              <a:rPr lang="de-CH" sz="3000" dirty="0"/>
              <a:t>aufzumerken und umgehend zu gehorchen. </a:t>
            </a:r>
          </a:p>
          <a:p>
            <a:endParaRPr lang="de-CH" sz="3000" dirty="0"/>
          </a:p>
          <a:p>
            <a:r>
              <a:rPr lang="de-CH" sz="3000" dirty="0"/>
              <a:t>Das Wort angewendet auf die Kommunikation zwischen Mensch </a:t>
            </a:r>
          </a:p>
          <a:p>
            <a:r>
              <a:rPr lang="de-CH" sz="3000" dirty="0"/>
              <a:t>und Gott, ist das Wort als Bitte (Gebet) zu verstehen (Z.B. "Höre, </a:t>
            </a:r>
          </a:p>
          <a:p>
            <a:r>
              <a:rPr lang="de-CH" sz="3000" dirty="0"/>
              <a:t>HERR, und sei mir gnädig! HERR, sei mein Helfer!«" Ps 30,11)</a:t>
            </a:r>
          </a:p>
        </p:txBody>
      </p:sp>
    </p:spTree>
    <p:extLst>
      <p:ext uri="{BB962C8B-B14F-4D97-AF65-F5344CB8AC3E}">
        <p14:creationId xmlns:p14="http://schemas.microsoft.com/office/powerpoint/2010/main" val="12781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Breitbild</PresentationFormat>
  <Paragraphs>131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Reinhard</dc:creator>
  <cp:keywords>Bibel</cp:keywords>
  <cp:lastModifiedBy>Reinhard Briggeler</cp:lastModifiedBy>
  <cp:revision>242</cp:revision>
  <dcterms:created xsi:type="dcterms:W3CDTF">2018-05-19T05:14:58Z</dcterms:created>
  <dcterms:modified xsi:type="dcterms:W3CDTF">2023-06-04T05:30:00Z</dcterms:modified>
</cp:coreProperties>
</file>