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3" r:id="rId2"/>
    <p:sldId id="796" r:id="rId3"/>
    <p:sldId id="775" r:id="rId4"/>
    <p:sldId id="744" r:id="rId5"/>
    <p:sldId id="776" r:id="rId6"/>
    <p:sldId id="778" r:id="rId7"/>
    <p:sldId id="779" r:id="rId8"/>
    <p:sldId id="780" r:id="rId9"/>
    <p:sldId id="795" r:id="rId10"/>
    <p:sldId id="781" r:id="rId11"/>
    <p:sldId id="782" r:id="rId12"/>
    <p:sldId id="783" r:id="rId13"/>
    <p:sldId id="784" r:id="rId14"/>
    <p:sldId id="785" r:id="rId15"/>
    <p:sldId id="786" r:id="rId16"/>
    <p:sldId id="787" r:id="rId17"/>
    <p:sldId id="789" r:id="rId18"/>
    <p:sldId id="788" r:id="rId19"/>
    <p:sldId id="790" r:id="rId20"/>
    <p:sldId id="791" r:id="rId21"/>
    <p:sldId id="792" r:id="rId22"/>
    <p:sldId id="793" r:id="rId23"/>
    <p:sldId id="794" r:id="rId24"/>
    <p:sldId id="774" r:id="rId25"/>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7FEFF"/>
    <a:srgbClr val="FFFBA3"/>
    <a:srgbClr val="D5F7FF"/>
    <a:srgbClr val="A4EDFE"/>
    <a:srgbClr val="000000"/>
    <a:srgbClr val="FFFBB3"/>
    <a:srgbClr val="3B3838"/>
    <a:srgbClr val="59595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23" autoAdjust="0"/>
    <p:restoredTop sz="94660" autoAdjust="0"/>
  </p:normalViewPr>
  <p:slideViewPr>
    <p:cSldViewPr snapToGrid="0">
      <p:cViewPr varScale="1">
        <p:scale>
          <a:sx n="161" d="100"/>
          <a:sy n="161" d="100"/>
        </p:scale>
        <p:origin x="380" y="100"/>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16.02.2023</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16.02.2023</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16.02.2023</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56B7E7-2645-A49D-C008-34408F9CC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Grafik 2">
            <a:extLst>
              <a:ext uri="{FF2B5EF4-FFF2-40B4-BE49-F238E27FC236}">
                <a16:creationId xmlns:a16="http://schemas.microsoft.com/office/drawing/2014/main" id="{C54206EE-7323-9C0F-0F4C-092A6E669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911E243-A587-31DD-1977-A7162B5D9B8C}"/>
              </a:ext>
            </a:extLst>
          </p:cNvPr>
          <p:cNvSpPr txBox="1"/>
          <p:nvPr/>
        </p:nvSpPr>
        <p:spPr>
          <a:xfrm>
            <a:off x="748596" y="1280190"/>
            <a:ext cx="10101656" cy="4401205"/>
          </a:xfrm>
          <a:prstGeom prst="rect">
            <a:avLst/>
          </a:prstGeom>
          <a:noFill/>
        </p:spPr>
        <p:txBody>
          <a:bodyPr wrap="square">
            <a:spAutoFit/>
          </a:bodyPr>
          <a:lstStyle/>
          <a:p>
            <a:r>
              <a:rPr lang="de-CH" sz="2800" dirty="0"/>
              <a:t>"… 12 Und ich werde in dieser Nacht durch das Land Ägypten gehen und alle Erstgeburt im Land Ägypten erschlagen vom Menschen bis zum Vieh. Auch an allen Göttern Ägyptens werde ich ein Strafgericht vollstrecken, ich, der HERR. 13 Aber das Blut soll für euch zum Zeichen an den Häusern werden, in denen ihr seid. Und </a:t>
            </a:r>
            <a:r>
              <a:rPr lang="de-CH" sz="2800" u="sng" dirty="0"/>
              <a:t>wenn ich das Blut sehe, dann werde ich an euch vorübergehen</a:t>
            </a:r>
            <a:r>
              <a:rPr lang="de-CH" sz="2800" dirty="0"/>
              <a:t>: So wird keine Plage, die Verderben bringt, unter euch sein, wenn ich das Land Ägypten schlage. 14 Und dieser Tag soll euch eine Erinnerung sein, und ihr sollt ihn feiern als Fest für den HERRN. Als ewige Ordnung für ⟨all⟩ eure Generationen sollt ihr ihn feiern.</a:t>
            </a:r>
          </a:p>
        </p:txBody>
      </p:sp>
      <p:sp>
        <p:nvSpPr>
          <p:cNvPr id="4" name="Textfeld 3">
            <a:extLst>
              <a:ext uri="{FF2B5EF4-FFF2-40B4-BE49-F238E27FC236}">
                <a16:creationId xmlns:a16="http://schemas.microsoft.com/office/drawing/2014/main" id="{60483A16-60C6-A43E-D88B-4431A7736356}"/>
              </a:ext>
            </a:extLst>
          </p:cNvPr>
          <p:cNvSpPr txBox="1"/>
          <p:nvPr/>
        </p:nvSpPr>
        <p:spPr>
          <a:xfrm>
            <a:off x="748596" y="567446"/>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Passahlamm | Vertrauen</a:t>
            </a:r>
          </a:p>
        </p:txBody>
      </p:sp>
    </p:spTree>
    <p:extLst>
      <p:ext uri="{BB962C8B-B14F-4D97-AF65-F5344CB8AC3E}">
        <p14:creationId xmlns:p14="http://schemas.microsoft.com/office/powerpoint/2010/main" val="382134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0483A16-60C6-A43E-D88B-4431A7736356}"/>
              </a:ext>
            </a:extLst>
          </p:cNvPr>
          <p:cNvSpPr txBox="1"/>
          <p:nvPr/>
        </p:nvSpPr>
        <p:spPr>
          <a:xfrm>
            <a:off x="748596" y="567446"/>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Passahlamm und Jesus Christus</a:t>
            </a:r>
          </a:p>
        </p:txBody>
      </p:sp>
      <p:graphicFrame>
        <p:nvGraphicFramePr>
          <p:cNvPr id="2" name="Tabelle 1">
            <a:extLst>
              <a:ext uri="{FF2B5EF4-FFF2-40B4-BE49-F238E27FC236}">
                <a16:creationId xmlns:a16="http://schemas.microsoft.com/office/drawing/2014/main" id="{0B637867-1DF9-83AA-DBAD-E3609552911E}"/>
              </a:ext>
            </a:extLst>
          </p:cNvPr>
          <p:cNvGraphicFramePr>
            <a:graphicFrameLocks noGrp="1"/>
          </p:cNvGraphicFramePr>
          <p:nvPr>
            <p:extLst>
              <p:ext uri="{D42A27DB-BD31-4B8C-83A1-F6EECF244321}">
                <p14:modId xmlns:p14="http://schemas.microsoft.com/office/powerpoint/2010/main" val="2241052894"/>
              </p:ext>
            </p:extLst>
          </p:nvPr>
        </p:nvGraphicFramePr>
        <p:xfrm>
          <a:off x="374568" y="1090666"/>
          <a:ext cx="10428550" cy="5509062"/>
        </p:xfrm>
        <a:graphic>
          <a:graphicData uri="http://schemas.openxmlformats.org/drawingml/2006/table">
            <a:tbl>
              <a:tblPr firstRow="1" firstCol="1" bandRow="1"/>
              <a:tblGrid>
                <a:gridCol w="4991398">
                  <a:extLst>
                    <a:ext uri="{9D8B030D-6E8A-4147-A177-3AD203B41FA5}">
                      <a16:colId xmlns:a16="http://schemas.microsoft.com/office/drawing/2014/main" val="3400052854"/>
                    </a:ext>
                  </a:extLst>
                </a:gridCol>
                <a:gridCol w="5437152">
                  <a:extLst>
                    <a:ext uri="{9D8B030D-6E8A-4147-A177-3AD203B41FA5}">
                      <a16:colId xmlns:a16="http://schemas.microsoft.com/office/drawing/2014/main" val="1147699250"/>
                    </a:ext>
                  </a:extLst>
                </a:gridCol>
              </a:tblGrid>
              <a:tr h="371270">
                <a:tc>
                  <a:txBody>
                    <a:bodyPr/>
                    <a:lstStyle/>
                    <a:p>
                      <a:pPr algn="l"/>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Passahlamm</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Jesus Christus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35340790"/>
                  </a:ext>
                </a:extLst>
              </a:tr>
              <a:tr h="508605">
                <a:tc>
                  <a:txBody>
                    <a:bodyPr/>
                    <a:lstStyle/>
                    <a:p>
                      <a:pPr algn="l"/>
                      <a:r>
                        <a:rPr lang="de-CH" sz="2000" b="1" dirty="0">
                          <a:effectLst/>
                          <a:latin typeface="Calibri" panose="020F0502020204030204" pitchFamily="34" charset="0"/>
                          <a:ea typeface="Calibri" panose="020F0502020204030204" pitchFamily="34" charset="0"/>
                          <a:cs typeface="Times New Roman" panose="02020603050405020304" pitchFamily="18" charset="0"/>
                        </a:rPr>
                        <a:t>Mit dem Passahfest beginnt das Jahr – der erste Monat.  </a:t>
                      </a: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CH" sz="2000" b="1" dirty="0">
                          <a:effectLst/>
                          <a:latin typeface="Calibri" panose="020F0502020204030204" pitchFamily="34" charset="0"/>
                          <a:ea typeface="Calibri" panose="020F0502020204030204" pitchFamily="34" charset="0"/>
                          <a:cs typeface="Times New Roman" panose="02020603050405020304" pitchFamily="18" charset="0"/>
                        </a:rPr>
                        <a:t>Mit der Erlösung beginnt ein neues Leben. </a:t>
                      </a: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064488"/>
                  </a:ext>
                </a:extLst>
              </a:tr>
              <a:tr h="671664">
                <a:tc>
                  <a:txBody>
                    <a:bodyPr/>
                    <a:lstStyle/>
                    <a:p>
                      <a:pPr algn="l"/>
                      <a:r>
                        <a:rPr lang="de-CH"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Anstelle eines Menschen musste ein Lamm geopfert werden. </a:t>
                      </a:r>
                      <a:endParaRPr lang="de-CH"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r>
                        <a:rPr lang="de-CH"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Jesus ist das Lamm Gottes, das stellvertretend für uns starb</a:t>
                      </a:r>
                      <a:endParaRPr lang="de-CH"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33236562"/>
                  </a:ext>
                </a:extLst>
              </a:tr>
              <a:tr h="444950">
                <a:tc>
                  <a:txBody>
                    <a:bodyPr/>
                    <a:lstStyle/>
                    <a:p>
                      <a:pPr algn="l"/>
                      <a:r>
                        <a:rPr lang="de-CH" sz="2000" b="1">
                          <a:effectLst/>
                          <a:latin typeface="Calibri" panose="020F0502020204030204" pitchFamily="34" charset="0"/>
                          <a:ea typeface="Calibri" panose="020F0502020204030204" pitchFamily="34" charset="0"/>
                          <a:cs typeface="Times New Roman" panose="02020603050405020304" pitchFamily="18" charset="0"/>
                        </a:rPr>
                        <a:t>Das Lamm musste ohne Fehler sein (12,5) </a:t>
                      </a: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CH" sz="2000" b="1" dirty="0">
                          <a:effectLst/>
                          <a:latin typeface="Calibri" panose="020F0502020204030204" pitchFamily="34" charset="0"/>
                          <a:ea typeface="Calibri" panose="020F0502020204030204" pitchFamily="34" charset="0"/>
                          <a:cs typeface="Times New Roman" panose="02020603050405020304" pitchFamily="18" charset="0"/>
                        </a:rPr>
                        <a:t>Jesus war fehlerlos, ohne Sünde (1Petr 1,18-19; Hebr 4,15; 9,14)</a:t>
                      </a: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899260"/>
                  </a:ext>
                </a:extLst>
              </a:tr>
              <a:tr h="473656">
                <a:tc>
                  <a:txBody>
                    <a:bodyPr/>
                    <a:lstStyle/>
                    <a:p>
                      <a:pPr algn="l"/>
                      <a:r>
                        <a:rPr lang="de-CH"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Das Lamm durfte nicht älter als ein Jahr sein (12,5) </a:t>
                      </a:r>
                      <a:endParaRPr lang="de-CH" sz="2000" b="1">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r>
                        <a:rPr lang="de-CH" sz="2000" b="1" kern="1200" dirty="0">
                          <a:solidFill>
                            <a:schemeClr val="tx1"/>
                          </a:solidFill>
                          <a:effectLst/>
                          <a:latin typeface="+mn-lt"/>
                          <a:ea typeface="+mn-ea"/>
                          <a:cs typeface="+mn-cs"/>
                        </a:rPr>
                        <a:t>Jesus wurde mitten aus der Blüte seines Lebens gerissen </a:t>
                      </a:r>
                      <a:r>
                        <a:rPr lang="de-CH"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 53,8)</a:t>
                      </a:r>
                      <a:endParaRPr lang="de-CH"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99865089"/>
                  </a:ext>
                </a:extLst>
              </a:tr>
              <a:tr h="628454">
                <a:tc>
                  <a:txBody>
                    <a:bodyPr/>
                    <a:lstStyle/>
                    <a:p>
                      <a:pPr algn="l"/>
                      <a:r>
                        <a:rPr lang="de-CH" sz="2000" b="1" dirty="0">
                          <a:effectLst/>
                          <a:latin typeface="Calibri" panose="020F0502020204030204" pitchFamily="34" charset="0"/>
                          <a:ea typeface="Calibri" panose="020F0502020204030204" pitchFamily="34" charset="0"/>
                          <a:cs typeface="Times New Roman" panose="02020603050405020304" pitchFamily="18" charset="0"/>
                        </a:rPr>
                        <a:t>Das Lamm musste eine Testzeit von 4 Tagen bestehen</a:t>
                      </a: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CH" sz="2000" b="1" dirty="0">
                          <a:effectLst/>
                          <a:latin typeface="Calibri" panose="020F0502020204030204" pitchFamily="34" charset="0"/>
                          <a:ea typeface="Calibri" panose="020F0502020204030204" pitchFamily="34" charset="0"/>
                          <a:cs typeface="Times New Roman" panose="02020603050405020304" pitchFamily="18" charset="0"/>
                        </a:rPr>
                        <a:t>Jesus durchlief eine „Testzeit“. Er wurde von Menschen und dem Teufel in der Wüste geprüft</a:t>
                      </a: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120057"/>
                  </a:ext>
                </a:extLst>
              </a:tr>
              <a:tr h="656734">
                <a:tc>
                  <a:txBody>
                    <a:bodyPr/>
                    <a:lstStyle/>
                    <a:p>
                      <a:pPr algn="l"/>
                      <a:r>
                        <a:rPr lang="de-CH"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Das Lamm musste zwischen den zwei Abenden geschlachtet werden</a:t>
                      </a:r>
                      <a:endParaRPr lang="de-CH"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r>
                        <a:rPr lang="de-CH"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Der Tod Jesu trat um die 9. Stunde ein. (Mt 27,45-46)</a:t>
                      </a:r>
                      <a:endParaRPr lang="de-CH"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64903120"/>
                  </a:ext>
                </a:extLst>
              </a:tr>
              <a:tr h="371270">
                <a:tc>
                  <a:txBody>
                    <a:bodyPr/>
                    <a:lstStyle/>
                    <a:p>
                      <a:pPr algn="l"/>
                      <a:r>
                        <a:rPr lang="de-CH" sz="2000" b="1" dirty="0">
                          <a:effectLst/>
                          <a:latin typeface="Calibri" panose="020F0502020204030204" pitchFamily="34" charset="0"/>
                          <a:ea typeface="Calibri" panose="020F0502020204030204" pitchFamily="34" charset="0"/>
                          <a:cs typeface="Times New Roman" panose="02020603050405020304" pitchFamily="18" charset="0"/>
                        </a:rPr>
                        <a:t>Dem Lamm durfte kein Bein gebrochen werden (12,46) </a:t>
                      </a: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CH" sz="2000" b="1" dirty="0">
                          <a:effectLst/>
                          <a:latin typeface="Calibri" panose="020F0502020204030204" pitchFamily="34" charset="0"/>
                          <a:ea typeface="Calibri" panose="020F0502020204030204" pitchFamily="34" charset="0"/>
                          <a:cs typeface="Times New Roman" panose="02020603050405020304" pitchFamily="18" charset="0"/>
                        </a:rPr>
                        <a:t>Jesus wurde am Kreuz kein Bein gebrochen (Joh 19,36)</a:t>
                      </a: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216402"/>
                  </a:ext>
                </a:extLst>
              </a:tr>
              <a:tr h="742540">
                <a:tc>
                  <a:txBody>
                    <a:bodyPr/>
                    <a:lstStyle/>
                    <a:p>
                      <a:pPr algn="l"/>
                      <a:r>
                        <a:rPr lang="de-CH"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Das vergossene Blut muss angewandt werden, d.h. an die Türpfosten gestrichen (12,7.13.23) </a:t>
                      </a:r>
                      <a:endParaRPr lang="de-CH"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r>
                        <a:rPr lang="de-CH"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Das Opfer wirkt nicht automatisch. Es muss in Anspruch genommen werden (1Joh 1,7).</a:t>
                      </a:r>
                      <a:endParaRPr lang="de-CH"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13371674"/>
                  </a:ext>
                </a:extLst>
              </a:tr>
            </a:tbl>
          </a:graphicData>
        </a:graphic>
      </p:graphicFrame>
    </p:spTree>
    <p:extLst>
      <p:ext uri="{BB962C8B-B14F-4D97-AF65-F5344CB8AC3E}">
        <p14:creationId xmlns:p14="http://schemas.microsoft.com/office/powerpoint/2010/main" val="8100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2" y="595727"/>
            <a:ext cx="6010423"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Jesus das Brot des Lebens | Manna</a:t>
            </a:r>
          </a:p>
        </p:txBody>
      </p:sp>
      <p:sp>
        <p:nvSpPr>
          <p:cNvPr id="2" name="Textfeld 1">
            <a:extLst>
              <a:ext uri="{FF2B5EF4-FFF2-40B4-BE49-F238E27FC236}">
                <a16:creationId xmlns:a16="http://schemas.microsoft.com/office/drawing/2014/main" id="{231023F7-C2CF-6BB3-57C0-2FB132BBA8E9}"/>
              </a:ext>
            </a:extLst>
          </p:cNvPr>
          <p:cNvSpPr txBox="1"/>
          <p:nvPr/>
        </p:nvSpPr>
        <p:spPr>
          <a:xfrm>
            <a:off x="786303" y="1428452"/>
            <a:ext cx="9427218" cy="3108543"/>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"Da murrte die ganze Gemeinde der Söhne Israel gegen Mose und Aaron in der Wüste. 3 Und die Söhne Israel sagten zu ihnen: Wären wir doch durch die Hand des HERRN im Land Ägypten gestorben, als wir bei den Fleischtöpfen saßen, als wir Brot aßen bis zur Sättigung! Denn ihr habt uns in diese Wüste herausgeführt, um diese ganze Versammlung an Hunger sterben zu lassen."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(16,2-3)</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029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2" y="595727"/>
            <a:ext cx="6010423"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Jesus das Brot des Lebens | Manna</a:t>
            </a:r>
          </a:p>
        </p:txBody>
      </p:sp>
      <p:sp>
        <p:nvSpPr>
          <p:cNvPr id="2" name="Textfeld 1">
            <a:extLst>
              <a:ext uri="{FF2B5EF4-FFF2-40B4-BE49-F238E27FC236}">
                <a16:creationId xmlns:a16="http://schemas.microsoft.com/office/drawing/2014/main" id="{231023F7-C2CF-6BB3-57C0-2FB132BBA8E9}"/>
              </a:ext>
            </a:extLst>
          </p:cNvPr>
          <p:cNvSpPr txBox="1"/>
          <p:nvPr/>
        </p:nvSpPr>
        <p:spPr>
          <a:xfrm>
            <a:off x="380950" y="1315331"/>
            <a:ext cx="10148790" cy="5262979"/>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"Und der HERR redete zu Mose und sprach: 12 Ich habe das Murren der Söhne Israel gehört. Rede zu ihnen und sprich: Zwischen den zwei Abenden werdet ihr Fleisch essen, und am Morgen werdet ihr von Brot satt werden! So werdet ihr erkennen, dass ich der HERR, euer Gott bin. 13 Und es geschah am Abend, da kamen Wachteln herauf und bedeckten das Lager. Und am Morgen war eine Schicht von Tau rings um das Lager. 14 Und als die Tauschicht aufgestiegen war, siehe,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da lag</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auf der Fläche der Wüste etwas Feines, Körniges, fein, wie der Reif auf der Erde. 15 Das sahen die Söhne Israel, und sie sagten einer zum andern: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Was ist das? </a:t>
            </a:r>
            <a:r>
              <a:rPr lang="de-CH" sz="2800" dirty="0">
                <a:effectLst/>
                <a:latin typeface="Calibri" panose="020F0502020204030204" pitchFamily="34" charset="0"/>
                <a:ea typeface="Calibri" panose="020F0502020204030204" pitchFamily="34" charset="0"/>
                <a:cs typeface="Times New Roman" panose="02020603050405020304" pitchFamily="18" charset="0"/>
              </a:rPr>
              <a:t>Denn sie wussten nicht, was es war. Mose aber sagte zu ihnen: Dies ist das Brot, das euch der HERR zur Nahrung gegeben hat."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(16,11-15)</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583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2" y="595727"/>
            <a:ext cx="6010423"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Jesus das Brot des Lebens | Manna</a:t>
            </a:r>
          </a:p>
        </p:txBody>
      </p:sp>
      <p:sp>
        <p:nvSpPr>
          <p:cNvPr id="2" name="Textfeld 1">
            <a:extLst>
              <a:ext uri="{FF2B5EF4-FFF2-40B4-BE49-F238E27FC236}">
                <a16:creationId xmlns:a16="http://schemas.microsoft.com/office/drawing/2014/main" id="{231023F7-C2CF-6BB3-57C0-2FB132BBA8E9}"/>
              </a:ext>
            </a:extLst>
          </p:cNvPr>
          <p:cNvSpPr txBox="1"/>
          <p:nvPr/>
        </p:nvSpPr>
        <p:spPr>
          <a:xfrm>
            <a:off x="786303" y="1428452"/>
            <a:ext cx="10148790" cy="3539430"/>
          </a:xfrm>
          <a:prstGeom prst="rect">
            <a:avLst/>
          </a:prstGeom>
          <a:noFill/>
        </p:spPr>
        <p:txBody>
          <a:bodyPr wrap="square">
            <a:spAutoFit/>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"Da sprach Jesus zu ihnen: Wahrlich, wahrlich, ich sage euch: Nicht Mose hat euch das Brot aus dem Himmel gegeben, sondern mein Vater gibt euch das wahrhaftige Brot aus dem Himmel. 33 Denn das Brot Gottes ist der, welcher aus dem Himmel herabkommt und der Welt das Leben gibt. 34 Da sprachen sie zu ihm: Herr, gib uns allezeit dieses Brot! 35 Jesus sprach zu ihnen: Ich bin das Brot des Lebens. Wer zu mir kommt, wird nicht hungern, und wer an mich glaubt, wird nie mehr dürsten." </a:t>
            </a:r>
            <a:r>
              <a:rPr lang="de-CH" sz="2800" b="1">
                <a:effectLst/>
                <a:latin typeface="Calibri" panose="020F0502020204030204" pitchFamily="34" charset="0"/>
                <a:ea typeface="Calibri" panose="020F0502020204030204" pitchFamily="34" charset="0"/>
                <a:cs typeface="Times New Roman" panose="02020603050405020304" pitchFamily="18" charset="0"/>
              </a:rPr>
              <a:t>(Joh 6,32-35)</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77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2" y="595727"/>
            <a:ext cx="6010423"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Jesus das Brot des Lebens | Manna</a:t>
            </a:r>
          </a:p>
        </p:txBody>
      </p:sp>
      <p:graphicFrame>
        <p:nvGraphicFramePr>
          <p:cNvPr id="4" name="Tabelle 3">
            <a:extLst>
              <a:ext uri="{FF2B5EF4-FFF2-40B4-BE49-F238E27FC236}">
                <a16:creationId xmlns:a16="http://schemas.microsoft.com/office/drawing/2014/main" id="{4CC82F51-4CCF-D496-1B8A-E60FF146CC62}"/>
              </a:ext>
            </a:extLst>
          </p:cNvPr>
          <p:cNvGraphicFramePr>
            <a:graphicFrameLocks noGrp="1"/>
          </p:cNvGraphicFramePr>
          <p:nvPr>
            <p:extLst>
              <p:ext uri="{D42A27DB-BD31-4B8C-83A1-F6EECF244321}">
                <p14:modId xmlns:p14="http://schemas.microsoft.com/office/powerpoint/2010/main" val="2108418592"/>
              </p:ext>
            </p:extLst>
          </p:nvPr>
        </p:nvGraphicFramePr>
        <p:xfrm>
          <a:off x="471728" y="1187177"/>
          <a:ext cx="9662085" cy="5501141"/>
        </p:xfrm>
        <a:graphic>
          <a:graphicData uri="http://schemas.openxmlformats.org/drawingml/2006/table">
            <a:tbl>
              <a:tblPr firstRow="1" firstCol="1" bandRow="1"/>
              <a:tblGrid>
                <a:gridCol w="4605989">
                  <a:extLst>
                    <a:ext uri="{9D8B030D-6E8A-4147-A177-3AD203B41FA5}">
                      <a16:colId xmlns:a16="http://schemas.microsoft.com/office/drawing/2014/main" val="1401174392"/>
                    </a:ext>
                  </a:extLst>
                </a:gridCol>
                <a:gridCol w="5056096">
                  <a:extLst>
                    <a:ext uri="{9D8B030D-6E8A-4147-A177-3AD203B41FA5}">
                      <a16:colId xmlns:a16="http://schemas.microsoft.com/office/drawing/2014/main" val="1545522158"/>
                    </a:ext>
                  </a:extLst>
                </a:gridCol>
              </a:tblGrid>
              <a:tr h="459043">
                <a:tc>
                  <a:txBody>
                    <a:bodyPr/>
                    <a:lstStyle/>
                    <a:p>
                      <a:pPr algn="l"/>
                      <a:r>
                        <a:rPr lang="de-CH"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Manna</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r>
                        <a:rPr lang="de-CH"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Jesus Christus</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186124325"/>
                  </a:ext>
                </a:extLst>
              </a:tr>
              <a:tr h="459043">
                <a:tc>
                  <a:txBody>
                    <a:bodyPr/>
                    <a:lstStyle/>
                    <a:p>
                      <a:pPr algn="l"/>
                      <a:r>
                        <a:rPr lang="de-CH" sz="2400" b="1" dirty="0">
                          <a:effectLst/>
                          <a:latin typeface="Calibri" panose="020F0502020204030204" pitchFamily="34" charset="0"/>
                          <a:ea typeface="Calibri" panose="020F0502020204030204" pitchFamily="34" charset="0"/>
                          <a:cs typeface="Times New Roman" panose="02020603050405020304" pitchFamily="18" charset="0"/>
                        </a:rPr>
                        <a:t>Nur für das Volk Israel in der Wüste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CH" sz="2400" b="1">
                          <a:effectLst/>
                          <a:latin typeface="Calibri" panose="020F0502020204030204" pitchFamily="34" charset="0"/>
                          <a:ea typeface="Calibri" panose="020F0502020204030204" pitchFamily="34" charset="0"/>
                          <a:cs typeface="Times New Roman" panose="02020603050405020304" pitchFamily="18" charset="0"/>
                        </a:rPr>
                        <a:t>Der Sohn Gottes ist für die ganze Welt 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304871"/>
                  </a:ext>
                </a:extLst>
              </a:tr>
              <a:tr h="918085">
                <a:tc>
                  <a:txBody>
                    <a:bodyPr/>
                    <a:lstStyle/>
                    <a:p>
                      <a:pPr algn="l"/>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Das Manna erhielt nur das Volk Israel in der Wüste am Leben.</a:t>
                      </a:r>
                      <a:endParaRPr lang="de-CH"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Der Sohn Gottes schenkt der ganzen Welt ewiges Leben.</a:t>
                      </a:r>
                      <a:endParaRPr lang="de-CH"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88682648"/>
                  </a:ext>
                </a:extLst>
              </a:tr>
              <a:tr h="1377128">
                <a:tc>
                  <a:txBody>
                    <a:bodyPr/>
                    <a:lstStyle/>
                    <a:p>
                      <a:pPr algn="l"/>
                      <a:r>
                        <a:rPr lang="de-CH" sz="2400" b="1">
                          <a:effectLst/>
                          <a:latin typeface="Calibri" panose="020F0502020204030204" pitchFamily="34" charset="0"/>
                          <a:ea typeface="Calibri" panose="020F0502020204030204" pitchFamily="34" charset="0"/>
                          <a:cs typeface="Times New Roman" panose="02020603050405020304" pitchFamily="18" charset="0"/>
                        </a:rPr>
                        <a:t>Das Volk muss sich bücken, damit es das Manna einsammeln konnte um es dann zu essen.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CH" sz="2400" b="1">
                          <a:effectLst/>
                          <a:latin typeface="Calibri" panose="020F0502020204030204" pitchFamily="34" charset="0"/>
                          <a:ea typeface="Calibri" panose="020F0502020204030204" pitchFamily="34" charset="0"/>
                          <a:cs typeface="Times New Roman" panose="02020603050405020304" pitchFamily="18" charset="0"/>
                        </a:rPr>
                        <a:t>Der Sünder muss sich vor Gott demütigen und Jesus Christus in sein Leben aufnehmen.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541712"/>
                  </a:ext>
                </a:extLst>
              </a:tr>
              <a:tr h="918085">
                <a:tc>
                  <a:txBody>
                    <a:bodyPr/>
                    <a:lstStyle/>
                    <a:p>
                      <a:pPr algn="l"/>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 Juden assen das Manna aber starben trotzdem.</a:t>
                      </a:r>
                      <a:endParaRPr lang="de-CH"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r>
                        <a:rPr lang="de-CH"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Wer Jesus Christus aufnimmt, wird ewig Leben.</a:t>
                      </a:r>
                      <a:endParaRPr lang="de-CH"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05238352"/>
                  </a:ext>
                </a:extLst>
              </a:tr>
              <a:tr h="918085">
                <a:tc>
                  <a:txBody>
                    <a:bodyPr/>
                    <a:lstStyle/>
                    <a:p>
                      <a:pPr algn="l"/>
                      <a:r>
                        <a:rPr lang="de-CH" sz="2400" b="1">
                          <a:effectLst/>
                          <a:latin typeface="Calibri" panose="020F0502020204030204" pitchFamily="34" charset="0"/>
                          <a:ea typeface="Calibri" panose="020F0502020204030204" pitchFamily="34" charset="0"/>
                          <a:cs typeface="Times New Roman" panose="02020603050405020304" pitchFamily="18" charset="0"/>
                        </a:rPr>
                        <a:t>Sie mussten jeden Tag das Manna aufsammeln und essen.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de-CH" sz="2400" b="1" dirty="0">
                          <a:effectLst/>
                          <a:latin typeface="Calibri" panose="020F0502020204030204" pitchFamily="34" charset="0"/>
                          <a:ea typeface="Calibri" panose="020F0502020204030204" pitchFamily="34" charset="0"/>
                          <a:cs typeface="Times New Roman" panose="02020603050405020304" pitchFamily="18" charset="0"/>
                        </a:rPr>
                        <a:t>Die Nahrung aus dem Worte Gottes muss ebenfalls jeden Tag zu sich genommen werden.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209050"/>
                  </a:ext>
                </a:extLst>
              </a:tr>
            </a:tbl>
          </a:graphicData>
        </a:graphic>
      </p:graphicFrame>
    </p:spTree>
    <p:extLst>
      <p:ext uri="{BB962C8B-B14F-4D97-AF65-F5344CB8AC3E}">
        <p14:creationId xmlns:p14="http://schemas.microsoft.com/office/powerpoint/2010/main" val="80217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2" y="595727"/>
            <a:ext cx="6010423"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Jesus das Brot des Lebens | Manna</a:t>
            </a:r>
          </a:p>
        </p:txBody>
      </p:sp>
      <p:sp>
        <p:nvSpPr>
          <p:cNvPr id="2" name="Textfeld 1">
            <a:extLst>
              <a:ext uri="{FF2B5EF4-FFF2-40B4-BE49-F238E27FC236}">
                <a16:creationId xmlns:a16="http://schemas.microsoft.com/office/drawing/2014/main" id="{231023F7-C2CF-6BB3-57C0-2FB132BBA8E9}"/>
              </a:ext>
            </a:extLst>
          </p:cNvPr>
          <p:cNvSpPr txBox="1"/>
          <p:nvPr/>
        </p:nvSpPr>
        <p:spPr>
          <a:xfrm>
            <a:off x="786303" y="1428452"/>
            <a:ext cx="10148790" cy="3108543"/>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"Das ist’s aber, was der HERR geboten hat: Ein jeder sammle, so viel er zum Essen braucht, einen Krug voll für jeden nach der Zahl der Leute in seinem Zelte. 17 Und die Israeliten taten’s und sammelten, einer viel, der andere wenig. 18 Aber als man’s nachmaß, hatte der nicht darüber, der viel gesammelt hatte, und der nicht darunter, der wenig gesammelt hatte. Jeder hatte gesammelt, so viel er zum Essen brauchte."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(16,16-18)</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32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tiftshütte. Die. Symbolik der Stiftshütte - PDF Kostenfreier Download">
            <a:extLst>
              <a:ext uri="{FF2B5EF4-FFF2-40B4-BE49-F238E27FC236}">
                <a16:creationId xmlns:a16="http://schemas.microsoft.com/office/drawing/2014/main" id="{B655B154-3850-8C12-A8C0-E640E0E855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 t="7447" r="2707" b="2214"/>
          <a:stretch/>
        </p:blipFill>
        <p:spPr bwMode="auto">
          <a:xfrm>
            <a:off x="301657" y="377072"/>
            <a:ext cx="11069367" cy="5429839"/>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CFAC2401-372C-267E-1BF5-25DDFDEDAC54}"/>
              </a:ext>
            </a:extLst>
          </p:cNvPr>
          <p:cNvSpPr txBox="1"/>
          <p:nvPr/>
        </p:nvSpPr>
        <p:spPr>
          <a:xfrm>
            <a:off x="926503" y="388914"/>
            <a:ext cx="2720468" cy="523220"/>
          </a:xfrm>
          <a:prstGeom prst="rect">
            <a:avLst/>
          </a:prstGeom>
          <a:noFill/>
        </p:spPr>
        <p:txBody>
          <a:bodyPr wrap="square">
            <a:spAutoFit/>
          </a:bodyPr>
          <a:lstStyle/>
          <a:p>
            <a:r>
              <a:rPr lang="de-DE" sz="2800" b="1" dirty="0">
                <a:highlight>
                  <a:srgbClr val="F7FEFF"/>
                </a:highlight>
                <a:latin typeface="Calibri" panose="020F0502020204030204" pitchFamily="34" charset="0"/>
                <a:ea typeface="Calibri" panose="020F0502020204030204" pitchFamily="34" charset="0"/>
                <a:cs typeface="Times New Roman" panose="02020603050405020304" pitchFamily="18" charset="0"/>
              </a:rPr>
              <a:t>Wohnort Gottes</a:t>
            </a:r>
          </a:p>
        </p:txBody>
      </p:sp>
      <p:sp>
        <p:nvSpPr>
          <p:cNvPr id="3" name="Textfeld 2">
            <a:extLst>
              <a:ext uri="{FF2B5EF4-FFF2-40B4-BE49-F238E27FC236}">
                <a16:creationId xmlns:a16="http://schemas.microsoft.com/office/drawing/2014/main" id="{E3BD52BA-4B29-B824-4509-693518FCDDFB}"/>
              </a:ext>
            </a:extLst>
          </p:cNvPr>
          <p:cNvSpPr txBox="1"/>
          <p:nvPr/>
        </p:nvSpPr>
        <p:spPr>
          <a:xfrm>
            <a:off x="820976" y="4251618"/>
            <a:ext cx="886120" cy="523220"/>
          </a:xfrm>
          <a:prstGeom prst="rect">
            <a:avLst/>
          </a:prstGeom>
          <a:noFill/>
        </p:spPr>
        <p:txBody>
          <a:bodyPr wrap="square">
            <a:spAutoFit/>
          </a:bodyPr>
          <a:lstStyle/>
          <a:p>
            <a:r>
              <a:rPr lang="de-DE" sz="2800" b="1" dirty="0">
                <a:highlight>
                  <a:srgbClr val="F7FEFF"/>
                </a:highlight>
                <a:latin typeface="Calibri" panose="020F0502020204030204" pitchFamily="34" charset="0"/>
                <a:ea typeface="Calibri" panose="020F0502020204030204" pitchFamily="34" charset="0"/>
                <a:cs typeface="Times New Roman" panose="02020603050405020304" pitchFamily="18" charset="0"/>
              </a:rPr>
              <a:t>Türe</a:t>
            </a:r>
          </a:p>
        </p:txBody>
      </p:sp>
      <p:sp>
        <p:nvSpPr>
          <p:cNvPr id="4" name="Textfeld 3">
            <a:extLst>
              <a:ext uri="{FF2B5EF4-FFF2-40B4-BE49-F238E27FC236}">
                <a16:creationId xmlns:a16="http://schemas.microsoft.com/office/drawing/2014/main" id="{F79857BC-995E-A247-C69B-84671440DCD2}"/>
              </a:ext>
            </a:extLst>
          </p:cNvPr>
          <p:cNvSpPr txBox="1"/>
          <p:nvPr/>
        </p:nvSpPr>
        <p:spPr>
          <a:xfrm>
            <a:off x="534746" y="2606382"/>
            <a:ext cx="2720468" cy="523220"/>
          </a:xfrm>
          <a:prstGeom prst="rect">
            <a:avLst/>
          </a:prstGeom>
          <a:noFill/>
        </p:spPr>
        <p:txBody>
          <a:bodyPr wrap="square">
            <a:spAutoFit/>
          </a:bodyPr>
          <a:lstStyle/>
          <a:p>
            <a:r>
              <a:rPr lang="de-DE" sz="2800" b="1" dirty="0">
                <a:highlight>
                  <a:srgbClr val="F7FEFF"/>
                </a:highlight>
                <a:latin typeface="Calibri" panose="020F0502020204030204" pitchFamily="34" charset="0"/>
                <a:ea typeface="Calibri" panose="020F0502020204030204" pitchFamily="34" charset="0"/>
                <a:cs typeface="Times New Roman" panose="02020603050405020304" pitchFamily="18" charset="0"/>
              </a:rPr>
              <a:t>Brandopferaltar</a:t>
            </a:r>
          </a:p>
        </p:txBody>
      </p:sp>
      <p:sp>
        <p:nvSpPr>
          <p:cNvPr id="5" name="Textfeld 4">
            <a:extLst>
              <a:ext uri="{FF2B5EF4-FFF2-40B4-BE49-F238E27FC236}">
                <a16:creationId xmlns:a16="http://schemas.microsoft.com/office/drawing/2014/main" id="{01071AA4-6F35-E184-3585-6CDCB1B01686}"/>
              </a:ext>
            </a:extLst>
          </p:cNvPr>
          <p:cNvSpPr txBox="1"/>
          <p:nvPr/>
        </p:nvSpPr>
        <p:spPr>
          <a:xfrm>
            <a:off x="2937186" y="1989178"/>
            <a:ext cx="2720468" cy="523220"/>
          </a:xfrm>
          <a:prstGeom prst="rect">
            <a:avLst/>
          </a:prstGeom>
          <a:noFill/>
        </p:spPr>
        <p:txBody>
          <a:bodyPr wrap="square">
            <a:spAutoFit/>
          </a:bodyPr>
          <a:lstStyle/>
          <a:p>
            <a:r>
              <a:rPr lang="de-DE" sz="2800" b="1" dirty="0">
                <a:highlight>
                  <a:srgbClr val="F7FEFF"/>
                </a:highlight>
                <a:latin typeface="Calibri" panose="020F0502020204030204" pitchFamily="34" charset="0"/>
                <a:ea typeface="Calibri" panose="020F0502020204030204" pitchFamily="34" charset="0"/>
                <a:cs typeface="Times New Roman" panose="02020603050405020304" pitchFamily="18" charset="0"/>
              </a:rPr>
              <a:t>Waschbecken</a:t>
            </a:r>
          </a:p>
        </p:txBody>
      </p:sp>
      <p:sp>
        <p:nvSpPr>
          <p:cNvPr id="6" name="Textfeld 5">
            <a:extLst>
              <a:ext uri="{FF2B5EF4-FFF2-40B4-BE49-F238E27FC236}">
                <a16:creationId xmlns:a16="http://schemas.microsoft.com/office/drawing/2014/main" id="{A3BE5F72-CC7E-7801-5E89-890EC2A7DA78}"/>
              </a:ext>
            </a:extLst>
          </p:cNvPr>
          <p:cNvSpPr txBox="1"/>
          <p:nvPr/>
        </p:nvSpPr>
        <p:spPr>
          <a:xfrm>
            <a:off x="5469757" y="1230241"/>
            <a:ext cx="1681948" cy="523220"/>
          </a:xfrm>
          <a:prstGeom prst="rect">
            <a:avLst/>
          </a:prstGeom>
          <a:noFill/>
        </p:spPr>
        <p:txBody>
          <a:bodyPr wrap="square">
            <a:spAutoFit/>
          </a:bodyPr>
          <a:lstStyle/>
          <a:p>
            <a:r>
              <a:rPr lang="de-DE" sz="2800" b="1" dirty="0">
                <a:highlight>
                  <a:srgbClr val="F7FEFF"/>
                </a:highlight>
                <a:latin typeface="Calibri" panose="020F0502020204030204" pitchFamily="34" charset="0"/>
                <a:ea typeface="Calibri" panose="020F0502020204030204" pitchFamily="34" charset="0"/>
                <a:cs typeface="Times New Roman" panose="02020603050405020304" pitchFamily="18" charset="0"/>
              </a:rPr>
              <a:t>Menora</a:t>
            </a:r>
          </a:p>
        </p:txBody>
      </p:sp>
      <p:sp>
        <p:nvSpPr>
          <p:cNvPr id="7" name="Textfeld 6">
            <a:extLst>
              <a:ext uri="{FF2B5EF4-FFF2-40B4-BE49-F238E27FC236}">
                <a16:creationId xmlns:a16="http://schemas.microsoft.com/office/drawing/2014/main" id="{4AEE238B-E589-6CA3-A664-D548040D3229}"/>
              </a:ext>
            </a:extLst>
          </p:cNvPr>
          <p:cNvSpPr txBox="1"/>
          <p:nvPr/>
        </p:nvSpPr>
        <p:spPr>
          <a:xfrm>
            <a:off x="7151705" y="3256966"/>
            <a:ext cx="2568068" cy="523220"/>
          </a:xfrm>
          <a:prstGeom prst="rect">
            <a:avLst/>
          </a:prstGeom>
          <a:noFill/>
        </p:spPr>
        <p:txBody>
          <a:bodyPr wrap="square">
            <a:spAutoFit/>
          </a:bodyPr>
          <a:lstStyle/>
          <a:p>
            <a:r>
              <a:rPr lang="de-DE" sz="2800" b="1" dirty="0">
                <a:highlight>
                  <a:srgbClr val="F7FEFF"/>
                </a:highlight>
                <a:latin typeface="Calibri" panose="020F0502020204030204" pitchFamily="34" charset="0"/>
                <a:ea typeface="Calibri" panose="020F0502020204030204" pitchFamily="34" charset="0"/>
                <a:cs typeface="Times New Roman" panose="02020603050405020304" pitchFamily="18" charset="0"/>
              </a:rPr>
              <a:t>Schaubrottisch</a:t>
            </a:r>
          </a:p>
        </p:txBody>
      </p:sp>
      <p:sp>
        <p:nvSpPr>
          <p:cNvPr id="8" name="Textfeld 7">
            <a:extLst>
              <a:ext uri="{FF2B5EF4-FFF2-40B4-BE49-F238E27FC236}">
                <a16:creationId xmlns:a16="http://schemas.microsoft.com/office/drawing/2014/main" id="{CEA71C8E-92FD-BD4C-C779-D061DED1A09D}"/>
              </a:ext>
            </a:extLst>
          </p:cNvPr>
          <p:cNvSpPr txBox="1"/>
          <p:nvPr/>
        </p:nvSpPr>
        <p:spPr>
          <a:xfrm>
            <a:off x="8270111" y="2375489"/>
            <a:ext cx="2568068" cy="523220"/>
          </a:xfrm>
          <a:prstGeom prst="rect">
            <a:avLst/>
          </a:prstGeom>
          <a:noFill/>
        </p:spPr>
        <p:txBody>
          <a:bodyPr wrap="square">
            <a:spAutoFit/>
          </a:bodyPr>
          <a:lstStyle/>
          <a:p>
            <a:r>
              <a:rPr lang="de-DE" sz="2800" b="1" dirty="0">
                <a:highlight>
                  <a:srgbClr val="F7FEFF"/>
                </a:highlight>
                <a:latin typeface="Calibri" panose="020F0502020204030204" pitchFamily="34" charset="0"/>
                <a:ea typeface="Calibri" panose="020F0502020204030204" pitchFamily="34" charset="0"/>
                <a:cs typeface="Times New Roman" panose="02020603050405020304" pitchFamily="18" charset="0"/>
              </a:rPr>
              <a:t>Räucheraltar</a:t>
            </a:r>
          </a:p>
        </p:txBody>
      </p:sp>
      <p:sp>
        <p:nvSpPr>
          <p:cNvPr id="9" name="Textfeld 8">
            <a:extLst>
              <a:ext uri="{FF2B5EF4-FFF2-40B4-BE49-F238E27FC236}">
                <a16:creationId xmlns:a16="http://schemas.microsoft.com/office/drawing/2014/main" id="{BE9CA1B2-0DD7-CC7F-140B-523DDFEA096A}"/>
              </a:ext>
            </a:extLst>
          </p:cNvPr>
          <p:cNvSpPr txBox="1"/>
          <p:nvPr/>
        </p:nvSpPr>
        <p:spPr>
          <a:xfrm>
            <a:off x="8056679" y="660042"/>
            <a:ext cx="2030002" cy="523220"/>
          </a:xfrm>
          <a:prstGeom prst="rect">
            <a:avLst/>
          </a:prstGeom>
          <a:noFill/>
        </p:spPr>
        <p:txBody>
          <a:bodyPr wrap="square">
            <a:spAutoFit/>
          </a:bodyPr>
          <a:lstStyle/>
          <a:p>
            <a:r>
              <a:rPr lang="de-DE" sz="2800" b="1" dirty="0">
                <a:highlight>
                  <a:srgbClr val="F7FEFF"/>
                </a:highlight>
                <a:latin typeface="Calibri" panose="020F0502020204030204" pitchFamily="34" charset="0"/>
                <a:ea typeface="Calibri" panose="020F0502020204030204" pitchFamily="34" charset="0"/>
                <a:cs typeface="Times New Roman" panose="02020603050405020304" pitchFamily="18" charset="0"/>
              </a:rPr>
              <a:t>Bundeslade</a:t>
            </a:r>
          </a:p>
        </p:txBody>
      </p:sp>
    </p:spTree>
    <p:extLst>
      <p:ext uri="{BB962C8B-B14F-4D97-AF65-F5344CB8AC3E}">
        <p14:creationId xmlns:p14="http://schemas.microsoft.com/office/powerpoint/2010/main" val="37245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AAC6C6F6-0BD4-5A23-F21C-8A3AE6BDAED1}"/>
              </a:ext>
            </a:extLst>
          </p:cNvPr>
          <p:cNvGraphicFramePr>
            <a:graphicFrameLocks noChangeAspect="1"/>
          </p:cNvGraphicFramePr>
          <p:nvPr>
            <p:extLst>
              <p:ext uri="{D42A27DB-BD31-4B8C-83A1-F6EECF244321}">
                <p14:modId xmlns:p14="http://schemas.microsoft.com/office/powerpoint/2010/main" val="3468521740"/>
              </p:ext>
            </p:extLst>
          </p:nvPr>
        </p:nvGraphicFramePr>
        <p:xfrm>
          <a:off x="340606" y="1300898"/>
          <a:ext cx="11510787" cy="4449452"/>
        </p:xfrm>
        <a:graphic>
          <a:graphicData uri="http://schemas.openxmlformats.org/presentationml/2006/ole">
            <mc:AlternateContent xmlns:mc="http://schemas.openxmlformats.org/markup-compatibility/2006">
              <mc:Choice xmlns:v="urn:schemas-microsoft-com:vml" Requires="v">
                <p:oleObj name="Document" r:id="rId2" imgW="6629729" imgH="2253638" progId="Word.Document.12">
                  <p:embed/>
                </p:oleObj>
              </mc:Choice>
              <mc:Fallback>
                <p:oleObj name="Document" r:id="rId2" imgW="6629729" imgH="2253638" progId="Word.Document.12">
                  <p:embed/>
                  <p:pic>
                    <p:nvPicPr>
                      <p:cNvPr id="0" name=""/>
                      <p:cNvPicPr/>
                      <p:nvPr/>
                    </p:nvPicPr>
                    <p:blipFill>
                      <a:blip r:embed="rId3"/>
                      <a:stretch>
                        <a:fillRect/>
                      </a:stretch>
                    </p:blipFill>
                    <p:spPr>
                      <a:xfrm>
                        <a:off x="340606" y="1300898"/>
                        <a:ext cx="11510787" cy="4449452"/>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40B2B4F8-9F12-B4E3-3BC1-FD1FD47378BC}"/>
              </a:ext>
            </a:extLst>
          </p:cNvPr>
          <p:cNvSpPr txBox="1"/>
          <p:nvPr/>
        </p:nvSpPr>
        <p:spPr>
          <a:xfrm>
            <a:off x="786302" y="595727"/>
            <a:ext cx="6010423" cy="532903"/>
          </a:xfrm>
          <a:prstGeom prst="rect">
            <a:avLst/>
          </a:prstGeom>
          <a:noFill/>
        </p:spPr>
        <p:txBody>
          <a:bodyPr wrap="square">
            <a:spAutoFit/>
          </a:bodyPr>
          <a:lstStyle/>
          <a:p>
            <a:pPr>
              <a:lnSpc>
                <a:spcPct val="107000"/>
              </a:lnSpc>
              <a:spcBef>
                <a:spcPts val="1200"/>
              </a:spcBef>
            </a:pPr>
            <a:r>
              <a:rPr lang="de-CH" sz="2800" b="1" kern="0" dirty="0">
                <a:solidFill>
                  <a:srgbClr val="000000"/>
                </a:solidFill>
                <a:effectLst/>
                <a:latin typeface="Calibri" panose="020F0502020204030204" pitchFamily="34" charset="0"/>
                <a:ea typeface="Times New Roman" panose="02020603050405020304" pitchFamily="18" charset="0"/>
              </a:rPr>
              <a:t>Vergleich Römerbrief und Exodus </a:t>
            </a:r>
          </a:p>
        </p:txBody>
      </p:sp>
      <p:sp>
        <p:nvSpPr>
          <p:cNvPr id="5" name="Textfeld 4">
            <a:extLst>
              <a:ext uri="{FF2B5EF4-FFF2-40B4-BE49-F238E27FC236}">
                <a16:creationId xmlns:a16="http://schemas.microsoft.com/office/drawing/2014/main" id="{8E612A19-5660-7605-615B-4345DAC77980}"/>
              </a:ext>
            </a:extLst>
          </p:cNvPr>
          <p:cNvSpPr txBox="1"/>
          <p:nvPr/>
        </p:nvSpPr>
        <p:spPr>
          <a:xfrm>
            <a:off x="282387" y="5409166"/>
            <a:ext cx="11143771" cy="954107"/>
          </a:xfrm>
          <a:prstGeom prst="rect">
            <a:avLst/>
          </a:prstGeom>
          <a:noFill/>
        </p:spPr>
        <p:txBody>
          <a:bodyPr wrap="square">
            <a:spAutoFit/>
          </a:bodyPr>
          <a:lstStyle/>
          <a:p>
            <a:r>
              <a:rPr lang="de-CH" sz="2800" dirty="0"/>
              <a:t>"</a:t>
            </a:r>
            <a:r>
              <a:rPr lang="de-DE" sz="2800" dirty="0"/>
              <a:t>wie geschrieben steht: »Da ist kein Gerechter, auch nicht einer; 11 da ist keiner, der verständig ist; da ist keiner, der Gott sucht.</a:t>
            </a:r>
            <a:r>
              <a:rPr lang="de-CH" sz="2800" dirty="0"/>
              <a:t>" (3,10-11)</a:t>
            </a:r>
          </a:p>
        </p:txBody>
      </p:sp>
      <p:sp>
        <p:nvSpPr>
          <p:cNvPr id="6" name="Rechteck 5">
            <a:extLst>
              <a:ext uri="{FF2B5EF4-FFF2-40B4-BE49-F238E27FC236}">
                <a16:creationId xmlns:a16="http://schemas.microsoft.com/office/drawing/2014/main" id="{2BD02F6B-BB5A-0D88-B98A-BF3C5F309390}"/>
              </a:ext>
            </a:extLst>
          </p:cNvPr>
          <p:cNvSpPr/>
          <p:nvPr/>
        </p:nvSpPr>
        <p:spPr>
          <a:xfrm>
            <a:off x="2274474" y="1214076"/>
            <a:ext cx="9720303" cy="408022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669629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AAC6C6F6-0BD4-5A23-F21C-8A3AE6BDAED1}"/>
              </a:ext>
            </a:extLst>
          </p:cNvPr>
          <p:cNvGraphicFramePr>
            <a:graphicFrameLocks noChangeAspect="1"/>
          </p:cNvGraphicFramePr>
          <p:nvPr/>
        </p:nvGraphicFramePr>
        <p:xfrm>
          <a:off x="340606" y="1300898"/>
          <a:ext cx="11510787" cy="4449452"/>
        </p:xfrm>
        <a:graphic>
          <a:graphicData uri="http://schemas.openxmlformats.org/presentationml/2006/ole">
            <mc:AlternateContent xmlns:mc="http://schemas.openxmlformats.org/markup-compatibility/2006">
              <mc:Choice xmlns:v="urn:schemas-microsoft-com:vml" Requires="v">
                <p:oleObj name="Document" r:id="rId2" imgW="6629729" imgH="2253638" progId="Word.Document.12">
                  <p:embed/>
                </p:oleObj>
              </mc:Choice>
              <mc:Fallback>
                <p:oleObj name="Document" r:id="rId2" imgW="6629729" imgH="2253638" progId="Word.Document.12">
                  <p:embed/>
                  <p:pic>
                    <p:nvPicPr>
                      <p:cNvPr id="2" name="Objekt 1">
                        <a:extLst>
                          <a:ext uri="{FF2B5EF4-FFF2-40B4-BE49-F238E27FC236}">
                            <a16:creationId xmlns:a16="http://schemas.microsoft.com/office/drawing/2014/main" id="{AAC6C6F6-0BD4-5A23-F21C-8A3AE6BDAED1}"/>
                          </a:ext>
                        </a:extLst>
                      </p:cNvPr>
                      <p:cNvPicPr/>
                      <p:nvPr/>
                    </p:nvPicPr>
                    <p:blipFill>
                      <a:blip r:embed="rId3"/>
                      <a:stretch>
                        <a:fillRect/>
                      </a:stretch>
                    </p:blipFill>
                    <p:spPr>
                      <a:xfrm>
                        <a:off x="340606" y="1300898"/>
                        <a:ext cx="11510787" cy="4449452"/>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40B2B4F8-9F12-B4E3-3BC1-FD1FD47378BC}"/>
              </a:ext>
            </a:extLst>
          </p:cNvPr>
          <p:cNvSpPr txBox="1"/>
          <p:nvPr/>
        </p:nvSpPr>
        <p:spPr>
          <a:xfrm>
            <a:off x="786302" y="595727"/>
            <a:ext cx="6010423" cy="532903"/>
          </a:xfrm>
          <a:prstGeom prst="rect">
            <a:avLst/>
          </a:prstGeom>
          <a:noFill/>
        </p:spPr>
        <p:txBody>
          <a:bodyPr wrap="square">
            <a:spAutoFit/>
          </a:bodyPr>
          <a:lstStyle/>
          <a:p>
            <a:pPr>
              <a:lnSpc>
                <a:spcPct val="107000"/>
              </a:lnSpc>
              <a:spcBef>
                <a:spcPts val="1200"/>
              </a:spcBef>
            </a:pPr>
            <a:r>
              <a:rPr lang="de-CH" sz="2800" b="1" kern="0" dirty="0">
                <a:solidFill>
                  <a:srgbClr val="000000"/>
                </a:solidFill>
                <a:effectLst/>
                <a:latin typeface="Calibri" panose="020F0502020204030204" pitchFamily="34" charset="0"/>
                <a:ea typeface="Times New Roman" panose="02020603050405020304" pitchFamily="18" charset="0"/>
              </a:rPr>
              <a:t>Vergleich Römerbrief und Exodus </a:t>
            </a:r>
          </a:p>
        </p:txBody>
      </p:sp>
      <p:sp>
        <p:nvSpPr>
          <p:cNvPr id="5" name="Textfeld 4">
            <a:extLst>
              <a:ext uri="{FF2B5EF4-FFF2-40B4-BE49-F238E27FC236}">
                <a16:creationId xmlns:a16="http://schemas.microsoft.com/office/drawing/2014/main" id="{8E612A19-5660-7605-615B-4345DAC77980}"/>
              </a:ext>
            </a:extLst>
          </p:cNvPr>
          <p:cNvSpPr txBox="1"/>
          <p:nvPr/>
        </p:nvSpPr>
        <p:spPr>
          <a:xfrm>
            <a:off x="282387" y="5409166"/>
            <a:ext cx="11143771" cy="1384995"/>
          </a:xfrm>
          <a:prstGeom prst="rect">
            <a:avLst/>
          </a:prstGeom>
          <a:noFill/>
        </p:spPr>
        <p:txBody>
          <a:bodyPr wrap="square">
            <a:spAutoFit/>
          </a:bodyPr>
          <a:lstStyle/>
          <a:p>
            <a:r>
              <a:rPr lang="de-CH" sz="2800" dirty="0"/>
              <a:t>"Ihn hat Gott hingestellt als einen Sühneort durch den Glauben an sein Blut zum Erweis seiner Gerechtigkeit wegen des Hingehenlassens der vorher geschehenen Sünden" (3,25)</a:t>
            </a:r>
          </a:p>
        </p:txBody>
      </p:sp>
      <p:sp>
        <p:nvSpPr>
          <p:cNvPr id="6" name="Rechteck 5">
            <a:extLst>
              <a:ext uri="{FF2B5EF4-FFF2-40B4-BE49-F238E27FC236}">
                <a16:creationId xmlns:a16="http://schemas.microsoft.com/office/drawing/2014/main" id="{2BD02F6B-BB5A-0D88-B98A-BF3C5F309390}"/>
              </a:ext>
            </a:extLst>
          </p:cNvPr>
          <p:cNvSpPr/>
          <p:nvPr/>
        </p:nvSpPr>
        <p:spPr>
          <a:xfrm>
            <a:off x="4187799" y="1214076"/>
            <a:ext cx="7845398" cy="408022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Rechteck 6">
            <a:extLst>
              <a:ext uri="{FF2B5EF4-FFF2-40B4-BE49-F238E27FC236}">
                <a16:creationId xmlns:a16="http://schemas.microsoft.com/office/drawing/2014/main" id="{C3783DB8-8A23-3ACF-4F0B-7E8AC844822D}"/>
              </a:ext>
            </a:extLst>
          </p:cNvPr>
          <p:cNvSpPr/>
          <p:nvPr/>
        </p:nvSpPr>
        <p:spPr>
          <a:xfrm>
            <a:off x="168755" y="1128630"/>
            <a:ext cx="2090351" cy="408022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514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Mount Sinai Tours - Mount Sinai Tours">
            <a:extLst>
              <a:ext uri="{FF2B5EF4-FFF2-40B4-BE49-F238E27FC236}">
                <a16:creationId xmlns:a16="http://schemas.microsoft.com/office/drawing/2014/main" id="{EB1B7E1A-BDA2-4DC1-FF47-6189C59FA1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030" name="Picture 6" descr="Mount Sinai Tours - Mount Sinai Tours">
            <a:extLst>
              <a:ext uri="{FF2B5EF4-FFF2-40B4-BE49-F238E27FC236}">
                <a16:creationId xmlns:a16="http://schemas.microsoft.com/office/drawing/2014/main" id="{6422874D-ECDB-3016-9366-A3E16C56D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7958" cy="686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6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AAC6C6F6-0BD4-5A23-F21C-8A3AE6BDAED1}"/>
              </a:ext>
            </a:extLst>
          </p:cNvPr>
          <p:cNvGraphicFramePr>
            <a:graphicFrameLocks noChangeAspect="1"/>
          </p:cNvGraphicFramePr>
          <p:nvPr/>
        </p:nvGraphicFramePr>
        <p:xfrm>
          <a:off x="340606" y="1300898"/>
          <a:ext cx="11510787" cy="4449452"/>
        </p:xfrm>
        <a:graphic>
          <a:graphicData uri="http://schemas.openxmlformats.org/presentationml/2006/ole">
            <mc:AlternateContent xmlns:mc="http://schemas.openxmlformats.org/markup-compatibility/2006">
              <mc:Choice xmlns:v="urn:schemas-microsoft-com:vml" Requires="v">
                <p:oleObj name="Document" r:id="rId2" imgW="6629729" imgH="2253638" progId="Word.Document.12">
                  <p:embed/>
                </p:oleObj>
              </mc:Choice>
              <mc:Fallback>
                <p:oleObj name="Document" r:id="rId2" imgW="6629729" imgH="2253638" progId="Word.Document.12">
                  <p:embed/>
                  <p:pic>
                    <p:nvPicPr>
                      <p:cNvPr id="2" name="Objekt 1">
                        <a:extLst>
                          <a:ext uri="{FF2B5EF4-FFF2-40B4-BE49-F238E27FC236}">
                            <a16:creationId xmlns:a16="http://schemas.microsoft.com/office/drawing/2014/main" id="{AAC6C6F6-0BD4-5A23-F21C-8A3AE6BDAED1}"/>
                          </a:ext>
                        </a:extLst>
                      </p:cNvPr>
                      <p:cNvPicPr/>
                      <p:nvPr/>
                    </p:nvPicPr>
                    <p:blipFill>
                      <a:blip r:embed="rId3"/>
                      <a:stretch>
                        <a:fillRect/>
                      </a:stretch>
                    </p:blipFill>
                    <p:spPr>
                      <a:xfrm>
                        <a:off x="340606" y="1300898"/>
                        <a:ext cx="11510787" cy="4449452"/>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40B2B4F8-9F12-B4E3-3BC1-FD1FD47378BC}"/>
              </a:ext>
            </a:extLst>
          </p:cNvPr>
          <p:cNvSpPr txBox="1"/>
          <p:nvPr/>
        </p:nvSpPr>
        <p:spPr>
          <a:xfrm>
            <a:off x="786302" y="595727"/>
            <a:ext cx="6010423" cy="532903"/>
          </a:xfrm>
          <a:prstGeom prst="rect">
            <a:avLst/>
          </a:prstGeom>
          <a:noFill/>
        </p:spPr>
        <p:txBody>
          <a:bodyPr wrap="square">
            <a:spAutoFit/>
          </a:bodyPr>
          <a:lstStyle/>
          <a:p>
            <a:pPr>
              <a:lnSpc>
                <a:spcPct val="107000"/>
              </a:lnSpc>
              <a:spcBef>
                <a:spcPts val="1200"/>
              </a:spcBef>
            </a:pPr>
            <a:r>
              <a:rPr lang="de-CH" sz="2800" b="1" kern="0" dirty="0">
                <a:solidFill>
                  <a:srgbClr val="000000"/>
                </a:solidFill>
                <a:effectLst/>
                <a:latin typeface="Calibri" panose="020F0502020204030204" pitchFamily="34" charset="0"/>
                <a:ea typeface="Times New Roman" panose="02020603050405020304" pitchFamily="18" charset="0"/>
              </a:rPr>
              <a:t>Vergleich Römerbrief und Exodus </a:t>
            </a:r>
          </a:p>
        </p:txBody>
      </p:sp>
      <p:sp>
        <p:nvSpPr>
          <p:cNvPr id="5" name="Textfeld 4">
            <a:extLst>
              <a:ext uri="{FF2B5EF4-FFF2-40B4-BE49-F238E27FC236}">
                <a16:creationId xmlns:a16="http://schemas.microsoft.com/office/drawing/2014/main" id="{8E612A19-5660-7605-615B-4345DAC77980}"/>
              </a:ext>
            </a:extLst>
          </p:cNvPr>
          <p:cNvSpPr txBox="1"/>
          <p:nvPr/>
        </p:nvSpPr>
        <p:spPr>
          <a:xfrm>
            <a:off x="282387" y="5409166"/>
            <a:ext cx="11143771" cy="954107"/>
          </a:xfrm>
          <a:prstGeom prst="rect">
            <a:avLst/>
          </a:prstGeom>
          <a:noFill/>
        </p:spPr>
        <p:txBody>
          <a:bodyPr wrap="square">
            <a:spAutoFit/>
          </a:bodyPr>
          <a:lstStyle/>
          <a:p>
            <a:r>
              <a:rPr lang="de-CH" sz="2800" dirty="0"/>
              <a:t>"</a:t>
            </a:r>
            <a:r>
              <a:rPr lang="de-DE" sz="2800" dirty="0"/>
              <a:t>Wenn wir aber mit Christus gestorben sind, so glauben wir, dass wir auch mit ihm leben werden;</a:t>
            </a:r>
            <a:r>
              <a:rPr lang="de-CH" sz="2800" dirty="0"/>
              <a:t>" (6,8)</a:t>
            </a:r>
          </a:p>
        </p:txBody>
      </p:sp>
      <p:sp>
        <p:nvSpPr>
          <p:cNvPr id="6" name="Rechteck 5">
            <a:extLst>
              <a:ext uri="{FF2B5EF4-FFF2-40B4-BE49-F238E27FC236}">
                <a16:creationId xmlns:a16="http://schemas.microsoft.com/office/drawing/2014/main" id="{2BD02F6B-BB5A-0D88-B98A-BF3C5F309390}"/>
              </a:ext>
            </a:extLst>
          </p:cNvPr>
          <p:cNvSpPr/>
          <p:nvPr/>
        </p:nvSpPr>
        <p:spPr>
          <a:xfrm>
            <a:off x="6103683" y="1214076"/>
            <a:ext cx="5937197" cy="408022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Rechteck 6">
            <a:extLst>
              <a:ext uri="{FF2B5EF4-FFF2-40B4-BE49-F238E27FC236}">
                <a16:creationId xmlns:a16="http://schemas.microsoft.com/office/drawing/2014/main" id="{C3783DB8-8A23-3ACF-4F0B-7E8AC844822D}"/>
              </a:ext>
            </a:extLst>
          </p:cNvPr>
          <p:cNvSpPr/>
          <p:nvPr/>
        </p:nvSpPr>
        <p:spPr>
          <a:xfrm>
            <a:off x="157345" y="1128630"/>
            <a:ext cx="4019043" cy="408022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47387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AAC6C6F6-0BD4-5A23-F21C-8A3AE6BDAED1}"/>
              </a:ext>
            </a:extLst>
          </p:cNvPr>
          <p:cNvGraphicFramePr>
            <a:graphicFrameLocks noChangeAspect="1"/>
          </p:cNvGraphicFramePr>
          <p:nvPr/>
        </p:nvGraphicFramePr>
        <p:xfrm>
          <a:off x="340606" y="1300898"/>
          <a:ext cx="11510787" cy="4449452"/>
        </p:xfrm>
        <a:graphic>
          <a:graphicData uri="http://schemas.openxmlformats.org/presentationml/2006/ole">
            <mc:AlternateContent xmlns:mc="http://schemas.openxmlformats.org/markup-compatibility/2006">
              <mc:Choice xmlns:v="urn:schemas-microsoft-com:vml" Requires="v">
                <p:oleObj name="Document" r:id="rId2" imgW="6629729" imgH="2253638" progId="Word.Document.12">
                  <p:embed/>
                </p:oleObj>
              </mc:Choice>
              <mc:Fallback>
                <p:oleObj name="Document" r:id="rId2" imgW="6629729" imgH="2253638" progId="Word.Document.12">
                  <p:embed/>
                  <p:pic>
                    <p:nvPicPr>
                      <p:cNvPr id="2" name="Objekt 1">
                        <a:extLst>
                          <a:ext uri="{FF2B5EF4-FFF2-40B4-BE49-F238E27FC236}">
                            <a16:creationId xmlns:a16="http://schemas.microsoft.com/office/drawing/2014/main" id="{AAC6C6F6-0BD4-5A23-F21C-8A3AE6BDAED1}"/>
                          </a:ext>
                        </a:extLst>
                      </p:cNvPr>
                      <p:cNvPicPr/>
                      <p:nvPr/>
                    </p:nvPicPr>
                    <p:blipFill>
                      <a:blip r:embed="rId3"/>
                      <a:stretch>
                        <a:fillRect/>
                      </a:stretch>
                    </p:blipFill>
                    <p:spPr>
                      <a:xfrm>
                        <a:off x="340606" y="1300898"/>
                        <a:ext cx="11510787" cy="4449452"/>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40B2B4F8-9F12-B4E3-3BC1-FD1FD47378BC}"/>
              </a:ext>
            </a:extLst>
          </p:cNvPr>
          <p:cNvSpPr txBox="1"/>
          <p:nvPr/>
        </p:nvSpPr>
        <p:spPr>
          <a:xfrm>
            <a:off x="786302" y="595727"/>
            <a:ext cx="6010423" cy="532903"/>
          </a:xfrm>
          <a:prstGeom prst="rect">
            <a:avLst/>
          </a:prstGeom>
          <a:noFill/>
        </p:spPr>
        <p:txBody>
          <a:bodyPr wrap="square">
            <a:spAutoFit/>
          </a:bodyPr>
          <a:lstStyle/>
          <a:p>
            <a:pPr>
              <a:lnSpc>
                <a:spcPct val="107000"/>
              </a:lnSpc>
              <a:spcBef>
                <a:spcPts val="1200"/>
              </a:spcBef>
            </a:pPr>
            <a:r>
              <a:rPr lang="de-CH" sz="2800" b="1" kern="0" dirty="0">
                <a:solidFill>
                  <a:srgbClr val="000000"/>
                </a:solidFill>
                <a:effectLst/>
                <a:latin typeface="Calibri" panose="020F0502020204030204" pitchFamily="34" charset="0"/>
                <a:ea typeface="Times New Roman" panose="02020603050405020304" pitchFamily="18" charset="0"/>
              </a:rPr>
              <a:t>Vergleich Römerbrief und Exodus </a:t>
            </a:r>
          </a:p>
        </p:txBody>
      </p:sp>
      <p:sp>
        <p:nvSpPr>
          <p:cNvPr id="5" name="Textfeld 4">
            <a:extLst>
              <a:ext uri="{FF2B5EF4-FFF2-40B4-BE49-F238E27FC236}">
                <a16:creationId xmlns:a16="http://schemas.microsoft.com/office/drawing/2014/main" id="{8E612A19-5660-7605-615B-4345DAC77980}"/>
              </a:ext>
            </a:extLst>
          </p:cNvPr>
          <p:cNvSpPr txBox="1"/>
          <p:nvPr/>
        </p:nvSpPr>
        <p:spPr>
          <a:xfrm>
            <a:off x="282387" y="5409166"/>
            <a:ext cx="11143771" cy="954107"/>
          </a:xfrm>
          <a:prstGeom prst="rect">
            <a:avLst/>
          </a:prstGeom>
          <a:noFill/>
        </p:spPr>
        <p:txBody>
          <a:bodyPr wrap="square">
            <a:spAutoFit/>
          </a:bodyPr>
          <a:lstStyle/>
          <a:p>
            <a:r>
              <a:rPr lang="de-CH" sz="2800" dirty="0"/>
              <a:t>"</a:t>
            </a:r>
            <a:r>
              <a:rPr lang="de-DE" sz="2800" dirty="0"/>
              <a:t>Jetzt aber, von der Sünde frei gemacht und Gottes Sklaven geworden, habt ihr eure Frucht zur Heiligkeit, als das Ende aber ewiges Leben.</a:t>
            </a:r>
            <a:r>
              <a:rPr lang="de-CH" sz="2800" dirty="0"/>
              <a:t>" (6,22)</a:t>
            </a:r>
          </a:p>
        </p:txBody>
      </p:sp>
      <p:sp>
        <p:nvSpPr>
          <p:cNvPr id="6" name="Rechteck 5">
            <a:extLst>
              <a:ext uri="{FF2B5EF4-FFF2-40B4-BE49-F238E27FC236}">
                <a16:creationId xmlns:a16="http://schemas.microsoft.com/office/drawing/2014/main" id="{2BD02F6B-BB5A-0D88-B98A-BF3C5F309390}"/>
              </a:ext>
            </a:extLst>
          </p:cNvPr>
          <p:cNvSpPr/>
          <p:nvPr/>
        </p:nvSpPr>
        <p:spPr>
          <a:xfrm>
            <a:off x="8306441" y="1214076"/>
            <a:ext cx="3696019" cy="408022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Rechteck 6">
            <a:extLst>
              <a:ext uri="{FF2B5EF4-FFF2-40B4-BE49-F238E27FC236}">
                <a16:creationId xmlns:a16="http://schemas.microsoft.com/office/drawing/2014/main" id="{C3783DB8-8A23-3ACF-4F0B-7E8AC844822D}"/>
              </a:ext>
            </a:extLst>
          </p:cNvPr>
          <p:cNvSpPr/>
          <p:nvPr/>
        </p:nvSpPr>
        <p:spPr>
          <a:xfrm>
            <a:off x="153387" y="1128630"/>
            <a:ext cx="5942613" cy="408022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27619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AAC6C6F6-0BD4-5A23-F21C-8A3AE6BDAED1}"/>
              </a:ext>
            </a:extLst>
          </p:cNvPr>
          <p:cNvGraphicFramePr>
            <a:graphicFrameLocks noChangeAspect="1"/>
          </p:cNvGraphicFramePr>
          <p:nvPr/>
        </p:nvGraphicFramePr>
        <p:xfrm>
          <a:off x="340606" y="1300898"/>
          <a:ext cx="11510787" cy="4449452"/>
        </p:xfrm>
        <a:graphic>
          <a:graphicData uri="http://schemas.openxmlformats.org/presentationml/2006/ole">
            <mc:AlternateContent xmlns:mc="http://schemas.openxmlformats.org/markup-compatibility/2006">
              <mc:Choice xmlns:v="urn:schemas-microsoft-com:vml" Requires="v">
                <p:oleObj name="Document" r:id="rId2" imgW="6629729" imgH="2253638" progId="Word.Document.12">
                  <p:embed/>
                </p:oleObj>
              </mc:Choice>
              <mc:Fallback>
                <p:oleObj name="Document" r:id="rId2" imgW="6629729" imgH="2253638" progId="Word.Document.12">
                  <p:embed/>
                  <p:pic>
                    <p:nvPicPr>
                      <p:cNvPr id="2" name="Objekt 1">
                        <a:extLst>
                          <a:ext uri="{FF2B5EF4-FFF2-40B4-BE49-F238E27FC236}">
                            <a16:creationId xmlns:a16="http://schemas.microsoft.com/office/drawing/2014/main" id="{AAC6C6F6-0BD4-5A23-F21C-8A3AE6BDAED1}"/>
                          </a:ext>
                        </a:extLst>
                      </p:cNvPr>
                      <p:cNvPicPr/>
                      <p:nvPr/>
                    </p:nvPicPr>
                    <p:blipFill>
                      <a:blip r:embed="rId3"/>
                      <a:stretch>
                        <a:fillRect/>
                      </a:stretch>
                    </p:blipFill>
                    <p:spPr>
                      <a:xfrm>
                        <a:off x="340606" y="1300898"/>
                        <a:ext cx="11510787" cy="4449452"/>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40B2B4F8-9F12-B4E3-3BC1-FD1FD47378BC}"/>
              </a:ext>
            </a:extLst>
          </p:cNvPr>
          <p:cNvSpPr txBox="1"/>
          <p:nvPr/>
        </p:nvSpPr>
        <p:spPr>
          <a:xfrm>
            <a:off x="786302" y="595727"/>
            <a:ext cx="6010423" cy="532903"/>
          </a:xfrm>
          <a:prstGeom prst="rect">
            <a:avLst/>
          </a:prstGeom>
          <a:noFill/>
        </p:spPr>
        <p:txBody>
          <a:bodyPr wrap="square">
            <a:spAutoFit/>
          </a:bodyPr>
          <a:lstStyle/>
          <a:p>
            <a:pPr>
              <a:lnSpc>
                <a:spcPct val="107000"/>
              </a:lnSpc>
              <a:spcBef>
                <a:spcPts val="1200"/>
              </a:spcBef>
            </a:pPr>
            <a:r>
              <a:rPr lang="de-CH" sz="2800" b="1" kern="0" dirty="0">
                <a:solidFill>
                  <a:srgbClr val="000000"/>
                </a:solidFill>
                <a:effectLst/>
                <a:latin typeface="Calibri" panose="020F0502020204030204" pitchFamily="34" charset="0"/>
                <a:ea typeface="Times New Roman" panose="02020603050405020304" pitchFamily="18" charset="0"/>
              </a:rPr>
              <a:t>Vergleich Römerbrief und Exodus </a:t>
            </a:r>
          </a:p>
        </p:txBody>
      </p:sp>
      <p:sp>
        <p:nvSpPr>
          <p:cNvPr id="5" name="Textfeld 4">
            <a:extLst>
              <a:ext uri="{FF2B5EF4-FFF2-40B4-BE49-F238E27FC236}">
                <a16:creationId xmlns:a16="http://schemas.microsoft.com/office/drawing/2014/main" id="{8E612A19-5660-7605-615B-4345DAC77980}"/>
              </a:ext>
            </a:extLst>
          </p:cNvPr>
          <p:cNvSpPr txBox="1"/>
          <p:nvPr/>
        </p:nvSpPr>
        <p:spPr>
          <a:xfrm>
            <a:off x="282387" y="5409166"/>
            <a:ext cx="11143771" cy="1384995"/>
          </a:xfrm>
          <a:prstGeom prst="rect">
            <a:avLst/>
          </a:prstGeom>
          <a:noFill/>
        </p:spPr>
        <p:txBody>
          <a:bodyPr wrap="square">
            <a:spAutoFit/>
          </a:bodyPr>
          <a:lstStyle/>
          <a:p>
            <a:r>
              <a:rPr lang="de-CH" sz="2800" dirty="0"/>
              <a:t>"</a:t>
            </a:r>
            <a:r>
              <a:rPr lang="de-DE" sz="2800" dirty="0"/>
              <a:t>Denn ich weiß, dass in mir, das ist in meinem Fleisch, nichts Gutes wohnt; denn das Wollen ist bei mir vorhanden, aber das Vollbringen des Guten nicht.</a:t>
            </a:r>
            <a:r>
              <a:rPr lang="de-CH" sz="2800" dirty="0"/>
              <a:t>" (7,18)</a:t>
            </a:r>
          </a:p>
        </p:txBody>
      </p:sp>
      <p:sp>
        <p:nvSpPr>
          <p:cNvPr id="6" name="Rechteck 5">
            <a:extLst>
              <a:ext uri="{FF2B5EF4-FFF2-40B4-BE49-F238E27FC236}">
                <a16:creationId xmlns:a16="http://schemas.microsoft.com/office/drawing/2014/main" id="{2BD02F6B-BB5A-0D88-B98A-BF3C5F309390}"/>
              </a:ext>
            </a:extLst>
          </p:cNvPr>
          <p:cNvSpPr/>
          <p:nvPr/>
        </p:nvSpPr>
        <p:spPr>
          <a:xfrm>
            <a:off x="9943140" y="1214076"/>
            <a:ext cx="2020900" cy="408022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Rechteck 6">
            <a:extLst>
              <a:ext uri="{FF2B5EF4-FFF2-40B4-BE49-F238E27FC236}">
                <a16:creationId xmlns:a16="http://schemas.microsoft.com/office/drawing/2014/main" id="{C3783DB8-8A23-3ACF-4F0B-7E8AC844822D}"/>
              </a:ext>
            </a:extLst>
          </p:cNvPr>
          <p:cNvSpPr/>
          <p:nvPr/>
        </p:nvSpPr>
        <p:spPr>
          <a:xfrm>
            <a:off x="168987" y="1128630"/>
            <a:ext cx="8122317" cy="408022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32503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AAC6C6F6-0BD4-5A23-F21C-8A3AE6BDAED1}"/>
              </a:ext>
            </a:extLst>
          </p:cNvPr>
          <p:cNvGraphicFramePr>
            <a:graphicFrameLocks noChangeAspect="1"/>
          </p:cNvGraphicFramePr>
          <p:nvPr/>
        </p:nvGraphicFramePr>
        <p:xfrm>
          <a:off x="340606" y="1300898"/>
          <a:ext cx="11510787" cy="4449452"/>
        </p:xfrm>
        <a:graphic>
          <a:graphicData uri="http://schemas.openxmlformats.org/presentationml/2006/ole">
            <mc:AlternateContent xmlns:mc="http://schemas.openxmlformats.org/markup-compatibility/2006">
              <mc:Choice xmlns:v="urn:schemas-microsoft-com:vml" Requires="v">
                <p:oleObj name="Document" r:id="rId2" imgW="6629729" imgH="2253638" progId="Word.Document.12">
                  <p:embed/>
                </p:oleObj>
              </mc:Choice>
              <mc:Fallback>
                <p:oleObj name="Document" r:id="rId2" imgW="6629729" imgH="2253638" progId="Word.Document.12">
                  <p:embed/>
                  <p:pic>
                    <p:nvPicPr>
                      <p:cNvPr id="2" name="Objekt 1">
                        <a:extLst>
                          <a:ext uri="{FF2B5EF4-FFF2-40B4-BE49-F238E27FC236}">
                            <a16:creationId xmlns:a16="http://schemas.microsoft.com/office/drawing/2014/main" id="{AAC6C6F6-0BD4-5A23-F21C-8A3AE6BDAED1}"/>
                          </a:ext>
                        </a:extLst>
                      </p:cNvPr>
                      <p:cNvPicPr/>
                      <p:nvPr/>
                    </p:nvPicPr>
                    <p:blipFill>
                      <a:blip r:embed="rId3"/>
                      <a:stretch>
                        <a:fillRect/>
                      </a:stretch>
                    </p:blipFill>
                    <p:spPr>
                      <a:xfrm>
                        <a:off x="340606" y="1300898"/>
                        <a:ext cx="11510787" cy="4449452"/>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40B2B4F8-9F12-B4E3-3BC1-FD1FD47378BC}"/>
              </a:ext>
            </a:extLst>
          </p:cNvPr>
          <p:cNvSpPr txBox="1"/>
          <p:nvPr/>
        </p:nvSpPr>
        <p:spPr>
          <a:xfrm>
            <a:off x="786302" y="595727"/>
            <a:ext cx="6010423" cy="532903"/>
          </a:xfrm>
          <a:prstGeom prst="rect">
            <a:avLst/>
          </a:prstGeom>
          <a:noFill/>
        </p:spPr>
        <p:txBody>
          <a:bodyPr wrap="square">
            <a:spAutoFit/>
          </a:bodyPr>
          <a:lstStyle/>
          <a:p>
            <a:pPr>
              <a:lnSpc>
                <a:spcPct val="107000"/>
              </a:lnSpc>
              <a:spcBef>
                <a:spcPts val="1200"/>
              </a:spcBef>
            </a:pPr>
            <a:r>
              <a:rPr lang="de-CH" sz="2800" b="1" kern="0" dirty="0">
                <a:solidFill>
                  <a:srgbClr val="000000"/>
                </a:solidFill>
                <a:effectLst/>
                <a:latin typeface="Calibri" panose="020F0502020204030204" pitchFamily="34" charset="0"/>
                <a:ea typeface="Times New Roman" panose="02020603050405020304" pitchFamily="18" charset="0"/>
              </a:rPr>
              <a:t>Vergleich Römerbrief und Exodus </a:t>
            </a:r>
          </a:p>
        </p:txBody>
      </p:sp>
      <p:sp>
        <p:nvSpPr>
          <p:cNvPr id="5" name="Textfeld 4">
            <a:extLst>
              <a:ext uri="{FF2B5EF4-FFF2-40B4-BE49-F238E27FC236}">
                <a16:creationId xmlns:a16="http://schemas.microsoft.com/office/drawing/2014/main" id="{8E612A19-5660-7605-615B-4345DAC77980}"/>
              </a:ext>
            </a:extLst>
          </p:cNvPr>
          <p:cNvSpPr txBox="1"/>
          <p:nvPr/>
        </p:nvSpPr>
        <p:spPr>
          <a:xfrm>
            <a:off x="282387" y="5409166"/>
            <a:ext cx="11143771" cy="954107"/>
          </a:xfrm>
          <a:prstGeom prst="rect">
            <a:avLst/>
          </a:prstGeom>
          <a:noFill/>
        </p:spPr>
        <p:txBody>
          <a:bodyPr wrap="square">
            <a:spAutoFit/>
          </a:bodyPr>
          <a:lstStyle/>
          <a:p>
            <a:r>
              <a:rPr lang="de-CH" sz="2800" dirty="0"/>
              <a:t>"</a:t>
            </a:r>
            <a:r>
              <a:rPr lang="de-DE" sz="2800" dirty="0"/>
              <a:t>Denn die Gesinnung des Fleisches ist Tod, die Gesinnung des Geistes aber Leben und Frieden,</a:t>
            </a:r>
            <a:r>
              <a:rPr lang="de-CH" sz="2800" dirty="0"/>
              <a:t>" (8,6)</a:t>
            </a:r>
          </a:p>
        </p:txBody>
      </p:sp>
      <p:sp>
        <p:nvSpPr>
          <p:cNvPr id="7" name="Rechteck 6">
            <a:extLst>
              <a:ext uri="{FF2B5EF4-FFF2-40B4-BE49-F238E27FC236}">
                <a16:creationId xmlns:a16="http://schemas.microsoft.com/office/drawing/2014/main" id="{C3783DB8-8A23-3ACF-4F0B-7E8AC844822D}"/>
              </a:ext>
            </a:extLst>
          </p:cNvPr>
          <p:cNvSpPr/>
          <p:nvPr/>
        </p:nvSpPr>
        <p:spPr>
          <a:xfrm>
            <a:off x="184354" y="1107650"/>
            <a:ext cx="9743648" cy="408022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87779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56B7E7-2645-A49D-C008-34408F9CC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Grafik 2">
            <a:extLst>
              <a:ext uri="{FF2B5EF4-FFF2-40B4-BE49-F238E27FC236}">
                <a16:creationId xmlns:a16="http://schemas.microsoft.com/office/drawing/2014/main" id="{C54206EE-7323-9C0F-0F4C-092A6E669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371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Namen </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42432"/>
            <a:ext cx="9427218" cy="954107"/>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"Und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dies sind die Namen</a:t>
            </a:r>
            <a:r>
              <a:rPr lang="de-CH" sz="2800" dirty="0">
                <a:effectLst/>
                <a:latin typeface="Calibri" panose="020F0502020204030204" pitchFamily="34" charset="0"/>
                <a:ea typeface="Calibri" panose="020F0502020204030204" pitchFamily="34" charset="0"/>
                <a:cs typeface="Times New Roman" panose="02020603050405020304" pitchFamily="18" charset="0"/>
              </a:rPr>
              <a:t> der Söhne Israel, die nach Ägypten kamen – mit Jakob kamen sie, jeder mit seinem Haus:"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(Ex 1,1)</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231023F7-C2CF-6BB3-57C0-2FB132BBA8E9}"/>
              </a:ext>
            </a:extLst>
          </p:cNvPr>
          <p:cNvSpPr txBox="1"/>
          <p:nvPr/>
        </p:nvSpPr>
        <p:spPr>
          <a:xfrm>
            <a:off x="786303" y="2720024"/>
            <a:ext cx="9427218" cy="1815882"/>
          </a:xfrm>
          <a:prstGeom prst="rect">
            <a:avLst/>
          </a:prstGeom>
          <a:noFill/>
        </p:spPr>
        <p:txBody>
          <a:bodyPr wrap="square">
            <a:spAutoFit/>
          </a:bodyPr>
          <a:lstStyle/>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Namen Jakobs und seiner Söhne (Ex 1,1-4)</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Namen der zwölf Stämme Israels auf der Brust und den Schultern des Hohepriesters (Ex 28,11.21)</a:t>
            </a:r>
          </a:p>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Gott ruft Werksleute mit Namen (Ex 31,2)</a:t>
            </a:r>
          </a:p>
        </p:txBody>
      </p:sp>
    </p:spTree>
    <p:extLst>
      <p:ext uri="{BB962C8B-B14F-4D97-AF65-F5344CB8AC3E}">
        <p14:creationId xmlns:p14="http://schemas.microsoft.com/office/powerpoint/2010/main" val="50265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Namen – Errettung </a:t>
            </a:r>
          </a:p>
        </p:txBody>
      </p:sp>
      <p:sp>
        <p:nvSpPr>
          <p:cNvPr id="4" name="Textfeld 3">
            <a:extLst>
              <a:ext uri="{FF2B5EF4-FFF2-40B4-BE49-F238E27FC236}">
                <a16:creationId xmlns:a16="http://schemas.microsoft.com/office/drawing/2014/main" id="{E4777895-2026-DD68-48D4-D0EBCBFD0D34}"/>
              </a:ext>
            </a:extLst>
          </p:cNvPr>
          <p:cNvSpPr txBox="1"/>
          <p:nvPr/>
        </p:nvSpPr>
        <p:spPr>
          <a:xfrm>
            <a:off x="786303" y="1414151"/>
            <a:ext cx="9427218" cy="1815882"/>
          </a:xfrm>
          <a:prstGeom prst="rect">
            <a:avLst/>
          </a:prstGeom>
          <a:noFill/>
        </p:spPr>
        <p:txBody>
          <a:bodyPr wrap="square">
            <a:spAutoFit/>
          </a:bodyPr>
          <a:lstStyle/>
          <a:p>
            <a:r>
              <a:rPr lang="de-CH" sz="2800" dirty="0"/>
              <a:t>"Aber jetzt, so spricht der HERR, der dich geschaffen, Jakob, und der dich gebildet hat, Israel: Fürchte dich nicht, denn ich habe dich erlöst! Ich habe dich bei deinem Namen gerufen, du bist mein." </a:t>
            </a:r>
            <a:r>
              <a:rPr lang="de-CH" sz="2800" b="1" dirty="0"/>
              <a:t>(Jes 43,1)</a:t>
            </a:r>
            <a:endParaRPr lang="de-CH" sz="2800" dirty="0"/>
          </a:p>
        </p:txBody>
      </p:sp>
      <p:sp>
        <p:nvSpPr>
          <p:cNvPr id="6" name="Textfeld 5">
            <a:extLst>
              <a:ext uri="{FF2B5EF4-FFF2-40B4-BE49-F238E27FC236}">
                <a16:creationId xmlns:a16="http://schemas.microsoft.com/office/drawing/2014/main" id="{F8CD339C-F2A3-2AEA-7E66-8B1E0DA6A5F4}"/>
              </a:ext>
            </a:extLst>
          </p:cNvPr>
          <p:cNvSpPr txBox="1"/>
          <p:nvPr/>
        </p:nvSpPr>
        <p:spPr>
          <a:xfrm>
            <a:off x="786302" y="3525237"/>
            <a:ext cx="10591851" cy="1384995"/>
          </a:xfrm>
          <a:prstGeom prst="rect">
            <a:avLst/>
          </a:prstGeom>
          <a:noFill/>
        </p:spPr>
        <p:txBody>
          <a:bodyPr wrap="square">
            <a:spAutoFit/>
          </a:bodyPr>
          <a:lstStyle/>
          <a:p>
            <a:pPr marL="457200" indent="-457200">
              <a:buFontTx/>
              <a:buChar char="-"/>
            </a:pPr>
            <a:r>
              <a:rPr lang="de-CH" sz="2800" dirty="0"/>
              <a:t>"denn ich habe dich erlöst!" -&gt; Errettung, Befreiung</a:t>
            </a:r>
          </a:p>
          <a:p>
            <a:pPr marL="457200" indent="-457200">
              <a:buFontTx/>
              <a:buChar char="-"/>
            </a:pPr>
            <a:r>
              <a:rPr lang="de-CH" sz="2800" dirty="0"/>
              <a:t>"Ich habe dich bei deinem Namen gerufen," -&gt; Berufung</a:t>
            </a:r>
          </a:p>
          <a:p>
            <a:pPr marL="457200" indent="-457200">
              <a:buFontTx/>
              <a:buChar char="-"/>
            </a:pPr>
            <a:r>
              <a:rPr lang="de-CH" sz="2800" dirty="0"/>
              <a:t>"du bist mein." -&gt; Eigentum / Herrschaftswechsel / Dienst </a:t>
            </a:r>
          </a:p>
        </p:txBody>
      </p:sp>
      <p:sp>
        <p:nvSpPr>
          <p:cNvPr id="8" name="Textfeld 7">
            <a:extLst>
              <a:ext uri="{FF2B5EF4-FFF2-40B4-BE49-F238E27FC236}">
                <a16:creationId xmlns:a16="http://schemas.microsoft.com/office/drawing/2014/main" id="{0FDB437C-8131-D261-686D-76BA6FEC99DD}"/>
              </a:ext>
            </a:extLst>
          </p:cNvPr>
          <p:cNvSpPr txBox="1"/>
          <p:nvPr/>
        </p:nvSpPr>
        <p:spPr>
          <a:xfrm>
            <a:off x="786302" y="5205436"/>
            <a:ext cx="9427217" cy="1384995"/>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"Ihr seid zur Freiheit berufen, meine Brüder! Nur benutzt die Freiheit nicht als Freibrief für das eigene Ich, sondern dient einander in Liebe!"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(Gal 5,13)</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8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Namen Gottes</a:t>
            </a:r>
          </a:p>
        </p:txBody>
      </p:sp>
      <p:sp>
        <p:nvSpPr>
          <p:cNvPr id="2" name="Textfeld 1">
            <a:extLst>
              <a:ext uri="{FF2B5EF4-FFF2-40B4-BE49-F238E27FC236}">
                <a16:creationId xmlns:a16="http://schemas.microsoft.com/office/drawing/2014/main" id="{231023F7-C2CF-6BB3-57C0-2FB132BBA8E9}"/>
              </a:ext>
            </a:extLst>
          </p:cNvPr>
          <p:cNvSpPr txBox="1"/>
          <p:nvPr/>
        </p:nvSpPr>
        <p:spPr>
          <a:xfrm>
            <a:off x="786303" y="1428452"/>
            <a:ext cx="9427218" cy="3108543"/>
          </a:xfrm>
          <a:prstGeom prst="rect">
            <a:avLst/>
          </a:prstGeom>
          <a:noFill/>
        </p:spPr>
        <p:txBody>
          <a:bodyPr wrap="square">
            <a:spAutoFit/>
          </a:bodyPr>
          <a:lstStyle/>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"Ich bin der ich bin" (3,14-15)</a:t>
            </a:r>
          </a:p>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"Jahwe Rapha" (15,26)</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Jahwe Nissi</a:t>
            </a:r>
            <a:r>
              <a:rPr lang="de-CH" sz="2800" dirty="0">
                <a:latin typeface="Calibri" panose="020F0502020204030204" pitchFamily="34" charset="0"/>
                <a:ea typeface="Calibri" panose="020F0502020204030204" pitchFamily="34" charset="0"/>
                <a:cs typeface="Times New Roman" panose="02020603050405020304" pitchFamily="18" charset="0"/>
              </a:rPr>
              <a:t>" (17,15)</a:t>
            </a:r>
          </a:p>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"Brot des Lebens" (16,4.32)</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"Jahwe Mekkadesch" (31,13)</a:t>
            </a:r>
          </a:p>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"Barmherzig und gnädig, …" (34,6)</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"eifersüchtiger Gott" (34,14)</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904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48596" y="567446"/>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Prophetischer Zugang</a:t>
            </a:r>
          </a:p>
        </p:txBody>
      </p:sp>
      <p:graphicFrame>
        <p:nvGraphicFramePr>
          <p:cNvPr id="4" name="Tabelle 3">
            <a:extLst>
              <a:ext uri="{FF2B5EF4-FFF2-40B4-BE49-F238E27FC236}">
                <a16:creationId xmlns:a16="http://schemas.microsoft.com/office/drawing/2014/main" id="{88E20AA5-B6A6-4CA4-85D2-5670BADFCBA5}"/>
              </a:ext>
            </a:extLst>
          </p:cNvPr>
          <p:cNvGraphicFramePr>
            <a:graphicFrameLocks noGrp="1"/>
          </p:cNvGraphicFramePr>
          <p:nvPr>
            <p:extLst>
              <p:ext uri="{D42A27DB-BD31-4B8C-83A1-F6EECF244321}">
                <p14:modId xmlns:p14="http://schemas.microsoft.com/office/powerpoint/2010/main" val="2755537023"/>
              </p:ext>
            </p:extLst>
          </p:nvPr>
        </p:nvGraphicFramePr>
        <p:xfrm>
          <a:off x="839640" y="3166654"/>
          <a:ext cx="6480903" cy="3440740"/>
        </p:xfrm>
        <a:graphic>
          <a:graphicData uri="http://schemas.openxmlformats.org/drawingml/2006/table">
            <a:tbl>
              <a:tblPr firstRow="1" firstCol="1" bandRow="1"/>
              <a:tblGrid>
                <a:gridCol w="6480903">
                  <a:extLst>
                    <a:ext uri="{9D8B030D-6E8A-4147-A177-3AD203B41FA5}">
                      <a16:colId xmlns:a16="http://schemas.microsoft.com/office/drawing/2014/main" val="885554858"/>
                    </a:ext>
                  </a:extLst>
                </a:gridCol>
              </a:tblGrid>
              <a:tr h="512385">
                <a:tc>
                  <a:txBody>
                    <a:bodyPr/>
                    <a:lstStyle/>
                    <a:p>
                      <a:pPr algn="ctr"/>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Weitere Ähnlichkeiten</a:t>
                      </a:r>
                      <a:endParaRPr lang="de-CH"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8992819"/>
                  </a:ext>
                </a:extLst>
              </a:tr>
              <a:tr h="512385">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Er fastete 40 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400746"/>
                  </a:ext>
                </a:extLst>
              </a:tr>
              <a:tr h="416956">
                <a:tc>
                  <a:txBody>
                    <a:bodyPr/>
                    <a:lstStyle/>
                    <a:p>
                      <a:r>
                        <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 erduldete zahlreiches Murren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6188592"/>
                  </a:ext>
                </a:extLst>
              </a:tr>
              <a:tr h="512385">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Er hörte die Stimme Gottes aus dem Himmel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530202"/>
                  </a:ext>
                </a:extLst>
              </a:tr>
              <a:tr h="512385">
                <a:tc>
                  <a:txBody>
                    <a:bodyPr/>
                    <a:lstStyle/>
                    <a:p>
                      <a:r>
                        <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 speiste die Volksmenge</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2333715"/>
                  </a:ext>
                </a:extLst>
              </a:tr>
              <a:tr h="512385">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Er war ein Prophet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575740"/>
                  </a:ext>
                </a:extLst>
              </a:tr>
              <a:tr h="461859">
                <a:tc>
                  <a:txBody>
                    <a:bodyPr/>
                    <a:lstStyle/>
                    <a:p>
                      <a:r>
                        <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 erschien nach seinem Tod anderen Menschen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72917439"/>
                  </a:ext>
                </a:extLst>
              </a:tr>
            </a:tbl>
          </a:graphicData>
        </a:graphic>
      </p:graphicFrame>
      <p:sp>
        <p:nvSpPr>
          <p:cNvPr id="5" name="Textfeld 4">
            <a:extLst>
              <a:ext uri="{FF2B5EF4-FFF2-40B4-BE49-F238E27FC236}">
                <a16:creationId xmlns:a16="http://schemas.microsoft.com/office/drawing/2014/main" id="{8A4ED535-D8B7-B9AD-E55F-9B50131F4E6F}"/>
              </a:ext>
            </a:extLst>
          </p:cNvPr>
          <p:cNvSpPr txBox="1"/>
          <p:nvPr/>
        </p:nvSpPr>
        <p:spPr>
          <a:xfrm>
            <a:off x="748596" y="1220719"/>
            <a:ext cx="10350874" cy="1815882"/>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Wir haben die Bibel kennengelernt und gesehen, dass immer wieder ein prophetischer Aspekt drin ist. So auch hier im Buch Exodus. Das Buch Exodus weist auf den zukünftigen Retter hin, auf Jesus das wahre Opferlamm. </a:t>
            </a:r>
            <a:endParaRPr lang="de-CH" sz="2800" dirty="0"/>
          </a:p>
        </p:txBody>
      </p:sp>
    </p:spTree>
    <p:extLst>
      <p:ext uri="{BB962C8B-B14F-4D97-AF65-F5344CB8AC3E}">
        <p14:creationId xmlns:p14="http://schemas.microsoft.com/office/powerpoint/2010/main" val="39673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911E243-A587-31DD-1977-A7162B5D9B8C}"/>
              </a:ext>
            </a:extLst>
          </p:cNvPr>
          <p:cNvSpPr txBox="1"/>
          <p:nvPr/>
        </p:nvSpPr>
        <p:spPr>
          <a:xfrm>
            <a:off x="748596" y="1280190"/>
            <a:ext cx="10101656" cy="4832092"/>
          </a:xfrm>
          <a:prstGeom prst="rect">
            <a:avLst/>
          </a:prstGeom>
          <a:noFill/>
        </p:spPr>
        <p:txBody>
          <a:bodyPr wrap="square">
            <a:spAutoFit/>
          </a:bodyPr>
          <a:lstStyle/>
          <a:p>
            <a:r>
              <a:rPr lang="de-CH" sz="2800" dirty="0"/>
              <a:t>"Dieser Monat soll für euch der Anfangsmonat sein, er sei euch der erste von den Monaten des Jahres! 3 Redet zur ganzen Gemeinde Israel und sagt: Am </a:t>
            </a:r>
            <a:r>
              <a:rPr lang="de-CH" sz="2800" u="sng" dirty="0"/>
              <a:t>Zehnten dieses Monats</a:t>
            </a:r>
            <a:r>
              <a:rPr lang="de-CH" sz="2800" dirty="0"/>
              <a:t>, da nehmt euch ein jeder ein Lamm für ein Vaterhaus, ⟨je⟩ ein Lamm für das Haus! … 5 Ein </a:t>
            </a:r>
            <a:r>
              <a:rPr lang="de-CH" sz="2800" u="sng" dirty="0"/>
              <a:t>Lamm ohne Fehler, ein männliches, einjähriges</a:t>
            </a:r>
            <a:r>
              <a:rPr lang="de-CH" sz="2800" dirty="0"/>
              <a:t>, soll es für euch sein; von den Schafen oder von den Ziegen sollt ihr es nehmen. 6 Und ihr sollt es </a:t>
            </a:r>
            <a:r>
              <a:rPr lang="de-CH" sz="2800" u="sng" dirty="0"/>
              <a:t>bis zum vierzehnten Tag dieses Monats aufbewahren</a:t>
            </a:r>
            <a:r>
              <a:rPr lang="de-CH" sz="2800" dirty="0"/>
              <a:t>. Dann soll es die ganze Versammlung der Gemeinde Israel </a:t>
            </a:r>
            <a:r>
              <a:rPr lang="de-CH" sz="2800" u="sng" dirty="0"/>
              <a:t>zwischen den zwei Abenden schlachten</a:t>
            </a:r>
            <a:r>
              <a:rPr lang="de-CH" sz="2800" dirty="0"/>
              <a:t>. 7 Und sie sollen von dem </a:t>
            </a:r>
            <a:r>
              <a:rPr lang="de-CH" sz="2800" u="sng" dirty="0"/>
              <a:t>Blut nehmen und es an die beiden Türpfosten und die Oberschwelle streichen </a:t>
            </a:r>
            <a:r>
              <a:rPr lang="de-CH" sz="2800" dirty="0"/>
              <a:t>an den Häusern, in denen sie es essen. </a:t>
            </a:r>
          </a:p>
        </p:txBody>
      </p:sp>
      <p:sp>
        <p:nvSpPr>
          <p:cNvPr id="4" name="Textfeld 3">
            <a:extLst>
              <a:ext uri="{FF2B5EF4-FFF2-40B4-BE49-F238E27FC236}">
                <a16:creationId xmlns:a16="http://schemas.microsoft.com/office/drawing/2014/main" id="{60483A16-60C6-A43E-D88B-4431A7736356}"/>
              </a:ext>
            </a:extLst>
          </p:cNvPr>
          <p:cNvSpPr txBox="1"/>
          <p:nvPr/>
        </p:nvSpPr>
        <p:spPr>
          <a:xfrm>
            <a:off x="748596" y="567446"/>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Passahlamm | Vorbereitung</a:t>
            </a:r>
          </a:p>
        </p:txBody>
      </p:sp>
    </p:spTree>
    <p:extLst>
      <p:ext uri="{BB962C8B-B14F-4D97-AF65-F5344CB8AC3E}">
        <p14:creationId xmlns:p14="http://schemas.microsoft.com/office/powerpoint/2010/main" val="230011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911E243-A587-31DD-1977-A7162B5D9B8C}"/>
              </a:ext>
            </a:extLst>
          </p:cNvPr>
          <p:cNvSpPr txBox="1"/>
          <p:nvPr/>
        </p:nvSpPr>
        <p:spPr>
          <a:xfrm>
            <a:off x="748596" y="1280190"/>
            <a:ext cx="10101656" cy="4401205"/>
          </a:xfrm>
          <a:prstGeom prst="rect">
            <a:avLst/>
          </a:prstGeom>
          <a:noFill/>
        </p:spPr>
        <p:txBody>
          <a:bodyPr wrap="square">
            <a:spAutoFit/>
          </a:bodyPr>
          <a:lstStyle/>
          <a:p>
            <a:r>
              <a:rPr lang="de-CH" sz="2800" dirty="0"/>
              <a:t>"… 8 Das Fleisch aber sollen sie ⟨noch⟩ </a:t>
            </a:r>
            <a:r>
              <a:rPr lang="de-CH" sz="2800" u="sng" dirty="0"/>
              <a:t>in derselben Nacht essen</a:t>
            </a:r>
            <a:r>
              <a:rPr lang="de-CH" sz="2800" dirty="0"/>
              <a:t>, am </a:t>
            </a:r>
            <a:r>
              <a:rPr lang="de-CH" sz="2800" u="sng" dirty="0"/>
              <a:t>Feuer gebraten</a:t>
            </a:r>
            <a:r>
              <a:rPr lang="de-CH" sz="2800" dirty="0"/>
              <a:t>, und ⟨</a:t>
            </a:r>
            <a:r>
              <a:rPr lang="de-CH" sz="2800" u="sng" dirty="0"/>
              <a:t>dazu⟩ ungesäuertes Brot; mit bitteren Kräutern </a:t>
            </a:r>
            <a:r>
              <a:rPr lang="de-CH" sz="2800" dirty="0"/>
              <a:t>sollen sie es essen. 9 Ihr dürft </a:t>
            </a:r>
            <a:r>
              <a:rPr lang="de-CH" sz="2800" u="sng" dirty="0"/>
              <a:t>nichts davon </a:t>
            </a:r>
            <a:r>
              <a:rPr lang="de-CH" sz="2800" dirty="0"/>
              <a:t>roh oder etwa im Wasser gekocht essen, </a:t>
            </a:r>
            <a:r>
              <a:rPr lang="de-CH" sz="2800" u="sng" dirty="0"/>
              <a:t>sondern</a:t>
            </a:r>
            <a:r>
              <a:rPr lang="de-CH" sz="2800" dirty="0"/>
              <a:t> am Feuer gebraten ⟨sollt ihr es essen⟩: seinen Kopf samt seinen Unterschenkeln und Eingeweiden. 10 Und ihr dürft </a:t>
            </a:r>
            <a:r>
              <a:rPr lang="de-CH" sz="2800" u="sng" dirty="0"/>
              <a:t>nichts davon bis zum Morgen übrig lassen</a:t>
            </a:r>
            <a:r>
              <a:rPr lang="de-CH" sz="2800" dirty="0"/>
              <a:t>! Was aber davon bis zum Morgen übrig bleibt, sollt ihr mit Feuer verbrennen. 11 So aber sollt ihr es essen: </a:t>
            </a:r>
            <a:r>
              <a:rPr lang="de-CH" sz="2800" u="sng" dirty="0"/>
              <a:t>eure Lenden gegürtet, eure Schuhe an euren Füßen und euren Stab in eurer Hand; und ihr sollt es essen in Hast</a:t>
            </a:r>
            <a:r>
              <a:rPr lang="de-CH" sz="2800" dirty="0"/>
              <a:t>. Ein Passah für den HERRN ist es. </a:t>
            </a:r>
          </a:p>
        </p:txBody>
      </p:sp>
      <p:sp>
        <p:nvSpPr>
          <p:cNvPr id="4" name="Textfeld 3">
            <a:extLst>
              <a:ext uri="{FF2B5EF4-FFF2-40B4-BE49-F238E27FC236}">
                <a16:creationId xmlns:a16="http://schemas.microsoft.com/office/drawing/2014/main" id="{60483A16-60C6-A43E-D88B-4431A7736356}"/>
              </a:ext>
            </a:extLst>
          </p:cNvPr>
          <p:cNvSpPr txBox="1"/>
          <p:nvPr/>
        </p:nvSpPr>
        <p:spPr>
          <a:xfrm>
            <a:off x="748596" y="567446"/>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Passahlamm | Gehorsam</a:t>
            </a:r>
          </a:p>
        </p:txBody>
      </p:sp>
    </p:spTree>
    <p:extLst>
      <p:ext uri="{BB962C8B-B14F-4D97-AF65-F5344CB8AC3E}">
        <p14:creationId xmlns:p14="http://schemas.microsoft.com/office/powerpoint/2010/main" val="344749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911E243-A587-31DD-1977-A7162B5D9B8C}"/>
              </a:ext>
            </a:extLst>
          </p:cNvPr>
          <p:cNvSpPr txBox="1"/>
          <p:nvPr/>
        </p:nvSpPr>
        <p:spPr>
          <a:xfrm>
            <a:off x="748596" y="1280190"/>
            <a:ext cx="10101656" cy="4401205"/>
          </a:xfrm>
          <a:prstGeom prst="rect">
            <a:avLst/>
          </a:prstGeom>
          <a:noFill/>
        </p:spPr>
        <p:txBody>
          <a:bodyPr wrap="square">
            <a:spAutoFit/>
          </a:bodyPr>
          <a:lstStyle/>
          <a:p>
            <a:r>
              <a:rPr lang="de-CH" sz="2800" dirty="0"/>
              <a:t>"… 8 Das Fleisch aber </a:t>
            </a:r>
            <a:r>
              <a:rPr lang="de-CH" sz="2800" dirty="0">
                <a:highlight>
                  <a:srgbClr val="FFFF00"/>
                </a:highlight>
              </a:rPr>
              <a:t>sollen sie </a:t>
            </a:r>
            <a:r>
              <a:rPr lang="de-CH" sz="2800" dirty="0"/>
              <a:t>⟨noch⟩ </a:t>
            </a:r>
            <a:r>
              <a:rPr lang="de-CH" sz="2800" u="sng" dirty="0"/>
              <a:t>in derselben Nacht essen</a:t>
            </a:r>
            <a:r>
              <a:rPr lang="de-CH" sz="2800" dirty="0"/>
              <a:t>, am </a:t>
            </a:r>
            <a:r>
              <a:rPr lang="de-CH" sz="2800" u="sng" dirty="0"/>
              <a:t>Feuer gebraten</a:t>
            </a:r>
            <a:r>
              <a:rPr lang="de-CH" sz="2800" dirty="0"/>
              <a:t>, und ⟨</a:t>
            </a:r>
            <a:r>
              <a:rPr lang="de-CH" sz="2800" u="sng" dirty="0"/>
              <a:t>dazu⟩ ungesäuertes Brot; mit bitteren Kräutern </a:t>
            </a:r>
            <a:r>
              <a:rPr lang="de-CH" sz="2800" dirty="0">
                <a:highlight>
                  <a:srgbClr val="FFFF00"/>
                </a:highlight>
              </a:rPr>
              <a:t>sollen sie </a:t>
            </a:r>
            <a:r>
              <a:rPr lang="de-CH" sz="2800" dirty="0"/>
              <a:t>es essen. 9 </a:t>
            </a:r>
            <a:r>
              <a:rPr lang="de-CH" sz="2800" dirty="0">
                <a:highlight>
                  <a:srgbClr val="FFFF00"/>
                </a:highlight>
              </a:rPr>
              <a:t>Ihr dürft </a:t>
            </a:r>
            <a:r>
              <a:rPr lang="de-CH" sz="2800" u="sng" dirty="0"/>
              <a:t>nichts davon </a:t>
            </a:r>
            <a:r>
              <a:rPr lang="de-CH" sz="2800" dirty="0"/>
              <a:t>roh oder etwa im Wasser gekocht essen, </a:t>
            </a:r>
            <a:r>
              <a:rPr lang="de-CH" sz="2800" u="sng" dirty="0"/>
              <a:t>sondern</a:t>
            </a:r>
            <a:r>
              <a:rPr lang="de-CH" sz="2800" dirty="0"/>
              <a:t> am Feuer gebraten ⟨</a:t>
            </a:r>
            <a:r>
              <a:rPr lang="de-CH" sz="2800" dirty="0">
                <a:highlight>
                  <a:srgbClr val="FFFF00"/>
                </a:highlight>
              </a:rPr>
              <a:t>sollt ihr</a:t>
            </a:r>
            <a:r>
              <a:rPr lang="de-CH" sz="2800" dirty="0"/>
              <a:t> es essen⟩: seinen Kopf samt seinen Unterschenkeln und Eingeweiden. 10 Und </a:t>
            </a:r>
            <a:r>
              <a:rPr lang="de-CH" sz="2800" dirty="0">
                <a:highlight>
                  <a:srgbClr val="FFFF00"/>
                </a:highlight>
              </a:rPr>
              <a:t>ihr dürft</a:t>
            </a:r>
            <a:r>
              <a:rPr lang="de-CH" sz="2800" dirty="0"/>
              <a:t> </a:t>
            </a:r>
            <a:r>
              <a:rPr lang="de-CH" sz="2800" u="sng" dirty="0"/>
              <a:t>nichts davon bis zum Morgen übrig lassen</a:t>
            </a:r>
            <a:r>
              <a:rPr lang="de-CH" sz="2800" dirty="0"/>
              <a:t>! Was aber davon bis zum Morgen übrig bleibt, </a:t>
            </a:r>
            <a:r>
              <a:rPr lang="de-CH" sz="2800" dirty="0">
                <a:highlight>
                  <a:srgbClr val="FFFF00"/>
                </a:highlight>
              </a:rPr>
              <a:t>sollt ihr</a:t>
            </a:r>
            <a:r>
              <a:rPr lang="de-CH" sz="2800" dirty="0"/>
              <a:t> mit Feuer verbrennen. 11 So aber </a:t>
            </a:r>
            <a:r>
              <a:rPr lang="de-CH" sz="2800" dirty="0">
                <a:highlight>
                  <a:srgbClr val="FFFF00"/>
                </a:highlight>
              </a:rPr>
              <a:t>sollt ihr</a:t>
            </a:r>
            <a:r>
              <a:rPr lang="de-CH" sz="2800" dirty="0"/>
              <a:t> es essen: </a:t>
            </a:r>
            <a:r>
              <a:rPr lang="de-CH" sz="2800" u="sng" dirty="0"/>
              <a:t>eure Lenden gegürtet, eure Schuhe an euren Füßen und euren Stab in eurer Hand; und </a:t>
            </a:r>
            <a:r>
              <a:rPr lang="de-CH" sz="2800" u="sng" dirty="0">
                <a:highlight>
                  <a:srgbClr val="FFFF00"/>
                </a:highlight>
              </a:rPr>
              <a:t>ihr sollt</a:t>
            </a:r>
            <a:r>
              <a:rPr lang="de-CH" sz="2800" u="sng" dirty="0"/>
              <a:t> es essen in Hast</a:t>
            </a:r>
            <a:r>
              <a:rPr lang="de-CH" sz="2800" dirty="0"/>
              <a:t>. Ein Passah für den HERRN ist es. </a:t>
            </a:r>
          </a:p>
        </p:txBody>
      </p:sp>
      <p:sp>
        <p:nvSpPr>
          <p:cNvPr id="4" name="Textfeld 3">
            <a:extLst>
              <a:ext uri="{FF2B5EF4-FFF2-40B4-BE49-F238E27FC236}">
                <a16:creationId xmlns:a16="http://schemas.microsoft.com/office/drawing/2014/main" id="{60483A16-60C6-A43E-D88B-4431A7736356}"/>
              </a:ext>
            </a:extLst>
          </p:cNvPr>
          <p:cNvSpPr txBox="1"/>
          <p:nvPr/>
        </p:nvSpPr>
        <p:spPr>
          <a:xfrm>
            <a:off x="748596" y="567446"/>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Passahlamm | Gehorsam</a:t>
            </a:r>
          </a:p>
        </p:txBody>
      </p:sp>
    </p:spTree>
    <p:extLst>
      <p:ext uri="{BB962C8B-B14F-4D97-AF65-F5344CB8AC3E}">
        <p14:creationId xmlns:p14="http://schemas.microsoft.com/office/powerpoint/2010/main" val="1363763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1879</Words>
  <Application>Microsoft Office PowerPoint</Application>
  <PresentationFormat>Breitbild</PresentationFormat>
  <Paragraphs>96</Paragraphs>
  <Slides>24</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30" baseType="lpstr">
      <vt:lpstr>Arial</vt:lpstr>
      <vt:lpstr>Calibri</vt:lpstr>
      <vt:lpstr>Calibri Light</vt:lpstr>
      <vt:lpstr>Cambria Math</vt:lpstr>
      <vt:lpstr>Office</vt:lpstr>
      <vt:lpstr>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Altes Testament, Exodus, Mosebücher, Thora</cp:keywords>
  <cp:lastModifiedBy>Mätthu</cp:lastModifiedBy>
  <cp:revision>30</cp:revision>
  <dcterms:created xsi:type="dcterms:W3CDTF">2022-09-08T15:42:11Z</dcterms:created>
  <dcterms:modified xsi:type="dcterms:W3CDTF">2023-02-16T08:10:13Z</dcterms:modified>
</cp:coreProperties>
</file>